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FD5A0-510C-4A2E-9F6F-8C6BCE4C8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DFEAA-EA06-4F5D-93DF-59F9BC4E5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E7F037-9EAA-4330-8878-DB86A644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12AE0F-B73D-4FDE-9251-9500B21E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075E7D-8696-4F41-8D6E-C6538798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6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BE7FD-C1B7-40E9-BA14-EE950A7C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B305C4-9798-4CD0-A74B-AD75774EC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C4238D-0982-432B-9AF9-12480914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2ACD47-B11F-4E1D-B1C5-5091FC26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D716FC-71E8-440A-BE25-00DFDF9B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7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0B95C1-B1B9-4A19-A020-4BC9C6146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0779A1-857E-40E6-8512-7A2627A7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F0FC88-E892-4D11-8189-185EE882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B0C0E1-3422-4492-AA2D-D7DE4DEE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A5BD63-8BDD-4936-94CD-05F74597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D485D-99E1-4A7E-82DD-7E97F367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7317D-97C4-475B-BE2F-5EA41992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093478-4AB6-4491-B7EE-84C67A88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6785EF-5572-4158-B2FC-715A61E7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6530A8-ABCC-4CA9-AF21-872917BA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8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79771-BDC8-4FEA-BEA0-DC74BE2E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5AACEE-B06F-478F-A741-AE371474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2A7D06-91B5-4258-BD39-C75FAF5C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34D557-1559-4B0E-B8CF-5AC62ED2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563C9-E525-4A7F-BEEB-D2ADB143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21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335FE-167A-42E1-85C7-9D7C89F3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C6024-F844-41D1-975B-7BDF738F9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AF3E93-9CD1-4460-9177-BACA93196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FA25F8-45DF-478C-A8A2-2F299910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A2C0F-593A-437F-A848-9981FCDF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C59044-6DB7-4AD3-9DC0-D4760ABF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7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EBCF8-C0A6-4F21-82C1-BC02CA91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4D482-DCB2-4F8F-A4FB-D1C21F39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3C2CB1-21D3-4BCB-9618-44E0A2809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FBD032-B2FC-42E0-9DEB-CBA510230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E39EDE-C3DF-41A2-A77F-4D19880DB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8486AD8-EA4E-4341-95C4-249ED5AD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C72481-04BE-42E7-B9BF-F286A535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28E8D-387D-4A80-AFEA-97F937AF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8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4F491-C12A-48B8-AB4F-87CB7328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B41028-230F-4700-AB9C-F3CAB3E6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BF50C5-AA17-453D-BF0E-DCEC2E06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C686D0-19D3-46B3-9DF4-39F979DB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7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44F6FC-94E2-4BC1-AB91-1D65F25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ECAE6C-DC8B-4381-A860-36A0F47E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2DF030-68F2-4ADE-BD1E-83467234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00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BE2C5-D16E-4DB8-B5B0-2EACA80E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42F9B-1B0F-4BC1-AA08-BDF15E9D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8786AB-0A58-4376-940D-310B02AB9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27A9B5-EC4D-4B10-9691-C7DA3A56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8D7B9C-32B8-4468-87D9-4174E53C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CAB71C-B389-4BAA-B178-700AB0B7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63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2F2C0-31AC-415D-A50B-9AA9BC40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0C10A6-1766-457F-9EAF-A85AF3E0D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5E130F-AFDB-4DD4-8A3B-6DF4FE31B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CEC305-34AC-4F44-8249-0EEC1CFD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0E4FBE-C156-42D7-BA85-06380AC0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82C070-9382-4218-977F-7C1D65BA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56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24E958-7D42-4DF2-87EA-407DB95E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9616ED-C712-4FA7-BFC1-75623C3E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DE40BD-1A3F-4913-ABB8-46BA001D4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0DB81-608D-413B-ADCD-E118BC7A59DC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F10313-869A-4E86-95BA-092967DF3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255A57-1073-4F3C-81F3-D148959B6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96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E6CFA-6573-4B6E-8C3C-374FB3B6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目錄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3E067-AFFB-4382-A96C-52BB06FF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 err="1"/>
              <a:t>N</a:t>
            </a:r>
            <a:r>
              <a:rPr lang="en-US" altLang="zh-CN" sz="2400" dirty="0" err="1"/>
              <a:t>etlink</a:t>
            </a:r>
            <a:r>
              <a:rPr lang="zh-CN" altLang="en-US" sz="2400" dirty="0"/>
              <a:t>簡介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整體架構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核心數據結構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代碼實現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測試和驗證</a:t>
            </a:r>
            <a:endParaRPr lang="en-US" altLang="zh-CN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6444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4CF664B-17CB-4586-B03A-A7C8E6C2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940"/>
            <a:ext cx="10515600" cy="6508377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2.2</a:t>
            </a:r>
            <a:r>
              <a:rPr lang="zh-CN" altLang="en-US" sz="2000" dirty="0"/>
              <a:t>插上網線</a:t>
            </a:r>
            <a:endParaRPr lang="en-US" altLang="zh-CN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0C7C81BE-BE16-454C-9193-0DC403FE0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79" y="582311"/>
            <a:ext cx="7135200" cy="29435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9F883D7-031C-4C91-AD75-BB4CF01FB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4" y="4216998"/>
            <a:ext cx="7134225" cy="23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7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DCE03-D62F-47CD-9F7A-99318AC4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13" y="365125"/>
            <a:ext cx="10772887" cy="1325563"/>
          </a:xfrm>
        </p:spPr>
        <p:txBody>
          <a:bodyPr/>
          <a:lstStyle/>
          <a:p>
            <a:r>
              <a:rPr lang="en-US" altLang="zh-TW" dirty="0"/>
              <a:t>1.N</a:t>
            </a:r>
            <a:r>
              <a:rPr lang="en-US" altLang="zh-CN" dirty="0"/>
              <a:t>etlink</a:t>
            </a:r>
            <a:r>
              <a:rPr lang="zh-CN" altLang="en-US" dirty="0"/>
              <a:t>簡介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8A344-2BF7-4D04-BD94-2563DC07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12" y="1463040"/>
            <a:ext cx="11241741" cy="52927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1.1 </a:t>
            </a:r>
            <a:r>
              <a:rPr lang="en-US" altLang="zh-TW" dirty="0" err="1"/>
              <a:t>N</a:t>
            </a:r>
            <a:r>
              <a:rPr lang="en-US" altLang="zh-CN" dirty="0" err="1"/>
              <a:t>etlink</a:t>
            </a:r>
            <a:r>
              <a:rPr lang="zh-CN" altLang="en-US" dirty="0"/>
              <a:t>簡介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TW" sz="1800" dirty="0" err="1">
                <a:latin typeface="DengXian" panose="02010600030101010101" pitchFamily="2" charset="-122"/>
                <a:ea typeface="DengXian" panose="02010600030101010101" pitchFamily="2" charset="-122"/>
              </a:rPr>
              <a:t>Netlink</a:t>
            </a:r>
            <a:r>
              <a:rPr lang="en-US" altLang="zh-TW" sz="1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是一種在 </a:t>
            </a:r>
            <a:r>
              <a:rPr lang="en-US" altLang="zh-TW" sz="1800" dirty="0">
                <a:latin typeface="DengXian" panose="02010600030101010101" pitchFamily="2" charset="-122"/>
                <a:ea typeface="DengXian" panose="02010600030101010101" pitchFamily="2" charset="-122"/>
              </a:rPr>
              <a:t>Linux 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內核與用戶空間之間實現雙向通信的高效機製。它構建於套接字接口之上，允許內核與用戶空間應用程序之間進行消息交換。這一機製廣泛應用於各種網絡管理和監控任務中，是連接內核與用戶空間應用程序的重要橋梁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1.2 </a:t>
            </a:r>
            <a:r>
              <a:rPr lang="zh-CN" altLang="en-US" dirty="0"/>
              <a:t>特點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支持全雙工、異步通信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支持多種協議類型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多播支持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1.3 </a:t>
            </a:r>
            <a:r>
              <a:rPr lang="en-US" altLang="zh-TW" dirty="0" err="1"/>
              <a:t>N</a:t>
            </a:r>
            <a:r>
              <a:rPr lang="en-US" altLang="zh-CN" dirty="0" err="1"/>
              <a:t>etlink</a:t>
            </a:r>
            <a:r>
              <a:rPr lang="zh-CN" altLang="en-US" dirty="0"/>
              <a:t>的協議簇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33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A2BD3B-C051-44D7-B05E-661D8338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790"/>
            <a:ext cx="10515600" cy="6228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0" i="0" dirty="0" err="1">
                <a:effectLst/>
                <a:latin typeface="+mn-ea"/>
              </a:rPr>
              <a:t>Netlink</a:t>
            </a:r>
            <a:r>
              <a:rPr lang="en-US" altLang="zh-CN" sz="1800" b="0" i="0" dirty="0">
                <a:effectLst/>
                <a:latin typeface="+mn-ea"/>
              </a:rPr>
              <a:t> </a:t>
            </a:r>
            <a:r>
              <a:rPr lang="zh-CN" altLang="en-US" sz="1800" b="0" i="0" dirty="0">
                <a:effectLst/>
                <a:latin typeface="+mn-ea"/>
              </a:rPr>
              <a:t>支持多种协议类型，每种类型用于特定的通信目的，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在</a:t>
            </a:r>
            <a:r>
              <a:rPr lang="en-US" altLang="zh-TW" sz="1800" dirty="0"/>
              <a:t>include/</a:t>
            </a:r>
            <a:r>
              <a:rPr lang="en-US" altLang="zh-CN" sz="1800" dirty="0" err="1"/>
              <a:t>uapi</a:t>
            </a:r>
            <a:r>
              <a:rPr lang="en-US" altLang="zh-CN" sz="1800" dirty="0"/>
              <a:t>/</a:t>
            </a:r>
            <a:r>
              <a:rPr lang="en-US" altLang="zh-TW" sz="1800" dirty="0" err="1"/>
              <a:t>linux</a:t>
            </a:r>
            <a:r>
              <a:rPr lang="en-US" altLang="zh-TW" sz="1800" dirty="0"/>
              <a:t>/</a:t>
            </a:r>
            <a:r>
              <a:rPr lang="en-US" altLang="zh-TW" sz="1800" dirty="0" err="1"/>
              <a:t>netlink.h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文件中定义：</a:t>
            </a: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sz="1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zh-TW" altLang="en-US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2536B4-3354-4D83-B259-4409E2C1B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03979"/>
              </p:ext>
            </p:extLst>
          </p:nvPr>
        </p:nvGraphicFramePr>
        <p:xfrm>
          <a:off x="1484553" y="4024056"/>
          <a:ext cx="8767486" cy="2425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3743">
                  <a:extLst>
                    <a:ext uri="{9D8B030D-6E8A-4147-A177-3AD203B41FA5}">
                      <a16:colId xmlns:a16="http://schemas.microsoft.com/office/drawing/2014/main" val="473846265"/>
                    </a:ext>
                  </a:extLst>
                </a:gridCol>
                <a:gridCol w="4383743">
                  <a:extLst>
                    <a:ext uri="{9D8B030D-6E8A-4147-A177-3AD203B41FA5}">
                      <a16:colId xmlns:a16="http://schemas.microsoft.com/office/drawing/2014/main" val="1596003056"/>
                    </a:ext>
                  </a:extLst>
                </a:gridCol>
              </a:tblGrid>
              <a:tr h="37816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NETLINK_ROUTE  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路由協議，用於管理路由表和網絡接口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03604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  <a:effectLst/>
                          <a:latin typeface="Ubuntu Mono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NETLINK_SOCK_DIAG  </a:t>
                      </a:r>
                      <a:r>
                        <a:rPr lang="en-US" altLang="zh-TW" b="0" i="0" u="none" strike="noStrike" dirty="0">
                          <a:solidFill>
                            <a:schemeClr val="tx1"/>
                          </a:solidFill>
                          <a:effectLst/>
                          <a:latin typeface="Ubuntu Mono"/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提供套接字診斷信息，用於監控和調試套接字狀態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35659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r>
                        <a:rPr lang="en-US" altLang="zh-TW" dirty="0"/>
                        <a:t>#</a:t>
                      </a:r>
                      <a:r>
                        <a:rPr lang="en-US" altLang="zh-CN" dirty="0"/>
                        <a:t>define </a:t>
                      </a:r>
                      <a:r>
                        <a:rPr lang="en-US" altLang="zh-TW" b="0" dirty="0"/>
                        <a:t>NETLINK_NFLOG  5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用於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Netfilter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日誌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允許內核將匹配特定規則的數據包的日誌信息發送到用戶空間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25812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r>
                        <a:rPr lang="en-US" altLang="zh-TW" dirty="0"/>
                        <a:t>#define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NETLINK_SELINUX  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SELinux</a:t>
                      </a:r>
                      <a:r>
                        <a:rPr lang="en-US" altLang="zh-TW" dirty="0"/>
                        <a:t> </a:t>
                      </a:r>
                      <a:r>
                        <a:rPr lang="zh-CN" altLang="en-US" dirty="0"/>
                        <a:t>事件通知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954212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NETLINK_KOBJECT_UEVENT 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內核事件通知，設備熱插拔事件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13957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FB239981-0479-4507-8EB5-1A4DAE78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48" y="969236"/>
            <a:ext cx="6980952" cy="28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6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3FE7B-E34D-4671-ADA1-64B073D1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整體架構</a:t>
            </a:r>
            <a:endParaRPr lang="zh-TW" altLang="en-US" sz="4000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44594EE-C6FE-4B13-8D7D-45928812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068"/>
            <a:ext cx="10515600" cy="555094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用戶空間程序：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通知模塊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日誌模塊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主程序模塊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創建與綁定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套接字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接收來自內核的</a:t>
            </a:r>
            <a:r>
              <a:rPr lang="en-US" altLang="zh-CN" sz="1800" dirty="0" err="1"/>
              <a:t>Neilink</a:t>
            </a:r>
            <a:r>
              <a:rPr lang="zh-CN" altLang="en-US" sz="1800" dirty="0"/>
              <a:t>消息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處理狀態變化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 </a:t>
            </a:r>
            <a:r>
              <a:rPr lang="en-US" altLang="zh-CN" sz="2000" dirty="0"/>
              <a:t>Linux</a:t>
            </a:r>
            <a:r>
              <a:rPr lang="zh-CN" altLang="en-US" sz="2000" dirty="0"/>
              <a:t>內核：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管理網絡接口狀態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生成狀態變化事件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通過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發送通知</a:t>
            </a:r>
            <a:endParaRPr lang="en-US" altLang="zh-CN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C567E8-0378-4296-97E0-DF4B40051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928" y="1321845"/>
            <a:ext cx="3809811" cy="52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6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DACC5-ADFA-4CD3-B3CB-7C31159F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55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核心數據結構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1CEFC-93C8-44C9-A524-CF436B43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347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1.N</a:t>
            </a:r>
            <a:r>
              <a:rPr lang="en-US" altLang="zh-CN" dirty="0"/>
              <a:t>etlink</a:t>
            </a:r>
            <a:r>
              <a:rPr lang="zh-CN" altLang="en-US" dirty="0"/>
              <a:t>地址結構</a:t>
            </a:r>
            <a:endParaRPr lang="en-US" altLang="zh-CN" dirty="0"/>
          </a:p>
          <a:p>
            <a:pPr marL="0" indent="0"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sockaddr_nl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800" dirty="0" err="1"/>
              <a:t>sa_family_t</a:t>
            </a:r>
            <a:r>
              <a:rPr lang="en-US" altLang="zh-TW" sz="1800" dirty="0"/>
              <a:t>     </a:t>
            </a:r>
            <a:r>
              <a:rPr lang="en-US" altLang="zh-TW" sz="1800" dirty="0" err="1"/>
              <a:t>nl_family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;  //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地址簇</a:t>
            </a:r>
            <a:r>
              <a:rPr lang="zh-CN" altLang="en-US" sz="1600" dirty="0">
                <a:latin typeface="Consolas" panose="020B0609020204030204" pitchFamily="49" charset="0"/>
              </a:rPr>
              <a:t>，須為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AF_NETLINK</a:t>
            </a:r>
          </a:p>
          <a:p>
            <a:pPr marL="0" indent="0"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800" dirty="0"/>
              <a:t>unsigned short  </a:t>
            </a:r>
            <a:r>
              <a:rPr lang="en-US" altLang="zh-TW" sz="1800" dirty="0" err="1"/>
              <a:t>nl_pad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;  // 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填充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字段，通常填充為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0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800" dirty="0"/>
              <a:t>__u32          </a:t>
            </a:r>
            <a:r>
              <a:rPr lang="en-US" altLang="zh-TW" sz="1800" dirty="0" err="1"/>
              <a:t>nl_pid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;      // </a:t>
            </a:r>
            <a:r>
              <a:rPr lang="zh-CN" altLang="en-US" sz="1600" dirty="0">
                <a:latin typeface="Consolas" panose="020B0609020204030204" pitchFamily="49" charset="0"/>
              </a:rPr>
              <a:t>端口標識符，標識一個套接字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800" dirty="0"/>
              <a:t>__u32          </a:t>
            </a:r>
            <a:r>
              <a:rPr lang="en-US" altLang="zh-TW" sz="1800" dirty="0" err="1"/>
              <a:t>nl_groups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;   // </a:t>
            </a:r>
            <a:r>
              <a:rPr lang="zh-CN" altLang="en-US" sz="1600" dirty="0">
                <a:latin typeface="Consolas" panose="020B0609020204030204" pitchFamily="49" charset="0"/>
              </a:rPr>
              <a:t>多播組掩碼，指定进程感兴趣的多播组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多播組（</a:t>
            </a:r>
            <a:r>
              <a:rPr lang="en-US" altLang="zh-TW" sz="1600" b="0" i="0" dirty="0">
                <a:solidFill>
                  <a:srgbClr val="CCCCCC"/>
                </a:solidFill>
                <a:effectLst/>
                <a:latin typeface="Segoe WPC"/>
              </a:rPr>
              <a:t> </a:t>
            </a:r>
            <a:r>
              <a:rPr lang="en-US" altLang="zh-TW" sz="1600" b="0" i="0" dirty="0">
                <a:effectLst/>
              </a:rPr>
              <a:t>Multicast Groups </a:t>
            </a:r>
            <a:r>
              <a:rPr lang="zh-CN" altLang="en-US" sz="1600" dirty="0">
                <a:latin typeface="Consolas" panose="020B0609020204030204" pitchFamily="49" charset="0"/>
              </a:rPr>
              <a:t>）：</a:t>
            </a:r>
            <a:r>
              <a:rPr lang="zh-CN" altLang="en-US" sz="1600" dirty="0">
                <a:latin typeface="+mn-ea"/>
              </a:rPr>
              <a:t>一種消息分發機制，</a:t>
            </a:r>
            <a:r>
              <a:rPr lang="zh-TW" altLang="en-US" sz="1600" dirty="0">
                <a:latin typeface="+mn-ea"/>
              </a:rPr>
              <a:t>用於允許多個用戶空間進程訂閱內核發送的特定類型的消息。通過設置</a:t>
            </a:r>
            <a:r>
              <a:rPr lang="en-US" altLang="zh-TW" sz="1600" dirty="0">
                <a:latin typeface="+mn-ea"/>
              </a:rPr>
              <a:t>		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多播組掩碼，進程可以指定它感興趣的消息類型。</a:t>
            </a:r>
            <a:endParaRPr lang="en-US" altLang="zh-TW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常見多播組：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RTMGRP_LINK          0x1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 // 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网络接口变化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RTMGRP_NOTIFY        0x2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 // 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通知事件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RTMGRP_TC            0x8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 // 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流量控制变化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RTMGRP_IPV4_IFADDR   0x10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// </a:t>
            </a:r>
            <a:r>
              <a:rPr lang="en-US" altLang="zh-TW" sz="1600" dirty="0">
                <a:latin typeface="Consolas" panose="020B0609020204030204" pitchFamily="49" charset="0"/>
              </a:rPr>
              <a:t>IPv4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地址变化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RTMGRP_IPV4_ROUTE    0x40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// </a:t>
            </a:r>
            <a:r>
              <a:rPr lang="en-US" altLang="zh-TW" sz="1600" dirty="0">
                <a:latin typeface="Consolas" panose="020B0609020204030204" pitchFamily="49" charset="0"/>
              </a:rPr>
              <a:t>IPv4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路由变化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RTMGRP_IPV6_IFADDR   0x100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// </a:t>
            </a:r>
            <a:r>
              <a:rPr lang="en-US" altLang="zh-TW" sz="1600" dirty="0">
                <a:latin typeface="Consolas" panose="020B0609020204030204" pitchFamily="49" charset="0"/>
              </a:rPr>
              <a:t>IPv6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地址变化</a:t>
            </a:r>
          </a:p>
          <a:p>
            <a:pPr marL="0" indent="0">
              <a:buNone/>
            </a:pPr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0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F7D03-2D35-4BD6-B0B7-FF415F864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8791"/>
            <a:ext cx="10909151" cy="57681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2.N</a:t>
            </a:r>
            <a:r>
              <a:rPr lang="en-US" altLang="zh-CN" dirty="0"/>
              <a:t>etlink</a:t>
            </a:r>
            <a:r>
              <a:rPr lang="zh-CN" altLang="en-US" dirty="0"/>
              <a:t>消息头结构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struct </a:t>
            </a:r>
            <a:r>
              <a:rPr lang="en-US" altLang="zh-CN" sz="1600" dirty="0" err="1">
                <a:latin typeface="Consolas" panose="020B0609020204030204" pitchFamily="49" charset="0"/>
              </a:rPr>
              <a:t>nlmsghdr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__u32 </a:t>
            </a:r>
            <a:r>
              <a:rPr lang="en-US" altLang="zh-CN" sz="1600" dirty="0" err="1">
                <a:latin typeface="Consolas" panose="020B0609020204030204" pitchFamily="49" charset="0"/>
              </a:rPr>
              <a:t>nlmsg_len</a:t>
            </a:r>
            <a:r>
              <a:rPr lang="en-US" altLang="zh-CN" sz="1600" dirty="0">
                <a:latin typeface="Consolas" panose="020B0609020204030204" pitchFamily="49" charset="0"/>
              </a:rPr>
              <a:t>;    // </a:t>
            </a:r>
            <a:r>
              <a:rPr lang="zh-CN" altLang="en-US" sz="1600" dirty="0">
                <a:latin typeface="Consolas" panose="020B0609020204030204" pitchFamily="49" charset="0"/>
              </a:rPr>
              <a:t>消息總長度，包含消息體</a:t>
            </a:r>
            <a:r>
              <a:rPr lang="zh-TW" altLang="en-US" sz="1600" dirty="0">
                <a:latin typeface="Consolas" panose="020B0609020204030204" pitchFamily="49" charset="0"/>
              </a:rPr>
              <a:t>    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__</a:t>
            </a:r>
            <a:r>
              <a:rPr lang="en-US" altLang="zh-CN" sz="1600" dirty="0">
                <a:latin typeface="Consolas" panose="020B0609020204030204" pitchFamily="49" charset="0"/>
              </a:rPr>
              <a:t>u16 </a:t>
            </a:r>
            <a:r>
              <a:rPr lang="en-US" altLang="zh-CN" sz="1600" dirty="0" err="1">
                <a:latin typeface="Consolas" panose="020B0609020204030204" pitchFamily="49" charset="0"/>
              </a:rPr>
              <a:t>nlmsg_type</a:t>
            </a:r>
            <a:r>
              <a:rPr lang="en-US" altLang="zh-CN" sz="1600" dirty="0">
                <a:latin typeface="Consolas" panose="020B0609020204030204" pitchFamily="49" charset="0"/>
              </a:rPr>
              <a:t>;   // </a:t>
            </a:r>
            <a:r>
              <a:rPr lang="zh-CN" altLang="en-US" sz="1600" dirty="0">
                <a:latin typeface="Consolas" panose="020B0609020204030204" pitchFamily="49" charset="0"/>
              </a:rPr>
              <a:t>消息類型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zh-TW" altLang="en-US" sz="1600" dirty="0">
                <a:latin typeface="Consolas" panose="020B0609020204030204" pitchFamily="49" charset="0"/>
              </a:rPr>
              <a:t>如 </a:t>
            </a:r>
            <a:r>
              <a:rPr lang="en-US" altLang="zh-CN" sz="1600" dirty="0">
                <a:latin typeface="Consolas" panose="020B0609020204030204" pitchFamily="49" charset="0"/>
              </a:rPr>
              <a:t>RTM_NEWLINK</a:t>
            </a:r>
            <a:r>
              <a:rPr lang="zh-CN" altLang="en-US" sz="1600" dirty="0">
                <a:latin typeface="Consolas" panose="020B0609020204030204" pitchFamily="49" charset="0"/>
              </a:rPr>
              <a:t>：網絡接口狀態變化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__u16 </a:t>
            </a:r>
            <a:r>
              <a:rPr lang="en-US" altLang="zh-CN" sz="1600" dirty="0" err="1">
                <a:latin typeface="Consolas" panose="020B0609020204030204" pitchFamily="49" charset="0"/>
              </a:rPr>
              <a:t>nlmsg_flags</a:t>
            </a:r>
            <a:r>
              <a:rPr lang="en-US" altLang="zh-CN" sz="1600" dirty="0">
                <a:latin typeface="Consolas" panose="020B0609020204030204" pitchFamily="49" charset="0"/>
              </a:rPr>
              <a:t>;  // </a:t>
            </a:r>
            <a:r>
              <a:rPr lang="zh-CN" altLang="en-US" sz="1600" dirty="0">
                <a:latin typeface="Consolas" panose="020B0609020204030204" pitchFamily="49" charset="0"/>
              </a:rPr>
              <a:t>消息標誌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latin typeface="Consolas" panose="020B0609020204030204" pitchFamily="49" charset="0"/>
              </a:rPr>
              <a:t>如 </a:t>
            </a:r>
            <a:r>
              <a:rPr lang="en-US" altLang="zh-CN" sz="1600" dirty="0">
                <a:latin typeface="Consolas" panose="020B0609020204030204" pitchFamily="49" charset="0"/>
              </a:rPr>
              <a:t>NLM_F_REQUEST(</a:t>
            </a:r>
            <a:r>
              <a:rPr lang="zh-CN" altLang="en-US" sz="1600" dirty="0">
                <a:latin typeface="Consolas" panose="020B0609020204030204" pitchFamily="49" charset="0"/>
              </a:rPr>
              <a:t>請求標準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r>
              <a:rPr lang="zh-CN" altLang="en-US" sz="1600" dirty="0"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latin typeface="Consolas" panose="020B0609020204030204" pitchFamily="49" charset="0"/>
              </a:rPr>
              <a:t>NLM_F_ACK(</a:t>
            </a:r>
            <a:r>
              <a:rPr lang="zh-CN" altLang="en-US" sz="1600" dirty="0">
                <a:latin typeface="Consolas" panose="020B0609020204030204" pitchFamily="49" charset="0"/>
              </a:rPr>
              <a:t>需要確認標準）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latin typeface="Consolas" panose="020B0609020204030204" pitchFamily="49" charset="0"/>
              </a:rPr>
              <a:t>__</a:t>
            </a:r>
            <a:r>
              <a:rPr lang="en-US" altLang="zh-CN" sz="1600" dirty="0">
                <a:latin typeface="Consolas" panose="020B0609020204030204" pitchFamily="49" charset="0"/>
              </a:rPr>
              <a:t>u32 </a:t>
            </a:r>
            <a:r>
              <a:rPr lang="en-US" altLang="zh-CN" sz="1600" dirty="0" err="1">
                <a:latin typeface="Consolas" panose="020B0609020204030204" pitchFamily="49" charset="0"/>
              </a:rPr>
              <a:t>nlmsg_seq</a:t>
            </a:r>
            <a:r>
              <a:rPr lang="en-US" altLang="zh-CN" sz="1600" dirty="0">
                <a:latin typeface="Consolas" panose="020B0609020204030204" pitchFamily="49" charset="0"/>
              </a:rPr>
              <a:t>;    // </a:t>
            </a:r>
            <a:r>
              <a:rPr lang="zh-CN" altLang="en-US" sz="1600" dirty="0">
                <a:latin typeface="Consolas" panose="020B0609020204030204" pitchFamily="49" charset="0"/>
              </a:rPr>
              <a:t>序列號，</a:t>
            </a:r>
            <a:r>
              <a:rPr lang="zh-TW" altLang="en-US" sz="1600" dirty="0">
                <a:latin typeface="Consolas" panose="020B0609020204030204" pitchFamily="49" charset="0"/>
              </a:rPr>
              <a:t>用於匹配請求和響應消息，確保消息的順序和完整性 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__</a:t>
            </a:r>
            <a:r>
              <a:rPr lang="en-US" altLang="zh-CN" sz="1600" dirty="0">
                <a:latin typeface="Consolas" panose="020B0609020204030204" pitchFamily="49" charset="0"/>
              </a:rPr>
              <a:t>u32 </a:t>
            </a:r>
            <a:r>
              <a:rPr lang="en-US" altLang="zh-CN" sz="1600" dirty="0" err="1">
                <a:latin typeface="Consolas" panose="020B0609020204030204" pitchFamily="49" charset="0"/>
              </a:rPr>
              <a:t>nlmsg_pid</a:t>
            </a:r>
            <a:r>
              <a:rPr lang="en-US" altLang="zh-CN" sz="1600" dirty="0">
                <a:latin typeface="Consolas" panose="020B0609020204030204" pitchFamily="49" charset="0"/>
              </a:rPr>
              <a:t>;    // </a:t>
            </a:r>
            <a:r>
              <a:rPr lang="zh-CN" altLang="en-US" sz="1600" dirty="0">
                <a:latin typeface="Consolas" panose="020B0609020204030204" pitchFamily="49" charset="0"/>
              </a:rPr>
              <a:t>發送端口</a:t>
            </a:r>
            <a:r>
              <a:rPr lang="en-US" altLang="zh-CN" sz="1600" dirty="0">
                <a:latin typeface="Consolas" panose="020B0609020204030204" pitchFamily="49" charset="0"/>
              </a:rPr>
              <a:t>ID</a:t>
            </a:r>
            <a:r>
              <a:rPr lang="zh-CN" altLang="en-US" sz="1600" dirty="0">
                <a:latin typeface="Consolas" panose="020B0609020204030204" pitchFamily="49" charset="0"/>
              </a:rPr>
              <a:t>，為</a:t>
            </a:r>
            <a:r>
              <a:rPr lang="en-US" altLang="zh-CN" sz="1600" dirty="0">
                <a:latin typeface="Consolas" panose="020B0609020204030204" pitchFamily="49" charset="0"/>
              </a:rPr>
              <a:t>0</a:t>
            </a:r>
            <a:r>
              <a:rPr lang="zh-CN" altLang="en-US" sz="1600" dirty="0">
                <a:latin typeface="Consolas" panose="020B0609020204030204" pitchFamily="49" charset="0"/>
              </a:rPr>
              <a:t>時代表來自內核消息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3.N</a:t>
            </a:r>
            <a:r>
              <a:rPr lang="en-US" altLang="zh-CN" dirty="0"/>
              <a:t>etlink</a:t>
            </a:r>
            <a:r>
              <a:rPr lang="zh-CN" altLang="en-US" dirty="0"/>
              <a:t>消息體結構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500" dirty="0">
                <a:latin typeface="Consolas" panose="020B0609020204030204" pitchFamily="49" charset="0"/>
              </a:rPr>
              <a:t>// </a:t>
            </a:r>
            <a:r>
              <a:rPr lang="zh-TW" altLang="en-US" sz="1500" dirty="0">
                <a:latin typeface="Consolas" panose="020B0609020204030204" pitchFamily="49" charset="0"/>
              </a:rPr>
              <a:t>网络接口信息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struct </a:t>
            </a:r>
            <a:r>
              <a:rPr lang="en-US" altLang="zh-TW" sz="1600" dirty="0" err="1">
                <a:latin typeface="Consolas" panose="020B0609020204030204" pitchFamily="49" charset="0"/>
              </a:rPr>
              <a:t>ifinfomsg</a:t>
            </a:r>
            <a:r>
              <a:rPr lang="en-US" altLang="zh-TW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    unsigned char  </a:t>
            </a:r>
            <a:r>
              <a:rPr lang="en-US" altLang="zh-TW" sz="1600" dirty="0" err="1">
                <a:latin typeface="Consolas" panose="020B0609020204030204" pitchFamily="49" charset="0"/>
              </a:rPr>
              <a:t>ifi_family</a:t>
            </a:r>
            <a:r>
              <a:rPr lang="en-US" altLang="zh-TW" sz="1600" dirty="0">
                <a:latin typeface="Consolas" panose="020B0609020204030204" pitchFamily="49" charset="0"/>
              </a:rPr>
              <a:t>;   // </a:t>
            </a:r>
            <a:r>
              <a:rPr lang="zh-TW" altLang="en-US" sz="1600" dirty="0">
                <a:latin typeface="Consolas" panose="020B0609020204030204" pitchFamily="49" charset="0"/>
              </a:rPr>
              <a:t>地址</a:t>
            </a:r>
            <a:r>
              <a:rPr lang="zh-CN" altLang="en-US" sz="1600" dirty="0">
                <a:latin typeface="Consolas" panose="020B0609020204030204" pitchFamily="49" charset="0"/>
              </a:rPr>
              <a:t>簇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latin typeface="Consolas" panose="020B0609020204030204" pitchFamily="49" charset="0"/>
              </a:rPr>
              <a:t>unsigned char  __</a:t>
            </a:r>
            <a:r>
              <a:rPr lang="en-US" altLang="zh-TW" sz="1600" dirty="0" err="1">
                <a:latin typeface="Consolas" panose="020B0609020204030204" pitchFamily="49" charset="0"/>
              </a:rPr>
              <a:t>ifi_pad</a:t>
            </a:r>
            <a:r>
              <a:rPr lang="en-US" altLang="zh-TW" sz="1600" dirty="0">
                <a:latin typeface="Consolas" panose="020B0609020204030204" pitchFamily="49" charset="0"/>
              </a:rPr>
              <a:t>;    // </a:t>
            </a:r>
            <a:r>
              <a:rPr lang="zh-TW" altLang="en-US" sz="1600" dirty="0">
                <a:latin typeface="Consolas" panose="020B0609020204030204" pitchFamily="49" charset="0"/>
              </a:rPr>
              <a:t>填充</a:t>
            </a:r>
            <a:r>
              <a:rPr lang="zh-CN" altLang="en-US" sz="1600" dirty="0">
                <a:latin typeface="Consolas" panose="020B0609020204030204" pitchFamily="49" charset="0"/>
              </a:rPr>
              <a:t>字段，保留未用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latin typeface="Consolas" panose="020B0609020204030204" pitchFamily="49" charset="0"/>
              </a:rPr>
              <a:t>unsigned short </a:t>
            </a:r>
            <a:r>
              <a:rPr lang="en-US" altLang="zh-TW" sz="1600" dirty="0" err="1">
                <a:latin typeface="Consolas" panose="020B0609020204030204" pitchFamily="49" charset="0"/>
              </a:rPr>
              <a:t>ifi_type</a:t>
            </a:r>
            <a:r>
              <a:rPr lang="en-US" altLang="zh-TW" sz="1600" dirty="0">
                <a:latin typeface="Consolas" panose="020B0609020204030204" pitchFamily="49" charset="0"/>
              </a:rPr>
              <a:t>;     // </a:t>
            </a:r>
            <a:r>
              <a:rPr lang="zh-CN" altLang="en-US" sz="1600" dirty="0">
                <a:latin typeface="Consolas" panose="020B0609020204030204" pitchFamily="49" charset="0"/>
              </a:rPr>
              <a:t>網絡接口類型</a:t>
            </a:r>
            <a:r>
              <a:rPr lang="zh-TW" altLang="en-US" sz="1600" dirty="0">
                <a:latin typeface="Consolas" panose="020B0609020204030204" pitchFamily="49" charset="0"/>
              </a:rPr>
              <a:t>    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int           </a:t>
            </a:r>
            <a:r>
              <a:rPr lang="en-US" altLang="zh-TW" sz="1600" dirty="0" err="1">
                <a:latin typeface="Consolas" panose="020B0609020204030204" pitchFamily="49" charset="0"/>
              </a:rPr>
              <a:t>ifi_index</a:t>
            </a:r>
            <a:r>
              <a:rPr lang="en-US" altLang="zh-TW" sz="1600" dirty="0">
                <a:latin typeface="Consolas" panose="020B0609020204030204" pitchFamily="49" charset="0"/>
              </a:rPr>
              <a:t>;     // </a:t>
            </a:r>
            <a:r>
              <a:rPr lang="zh-CN" altLang="en-US" sz="1600" dirty="0">
                <a:latin typeface="Consolas" panose="020B0609020204030204" pitchFamily="49" charset="0"/>
              </a:rPr>
              <a:t>網絡</a:t>
            </a:r>
            <a:r>
              <a:rPr lang="zh-TW" altLang="en-US" sz="1600" dirty="0">
                <a:latin typeface="Consolas" panose="020B0609020204030204" pitchFamily="49" charset="0"/>
              </a:rPr>
              <a:t>接口索引</a:t>
            </a:r>
            <a:r>
              <a:rPr lang="zh-CN" altLang="en-US" sz="1600" dirty="0">
                <a:latin typeface="Consolas" panose="020B0609020204030204" pitchFamily="49" charset="0"/>
              </a:rPr>
              <a:t>號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latin typeface="Consolas" panose="020B0609020204030204" pitchFamily="49" charset="0"/>
              </a:rPr>
              <a:t>unsigned int   </a:t>
            </a:r>
            <a:r>
              <a:rPr lang="en-US" altLang="zh-TW" sz="1600" dirty="0" err="1">
                <a:latin typeface="Consolas" panose="020B0609020204030204" pitchFamily="49" charset="0"/>
              </a:rPr>
              <a:t>ifi_flags</a:t>
            </a:r>
            <a:r>
              <a:rPr lang="en-US" altLang="zh-TW" sz="1600" dirty="0">
                <a:latin typeface="Consolas" panose="020B0609020204030204" pitchFamily="49" charset="0"/>
              </a:rPr>
              <a:t>;    // </a:t>
            </a:r>
            <a:r>
              <a:rPr lang="zh-CN" altLang="en-US" sz="1600" dirty="0">
                <a:latin typeface="Consolas" panose="020B0609020204030204" pitchFamily="49" charset="0"/>
              </a:rPr>
              <a:t>網絡</a:t>
            </a:r>
            <a:r>
              <a:rPr lang="zh-TW" altLang="en-US" sz="1600" dirty="0">
                <a:latin typeface="Consolas" panose="020B0609020204030204" pitchFamily="49" charset="0"/>
              </a:rPr>
              <a:t>接口标志</a:t>
            </a:r>
            <a:r>
              <a:rPr lang="zh-CN" altLang="en-US" sz="1600" dirty="0">
                <a:latin typeface="Consolas" panose="020B0609020204030204" pitchFamily="49" charset="0"/>
              </a:rPr>
              <a:t>。</a:t>
            </a:r>
            <a:r>
              <a:rPr lang="en-US" altLang="zh-CN" sz="1600" dirty="0">
                <a:latin typeface="Consolas" panose="020B0609020204030204" pitchFamily="49" charset="0"/>
              </a:rPr>
              <a:t>IFF_LOWER_UP(</a:t>
            </a:r>
            <a:r>
              <a:rPr lang="zh-CN" altLang="en-US" sz="1600" dirty="0">
                <a:latin typeface="Consolas" panose="020B0609020204030204" pitchFamily="49" charset="0"/>
              </a:rPr>
              <a:t>物理層網線已連接，基於</a:t>
            </a:r>
            <a:r>
              <a:rPr lang="en-US" altLang="zh-CN" sz="1600" dirty="0">
                <a:latin typeface="Consolas" panose="020B0609020204030204" pitchFamily="49" charset="0"/>
              </a:rPr>
              <a:t>carrier</a:t>
            </a:r>
            <a:r>
              <a:rPr lang="zh-CN" altLang="en-US" sz="1600" dirty="0">
                <a:latin typeface="Consolas" panose="020B0609020204030204" pitchFamily="49" charset="0"/>
              </a:rPr>
              <a:t>狀態設置）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latin typeface="Consolas" panose="020B0609020204030204" pitchFamily="49" charset="0"/>
              </a:rPr>
              <a:t>unsigned int   </a:t>
            </a:r>
            <a:r>
              <a:rPr lang="en-US" altLang="zh-TW" sz="1600" dirty="0" err="1">
                <a:latin typeface="Consolas" panose="020B0609020204030204" pitchFamily="49" charset="0"/>
              </a:rPr>
              <a:t>ifi_change</a:t>
            </a:r>
            <a:r>
              <a:rPr lang="en-US" altLang="zh-TW" sz="1600" dirty="0">
                <a:latin typeface="Consolas" panose="020B0609020204030204" pitchFamily="49" charset="0"/>
              </a:rPr>
              <a:t>;   // </a:t>
            </a:r>
            <a:r>
              <a:rPr lang="zh-TW" altLang="en-US" sz="1600" dirty="0">
                <a:latin typeface="Consolas" panose="020B0609020204030204" pitchFamily="49" charset="0"/>
              </a:rPr>
              <a:t>变化掩码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212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9B92F-F1AD-4A6B-895C-717B715D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4.</a:t>
            </a:r>
            <a:r>
              <a:rPr lang="zh-CN" altLang="en-US" sz="4000" dirty="0"/>
              <a:t>代碼實現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7D4CD-A8F7-4A96-8A2C-87655BB5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118794"/>
            <a:ext cx="10622280" cy="51744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400" dirty="0"/>
              <a:t>1.</a:t>
            </a:r>
            <a:r>
              <a:rPr lang="zh-CN" altLang="en-US" sz="2400" dirty="0"/>
              <a:t>創建 </a:t>
            </a:r>
            <a:r>
              <a:rPr lang="en-US" altLang="zh-CN" sz="2400" dirty="0" err="1"/>
              <a:t>Netlink</a:t>
            </a:r>
            <a:r>
              <a:rPr lang="en-US" altLang="zh-CN" sz="2400" dirty="0"/>
              <a:t> </a:t>
            </a:r>
            <a:r>
              <a:rPr lang="zh-CN" altLang="en-US" sz="2400" dirty="0"/>
              <a:t>套接字</a:t>
            </a:r>
            <a:endParaRPr lang="en-US" altLang="zh-CN" sz="2400" dirty="0"/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int sock = socket(AF_NETLINK, SOCK_RAW, NETLINK_ROUTE);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if (sock &lt; 0) {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latin typeface="Consolas" panose="020B0609020204030204" pitchFamily="49" charset="0"/>
              </a:rPr>
              <a:t>perror</a:t>
            </a:r>
            <a:r>
              <a:rPr lang="en-US" altLang="zh-TW" sz="1600" dirty="0">
                <a:latin typeface="Consolas" panose="020B0609020204030204" pitchFamily="49" charset="0"/>
              </a:rPr>
              <a:t>("socket");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return -1;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2400" dirty="0"/>
              <a:t>2.</a:t>
            </a:r>
            <a:r>
              <a:rPr lang="zh-CN" altLang="en-US" sz="2400" dirty="0"/>
              <a:t>配置和綁定地址</a:t>
            </a:r>
            <a:endParaRPr lang="en-US" altLang="zh-CN" sz="2400" dirty="0"/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struct </a:t>
            </a:r>
            <a:r>
              <a:rPr lang="en-US" altLang="zh-TW" sz="1600" dirty="0" err="1">
                <a:latin typeface="Consolas" panose="020B0609020204030204" pitchFamily="49" charset="0"/>
              </a:rPr>
              <a:t>sockaddr_nl</a:t>
            </a:r>
            <a:r>
              <a:rPr lang="en-US" altLang="zh-TW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latin typeface="Consolas" panose="020B0609020204030204" pitchFamily="49" charset="0"/>
              </a:rPr>
              <a:t>;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memset</a:t>
            </a:r>
            <a:r>
              <a:rPr lang="en-US" altLang="zh-TW" sz="1600" dirty="0">
                <a:latin typeface="Consolas" panose="020B0609020204030204" pitchFamily="49" charset="0"/>
              </a:rPr>
              <a:t>(&amp;</a:t>
            </a:r>
            <a:r>
              <a:rPr lang="en-US" altLang="zh-TW" sz="1600" dirty="0" err="1"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latin typeface="Consolas" panose="020B0609020204030204" pitchFamily="49" charset="0"/>
              </a:rPr>
              <a:t>, 0, </a:t>
            </a:r>
            <a:r>
              <a:rPr lang="en-US" altLang="zh-TW" sz="1600" dirty="0" err="1">
                <a:latin typeface="Consolas" panose="020B0609020204030204" pitchFamily="49" charset="0"/>
              </a:rPr>
              <a:t>sizeof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latin typeface="Consolas" panose="020B0609020204030204" pitchFamily="49" charset="0"/>
              </a:rPr>
              <a:t>));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addr.nl_family</a:t>
            </a:r>
            <a:r>
              <a:rPr lang="en-US" altLang="zh-TW" sz="1600" dirty="0">
                <a:latin typeface="Consolas" panose="020B0609020204030204" pitchFamily="49" charset="0"/>
              </a:rPr>
              <a:t> = AF_NETLINK;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addr.nl_groups</a:t>
            </a:r>
            <a:r>
              <a:rPr lang="en-US" altLang="zh-TW" sz="1600" dirty="0">
                <a:latin typeface="Consolas" panose="020B0609020204030204" pitchFamily="49" charset="0"/>
              </a:rPr>
              <a:t> = RTMGRP_LINK;</a:t>
            </a:r>
          </a:p>
          <a:p>
            <a:pPr marL="914400" lvl="2" indent="0">
              <a:buNone/>
            </a:pPr>
            <a:endParaRPr lang="en-US" altLang="zh-TW" sz="1600" dirty="0">
              <a:latin typeface="Consolas" panose="020B0609020204030204" pitchFamily="49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if (bind(sock, (struct </a:t>
            </a:r>
            <a:r>
              <a:rPr lang="en-US" altLang="zh-TW" sz="1600" dirty="0" err="1">
                <a:latin typeface="Consolas" panose="020B0609020204030204" pitchFamily="49" charset="0"/>
              </a:rPr>
              <a:t>sockaddr</a:t>
            </a:r>
            <a:r>
              <a:rPr lang="en-US" altLang="zh-TW" sz="1600" dirty="0">
                <a:latin typeface="Consolas" panose="020B0609020204030204" pitchFamily="49" charset="0"/>
              </a:rPr>
              <a:t> *)&amp;</a:t>
            </a:r>
            <a:r>
              <a:rPr lang="en-US" altLang="zh-TW" sz="1600" dirty="0" err="1"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sizeof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latin typeface="Consolas" panose="020B0609020204030204" pitchFamily="49" charset="0"/>
              </a:rPr>
              <a:t>)) &lt; 0) {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latin typeface="Consolas" panose="020B0609020204030204" pitchFamily="49" charset="0"/>
              </a:rPr>
              <a:t>perror</a:t>
            </a:r>
            <a:r>
              <a:rPr lang="en-US" altLang="zh-TW" sz="1600" dirty="0">
                <a:latin typeface="Consolas" panose="020B0609020204030204" pitchFamily="49" charset="0"/>
              </a:rPr>
              <a:t>("bind");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close(sock);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return -1;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}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4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8F419-0B7C-4A9F-AFFE-1EB74B91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33" y="86062"/>
            <a:ext cx="11327801" cy="67719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2600" dirty="0"/>
              <a:t>3.</a:t>
            </a:r>
            <a:r>
              <a:rPr lang="zh-CN" altLang="en-US" sz="2600" dirty="0"/>
              <a:t>接收消息</a:t>
            </a:r>
            <a:endParaRPr lang="en-US" altLang="zh-CN" sz="2600" dirty="0"/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char buffer[4096];</a:t>
            </a:r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int </a:t>
            </a:r>
            <a:r>
              <a:rPr lang="en-US" altLang="zh-TW" sz="2300" dirty="0" err="1">
                <a:latin typeface="Consolas" panose="020B0609020204030204" pitchFamily="49" charset="0"/>
              </a:rPr>
              <a:t>len</a:t>
            </a:r>
            <a:r>
              <a:rPr lang="en-US" altLang="zh-TW" sz="2300" dirty="0">
                <a:latin typeface="Consolas" panose="020B0609020204030204" pitchFamily="49" charset="0"/>
              </a:rPr>
              <a:t> = </a:t>
            </a:r>
            <a:r>
              <a:rPr lang="en-US" altLang="zh-TW" sz="2300" dirty="0" err="1">
                <a:latin typeface="Consolas" panose="020B0609020204030204" pitchFamily="49" charset="0"/>
              </a:rPr>
              <a:t>recv</a:t>
            </a:r>
            <a:r>
              <a:rPr lang="en-US" altLang="zh-TW" sz="2300" dirty="0">
                <a:latin typeface="Consolas" panose="020B0609020204030204" pitchFamily="49" charset="0"/>
              </a:rPr>
              <a:t>(sock, buffer, </a:t>
            </a:r>
            <a:r>
              <a:rPr lang="en-US" altLang="zh-TW" sz="2300" dirty="0" err="1">
                <a:latin typeface="Consolas" panose="020B0609020204030204" pitchFamily="49" charset="0"/>
              </a:rPr>
              <a:t>sizeof</a:t>
            </a:r>
            <a:r>
              <a:rPr lang="en-US" altLang="zh-TW" sz="2300" dirty="0">
                <a:latin typeface="Consolas" panose="020B0609020204030204" pitchFamily="49" charset="0"/>
              </a:rPr>
              <a:t>(buffer), 0);</a:t>
            </a:r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if (</a:t>
            </a:r>
            <a:r>
              <a:rPr lang="en-US" altLang="zh-TW" sz="2300" dirty="0" err="1">
                <a:latin typeface="Consolas" panose="020B0609020204030204" pitchFamily="49" charset="0"/>
              </a:rPr>
              <a:t>len</a:t>
            </a:r>
            <a:r>
              <a:rPr lang="en-US" altLang="zh-TW" sz="2300" dirty="0">
                <a:latin typeface="Consolas" panose="020B0609020204030204" pitchFamily="49" charset="0"/>
              </a:rPr>
              <a:t> &lt; 0) {</a:t>
            </a:r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</a:t>
            </a:r>
            <a:r>
              <a:rPr lang="en-US" altLang="zh-TW" sz="2300" dirty="0" err="1">
                <a:latin typeface="Consolas" panose="020B0609020204030204" pitchFamily="49" charset="0"/>
              </a:rPr>
              <a:t>perror</a:t>
            </a:r>
            <a:r>
              <a:rPr lang="en-US" altLang="zh-TW" sz="2300" dirty="0">
                <a:latin typeface="Consolas" panose="020B0609020204030204" pitchFamily="49" charset="0"/>
              </a:rPr>
              <a:t>("</a:t>
            </a:r>
            <a:r>
              <a:rPr lang="en-US" altLang="zh-TW" sz="2300" dirty="0" err="1">
                <a:latin typeface="Consolas" panose="020B0609020204030204" pitchFamily="49" charset="0"/>
              </a:rPr>
              <a:t>recv</a:t>
            </a:r>
            <a:r>
              <a:rPr lang="en-US" altLang="zh-TW" sz="2300" dirty="0">
                <a:latin typeface="Consolas" panose="020B0609020204030204" pitchFamily="49" charset="0"/>
              </a:rPr>
              <a:t>");</a:t>
            </a:r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continue;</a:t>
            </a:r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}</a:t>
            </a:r>
          </a:p>
          <a:p>
            <a:pPr marL="0" lvl="2" indent="0">
              <a:lnSpc>
                <a:spcPct val="80000"/>
              </a:lnSpc>
              <a:buNone/>
            </a:pPr>
            <a:r>
              <a:rPr lang="en-US" altLang="zh-TW" sz="2600" dirty="0">
                <a:latin typeface="Consolas" panose="020B0609020204030204" pitchFamily="49" charset="0"/>
              </a:rPr>
              <a:t>4.</a:t>
            </a:r>
            <a:r>
              <a:rPr lang="zh-CN" altLang="en-US" sz="2600" dirty="0">
                <a:latin typeface="Consolas" panose="020B0609020204030204" pitchFamily="49" charset="0"/>
              </a:rPr>
              <a:t>消息解析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struct </a:t>
            </a:r>
            <a:r>
              <a:rPr lang="en-US" altLang="zh-TW" sz="2300" dirty="0" err="1">
                <a:latin typeface="Consolas" panose="020B0609020204030204" pitchFamily="49" charset="0"/>
              </a:rPr>
              <a:t>nlmsghdr</a:t>
            </a:r>
            <a:r>
              <a:rPr lang="en-US" altLang="zh-TW" sz="2300" dirty="0">
                <a:latin typeface="Consolas" panose="020B0609020204030204" pitchFamily="49" charset="0"/>
              </a:rPr>
              <a:t> *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 = (struct </a:t>
            </a:r>
            <a:r>
              <a:rPr lang="en-US" altLang="zh-TW" sz="2300" dirty="0" err="1">
                <a:latin typeface="Consolas" panose="020B0609020204030204" pitchFamily="49" charset="0"/>
              </a:rPr>
              <a:t>nlmsghdr</a:t>
            </a:r>
            <a:r>
              <a:rPr lang="en-US" altLang="zh-TW" sz="2300" dirty="0">
                <a:latin typeface="Consolas" panose="020B0609020204030204" pitchFamily="49" charset="0"/>
              </a:rPr>
              <a:t> *)buffer;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for (; NLMSG_OK(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, </a:t>
            </a:r>
            <a:r>
              <a:rPr lang="en-US" altLang="zh-TW" sz="2300" dirty="0" err="1">
                <a:latin typeface="Consolas" panose="020B0609020204030204" pitchFamily="49" charset="0"/>
              </a:rPr>
              <a:t>len</a:t>
            </a:r>
            <a:r>
              <a:rPr lang="en-US" altLang="zh-TW" sz="2300" dirty="0">
                <a:latin typeface="Consolas" panose="020B0609020204030204" pitchFamily="49" charset="0"/>
              </a:rPr>
              <a:t>); 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 = NLMSG_NEXT(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, </a:t>
            </a:r>
            <a:r>
              <a:rPr lang="en-US" altLang="zh-TW" sz="2300" dirty="0" err="1">
                <a:latin typeface="Consolas" panose="020B0609020204030204" pitchFamily="49" charset="0"/>
              </a:rPr>
              <a:t>len</a:t>
            </a:r>
            <a:r>
              <a:rPr lang="en-US" altLang="zh-TW" sz="2300" dirty="0">
                <a:latin typeface="Consolas" panose="020B0609020204030204" pitchFamily="49" charset="0"/>
              </a:rPr>
              <a:t>)) {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if (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-&gt;</a:t>
            </a:r>
            <a:r>
              <a:rPr lang="en-US" altLang="zh-TW" sz="2300" dirty="0" err="1">
                <a:latin typeface="Consolas" panose="020B0609020204030204" pitchFamily="49" charset="0"/>
              </a:rPr>
              <a:t>nlmsg_type</a:t>
            </a:r>
            <a:r>
              <a:rPr lang="en-US" altLang="zh-TW" sz="2300" dirty="0">
                <a:latin typeface="Consolas" panose="020B0609020204030204" pitchFamily="49" charset="0"/>
              </a:rPr>
              <a:t> == RTM_NEWLINK) {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    struct </a:t>
            </a:r>
            <a:r>
              <a:rPr lang="en-US" altLang="zh-TW" sz="2300" dirty="0" err="1">
                <a:latin typeface="Consolas" panose="020B0609020204030204" pitchFamily="49" charset="0"/>
              </a:rPr>
              <a:t>ifinfomsg</a:t>
            </a:r>
            <a:r>
              <a:rPr lang="en-US" altLang="zh-TW" sz="2300" dirty="0">
                <a:latin typeface="Consolas" panose="020B0609020204030204" pitchFamily="49" charset="0"/>
              </a:rPr>
              <a:t> *</a:t>
            </a:r>
            <a:r>
              <a:rPr lang="en-US" altLang="zh-TW" sz="2300" dirty="0" err="1">
                <a:latin typeface="Consolas" panose="020B0609020204030204" pitchFamily="49" charset="0"/>
              </a:rPr>
              <a:t>ifi</a:t>
            </a:r>
            <a:r>
              <a:rPr lang="en-US" altLang="zh-TW" sz="2300" dirty="0">
                <a:latin typeface="Consolas" panose="020B0609020204030204" pitchFamily="49" charset="0"/>
              </a:rPr>
              <a:t> = NLMSG_DATA(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);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    // ...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}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}</a:t>
            </a:r>
          </a:p>
          <a:p>
            <a:pPr marL="0" lvl="2" indent="0">
              <a:lnSpc>
                <a:spcPct val="80000"/>
              </a:lnSpc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5.</a:t>
            </a:r>
            <a:r>
              <a:rPr lang="zh-CN" altLang="en-US" sz="2400" dirty="0">
                <a:latin typeface="Consolas" panose="020B0609020204030204" pitchFamily="49" charset="0"/>
              </a:rPr>
              <a:t>網絡接口狀態判斷和處理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if (</a:t>
            </a:r>
            <a:r>
              <a:rPr lang="en-US" altLang="zh-TW" sz="2300" dirty="0" err="1">
                <a:latin typeface="Consolas" panose="020B0609020204030204" pitchFamily="49" charset="0"/>
              </a:rPr>
              <a:t>ifi</a:t>
            </a:r>
            <a:r>
              <a:rPr lang="en-US" altLang="zh-TW" sz="2300" dirty="0">
                <a:latin typeface="Consolas" panose="020B0609020204030204" pitchFamily="49" charset="0"/>
              </a:rPr>
              <a:t>-&gt;</a:t>
            </a:r>
            <a:r>
              <a:rPr lang="en-US" altLang="zh-TW" sz="2300" dirty="0" err="1">
                <a:latin typeface="Consolas" panose="020B0609020204030204" pitchFamily="49" charset="0"/>
              </a:rPr>
              <a:t>ifi_flags</a:t>
            </a:r>
            <a:r>
              <a:rPr lang="en-US" altLang="zh-TW" sz="2300" dirty="0">
                <a:latin typeface="Consolas" panose="020B0609020204030204" pitchFamily="49" charset="0"/>
              </a:rPr>
              <a:t> &amp; IFF_LOWER_UP) {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</a:t>
            </a:r>
            <a:r>
              <a:rPr lang="en-US" altLang="zh-TW" sz="2300" dirty="0" err="1">
                <a:latin typeface="Consolas" panose="020B0609020204030204" pitchFamily="49" charset="0"/>
              </a:rPr>
              <a:t>printf</a:t>
            </a:r>
            <a:r>
              <a:rPr lang="en-US" altLang="zh-TW" sz="2300" dirty="0">
                <a:latin typeface="Consolas" panose="020B0609020204030204" pitchFamily="49" charset="0"/>
              </a:rPr>
              <a:t>("Interface is UP\n");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</a:t>
            </a:r>
            <a:r>
              <a:rPr lang="en-US" altLang="zh-TW" sz="2300" dirty="0" err="1">
                <a:latin typeface="Consolas" panose="020B0609020204030204" pitchFamily="49" charset="0"/>
              </a:rPr>
              <a:t>send_notification</a:t>
            </a:r>
            <a:r>
              <a:rPr lang="en-US" altLang="zh-TW" sz="2300" dirty="0">
                <a:latin typeface="Consolas" panose="020B0609020204030204" pitchFamily="49" charset="0"/>
              </a:rPr>
              <a:t>("Ethernet cable connected");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} else {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</a:t>
            </a:r>
            <a:r>
              <a:rPr lang="en-US" altLang="zh-TW" sz="2300" dirty="0" err="1">
                <a:latin typeface="Consolas" panose="020B0609020204030204" pitchFamily="49" charset="0"/>
              </a:rPr>
              <a:t>printf</a:t>
            </a:r>
            <a:r>
              <a:rPr lang="en-US" altLang="zh-TW" sz="2300" dirty="0">
                <a:latin typeface="Consolas" panose="020B0609020204030204" pitchFamily="49" charset="0"/>
              </a:rPr>
              <a:t>("Interface is DOWN\n");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</a:t>
            </a:r>
            <a:r>
              <a:rPr lang="en-US" altLang="zh-TW" sz="2300" dirty="0" err="1">
                <a:latin typeface="Consolas" panose="020B0609020204030204" pitchFamily="49" charset="0"/>
              </a:rPr>
              <a:t>send_notification</a:t>
            </a:r>
            <a:r>
              <a:rPr lang="en-US" altLang="zh-TW" sz="2300" dirty="0">
                <a:latin typeface="Consolas" panose="020B0609020204030204" pitchFamily="49" charset="0"/>
              </a:rPr>
              <a:t>("Ethernet cable disconnected");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}</a:t>
            </a:r>
            <a:endParaRPr lang="zh-TW" altLang="en-US" sz="2300" dirty="0">
              <a:latin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80C671B-CEFC-48B1-B0C3-46F23688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980" y="381652"/>
            <a:ext cx="3203547" cy="6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1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0F7F9-8D26-4D82-8049-FB0E917B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3" y="365125"/>
            <a:ext cx="10515600" cy="9903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5.</a:t>
            </a:r>
            <a:r>
              <a:rPr lang="zh-CN" altLang="en-US" sz="4000" dirty="0"/>
              <a:t>測試驗證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CDEE0E-9D44-4D22-85E6-29E49F79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4"/>
            <a:ext cx="105156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測試環境</a:t>
            </a:r>
            <a:endParaRPr lang="en-US" altLang="zh-CN" dirty="0"/>
          </a:p>
          <a:p>
            <a:pPr lvl="1"/>
            <a:r>
              <a:rPr lang="zh-CN" altLang="en-US" dirty="0"/>
              <a:t>操作系統：</a:t>
            </a:r>
            <a:r>
              <a:rPr lang="en-US" altLang="zh-CN" dirty="0"/>
              <a:t>Ubuntu 22.04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測試結果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2.1</a:t>
            </a:r>
            <a:r>
              <a:rPr lang="zh-CN" altLang="en-US" sz="2000" dirty="0"/>
              <a:t>拔出網線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034323-6DD4-44A6-93E0-7FA5718DA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07" y="3429000"/>
            <a:ext cx="7134225" cy="294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4769</TotalTime>
  <Words>1104</Words>
  <Application>Microsoft Office PowerPoint</Application>
  <PresentationFormat>寬螢幕</PresentationFormat>
  <Paragraphs>133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DengXian</vt:lpstr>
      <vt:lpstr>DengXian</vt:lpstr>
      <vt:lpstr>Segoe WPC</vt:lpstr>
      <vt:lpstr>Ubuntu Mono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目錄</vt:lpstr>
      <vt:lpstr>1.Netlink簡介</vt:lpstr>
      <vt:lpstr>PowerPoint 簡報</vt:lpstr>
      <vt:lpstr>2.整體架構</vt:lpstr>
      <vt:lpstr>3.核心數據結構</vt:lpstr>
      <vt:lpstr>PowerPoint 簡報</vt:lpstr>
      <vt:lpstr>4.代碼實現</vt:lpstr>
      <vt:lpstr>PowerPoint 簡報</vt:lpstr>
      <vt:lpstr>5.測試驗證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ningkanglv(呂寧康=研發一處)</dc:creator>
  <cp:lastModifiedBy>ningkanglv(呂寧康=研發一處)</cp:lastModifiedBy>
  <cp:revision>37</cp:revision>
  <dcterms:created xsi:type="dcterms:W3CDTF">2024-12-12T02:10:54Z</dcterms:created>
  <dcterms:modified xsi:type="dcterms:W3CDTF">2024-12-16T01:30:00Z</dcterms:modified>
</cp:coreProperties>
</file>