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71" r:id="rId8"/>
    <p:sldId id="269" r:id="rId9"/>
    <p:sldId id="270" r:id="rId1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46295-7181-E921-DAB5-663A25327378}" v="258" dt="2022-12-15T22:12:05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>
      <p:cViewPr varScale="1">
        <p:scale>
          <a:sx n="70" d="100"/>
          <a:sy n="70" d="100"/>
        </p:scale>
        <p:origin x="61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-531440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 err="1">
                <a:latin typeface="Consolas" panose="020B0609020204030204" pitchFamily="49" charset="0"/>
              </a:rPr>
              <a:t>Inheritance</a:t>
            </a:r>
            <a:r>
              <a:rPr lang="es-ES" dirty="0">
                <a:latin typeface="Consolas" panose="020B0609020204030204" pitchFamily="49" charset="0"/>
              </a:rPr>
              <a:t>//Herencia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53852" y="1468811"/>
            <a:ext cx="1876947" cy="5760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989956" y="213285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La herencia, siendo una de las características principales de la programación orientada a objetos, te permite crear nuevas clases que heredan(reutilizan), modifican y extienden el cuerpo principal.</a:t>
            </a:r>
            <a:r>
              <a:rPr lang="es-419" sz="2800" dirty="0"/>
              <a:t>Siendo la clase base la misma que sus propiedades son heredadas.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16632"/>
            <a:ext cx="10360501" cy="5399365"/>
          </a:xfrm>
        </p:spPr>
        <p:txBody>
          <a:bodyPr rtlCol="0"/>
          <a:lstStyle/>
          <a:p>
            <a:r>
              <a:rPr lang="es-ES" sz="2000" dirty="0"/>
              <a:t>Cuando se define una clase para derivar de otra clase, la derivada implícitamente hereda todos los miembros de la clase base excepto  por los constructores y destructores.</a:t>
            </a:r>
          </a:p>
          <a:p>
            <a:r>
              <a:rPr lang="es-ES" sz="2000" dirty="0"/>
              <a:t>Se puede añadir mas propiedades a la misma clase derivada.</a:t>
            </a:r>
          </a:p>
          <a:p>
            <a:pPr marL="0" indent="0">
              <a:buNone/>
            </a:pPr>
            <a:r>
              <a:rPr lang="es-ES" sz="2000" dirty="0"/>
              <a:t>Pequeño ejemplo: Tenemos una clase Suma y resta el cual va a heredar las propiedades de la clase Operación.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" name="Imagen 19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95337F7E-5744-99A4-1509-DE96D2CD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09043"/>
            <a:ext cx="4147076" cy="3640010"/>
          </a:xfrm>
          <a:prstGeom prst="rect">
            <a:avLst/>
          </a:prstGeom>
        </p:spPr>
      </p:pic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7C58C3D-AC0A-2E11-3E76-9A1BD4AF0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788878"/>
            <a:ext cx="2571750" cy="50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C913162D-B939-55BB-5F4B-FFBC992D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9" y="1412777"/>
            <a:ext cx="7568605" cy="3816424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BD7DB67-276A-5200-172D-6E2D9503FFAF}"/>
              </a:ext>
            </a:extLst>
          </p:cNvPr>
          <p:cNvSpPr txBox="1"/>
          <p:nvPr/>
        </p:nvSpPr>
        <p:spPr>
          <a:xfrm>
            <a:off x="1269876" y="404664"/>
            <a:ext cx="860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El compilador ejecutará el siguiente bloque, el cual tiene creadas las clases derivadas Suma y Resta.</a:t>
            </a:r>
            <a:endParaRPr lang="es-419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D71F6-709A-C59B-D8F9-0BF22F640E46}"/>
              </a:ext>
            </a:extLst>
          </p:cNvPr>
          <p:cNvSpPr txBox="1"/>
          <p:nvPr/>
        </p:nvSpPr>
        <p:spPr>
          <a:xfrm>
            <a:off x="1269876" y="545038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Al ejecutar el código se muestra el siguiente resultado:</a:t>
            </a:r>
            <a:endParaRPr lang="es-419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9347CB4-EAAD-A965-4972-D9394C5C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5473965"/>
            <a:ext cx="201958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545AC-1CC1-B7A3-7110-AE8BE8BA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93" y="1027555"/>
            <a:ext cx="10370128" cy="54203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s-ES" dirty="0">
                <a:cs typeface="Calibri"/>
              </a:rPr>
              <a:t>Herencia simple (soportada por C#)</a:t>
            </a:r>
          </a:p>
          <a:p>
            <a:pPr marL="304165" indent="-304165"/>
            <a:endParaRPr lang="es-ES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8256EA4-27CF-F96F-ECD3-08B4E729EF50}"/>
              </a:ext>
            </a:extLst>
          </p:cNvPr>
          <p:cNvSpPr txBox="1">
            <a:spLocks/>
          </p:cNvSpPr>
          <p:nvPr/>
        </p:nvSpPr>
        <p:spPr>
          <a:xfrm>
            <a:off x="909836" y="404664"/>
            <a:ext cx="9937104" cy="576064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cap="all" spc="200" dirty="0">
                <a:solidFill>
                  <a:schemeClr val="accent1"/>
                </a:solidFill>
              </a:rPr>
              <a:t>Tipos de herencia</a:t>
            </a:r>
            <a:endParaRPr lang="es-E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AF739C1-C5E4-2C3A-4BB6-6EA6CC6DBF74}"/>
              </a:ext>
            </a:extLst>
          </p:cNvPr>
          <p:cNvSpPr txBox="1">
            <a:spLocks/>
          </p:cNvSpPr>
          <p:nvPr/>
        </p:nvSpPr>
        <p:spPr>
          <a:xfrm>
            <a:off x="909148" y="3819130"/>
            <a:ext cx="10360501" cy="763577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r>
              <a:rPr lang="es-ES" dirty="0">
                <a:cs typeface="Calibri"/>
              </a:rPr>
              <a:t>Herencia múltiple</a:t>
            </a:r>
          </a:p>
          <a:p>
            <a:pPr marL="304165" indent="-304165"/>
            <a:endParaRPr lang="es-ES">
              <a:cs typeface="Calibri"/>
            </a:endParaRPr>
          </a:p>
          <a:p>
            <a:pPr marL="0" indent="0">
              <a:buFont typeface="Arial" pitchFamily="34" charset="0"/>
              <a:buNone/>
            </a:pPr>
            <a:endParaRPr lang="es-ES" dirty="0">
              <a:cs typeface="Calibri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A29E0FF-73EB-EBD9-8C18-D717E6C6FD5F}"/>
              </a:ext>
            </a:extLst>
          </p:cNvPr>
          <p:cNvSpPr/>
          <p:nvPr/>
        </p:nvSpPr>
        <p:spPr>
          <a:xfrm>
            <a:off x="1709060" y="1710005"/>
            <a:ext cx="1983087" cy="5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cs typeface="Calibri"/>
              </a:rPr>
              <a:t>Clase Base</a:t>
            </a:r>
            <a:endParaRPr lang="es-ES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466D97-4B57-791F-362D-52C4FFF0EC87}"/>
              </a:ext>
            </a:extLst>
          </p:cNvPr>
          <p:cNvSpPr/>
          <p:nvPr/>
        </p:nvSpPr>
        <p:spPr>
          <a:xfrm>
            <a:off x="1707517" y="2700498"/>
            <a:ext cx="1973459" cy="55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cs typeface="Calibri"/>
              </a:rPr>
              <a:t>Clase Derivada</a:t>
            </a:r>
            <a:endParaRPr lang="es-ES" sz="20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B1A027A-30CC-E7AA-3EF1-CAD2F8B38619}"/>
              </a:ext>
            </a:extLst>
          </p:cNvPr>
          <p:cNvCxnSpPr/>
          <p:nvPr/>
        </p:nvCxnSpPr>
        <p:spPr>
          <a:xfrm flipV="1">
            <a:off x="2688012" y="2226281"/>
            <a:ext cx="9385" cy="5015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3C2FF8-ECF2-F4B4-CA32-6D0B3BF58A12}"/>
              </a:ext>
            </a:extLst>
          </p:cNvPr>
          <p:cNvSpPr/>
          <p:nvPr/>
        </p:nvSpPr>
        <p:spPr>
          <a:xfrm>
            <a:off x="5320302" y="1690741"/>
            <a:ext cx="1983087" cy="5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dirty="0">
                <a:cs typeface="Calibri"/>
              </a:rPr>
              <a:t>Mamífero</a:t>
            </a:r>
            <a:endParaRPr lang="es-ES" dirty="0" err="1">
              <a:cs typeface="Calibri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1FD70D-D7A0-D892-00C7-3DE80F4D2A3B}"/>
              </a:ext>
            </a:extLst>
          </p:cNvPr>
          <p:cNvSpPr/>
          <p:nvPr/>
        </p:nvSpPr>
        <p:spPr>
          <a:xfrm>
            <a:off x="4230813" y="2700498"/>
            <a:ext cx="1973459" cy="55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dirty="0">
                <a:cs typeface="Calibri"/>
              </a:rPr>
              <a:t>Clase Derivada 1</a:t>
            </a:r>
            <a:endParaRPr lang="es-ES" sz="2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E8F9DE-3E61-1DE2-F0FF-277112D56652}"/>
              </a:ext>
            </a:extLst>
          </p:cNvPr>
          <p:cNvSpPr/>
          <p:nvPr/>
        </p:nvSpPr>
        <p:spPr>
          <a:xfrm>
            <a:off x="6705228" y="2700497"/>
            <a:ext cx="1973459" cy="55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dirty="0">
                <a:cs typeface="Calibri"/>
              </a:rPr>
              <a:t>Clase Derivada 2</a:t>
            </a:r>
            <a:endParaRPr lang="es-ES" sz="20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C4F9A93-69CB-8DEE-5AC1-E383F0D45304}"/>
              </a:ext>
            </a:extLst>
          </p:cNvPr>
          <p:cNvCxnSpPr>
            <a:cxnSpLocks/>
          </p:cNvCxnSpPr>
          <p:nvPr/>
        </p:nvCxnSpPr>
        <p:spPr>
          <a:xfrm flipV="1">
            <a:off x="5240619" y="2235913"/>
            <a:ext cx="1106956" cy="549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AC4842-183F-0B13-CD31-3648822D23F7}"/>
              </a:ext>
            </a:extLst>
          </p:cNvPr>
          <p:cNvCxnSpPr>
            <a:cxnSpLocks/>
          </p:cNvCxnSpPr>
          <p:nvPr/>
        </p:nvCxnSpPr>
        <p:spPr>
          <a:xfrm flipH="1" flipV="1">
            <a:off x="6330667" y="2255177"/>
            <a:ext cx="1348139" cy="4822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6923DAC-76E3-A182-2C40-7F5CDEFDE2AD}"/>
              </a:ext>
            </a:extLst>
          </p:cNvPr>
          <p:cNvSpPr/>
          <p:nvPr/>
        </p:nvSpPr>
        <p:spPr>
          <a:xfrm>
            <a:off x="2797812" y="4503291"/>
            <a:ext cx="1983087" cy="5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cs typeface="Calibri"/>
              </a:rPr>
              <a:t>Clase Base</a:t>
            </a:r>
            <a:endParaRPr lang="es-ES" dirty="0"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CEE5785-1DE4-7F01-FD8B-A03D4EDFF0B6}"/>
              </a:ext>
            </a:extLst>
          </p:cNvPr>
          <p:cNvSpPr/>
          <p:nvPr/>
        </p:nvSpPr>
        <p:spPr>
          <a:xfrm>
            <a:off x="6533471" y="4503291"/>
            <a:ext cx="1983087" cy="54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cs typeface="Calibri"/>
              </a:rPr>
              <a:t>Clase Base</a:t>
            </a:r>
            <a:endParaRPr lang="es-ES" dirty="0"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860D2B7-EFBF-BE7F-C89D-846A533921A4}"/>
              </a:ext>
            </a:extLst>
          </p:cNvPr>
          <p:cNvSpPr/>
          <p:nvPr/>
        </p:nvSpPr>
        <p:spPr>
          <a:xfrm>
            <a:off x="4625554" y="5792377"/>
            <a:ext cx="1973459" cy="55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cs typeface="Calibri"/>
              </a:rPr>
              <a:t>Clase Derivada</a:t>
            </a:r>
            <a:endParaRPr lang="es-ES" sz="20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492E47E-CA4B-85E3-D9C3-05CD2D2F91D4}"/>
              </a:ext>
            </a:extLst>
          </p:cNvPr>
          <p:cNvCxnSpPr>
            <a:cxnSpLocks/>
          </p:cNvCxnSpPr>
          <p:nvPr/>
        </p:nvCxnSpPr>
        <p:spPr>
          <a:xfrm flipH="1" flipV="1">
            <a:off x="3837061" y="5086991"/>
            <a:ext cx="1800644" cy="7615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F18FF95-AC5E-A37F-6717-6790F4A709EE}"/>
              </a:ext>
            </a:extLst>
          </p:cNvPr>
          <p:cNvCxnSpPr>
            <a:cxnSpLocks/>
          </p:cNvCxnSpPr>
          <p:nvPr/>
        </p:nvCxnSpPr>
        <p:spPr>
          <a:xfrm flipV="1">
            <a:off x="5523895" y="5067728"/>
            <a:ext cx="2040857" cy="7615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909836" y="404664"/>
            <a:ext cx="9937104" cy="57606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all" spc="200" dirty="0">
                <a:solidFill>
                  <a:schemeClr val="accent1"/>
                </a:solidFill>
              </a:rPr>
              <a:t>¿Cómo identificar cual clase es la que debe heredar?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269876" y="1268760"/>
            <a:ext cx="9937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Podemos aplicar al principio “ES-UN”, consiste en preguntarse si “Clase 1” ES UN “Clase 2”, si la respuesta es SI, Clase 1 debería de heredar de Clase 2.</a:t>
            </a:r>
          </a:p>
          <a:p>
            <a:r>
              <a:rPr lang="es-AR" sz="2800" dirty="0"/>
              <a:t>Ejemplo: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49796" y="3319861"/>
            <a:ext cx="24482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Suma</a:t>
            </a:r>
            <a:endParaRPr lang="es-PE" sz="2800" dirty="0"/>
          </a:p>
        </p:txBody>
      </p:sp>
      <p:sp>
        <p:nvSpPr>
          <p:cNvPr id="8" name="Flecha derecha 7"/>
          <p:cNvSpPr/>
          <p:nvPr/>
        </p:nvSpPr>
        <p:spPr>
          <a:xfrm>
            <a:off x="3466120" y="3304945"/>
            <a:ext cx="3240360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Es una</a:t>
            </a:r>
            <a:endParaRPr lang="es-PE" sz="2800" dirty="0"/>
          </a:p>
        </p:txBody>
      </p:sp>
      <p:sp>
        <p:nvSpPr>
          <p:cNvPr id="9" name="Elipse 8"/>
          <p:cNvSpPr/>
          <p:nvPr/>
        </p:nvSpPr>
        <p:spPr>
          <a:xfrm>
            <a:off x="7174532" y="3060758"/>
            <a:ext cx="3024336" cy="15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Operación?</a:t>
            </a:r>
            <a:endParaRPr lang="es-PE" sz="2800" dirty="0"/>
          </a:p>
        </p:txBody>
      </p:sp>
      <p:sp>
        <p:nvSpPr>
          <p:cNvPr id="10" name="Elipse 9"/>
          <p:cNvSpPr/>
          <p:nvPr/>
        </p:nvSpPr>
        <p:spPr>
          <a:xfrm>
            <a:off x="261764" y="4832029"/>
            <a:ext cx="3024336" cy="15684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Operación</a:t>
            </a:r>
            <a:endParaRPr lang="es-PE" sz="2800" dirty="0"/>
          </a:p>
        </p:txBody>
      </p:sp>
      <p:sp>
        <p:nvSpPr>
          <p:cNvPr id="11" name="Flecha derecha 10"/>
          <p:cNvSpPr/>
          <p:nvPr/>
        </p:nvSpPr>
        <p:spPr>
          <a:xfrm>
            <a:off x="3646140" y="5076216"/>
            <a:ext cx="3240360" cy="108012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Es una</a:t>
            </a:r>
            <a:endParaRPr lang="es-PE" sz="2800" dirty="0"/>
          </a:p>
        </p:txBody>
      </p:sp>
      <p:sp>
        <p:nvSpPr>
          <p:cNvPr id="12" name="Rectángulo 11"/>
          <p:cNvSpPr/>
          <p:nvPr/>
        </p:nvSpPr>
        <p:spPr>
          <a:xfrm>
            <a:off x="7606580" y="5076216"/>
            <a:ext cx="2448272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Suma ?</a:t>
            </a:r>
            <a:endParaRPr lang="es-PE" sz="28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0656869" y="3431522"/>
            <a:ext cx="1296144" cy="82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Si</a:t>
            </a:r>
            <a:endParaRPr lang="es-PE" sz="28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0558908" y="5202793"/>
            <a:ext cx="1296144" cy="8269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No necesariamente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3858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479343"/>
            <a:ext cx="6747737" cy="634083"/>
          </a:xfrm>
        </p:spPr>
        <p:txBody>
          <a:bodyPr>
            <a:normAutofit fontScale="90000"/>
          </a:bodyPr>
          <a:lstStyle/>
          <a:p>
            <a:r>
              <a:rPr lang="es-MX" sz="28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Consideraciones</a:t>
            </a:r>
            <a:r>
              <a:rPr lang="es-MX" dirty="0"/>
              <a:t> </a:t>
            </a:r>
            <a:r>
              <a:rPr lang="es-MX" sz="28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tener en cuenta</a:t>
            </a:r>
            <a:endParaRPr lang="es-PE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583187"/>
          </a:xfrm>
        </p:spPr>
        <p:txBody>
          <a:bodyPr>
            <a:normAutofit fontScale="92500"/>
          </a:bodyPr>
          <a:lstStyle/>
          <a:p>
            <a:r>
              <a:rPr lang="es-MX" dirty="0"/>
              <a:t>Una clase solo puede heredar una clase, pero varias interfaces</a:t>
            </a:r>
          </a:p>
          <a:p>
            <a:r>
              <a:rPr lang="es-MX" dirty="0"/>
              <a:t>Si la clase padre tiene un constructor que requiera un parámetro, la clase hija debe de pasar el parámetro mediante la palabra clave base: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861048"/>
            <a:ext cx="4536504" cy="2186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861048"/>
            <a:ext cx="515554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117</TotalTime>
  <Words>245</Words>
  <Application>Microsoft Office PowerPoint</Application>
  <PresentationFormat>Personalizado</PresentationFormat>
  <Paragraphs>25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Tecnología 16x9</vt:lpstr>
      <vt:lpstr>Inheritance//Herencia</vt:lpstr>
      <vt:lpstr>Presentación de PowerPoint</vt:lpstr>
      <vt:lpstr>Presentación de PowerPoint</vt:lpstr>
      <vt:lpstr>Presentación de PowerPoint</vt:lpstr>
      <vt:lpstr>Presentación de PowerPoint</vt:lpstr>
      <vt:lpstr>Consideraciones a tener en cuenta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Inheritance//Herencia</dc:title>
  <dc:creator>Lewandowski Alan</dc:creator>
  <cp:lastModifiedBy>manuel</cp:lastModifiedBy>
  <cp:revision>78</cp:revision>
  <dcterms:created xsi:type="dcterms:W3CDTF">2022-12-15T17:21:26Z</dcterms:created>
  <dcterms:modified xsi:type="dcterms:W3CDTF">2022-12-15T22:14:07Z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