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8" r:id="rId3"/>
    <p:sldId id="257" r:id="rId4"/>
    <p:sldId id="261" r:id="rId5"/>
    <p:sldId id="260" r:id="rId6"/>
    <p:sldId id="263" r:id="rId7"/>
    <p:sldId id="277" r:id="rId8"/>
    <p:sldId id="267" r:id="rId9"/>
    <p:sldId id="262" r:id="rId10"/>
    <p:sldId id="276" r:id="rId11"/>
    <p:sldId id="285" r:id="rId12"/>
    <p:sldId id="286" r:id="rId13"/>
    <p:sldId id="258" r:id="rId14"/>
    <p:sldId id="283" r:id="rId15"/>
    <p:sldId id="282" r:id="rId16"/>
    <p:sldId id="281" r:id="rId17"/>
    <p:sldId id="284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9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13:54:07.4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1,'0'4,"1"1,0-1,0 0,0 0,1 0,-1 1,1-1,0-1,0 1,1 0,-1 0,1-1,0 0,-1 1,2-1,-1 0,0 0,1-1,-1 1,1-1,0 1,6 2,1 0,0 0,0 0,0-1,1-1,-1 0,1 0,13 0,280-1,-143-5,-137 2,0-2,25-5,-24 3,49-2,103 10,136-6,-303 3,1-1,-1-1,0 0,1-1,-1 0,0 0,-1-1,1-1,-1 0,1 0,13-10,-7-1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3T13:54:10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112 772,'-2'-26,"0"0,-2 0,-13-49,6 28,-3-33,-5-92,-10-59,19 170,7 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C49B4-E8E3-48BC-8329-6858F8DFB8D0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CFF07-6073-4925-A452-97EA2AC37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35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DB61-BACD-4580-8D15-D88B15650486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8675-8B1E-4456-8771-62B521BE44AE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BDC5-E880-4319-B144-990393762EBD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57EC-D2C5-4E4A-AB35-1FAD07626977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FA2A-0FC5-4CCE-A16F-F89509E5B333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86F8-465B-4829-A889-1BA17944ED84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0B5D-E1BC-4ADE-8F74-E6BDD5512B33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3451-0BDA-4FF6-8F6A-A5056753555F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4795-7696-4A02-839B-966D614C8E1B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684-50BB-43D5-84D5-2E5E7AC57128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FD27-1655-4956-AA5C-506A1108167C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A1ABE1-C087-4DE9-98BD-5B641B4A52ED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1629510-0A4D-4EDE-8559-D56BD1EFD7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1470025"/>
          </a:xfrm>
        </p:spPr>
        <p:txBody>
          <a:bodyPr>
            <a:normAutofit/>
          </a:bodyPr>
          <a:lstStyle/>
          <a:p>
            <a:r>
              <a:rPr lang="en-US" dirty="0"/>
              <a:t>Web Development II -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/>
              <a:t>Driven Auto Rental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4343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members: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Lewis – Miral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517C8-B74E-E774-8649-09E57546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34" y="3071762"/>
            <a:ext cx="3810532" cy="71447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397DF-4065-1FA3-E2B8-0E214751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132C-A539-40C6-87BF-5A3533C540C0}" type="datetime1">
              <a:rPr lang="en-US" smtClean="0"/>
              <a:t>10/23/2023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Challenges and Solutions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A1B073-2A5C-FC73-4D08-0C5F3143C8B4}"/>
              </a:ext>
            </a:extLst>
          </p:cNvPr>
          <p:cNvSpPr txBox="1">
            <a:spLocks/>
          </p:cNvSpPr>
          <p:nvPr/>
        </p:nvSpPr>
        <p:spPr>
          <a:xfrm>
            <a:off x="457200" y="1178038"/>
            <a:ext cx="9601200" cy="4983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Client connection with Server project.</a:t>
            </a: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DEA90-FDB9-1FC7-0FE0-354DF5AA2876}"/>
              </a:ext>
            </a:extLst>
          </p:cNvPr>
          <p:cNvSpPr txBox="1">
            <a:spLocks/>
          </p:cNvSpPr>
          <p:nvPr/>
        </p:nvSpPr>
        <p:spPr>
          <a:xfrm>
            <a:off x="94004" y="1918172"/>
            <a:ext cx="8973796" cy="196802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was working fine on local PC, but backend was not working from cloud hosted VM.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changed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axios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baseURL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cloud IP to resolve the issue.</a:t>
            </a:r>
            <a:endParaRPr lang="en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B19D1-8041-5A6B-319F-F30111BE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66904"/>
            <a:ext cx="7256041" cy="3619793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6CE64-FA9D-A90E-1F32-978909C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D5AC-126F-472C-9958-4EAE63B3D00D}" type="datetime1">
              <a:rPr lang="en-US" smtClean="0"/>
              <a:t>10/23/2023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49" y="174280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 Calendar implementation supported by robust database queries. React-table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package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7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Solution Overview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87B34-08A9-9526-FB26-E721A0B8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800" y="6446837"/>
            <a:ext cx="3786690" cy="365125"/>
          </a:xfrm>
        </p:spPr>
        <p:txBody>
          <a:bodyPr/>
          <a:lstStyle/>
          <a:p>
            <a:fld id="{11C06440-9B63-4A63-A617-2A6ECD813D95}" type="datetime1">
              <a:rPr lang="en-US" smtClean="0"/>
              <a:t>10/23/2023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8EF78-E3B8-D7C0-9895-0857FA33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75" y="1690134"/>
            <a:ext cx="3110044" cy="1985430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C3BD40-133B-0D75-3F0E-34838E7C0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0" y="4031355"/>
            <a:ext cx="8831179" cy="2452890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768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28" y="1193708"/>
            <a:ext cx="5789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 Calendar implementation supported by robust database queries. React table offered solutions and its own challenges.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7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Solution Overview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87B34-08A9-9526-FB26-E721A0B8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800" y="6446837"/>
            <a:ext cx="3786690" cy="365125"/>
          </a:xfrm>
        </p:spPr>
        <p:txBody>
          <a:bodyPr/>
          <a:lstStyle/>
          <a:p>
            <a:fld id="{11C06440-9B63-4A63-A617-2A6ECD813D95}" type="datetime1">
              <a:rPr lang="en-US" smtClean="0"/>
              <a:t>10/23/2023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AC8FE-EAEC-8261-A55E-D38585B6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7" y="2797081"/>
            <a:ext cx="3663246" cy="1457972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EC409E-05BA-4266-0AF8-DDCCA9AB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029200"/>
            <a:ext cx="6393169" cy="1457971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96B815-FA1F-E82B-DAFD-9A3FDEBEC8AE}"/>
              </a:ext>
            </a:extLst>
          </p:cNvPr>
          <p:cNvSpPr txBox="1"/>
          <p:nvPr/>
        </p:nvSpPr>
        <p:spPr>
          <a:xfrm>
            <a:off x="5618747" y="3855736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React-table offered solutions and its own challenges.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35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667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Challenges and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527" y="933765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Management in React: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is perhaps the main ‘topic’ of React, and difficult to think about as your app scales up.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solutions and their challenges: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CFCC6-7898-B626-EF51-569C943B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D25B-09EA-4A86-B5DD-057CDBDEA19D}" type="datetime1">
              <a:rPr lang="en-US" smtClean="0"/>
              <a:t>10/23/2023</a:t>
            </a:fld>
            <a:endParaRPr lang="en-US"/>
          </a:p>
        </p:txBody>
      </p:sp>
      <p:pic>
        <p:nvPicPr>
          <p:cNvPr id="6" name="Picture 5" descr="A painting of a person with his mouth open&#10;&#10;Description automatically generated">
            <a:extLst>
              <a:ext uri="{FF2B5EF4-FFF2-40B4-BE49-F238E27FC236}">
                <a16:creationId xmlns:a16="http://schemas.microsoft.com/office/drawing/2014/main" id="{948A10D0-2A17-7CB0-5639-2F60DC6D0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50" y="2427476"/>
            <a:ext cx="1834652" cy="1031992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A63A4-8739-F5EC-B672-6C3DDD002172}"/>
              </a:ext>
            </a:extLst>
          </p:cNvPr>
          <p:cNvSpPr txBox="1"/>
          <p:nvPr/>
        </p:nvSpPr>
        <p:spPr>
          <a:xfrm>
            <a:off x="702732" y="357792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 Drilling: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C6391-EE9C-E434-366C-EEEF8487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53076"/>
            <a:ext cx="6769397" cy="79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A5E958-E686-9FFE-771B-ABA69B2409AB}"/>
              </a:ext>
            </a:extLst>
          </p:cNvPr>
          <p:cNvSpPr txBox="1"/>
          <p:nvPr/>
        </p:nvSpPr>
        <p:spPr>
          <a:xfrm>
            <a:off x="702732" y="3929692"/>
            <a:ext cx="392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-We pass properties from a parent component to a child component. 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B1A49-D401-4FC2-88C9-3079B13015B5}"/>
              </a:ext>
            </a:extLst>
          </p:cNvPr>
          <p:cNvSpPr txBox="1"/>
          <p:nvPr/>
        </p:nvSpPr>
        <p:spPr>
          <a:xfrm>
            <a:off x="702733" y="4537483"/>
            <a:ext cx="392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-Easy to implement solution, but can get non-DRY very fast.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8351D-71E8-6DBC-9F88-62D5E25B5C0D}"/>
              </a:ext>
            </a:extLst>
          </p:cNvPr>
          <p:cNvSpPr txBox="1"/>
          <p:nvPr/>
        </p:nvSpPr>
        <p:spPr>
          <a:xfrm>
            <a:off x="702733" y="5163890"/>
            <a:ext cx="392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-Props can only be passed DOWN, though you can send setters down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04603-5B28-B50C-C64B-509761E6356F}"/>
              </a:ext>
            </a:extLst>
          </p:cNvPr>
          <p:cNvSpPr txBox="1"/>
          <p:nvPr/>
        </p:nvSpPr>
        <p:spPr>
          <a:xfrm>
            <a:off x="5486400" y="5378197"/>
            <a:ext cx="392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-potential anti-pattern?</a:t>
            </a:r>
            <a:endParaRPr lang="en-CA" dirty="0"/>
          </a:p>
        </p:txBody>
      </p:sp>
      <p:pic>
        <p:nvPicPr>
          <p:cNvPr id="16" name="Picture 15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F08D9AFE-A520-016A-77BB-98369508F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17" y="2780525"/>
            <a:ext cx="2239314" cy="914150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41E4CE-D276-D35A-251C-EAA30E0D6F9C}"/>
              </a:ext>
            </a:extLst>
          </p:cNvPr>
          <p:cNvSpPr txBox="1"/>
          <p:nvPr/>
        </p:nvSpPr>
        <p:spPr>
          <a:xfrm>
            <a:off x="6233201" y="2359204"/>
            <a:ext cx="183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 = 0</a:t>
            </a:r>
            <a:endParaRPr lang="en-CA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DC91C-7689-2E37-7A40-A8D85E098418}"/>
              </a:ext>
            </a:extLst>
          </p:cNvPr>
          <p:cNvSpPr txBox="1"/>
          <p:nvPr/>
        </p:nvSpPr>
        <p:spPr>
          <a:xfrm>
            <a:off x="7880636" y="3793367"/>
            <a:ext cx="2139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Output?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13770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667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Challenges and Solutions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C6391-EE9C-E434-366C-EEEF8487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8" y="3809103"/>
            <a:ext cx="6769397" cy="794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68979F-2201-402A-0250-426DF6263039}"/>
              </a:ext>
            </a:extLst>
          </p:cNvPr>
          <p:cNvSpPr txBox="1"/>
          <p:nvPr/>
        </p:nvSpPr>
        <p:spPr>
          <a:xfrm>
            <a:off x="4191000" y="2688901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Can greatly improve DRY compliance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Fairly Easy to implement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Found it very tough to debug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AFA56-A3DD-1BEE-CA74-3F027E6B7483}"/>
              </a:ext>
            </a:extLst>
          </p:cNvPr>
          <p:cNvSpPr txBox="1"/>
          <p:nvPr/>
        </p:nvSpPr>
        <p:spPr>
          <a:xfrm>
            <a:off x="800100" y="2307363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useContext</a:t>
            </a:r>
            <a:r>
              <a:rPr lang="en-US" dirty="0"/>
              <a:t> hook: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74A8C-1B33-1F2E-E4C5-DCA12F7A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16" y="4849946"/>
            <a:ext cx="2125980" cy="114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4A13B6-1BD1-334D-41F5-AC2F2A710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76" y="4764221"/>
            <a:ext cx="3371850" cy="1314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9D0DC5-6E9A-7237-5BE0-0F2996E83759}"/>
              </a:ext>
            </a:extLst>
          </p:cNvPr>
          <p:cNvSpPr txBox="1"/>
          <p:nvPr/>
        </p:nvSpPr>
        <p:spPr>
          <a:xfrm>
            <a:off x="6819900" y="5421446"/>
            <a:ext cx="2473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answers…?</a:t>
            </a:r>
            <a:endParaRPr lang="en-CA" sz="1600" dirty="0"/>
          </a:p>
        </p:txBody>
      </p:sp>
      <p:pic>
        <p:nvPicPr>
          <p:cNvPr id="17" name="Picture 16" descr="A black and grey logo&#10;&#10;Description automatically generated">
            <a:extLst>
              <a:ext uri="{FF2B5EF4-FFF2-40B4-BE49-F238E27FC236}">
                <a16:creationId xmlns:a16="http://schemas.microsoft.com/office/drawing/2014/main" id="{CB1CF3D5-90CA-FD2C-61F0-A0C51EB532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065" y="5949468"/>
            <a:ext cx="1654935" cy="4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7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667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Challenge of Authentication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CFCC6-7898-B626-EF51-569C943B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D25B-09EA-4A86-B5DD-057CDBDEA19D}" type="datetime1">
              <a:rPr lang="en-US" smtClean="0"/>
              <a:t>10/23/2023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C46B4-938A-B76A-EDDE-DA0F1343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869" y="1550815"/>
            <a:ext cx="5362575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759E6-CBC8-5605-A058-11CB3C66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07" y="1603703"/>
            <a:ext cx="771525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A6FA0E-499B-54B7-A44E-BAFA981B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777" y="2563078"/>
            <a:ext cx="2867025" cy="561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0692F-4E07-8EF0-7812-A0181689F0A0}"/>
              </a:ext>
            </a:extLst>
          </p:cNvPr>
          <p:cNvSpPr txBox="1"/>
          <p:nvPr/>
        </p:nvSpPr>
        <p:spPr>
          <a:xfrm>
            <a:off x="4572000" y="2144627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Cookies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7D94B5-05CE-28D1-5CB6-ED8A1CDCE3C7}"/>
              </a:ext>
            </a:extLst>
          </p:cNvPr>
          <p:cNvSpPr txBox="1"/>
          <p:nvPr/>
        </p:nvSpPr>
        <p:spPr>
          <a:xfrm>
            <a:off x="1752600" y="1110627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Storage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713B2D-7EC6-1A07-EEF6-1DC6AA9062A6}"/>
              </a:ext>
            </a:extLst>
          </p:cNvPr>
          <p:cNvSpPr txBox="1"/>
          <p:nvPr/>
        </p:nvSpPr>
        <p:spPr>
          <a:xfrm>
            <a:off x="0" y="1981200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Apart from challenge of implementing Auth in itself</a:t>
            </a:r>
            <a:r>
              <a:rPr lang="en-US" dirty="0">
                <a:sym typeface="Wingdings" panose="05000000000000000000" pitchFamily="2" charset="2"/>
              </a:rPr>
              <a:t>: (JWT)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/>
              <a:t>Trade-offs of verifying through different http request properties: cookies, headers, </a:t>
            </a:r>
            <a:r>
              <a:rPr lang="en-CA" dirty="0" err="1"/>
              <a:t>localStorage</a:t>
            </a:r>
            <a:r>
              <a:rPr lang="en-CA" dirty="0"/>
              <a:t> and so 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/>
              <a:t>Cookies: server-side authentication, </a:t>
            </a:r>
            <a:r>
              <a:rPr lang="en-CA" dirty="0" err="1"/>
              <a:t>localStorage</a:t>
            </a:r>
            <a:r>
              <a:rPr lang="en-CA" dirty="0"/>
              <a:t> strictly client. Cookies not available to </a:t>
            </a:r>
            <a:r>
              <a:rPr lang="en-CA" dirty="0" err="1"/>
              <a:t>javascript</a:t>
            </a:r>
            <a:r>
              <a:rPr lang="en-CA" dirty="0"/>
              <a:t>, security </a:t>
            </a:r>
            <a:r>
              <a:rPr lang="en-CA" dirty="0" err="1"/>
              <a:t>tradeoff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00994-0D4E-0DC4-265C-1DAC05D503ED}"/>
              </a:ext>
            </a:extLst>
          </p:cNvPr>
          <p:cNvSpPr txBox="1"/>
          <p:nvPr/>
        </p:nvSpPr>
        <p:spPr>
          <a:xfrm>
            <a:off x="4808489" y="3198904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Challenge of unit testing with authentication grows as your app gets bigger, especially if you rely on API testing tools like postman, insomnia.</a:t>
            </a:r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DFC133-E1A7-9CF1-1492-E327E8C46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769" y="4676232"/>
            <a:ext cx="3114675" cy="1066800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02A9A5-902B-7DCB-C8FA-57834E706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49" y="5773806"/>
            <a:ext cx="4625640" cy="876300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189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667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What We Learned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CFCC6-7898-B626-EF51-569C943B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D25B-09EA-4A86-B5DD-057CDBDEA19D}" type="datetime1">
              <a:rPr lang="en-US" smtClean="0"/>
              <a:t>10/23/2023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113DFF-E586-29D7-F85D-3A184443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36657"/>
            <a:ext cx="3655730" cy="1752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61859E-549F-0B8D-5E36-FE7B6BEA00B8}"/>
              </a:ext>
            </a:extLst>
          </p:cNvPr>
          <p:cNvSpPr txBox="1"/>
          <p:nvPr/>
        </p:nvSpPr>
        <p:spPr>
          <a:xfrm>
            <a:off x="609600" y="1260121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 level lessons: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Working with dates in programming is tricky – date-</a:t>
            </a:r>
            <a:r>
              <a:rPr lang="en-US" dirty="0" err="1"/>
              <a:t>fns</a:t>
            </a:r>
            <a:r>
              <a:rPr lang="en-US" dirty="0"/>
              <a:t> library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/>
              <a:t>IIFEs can carry a lot of consequences especially </a:t>
            </a:r>
            <a:r>
              <a:rPr lang="en-CA" dirty="0" err="1"/>
              <a:t>wih</a:t>
            </a:r>
            <a:r>
              <a:rPr lang="en-CA" dirty="0"/>
              <a:t> React hooks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2" name="Picture 21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86F920A-78A1-4E37-3908-3288358EF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0" y="2750485"/>
            <a:ext cx="2209800" cy="1444314"/>
          </a:xfrm>
          <a:prstGeom prst="rect">
            <a:avLst/>
          </a:prstGeom>
        </p:spPr>
      </p:pic>
      <p:pic>
        <p:nvPicPr>
          <p:cNvPr id="26" name="Picture 2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B68825D9-F0C5-A9F0-D940-07DA6010F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98944"/>
            <a:ext cx="56483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6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667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What We Learned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CFCC6-7898-B626-EF51-569C943B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D25B-09EA-4A86-B5DD-057CDBDEA19D}" type="datetime1">
              <a:rPr lang="en-US" smtClean="0"/>
              <a:t>10/23/2023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61859E-549F-0B8D-5E36-FE7B6BEA00B8}"/>
              </a:ext>
            </a:extLst>
          </p:cNvPr>
          <p:cNvSpPr txBox="1"/>
          <p:nvPr/>
        </p:nvSpPr>
        <p:spPr>
          <a:xfrm>
            <a:off x="441960" y="1311306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 level lessons continued: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React </a:t>
            </a:r>
            <a:r>
              <a:rPr lang="en-US" dirty="0" err="1"/>
              <a:t>useEffect</a:t>
            </a:r>
            <a:r>
              <a:rPr lang="en-US" dirty="0"/>
              <a:t> dependencies – how to update client views, keep pace with server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C0C8CEF-0D11-A706-DE98-82630FE40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334000"/>
            <a:ext cx="4648200" cy="742950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E98472-2CE0-C700-3251-25CF08FC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85075"/>
            <a:ext cx="3053641" cy="241458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C17A1C1-FDDC-0E7E-EE52-D74DD3E9B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009360"/>
            <a:ext cx="3235041" cy="291323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5E4C0B5-AF49-552A-6434-2CCF012003CD}"/>
              </a:ext>
            </a:extLst>
          </p:cNvPr>
          <p:cNvSpPr/>
          <p:nvPr/>
        </p:nvSpPr>
        <p:spPr>
          <a:xfrm>
            <a:off x="4099560" y="3886200"/>
            <a:ext cx="115824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29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8956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What We Learned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E64BC-1C21-6C1E-CA1C-2EAE1FC2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F0CE-D6F2-4BF5-AF62-D7AED4F3102A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61868-36F7-9D2E-982C-51F29C2905EB}"/>
              </a:ext>
            </a:extLst>
          </p:cNvPr>
          <p:cNvSpPr txBox="1"/>
          <p:nvPr/>
        </p:nvSpPr>
        <p:spPr>
          <a:xfrm>
            <a:off x="292768" y="19050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 learned from a more macro perspective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Convention over configuration ? </a:t>
            </a:r>
            <a:r>
              <a:rPr lang="en-US" dirty="0" err="1"/>
              <a:t>Opinionatedness</a:t>
            </a:r>
            <a:r>
              <a:rPr lang="en-US" dirty="0"/>
              <a:t>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great deal about the ‘full stack’ from </a:t>
            </a:r>
            <a:r>
              <a:rPr lang="en-US" dirty="0" err="1"/>
              <a:t>api</a:t>
            </a:r>
            <a:r>
              <a:rPr lang="en-US" dirty="0"/>
              <a:t> call to the database -&gt; client 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difficulties and rewards of hosting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Difficulty of migrating a backend from one DB language to another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 to manage a React application’s state vis a vis the back end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 to think about React application broader architecture</a:t>
            </a:r>
          </a:p>
          <a:p>
            <a:r>
              <a:rPr lang="en-US" dirty="0"/>
              <a:t>e.g., </a:t>
            </a:r>
            <a:r>
              <a:rPr lang="en-US" dirty="0" err="1"/>
              <a:t>Routables</a:t>
            </a:r>
            <a:r>
              <a:rPr lang="en-US" dirty="0"/>
              <a:t> and components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1F4D18E3-1E3E-A143-F00B-862576FB5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9" y="4519761"/>
            <a:ext cx="4208318" cy="205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4E1C96-FFD4-6013-3786-29293BC4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2933561"/>
            <a:ext cx="1571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8956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73F1A-FC04-AB7B-3011-3C777BA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6256-82D5-43CD-A7AF-DE3213FB91C1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9B4F1-1C9B-CF01-C8DB-55F6FF0E2B65}"/>
              </a:ext>
            </a:extLst>
          </p:cNvPr>
          <p:cNvSpPr txBox="1"/>
          <p:nvPr/>
        </p:nvSpPr>
        <p:spPr>
          <a:xfrm>
            <a:off x="429552" y="1381035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implement next time: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More interaction between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Things like rating a review useful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Giving a weight to user’s ratings depending on conditions 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77E4A-2409-F440-69D8-87280D53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52" y="4072788"/>
            <a:ext cx="1504950" cy="2371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A66EB-9A23-42C6-01FB-161EAA2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6" y="2582583"/>
            <a:ext cx="4321288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7BE9E6-23DC-38DA-68FE-A8FC28E1EC17}"/>
              </a:ext>
            </a:extLst>
          </p:cNvPr>
          <p:cNvSpPr txBox="1"/>
          <p:nvPr/>
        </p:nvSpPr>
        <p:spPr>
          <a:xfrm>
            <a:off x="3200838" y="422344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had a loyalty system that we were not able to implement in time</a:t>
            </a:r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CC7B1E-CE39-A5F4-5B11-4A087C707663}"/>
              </a:ext>
            </a:extLst>
          </p:cNvPr>
          <p:cNvSpPr/>
          <p:nvPr/>
        </p:nvSpPr>
        <p:spPr>
          <a:xfrm>
            <a:off x="5951907" y="5154448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A9227-C271-967F-0B8B-237B39836225}"/>
              </a:ext>
            </a:extLst>
          </p:cNvPr>
          <p:cNvSpPr txBox="1"/>
          <p:nvPr/>
        </p:nvSpPr>
        <p:spPr>
          <a:xfrm>
            <a:off x="3172187" y="482833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Further individuate client views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39EC6-D3F1-F69D-C94E-17088C1DCAEE}"/>
              </a:ext>
            </a:extLst>
          </p:cNvPr>
          <p:cNvSpPr txBox="1"/>
          <p:nvPr/>
        </p:nvSpPr>
        <p:spPr>
          <a:xfrm>
            <a:off x="926482" y="605501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and charts</a:t>
            </a:r>
            <a:endParaRPr lang="en-CA" dirty="0"/>
          </a:p>
        </p:txBody>
      </p:sp>
      <p:pic>
        <p:nvPicPr>
          <p:cNvPr id="15" name="Picture 14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57A16D7C-C4B5-3B35-0D4F-FD25A2FA1F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94" y="2512211"/>
            <a:ext cx="2263629" cy="11110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80370C-12BF-947C-8A97-6E862086A100}"/>
              </a:ext>
            </a:extLst>
          </p:cNvPr>
          <p:cNvSpPr txBox="1"/>
          <p:nvPr/>
        </p:nvSpPr>
        <p:spPr>
          <a:xfrm>
            <a:off x="4056238" y="5436744"/>
            <a:ext cx="2858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(Visitor pattern?)</a:t>
            </a:r>
          </a:p>
          <a:p>
            <a:r>
              <a:rPr lang="en-US" sz="1600" dirty="0"/>
              <a:t>(Conditional rendering?)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41649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1336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Background of the project - 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" y="2100904"/>
            <a:ext cx="8458200" cy="19389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 Rental System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(Book any type of vehicle for your everyday needs)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and admin functionalities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Strict date keeping to prevent any overlapping reservations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9FF32-7546-EEB7-F602-F141564A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787B-29C3-4D42-83CA-1C9FE9212FD6}" type="datetime1">
              <a:rPr lang="en-US" smtClean="0"/>
              <a:t>10/23/2023</a:t>
            </a:fld>
            <a:endParaRPr lang="en-US" dirty="0"/>
          </a:p>
        </p:txBody>
      </p:sp>
      <p:pic>
        <p:nvPicPr>
          <p:cNvPr id="6" name="Picture 5" descr="A blue car with black background&#10;&#10;Description automatically generated">
            <a:extLst>
              <a:ext uri="{FF2B5EF4-FFF2-40B4-BE49-F238E27FC236}">
                <a16:creationId xmlns:a16="http://schemas.microsoft.com/office/drawing/2014/main" id="{649F0236-2D50-E376-30E4-B5ECB8557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0"/>
            <a:ext cx="3152743" cy="2100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4C27E4-C691-3F15-157D-788FA7484389}"/>
              </a:ext>
            </a:extLst>
          </p:cNvPr>
          <p:cNvSpPr txBox="1"/>
          <p:nvPr/>
        </p:nvSpPr>
        <p:spPr>
          <a:xfrm>
            <a:off x="4451684" y="3786079"/>
            <a:ext cx="4191000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Including: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Admin Dashboard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Admin Pages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Account Creation and Retrieval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Search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Booking &amp; Checkout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Review Page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User Profile Page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14AC-B8BE-0979-1DFD-7B01F93CA91F}"/>
              </a:ext>
            </a:extLst>
          </p:cNvPr>
          <p:cNvSpPr/>
          <p:nvPr/>
        </p:nvSpPr>
        <p:spPr>
          <a:xfrm>
            <a:off x="533400" y="1273314"/>
            <a:ext cx="371837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87059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2766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1AB9F-E4BD-CA07-DD54-93DFF6AC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295F-4D14-4B01-91F9-1E3325E82FD6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1FC8B-657E-C4BB-C4D0-DEE42C9C923C}"/>
              </a:ext>
            </a:extLst>
          </p:cNvPr>
          <p:cNvSpPr txBox="1"/>
          <p:nvPr/>
        </p:nvSpPr>
        <p:spPr>
          <a:xfrm>
            <a:off x="533400" y="1304070"/>
            <a:ext cx="7620000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planned and implemented an Auto Rental System using React, Nodejs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 date-range, React-bootstrap, React-table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Allowed for user authorization and authentication via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localStorage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JWT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Allowed for users to book, review, and rate vehicles on a shared timeline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persisted in Azure hosted MySQL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Reusable components for navbars, dashboards, checkouts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Enabled both users and admins to upload files, stored on Azure blob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Enabled administrators to have full range of functionalities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Notify all users of the status of their operations via flash messages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hosted on virtual machine (Azure Windows 10)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CA" dirty="0"/>
          </a:p>
        </p:txBody>
      </p:sp>
      <p:pic>
        <p:nvPicPr>
          <p:cNvPr id="5" name="Picture 4" descr="A blue car with black background&#10;&#10;Description automatically generated">
            <a:extLst>
              <a:ext uri="{FF2B5EF4-FFF2-40B4-BE49-F238E27FC236}">
                <a16:creationId xmlns:a16="http://schemas.microsoft.com/office/drawing/2014/main" id="{81F082FE-42C0-90C5-C131-81B03C7B1D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93" y="4757411"/>
            <a:ext cx="3152743" cy="210058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17145-6119-0E89-2D95-60BE7033B973}"/>
              </a:ext>
            </a:extLst>
          </p:cNvPr>
          <p:cNvSpPr txBox="1"/>
          <p:nvPr/>
        </p:nvSpPr>
        <p:spPr>
          <a:xfrm>
            <a:off x="1891061" y="571228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for your attention!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D9F2A-9A37-6F54-A2D8-715ACDBDFB01}"/>
              </a:ext>
            </a:extLst>
          </p:cNvPr>
          <p:cNvSpPr txBox="1"/>
          <p:nvPr/>
        </p:nvSpPr>
        <p:spPr>
          <a:xfrm>
            <a:off x="2491291" y="6182647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Lewis and </a:t>
            </a:r>
            <a:r>
              <a:rPr lang="en-US" dirty="0" err="1"/>
              <a:t>Miral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35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1336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Background of the project - 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" y="1675629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friendly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can register with profile picture upload, search for cars, add extras, and confirm reservations.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Admins can view details of vehicles, users, bookings, reviews in searchable and sortable format.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D77BD-3036-27CC-AA8A-90146461E69E}"/>
              </a:ext>
            </a:extLst>
          </p:cNvPr>
          <p:cNvSpPr txBox="1"/>
          <p:nvPr/>
        </p:nvSpPr>
        <p:spPr>
          <a:xfrm>
            <a:off x="782172" y="5059739"/>
            <a:ext cx="876300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Network Possibilities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can leave reviews and ratings, which are posted for others to see.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are in *friendly* competition for limited vehicle timeslots.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0AEA0-75F5-3932-B848-C5F22239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122E-46B4-4FE8-B443-313B6805B24C}" type="datetime1">
              <a:rPr lang="en-US" smtClean="0"/>
              <a:t>10/23/2023</a:t>
            </a:fld>
            <a:endParaRPr lang="en-US"/>
          </a:p>
        </p:txBody>
      </p:sp>
      <p:pic>
        <p:nvPicPr>
          <p:cNvPr id="7" name="Picture 6" descr="A group of people with speech bubbles&#10;&#10;Description automatically generated">
            <a:extLst>
              <a:ext uri="{FF2B5EF4-FFF2-40B4-BE49-F238E27FC236}">
                <a16:creationId xmlns:a16="http://schemas.microsoft.com/office/drawing/2014/main" id="{AA1B8226-BEA7-7075-BF5F-0A76FBB4F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240337"/>
            <a:ext cx="4800600" cy="20746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32FDA4-17D9-2D1C-18DA-52AE077A52C8}"/>
              </a:ext>
            </a:extLst>
          </p:cNvPr>
          <p:cNvSpPr/>
          <p:nvPr/>
        </p:nvSpPr>
        <p:spPr>
          <a:xfrm>
            <a:off x="609600" y="1087333"/>
            <a:ext cx="3962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Other priorities:</a:t>
            </a:r>
          </a:p>
        </p:txBody>
      </p:sp>
    </p:spTree>
    <p:extLst>
      <p:ext uri="{BB962C8B-B14F-4D97-AF65-F5344CB8AC3E}">
        <p14:creationId xmlns:p14="http://schemas.microsoft.com/office/powerpoint/2010/main" val="304357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667000" y="242711"/>
            <a:ext cx="6400800" cy="65669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Technologies Implemented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A1B073-2A5C-FC73-4D08-0C5F3143C8B4}"/>
              </a:ext>
            </a:extLst>
          </p:cNvPr>
          <p:cNvSpPr txBox="1">
            <a:spLocks/>
          </p:cNvSpPr>
          <p:nvPr/>
        </p:nvSpPr>
        <p:spPr>
          <a:xfrm>
            <a:off x="457200" y="1635238"/>
            <a:ext cx="9601200" cy="4983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0DD898-8699-8D91-339E-52EB8D4F110F}"/>
              </a:ext>
            </a:extLst>
          </p:cNvPr>
          <p:cNvSpPr txBox="1">
            <a:spLocks/>
          </p:cNvSpPr>
          <p:nvPr/>
        </p:nvSpPr>
        <p:spPr>
          <a:xfrm>
            <a:off x="3352800" y="4827389"/>
            <a:ext cx="7794661" cy="204496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 (Azure)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10 Virtual Machine (Azure - For Hosting)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Blob storage (Azure – for Image storage)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Postman and Insomnia (For API Testing)</a:t>
            </a:r>
          </a:p>
          <a:p>
            <a:pPr>
              <a:buFont typeface="Arial" pitchFamily="34" charset="0"/>
              <a:buChar char="•"/>
            </a:pPr>
            <a:endParaRPr lang="en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37AB6-E808-8740-C17A-8DD3E488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75FE-8C72-4F49-B7B7-A3C67A2BE608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94C74-06BD-8065-2ACE-CCD89159FC43}"/>
              </a:ext>
            </a:extLst>
          </p:cNvPr>
          <p:cNvSpPr txBox="1"/>
          <p:nvPr/>
        </p:nvSpPr>
        <p:spPr>
          <a:xfrm>
            <a:off x="223543" y="1188394"/>
            <a:ext cx="601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React-Table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React date-range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/ CSS w/ React-Bootstrap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- GitHub 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GitHubDesktop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CA" dirty="0"/>
          </a:p>
        </p:txBody>
      </p:sp>
      <p:pic>
        <p:nvPicPr>
          <p:cNvPr id="8" name="Picture 7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FB57067B-5B5E-4EC2-C192-D233F7D5F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2" y="3138177"/>
            <a:ext cx="1544328" cy="1544328"/>
          </a:xfrm>
          <a:prstGeom prst="rect">
            <a:avLst/>
          </a:prstGeom>
        </p:spPr>
      </p:pic>
      <p:pic>
        <p:nvPicPr>
          <p:cNvPr id="16" name="Picture 15" descr="A blue and black logo&#10;&#10;Description automatically generated">
            <a:extLst>
              <a:ext uri="{FF2B5EF4-FFF2-40B4-BE49-F238E27FC236}">
                <a16:creationId xmlns:a16="http://schemas.microsoft.com/office/drawing/2014/main" id="{7BCD9835-11FD-335C-9FAD-D8300295D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13" y="1641208"/>
            <a:ext cx="3061982" cy="1496969"/>
          </a:xfrm>
          <a:prstGeom prst="rect">
            <a:avLst/>
          </a:prstGeom>
        </p:spPr>
      </p:pic>
      <p:pic>
        <p:nvPicPr>
          <p:cNvPr id="22" name="Picture 21" descr="A purple and black logo&#10;&#10;Description automatically generated">
            <a:extLst>
              <a:ext uri="{FF2B5EF4-FFF2-40B4-BE49-F238E27FC236}">
                <a16:creationId xmlns:a16="http://schemas.microsoft.com/office/drawing/2014/main" id="{77AA89DE-7DD0-379A-D6C7-D5BF03F6D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55" y="2778248"/>
            <a:ext cx="2293907" cy="1022063"/>
          </a:xfrm>
          <a:prstGeom prst="rect">
            <a:avLst/>
          </a:prstGeom>
        </p:spPr>
      </p:pic>
      <p:pic>
        <p:nvPicPr>
          <p:cNvPr id="24" name="Picture 23" descr="A green and black hexagon with a letter s&#10;&#10;Description automatically generated">
            <a:extLst>
              <a:ext uri="{FF2B5EF4-FFF2-40B4-BE49-F238E27FC236}">
                <a16:creationId xmlns:a16="http://schemas.microsoft.com/office/drawing/2014/main" id="{B6C7AB3D-0E5B-8EA6-0BF3-622EB743F1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99" y="2695029"/>
            <a:ext cx="1927669" cy="1161246"/>
          </a:xfrm>
          <a:prstGeom prst="rect">
            <a:avLst/>
          </a:prstGeom>
        </p:spPr>
      </p:pic>
      <p:pic>
        <p:nvPicPr>
          <p:cNvPr id="26" name="Picture 25" descr="A dolphin on a black background&#10;&#10;Description automatically generated">
            <a:extLst>
              <a:ext uri="{FF2B5EF4-FFF2-40B4-BE49-F238E27FC236}">
                <a16:creationId xmlns:a16="http://schemas.microsoft.com/office/drawing/2014/main" id="{EA1E5C23-090C-8F7F-1991-5417A51B5D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3" y="4081768"/>
            <a:ext cx="3346781" cy="18593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F538FC-B7DA-E24A-D889-0F61ACAE8B86}"/>
              </a:ext>
            </a:extLst>
          </p:cNvPr>
          <p:cNvSpPr txBox="1"/>
          <p:nvPr/>
        </p:nvSpPr>
        <p:spPr>
          <a:xfrm>
            <a:off x="5410200" y="426991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Backend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: (mostly)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Miral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2B57D-6A68-495C-CBBF-F308A61612D1}"/>
              </a:ext>
            </a:extLst>
          </p:cNvPr>
          <p:cNvSpPr txBox="1"/>
          <p:nvPr/>
        </p:nvSpPr>
        <p:spPr>
          <a:xfrm>
            <a:off x="2279086" y="323447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Frontend: (mostly) Lewis</a:t>
            </a:r>
            <a:endParaRPr lang="en-C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0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667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Solution Overview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87B34-08A9-9526-FB26-E721A0B8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6440-9B63-4A63-A617-2A6ECD813D95}" type="datetime1">
              <a:rPr lang="en-US" smtClean="0"/>
              <a:t>10/23/2023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5045A-E160-01F8-5EA4-A980E02989E1}"/>
              </a:ext>
            </a:extLst>
          </p:cNvPr>
          <p:cNvSpPr txBox="1"/>
          <p:nvPr/>
        </p:nvSpPr>
        <p:spPr>
          <a:xfrm>
            <a:off x="4038600" y="15240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Azure hosting (blob and virtual machine) combined with a reactive interface.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90A94E-D9D8-0E8E-3455-BAEB8A56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1"/>
            <a:ext cx="2539135" cy="3581400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A942465-31D9-1E0B-C8CB-CC39421DAD9E}"/>
              </a:ext>
            </a:extLst>
          </p:cNvPr>
          <p:cNvSpPr/>
          <p:nvPr/>
        </p:nvSpPr>
        <p:spPr>
          <a:xfrm>
            <a:off x="114300" y="358140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66FF3A-6E69-210D-BD2D-33536ECA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1" y="5223154"/>
            <a:ext cx="7000875" cy="1440896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5E811D-FC4B-3000-5C21-0F0A7C66D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356" y="2927528"/>
            <a:ext cx="3368152" cy="2092427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B534ADE-4C26-1FEE-5B1C-91D68B32E754}"/>
              </a:ext>
            </a:extLst>
          </p:cNvPr>
          <p:cNvSpPr/>
          <p:nvPr/>
        </p:nvSpPr>
        <p:spPr>
          <a:xfrm rot="10800000">
            <a:off x="6934200" y="4150850"/>
            <a:ext cx="9906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70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More on Cloud Solutions (Azure)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A1B073-2A5C-FC73-4D08-0C5F3143C8B4}"/>
              </a:ext>
            </a:extLst>
          </p:cNvPr>
          <p:cNvSpPr txBox="1">
            <a:spLocks/>
          </p:cNvSpPr>
          <p:nvPr/>
        </p:nvSpPr>
        <p:spPr>
          <a:xfrm>
            <a:off x="103169" y="1051323"/>
            <a:ext cx="8937661" cy="504204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Blob storage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Virtual Machine hosting of the full stack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MySQL.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05F2D-B08D-74AE-03B1-2101E35E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" y="2590800"/>
            <a:ext cx="8916644" cy="3867690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22D31-5FB0-EA60-ADEC-6F8116C0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BED0-5621-4479-A4A7-8B3C62553DD2}" type="datetime1">
              <a:rPr lang="en-US" smtClean="0"/>
              <a:t>10/23/2023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0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More on Cloud Solutions (Azure)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A1B073-2A5C-FC73-4D08-0C5F3143C8B4}"/>
              </a:ext>
            </a:extLst>
          </p:cNvPr>
          <p:cNvSpPr txBox="1">
            <a:spLocks/>
          </p:cNvSpPr>
          <p:nvPr/>
        </p:nvSpPr>
        <p:spPr>
          <a:xfrm>
            <a:off x="76200" y="838200"/>
            <a:ext cx="8937661" cy="504204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Snapshots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2F347-B929-5B73-CC45-794475C8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67497"/>
            <a:ext cx="3200400" cy="2042213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6B161-383A-FC76-E297-383FA2F6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9" y="4114800"/>
            <a:ext cx="9144000" cy="2215910"/>
          </a:xfrm>
          <a:prstGeom prst="rect">
            <a:avLst/>
          </a:prstGeom>
          <a:ln>
            <a:solidFill>
              <a:schemeClr val="accent1">
                <a:shade val="15000"/>
                <a:shade val="75000"/>
                <a:lumMod val="80000"/>
              </a:schemeClr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BEBBF-9EC9-6103-4DE2-05D2695D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9D5A-9669-47BB-A601-06A76F5FFCB0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FC608-A148-58AE-7BE0-60C9CB52ACAA}"/>
              </a:ext>
            </a:extLst>
          </p:cNvPr>
          <p:cNvSpPr txBox="1"/>
          <p:nvPr/>
        </p:nvSpPr>
        <p:spPr>
          <a:xfrm>
            <a:off x="1169694" y="3579632"/>
            <a:ext cx="409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 Configuration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64171-91A5-29BC-59D6-F2D2466F3418}"/>
              </a:ext>
            </a:extLst>
          </p:cNvPr>
          <p:cNvSpPr txBox="1"/>
          <p:nvPr/>
        </p:nvSpPr>
        <p:spPr>
          <a:xfrm>
            <a:off x="2209800" y="1483147"/>
            <a:ext cx="409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Blob Storage Configuration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04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286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Challenges and Solutions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188137-DAD9-F8A8-C418-F8B5FEB7B609}"/>
              </a:ext>
            </a:extLst>
          </p:cNvPr>
          <p:cNvSpPr txBox="1">
            <a:spLocks/>
          </p:cNvSpPr>
          <p:nvPr/>
        </p:nvSpPr>
        <p:spPr>
          <a:xfrm>
            <a:off x="-609600" y="1417637"/>
            <a:ext cx="60960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Blob 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61F6C-FD5B-DBE5-4100-AB15E5B58E81}"/>
              </a:ext>
            </a:extLst>
          </p:cNvPr>
          <p:cNvSpPr txBox="1"/>
          <p:nvPr/>
        </p:nvSpPr>
        <p:spPr>
          <a:xfrm>
            <a:off x="228600" y="1871574"/>
            <a:ext cx="99759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move files to and from cloud storage?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Initially faced difficulty with what APIs to use and how to connect with React.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(Postman was very helpful in this project.)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11B21-61BA-7C12-A2B1-0076F73E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4180"/>
            <a:ext cx="7325513" cy="370599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A345F-9612-0BED-5B04-0F543578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404-8F8D-4627-8005-4D3D80B2937A}" type="datetime1">
              <a:rPr lang="en-US" smtClean="0"/>
              <a:t>10/23/2023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0" y="22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Challenges and Solutions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A1B073-2A5C-FC73-4D08-0C5F3143C8B4}"/>
              </a:ext>
            </a:extLst>
          </p:cNvPr>
          <p:cNvSpPr txBox="1">
            <a:spLocks/>
          </p:cNvSpPr>
          <p:nvPr/>
        </p:nvSpPr>
        <p:spPr>
          <a:xfrm>
            <a:off x="457200" y="1178038"/>
            <a:ext cx="9601200" cy="4983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Database:</a:t>
            </a: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DEA90-FDB9-1FC7-0FE0-354DF5AA2876}"/>
              </a:ext>
            </a:extLst>
          </p:cNvPr>
          <p:cNvSpPr txBox="1">
            <a:spLocks/>
          </p:cNvSpPr>
          <p:nvPr/>
        </p:nvSpPr>
        <p:spPr>
          <a:xfrm>
            <a:off x="94004" y="1918172"/>
            <a:ext cx="3944596" cy="455882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soft delete, we implemented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deletedAt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(DATE) field.  So when we delete any row, we populate date and we get all data where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deletedAt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null.</a:t>
            </a:r>
            <a:endParaRPr lang="en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 is called creating "paranoid" tables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Must be careful in all cases – debugging cases like soft deleted reviews and bookings showing on client.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Remember delete cascade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7B0FA-920B-04FB-0392-C7FFB9A4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02" y="1819401"/>
            <a:ext cx="5217208" cy="50292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E711E-C1A0-73D2-4C91-ED4B3C42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CEF8-068F-4593-A98D-E96BEF1CD821}" type="datetime1">
              <a:rPr lang="en-US" smtClean="0"/>
              <a:t>10/23/2023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16D108-DFE0-A0C6-601A-B93806EB583D}"/>
                  </a:ext>
                </a:extLst>
              </p14:cNvPr>
              <p14:cNvContentPartPr/>
              <p14:nvPr/>
            </p14:nvContentPartPr>
            <p14:xfrm>
              <a:off x="7201552" y="5081167"/>
              <a:ext cx="535680" cy="4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16D108-DFE0-A0C6-601A-B93806EB58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7912" y="4973527"/>
                <a:ext cx="6433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FD4F68-0A34-A948-3FDC-45731165E130}"/>
                  </a:ext>
                </a:extLst>
              </p14:cNvPr>
              <p14:cNvContentPartPr/>
              <p14:nvPr/>
            </p14:nvContentPartPr>
            <p14:xfrm>
              <a:off x="7978792" y="3889567"/>
              <a:ext cx="40320" cy="27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FD4F68-0A34-A948-3FDC-45731165E1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152" y="3781927"/>
                <a:ext cx="147960" cy="493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7E4462A-B948-C2D0-E2AD-A08F41221F5E}"/>
              </a:ext>
            </a:extLst>
          </p:cNvPr>
          <p:cNvSpPr txBox="1"/>
          <p:nvPr/>
        </p:nvSpPr>
        <p:spPr>
          <a:xfrm>
            <a:off x="7010400" y="3908717"/>
            <a:ext cx="109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One booking can have multiple reviews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13770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1679</TotalTime>
  <Words>965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Candara</vt:lpstr>
      <vt:lpstr>Symbol</vt:lpstr>
      <vt:lpstr>Wingdings</vt:lpstr>
      <vt:lpstr>Waveform</vt:lpstr>
      <vt:lpstr>Web Development II -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Pejman Shahmohammadi</dc:creator>
  <cp:lastModifiedBy>Innes-Miller, Lewis</cp:lastModifiedBy>
  <cp:revision>71</cp:revision>
  <dcterms:created xsi:type="dcterms:W3CDTF">2023-06-12T20:16:57Z</dcterms:created>
  <dcterms:modified xsi:type="dcterms:W3CDTF">2023-10-23T17:47:24Z</dcterms:modified>
</cp:coreProperties>
</file>