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315" r:id="rId7"/>
    <p:sldId id="317" r:id="rId8"/>
    <p:sldId id="318" r:id="rId9"/>
    <p:sldId id="260" r:id="rId10"/>
    <p:sldId id="316" r:id="rId11"/>
    <p:sldId id="269" r:id="rId12"/>
  </p:sldIdLst>
  <p:sldSz cx="18288000" cy="10287000"/>
  <p:notesSz cx="6858000" cy="9144000"/>
  <p:embeddedFontLst>
    <p:embeddedFont>
      <p:font typeface="Libre Franklin Light Bold" panose="020B0604020202020204" charset="0"/>
      <p:regular r:id="rId13"/>
    </p:embeddedFont>
    <p:embeddedFont>
      <p:font typeface="Montserrat Classic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bre Franklin Bold" panose="020B0604020202020204" charset="0"/>
      <p:regular r:id="rId19"/>
    </p:embeddedFont>
    <p:embeddedFont>
      <p:font typeface="Montserrat Classic Bold" panose="020B0604020202020204" charset="0"/>
      <p:regular r:id="rId20"/>
    </p:embeddedFont>
    <p:embeddedFont>
      <p:font typeface="Libre Franklin Light" panose="020B0604020202020204" charset="0"/>
      <p:regular r:id="rId21"/>
    </p:embeddedFont>
    <p:embeddedFont>
      <p:font typeface="Libre Franklin Light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120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paper.readthedocs.io/en/late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9745" y="-86668"/>
            <a:ext cx="14991164" cy="10741024"/>
            <a:chOff x="0" y="0"/>
            <a:chExt cx="7457157" cy="53429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57157" cy="5342981"/>
            </a:xfrm>
            <a:custGeom>
              <a:avLst/>
              <a:gdLst/>
              <a:ahLst/>
              <a:cxnLst/>
              <a:rect l="l" t="t" r="r" b="b"/>
              <a:pathLst>
                <a:path w="7457157" h="5342981">
                  <a:moveTo>
                    <a:pt x="0" y="0"/>
                  </a:moveTo>
                  <a:lnTo>
                    <a:pt x="7457157" y="0"/>
                  </a:lnTo>
                  <a:lnTo>
                    <a:pt x="7457157" y="5342981"/>
                  </a:lnTo>
                  <a:lnTo>
                    <a:pt x="0" y="5342981"/>
                  </a:lnTo>
                  <a:close/>
                </a:path>
              </a:pathLst>
            </a:custGeom>
            <a:solidFill>
              <a:srgbClr val="1546BA"/>
            </a:solidFill>
          </p:spPr>
        </p:sp>
      </p:grpSp>
      <p:sp>
        <p:nvSpPr>
          <p:cNvPr id="4" name="AutoShape 4"/>
          <p:cNvSpPr/>
          <p:nvPr/>
        </p:nvSpPr>
        <p:spPr>
          <a:xfrm rot="-5400000">
            <a:off x="16191279" y="7265056"/>
            <a:ext cx="9550" cy="20814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1555" y="778285"/>
            <a:ext cx="1476070" cy="111904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19384" y="1188247"/>
            <a:ext cx="3446417" cy="33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9"/>
              </a:lnSpc>
            </a:pPr>
            <a:r>
              <a:rPr lang="en-US" sz="2569">
                <a:solidFill>
                  <a:srgbClr val="FFFFFF"/>
                </a:solidFill>
                <a:latin typeface="Montserrat Classic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81299" y="4727175"/>
            <a:ext cx="899961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36"/>
              </a:lnSpc>
            </a:pPr>
            <a:r>
              <a:rPr lang="en-US" sz="9636" dirty="0" smtClean="0">
                <a:solidFill>
                  <a:srgbClr val="FFFFFF"/>
                </a:solidFill>
                <a:latin typeface="Montserrat Classic Bold"/>
              </a:rPr>
              <a:t>Web Scraping </a:t>
            </a:r>
            <a:endParaRPr lang="en-US" sz="9636" dirty="0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55328" y="9486900"/>
            <a:ext cx="2081452" cy="267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Anno 2020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55328" y="6703272"/>
            <a:ext cx="11480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 err="1" smtClean="0">
                <a:solidFill>
                  <a:srgbClr val="FFFFFF"/>
                </a:solidFill>
                <a:latin typeface="Montserrat Classic Bold"/>
              </a:rPr>
              <a:t>Docenti</a:t>
            </a:r>
            <a:endParaRPr lang="en-US" sz="1700" dirty="0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15155328" y="8460179"/>
            <a:ext cx="25196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smtClean="0">
                <a:solidFill>
                  <a:srgbClr val="FFFFFF"/>
                </a:solidFill>
                <a:latin typeface="Libre Franklin Light"/>
              </a:rPr>
              <a:t>Mario Nardi</a:t>
            </a:r>
            <a:endParaRPr lang="en-US" sz="1700" dirty="0">
              <a:solidFill>
                <a:srgbClr val="FFFFFF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4432233" y="11624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Web Scraping 2.0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71800" y="2400300"/>
            <a:ext cx="128016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4310" lvl="1">
              <a:lnSpc>
                <a:spcPts val="3600"/>
              </a:lnSpc>
            </a:pPr>
            <a:r>
              <a:rPr lang="en-US" sz="3200" dirty="0" err="1" smtClean="0">
                <a:solidFill>
                  <a:srgbClr val="1546BA"/>
                </a:solidFill>
                <a:latin typeface="Libre Franklin Light"/>
              </a:rPr>
              <a:t>Quando</a:t>
            </a:r>
            <a:r>
              <a:rPr lang="en-US" sz="3200" dirty="0" smtClean="0">
                <a:solidFill>
                  <a:srgbClr val="1546BA"/>
                </a:solidFill>
                <a:latin typeface="Libre Franklin Light"/>
              </a:rPr>
              <a:t> non serve “</a:t>
            </a:r>
            <a:r>
              <a:rPr lang="en-US" sz="3200" dirty="0" err="1" smtClean="0">
                <a:solidFill>
                  <a:srgbClr val="1546BA"/>
                </a:solidFill>
                <a:latin typeface="Libre Franklin Light"/>
              </a:rPr>
              <a:t>parsare</a:t>
            </a:r>
            <a:r>
              <a:rPr lang="en-US" sz="3200" dirty="0" smtClean="0">
                <a:solidFill>
                  <a:srgbClr val="1546BA"/>
                </a:solidFill>
                <a:latin typeface="Libre Franklin Light"/>
              </a:rPr>
              <a:t>” HTML</a:t>
            </a:r>
            <a:endParaRPr lang="en-US" sz="3200" dirty="0">
              <a:solidFill>
                <a:srgbClr val="1546BA"/>
              </a:solidFill>
              <a:latin typeface="Libre Franklin Light"/>
            </a:endParaRPr>
          </a:p>
          <a:p>
            <a:pPr marL="194310" lvl="1">
              <a:lnSpc>
                <a:spcPts val="3600"/>
              </a:lnSpc>
            </a:pPr>
            <a:endParaRPr lang="en-US" sz="1800" spc="36" dirty="0" smtClean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pc="36" dirty="0">
                <a:solidFill>
                  <a:srgbClr val="1546BA"/>
                </a:solidFill>
                <a:latin typeface="Libre Franklin Light"/>
              </a:rPr>
              <a:t>Newspaper3k </a:t>
            </a:r>
            <a:r>
              <a:rPr lang="en-US" spc="36" dirty="0" smtClean="0">
                <a:solidFill>
                  <a:srgbClr val="1546BA"/>
                </a:solidFill>
                <a:latin typeface="Libre Franklin Light"/>
              </a:rPr>
              <a:t>( </a:t>
            </a:r>
            <a:r>
              <a:rPr lang="en-US" spc="36" dirty="0" smtClean="0">
                <a:solidFill>
                  <a:srgbClr val="1546BA"/>
                </a:solidFill>
                <a:latin typeface="Libre Franklin Light"/>
                <a:hlinkClick r:id="rId3"/>
              </a:rPr>
              <a:t>https</a:t>
            </a:r>
            <a:r>
              <a:rPr lang="en-US" spc="36" dirty="0">
                <a:solidFill>
                  <a:srgbClr val="1546BA"/>
                </a:solidFill>
                <a:latin typeface="Libre Franklin Light"/>
                <a:hlinkClick r:id="rId3"/>
              </a:rPr>
              <a:t>://newspaper.readthedocs.io/en/latest</a:t>
            </a:r>
            <a:r>
              <a:rPr lang="en-US" spc="36" dirty="0" smtClean="0">
                <a:solidFill>
                  <a:srgbClr val="1546BA"/>
                </a:solidFill>
                <a:latin typeface="Libre Franklin Light"/>
                <a:hlinkClick r:id="rId3"/>
              </a:rPr>
              <a:t>/</a:t>
            </a:r>
            <a:r>
              <a:rPr lang="en-US" spc="36" dirty="0" smtClean="0">
                <a:solidFill>
                  <a:srgbClr val="1546BA"/>
                </a:solidFill>
                <a:latin typeface="Libre Franklin Light"/>
              </a:rPr>
              <a:t> )</a:t>
            </a:r>
            <a:endParaRPr lang="en-US" sz="18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en-US" sz="1800" spc="36" dirty="0">
              <a:solidFill>
                <a:srgbClr val="1546BA"/>
              </a:solidFill>
              <a:latin typeface="Libre Franklin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15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4417462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INIZIAMO!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3" y="6103172"/>
            <a:ext cx="10085231" cy="841325"/>
            <a:chOff x="0" y="0"/>
            <a:chExt cx="13446975" cy="11217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121767"/>
              <a:chOff x="0" y="0"/>
              <a:chExt cx="18000471" cy="150162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1501626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1501626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1501626"/>
                    </a:lnTo>
                    <a:lnTo>
                      <a:pt x="0" y="1501626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6"/>
              <a:ext cx="12734535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GitHub: https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://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git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u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b.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com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/Py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t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on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G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roup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B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ie</a:t>
              </a:r>
              <a:r>
                <a:rPr lang="en-US" sz="1800" u="none" spc="36">
                  <a:solidFill>
                    <a:srgbClr val="FFFFFF"/>
                  </a:solidFill>
                  <a:latin typeface="Libre Franklin Light"/>
                </a:rPr>
                <a:t>ll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a/MaterialeLezioni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1798920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86882" y="2304994"/>
            <a:ext cx="6274313" cy="79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6000" spc="96">
                <a:solidFill>
                  <a:srgbClr val="011C5D"/>
                </a:solidFill>
                <a:latin typeface="Montserrat Classic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886882" y="4050037"/>
            <a:ext cx="327629" cy="386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50"/>
              </a:lnSpc>
            </a:pPr>
            <a:r>
              <a:rPr lang="en-US" sz="1700" dirty="0">
                <a:solidFill>
                  <a:srgbClr val="1546BA"/>
                </a:solidFill>
                <a:latin typeface="Libre Franklin Bold"/>
              </a:rPr>
              <a:t>01</a:t>
            </a:r>
          </a:p>
          <a:p>
            <a:pPr algn="r">
              <a:lnSpc>
                <a:spcPts val="4250"/>
              </a:lnSpc>
            </a:pPr>
            <a:r>
              <a:rPr lang="en-US" sz="1700" dirty="0">
                <a:solidFill>
                  <a:srgbClr val="1546BA"/>
                </a:solidFill>
                <a:latin typeface="Libre Franklin Bold"/>
              </a:rPr>
              <a:t>02</a:t>
            </a:r>
          </a:p>
          <a:p>
            <a:pPr algn="r">
              <a:lnSpc>
                <a:spcPts val="4250"/>
              </a:lnSpc>
            </a:pPr>
            <a:r>
              <a:rPr lang="en-US" sz="1700" dirty="0">
                <a:solidFill>
                  <a:srgbClr val="1546BA"/>
                </a:solidFill>
                <a:latin typeface="Libre Franklin Bold"/>
              </a:rPr>
              <a:t>03</a:t>
            </a:r>
          </a:p>
          <a:p>
            <a:pPr algn="r">
              <a:lnSpc>
                <a:spcPts val="4250"/>
              </a:lnSpc>
            </a:pPr>
            <a:r>
              <a:rPr lang="en-US" sz="1700" dirty="0" smtClean="0">
                <a:solidFill>
                  <a:srgbClr val="1546BA"/>
                </a:solidFill>
                <a:latin typeface="Libre Franklin Bold"/>
              </a:rPr>
              <a:t>04</a:t>
            </a:r>
          </a:p>
          <a:p>
            <a:pPr algn="r">
              <a:lnSpc>
                <a:spcPts val="4250"/>
              </a:lnSpc>
            </a:pPr>
            <a:r>
              <a:rPr lang="en-US" sz="1700" dirty="0" smtClean="0">
                <a:solidFill>
                  <a:srgbClr val="1546BA"/>
                </a:solidFill>
                <a:latin typeface="Libre Franklin Bold"/>
              </a:rPr>
              <a:t>05</a:t>
            </a:r>
            <a:endParaRPr lang="en-US" sz="1700" dirty="0">
              <a:solidFill>
                <a:srgbClr val="1546BA"/>
              </a:solidFill>
              <a:latin typeface="Libre Franklin Bold"/>
            </a:endParaRPr>
          </a:p>
          <a:p>
            <a:pPr algn="r">
              <a:lnSpc>
                <a:spcPts val="4250"/>
              </a:lnSpc>
            </a:pPr>
            <a:r>
              <a:rPr lang="en-US" sz="1700" dirty="0" smtClean="0">
                <a:solidFill>
                  <a:srgbClr val="1546BA"/>
                </a:solidFill>
                <a:latin typeface="Libre Franklin Bold"/>
              </a:rPr>
              <a:t>06</a:t>
            </a:r>
          </a:p>
          <a:p>
            <a:pPr algn="r">
              <a:lnSpc>
                <a:spcPts val="4250"/>
              </a:lnSpc>
            </a:pPr>
            <a:r>
              <a:rPr lang="en-US" sz="1700" dirty="0" smtClean="0">
                <a:solidFill>
                  <a:srgbClr val="1546BA"/>
                </a:solidFill>
                <a:latin typeface="Libre Franklin Bold"/>
              </a:rPr>
              <a:t>07</a:t>
            </a:r>
            <a:endParaRPr lang="en-US" sz="1700" dirty="0">
              <a:solidFill>
                <a:srgbClr val="1546BA"/>
              </a:solidFill>
              <a:latin typeface="Libre Franklin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20516" y="4050037"/>
            <a:ext cx="5640678" cy="466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0"/>
              </a:lnSpc>
            </a:pPr>
            <a:r>
              <a:rPr lang="en-US" sz="1700" u="sng" dirty="0" smtClean="0">
                <a:solidFill>
                  <a:srgbClr val="1546BA"/>
                </a:solidFill>
                <a:latin typeface="Libre Franklin Light"/>
              </a:rPr>
              <a:t>Web Scraping</a:t>
            </a:r>
            <a:endParaRPr lang="en-US" sz="1700" u="sng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86882" y="3408057"/>
            <a:ext cx="6274313" cy="46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1546BA"/>
                </a:solidFill>
                <a:latin typeface="Libre Franklin Light"/>
              </a:rPr>
              <a:t>Incontri e lezioni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7700" y="9535203"/>
            <a:ext cx="658470" cy="18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1399">
                <a:solidFill>
                  <a:srgbClr val="1546BA"/>
                </a:solidFill>
                <a:latin typeface="Libre Franklin Bold"/>
              </a:rPr>
              <a:t>02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18501" r="37432"/>
          <a:stretch>
            <a:fillRect/>
          </a:stretch>
        </p:blipFill>
        <p:spPr>
          <a:xfrm>
            <a:off x="1791656" y="-134539"/>
            <a:ext cx="6879841" cy="1042153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3005801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3" y="5741222"/>
            <a:ext cx="10085231" cy="1203275"/>
            <a:chOff x="0" y="0"/>
            <a:chExt cx="13446975" cy="16043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604367"/>
              <a:chOff x="0" y="0"/>
              <a:chExt cx="18000471" cy="214764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2147647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2147647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2147647"/>
                    </a:lnTo>
                    <a:lnTo>
                      <a:pt x="0" y="2147647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6"/>
              <a:ext cx="12734535" cy="909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spc="36">
                  <a:solidFill>
                    <a:srgbClr val="FFFFFF"/>
                  </a:solidFill>
                  <a:latin typeface="Libre Franklin Light Bold"/>
                </a:rPr>
                <a:t>GitHub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: </a:t>
              </a:r>
              <a:r>
                <a:rPr lang="en-US" sz="1800" u="sng" spc="36">
                  <a:solidFill>
                    <a:srgbClr val="FFFFFF"/>
                  </a:solidFill>
                  <a:latin typeface="Libre Franklin Light Italics"/>
                </a:rPr>
                <a:t>https://github.com/PythonGroupBiella</a:t>
              </a:r>
            </a:p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1800" spc="36">
                  <a:solidFill>
                    <a:srgbClr val="FFFFFF"/>
                  </a:solidFill>
                  <a:latin typeface="Libre Franklin Light Bold"/>
                </a:rPr>
                <a:t>Telegram</a:t>
              </a:r>
              <a:r>
                <a:rPr lang="en-US" sz="1800" spc="36">
                  <a:solidFill>
                    <a:srgbClr val="FFFFFF"/>
                  </a:solidFill>
                  <a:latin typeface="Libre Franklin Light"/>
                </a:rPr>
                <a:t>: </a:t>
              </a:r>
              <a:r>
                <a:rPr lang="en-US" sz="1800" u="sng" spc="36">
                  <a:solidFill>
                    <a:srgbClr val="FFFFFF"/>
                  </a:solidFill>
                  <a:latin typeface="Libre Franklin Light Italics"/>
                </a:rPr>
                <a:t>https://t.me/joinchat/AAAAAFGSWcxhSln_SRhseQ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98818" y="4327017"/>
            <a:ext cx="4490363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JOIN US!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522418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7" r="427"/>
          <a:stretch>
            <a:fillRect/>
          </a:stretch>
        </p:blipFill>
        <p:spPr>
          <a:xfrm>
            <a:off x="9567210" y="0"/>
            <a:ext cx="7483531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09209" y="2657668"/>
            <a:ext cx="5140897" cy="4137859"/>
            <a:chOff x="0" y="38100"/>
            <a:chExt cx="6854529" cy="5517146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6854529" cy="2155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16"/>
                </a:lnSpc>
              </a:pPr>
              <a:r>
                <a:rPr lang="en-US" sz="5600" spc="89">
                  <a:solidFill>
                    <a:srgbClr val="011C5D"/>
                  </a:solidFill>
                  <a:latin typeface="Montserrat Classic Bold"/>
                </a:rPr>
                <a:t>Obiettivo del corso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70251"/>
              <a:ext cx="6854529" cy="1384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Concetti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smtClean="0">
                  <a:solidFill>
                    <a:srgbClr val="1546BA"/>
                  </a:solidFill>
                  <a:latin typeface="Libre Franklin Light"/>
                </a:rPr>
                <a:t>base</a:t>
              </a:r>
              <a:endParaRPr lang="en-US" sz="1700" spc="34" dirty="0">
                <a:solidFill>
                  <a:srgbClr val="1546BA"/>
                </a:solidFill>
                <a:latin typeface="Libre Franklin Light"/>
              </a:endParaRPr>
            </a:p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Scraping di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siti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 smtClean="0">
                  <a:solidFill>
                    <a:srgbClr val="1546BA"/>
                  </a:solidFill>
                  <a:latin typeface="Libre Franklin Light"/>
                </a:rPr>
                <a:t>statici</a:t>
              </a:r>
              <a:endParaRPr lang="en-US" sz="1700" spc="34" dirty="0">
                <a:solidFill>
                  <a:srgbClr val="1546BA"/>
                </a:solidFill>
                <a:latin typeface="Libre Franklin Light"/>
              </a:endParaRPr>
            </a:p>
            <a:p>
              <a:pPr marL="367030" lvl="1" indent="-183515" algn="l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 smtClean="0">
                  <a:solidFill>
                    <a:srgbClr val="1546BA"/>
                  </a:solidFill>
                  <a:latin typeface="Libre Franklin Light"/>
                </a:rPr>
                <a:t>Scraping di </a:t>
              </a:r>
              <a:r>
                <a:rPr lang="en-US" sz="1700" spc="34" dirty="0" err="1" smtClean="0">
                  <a:solidFill>
                    <a:srgbClr val="1546BA"/>
                  </a:solidFill>
                  <a:latin typeface="Libre Franklin Light"/>
                </a:rPr>
                <a:t>siti</a:t>
              </a:r>
              <a:r>
                <a:rPr lang="en-US" sz="1700" spc="34" dirty="0" smtClean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 smtClean="0">
                  <a:solidFill>
                    <a:srgbClr val="1546BA"/>
                  </a:solidFill>
                  <a:latin typeface="Libre Franklin Light"/>
                </a:rPr>
                <a:t>dinamici</a:t>
              </a:r>
              <a:endParaRPr lang="en-US" sz="1700" spc="34" dirty="0">
                <a:solidFill>
                  <a:srgbClr val="1546BA"/>
                </a:solidFill>
                <a:latin typeface="Libre Franklin Ligh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589727"/>
              <a:ext cx="6854529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500" dirty="0" err="1" smtClean="0">
                  <a:solidFill>
                    <a:srgbClr val="1546BA"/>
                  </a:solidFill>
                  <a:latin typeface="Libre Franklin Light"/>
                </a:rPr>
                <a:t>Imparare</a:t>
              </a:r>
              <a:r>
                <a:rPr lang="en-US" sz="3500" dirty="0" smtClean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3500" dirty="0" err="1" smtClean="0">
                  <a:solidFill>
                    <a:srgbClr val="1546BA"/>
                  </a:solidFill>
                  <a:latin typeface="Libre Franklin Light"/>
                </a:rPr>
                <a:t>alcune</a:t>
              </a:r>
              <a:r>
                <a:rPr lang="en-US" sz="3500" dirty="0" smtClean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3500" dirty="0" err="1" smtClean="0">
                  <a:solidFill>
                    <a:srgbClr val="1546BA"/>
                  </a:solidFill>
                  <a:latin typeface="Libre Franklin Light"/>
                </a:rPr>
                <a:t>tecniche</a:t>
              </a:r>
              <a:r>
                <a:rPr lang="en-US" sz="3500" dirty="0" smtClean="0">
                  <a:solidFill>
                    <a:srgbClr val="1546BA"/>
                  </a:solidFill>
                  <a:latin typeface="Libre Franklin Light"/>
                </a:rPr>
                <a:t> di scraping</a:t>
              </a:r>
              <a:endParaRPr lang="en-US" sz="3500" dirty="0">
                <a:solidFill>
                  <a:srgbClr val="1546BA"/>
                </a:solidFill>
                <a:latin typeface="Libre Franklin Ligh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4432233" y="11624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>
                <a:solidFill>
                  <a:srgbClr val="011C5D"/>
                </a:solidFill>
                <a:latin typeface="Montserrat Classic Bold"/>
              </a:rPr>
              <a:t>Prima di iniziare...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1800" y="2400300"/>
            <a:ext cx="12801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4310" lvl="1">
              <a:lnSpc>
                <a:spcPts val="3600"/>
              </a:lnSpc>
            </a:pPr>
            <a:r>
              <a:rPr lang="en-US" sz="3200" dirty="0" err="1">
                <a:solidFill>
                  <a:srgbClr val="1546BA"/>
                </a:solidFill>
                <a:latin typeface="Libre Franklin Light"/>
              </a:rPr>
              <a:t>Perchè</a:t>
            </a:r>
            <a:r>
              <a:rPr lang="en-US" sz="3200" dirty="0">
                <a:solidFill>
                  <a:srgbClr val="1546BA"/>
                </a:solidFill>
                <a:latin typeface="Libre Franklin Light"/>
              </a:rPr>
              <a:t> Web Scraping?</a:t>
            </a:r>
          </a:p>
          <a:p>
            <a:pPr marL="194310" lvl="1">
              <a:lnSpc>
                <a:spcPts val="3600"/>
              </a:lnSpc>
            </a:pPr>
            <a:endParaRPr lang="en-US" sz="1800" spc="36" dirty="0" smtClean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 dirty="0" smtClean="0">
                <a:solidFill>
                  <a:srgbClr val="1546BA"/>
                </a:solidFill>
                <a:latin typeface="Libre Franklin Light"/>
              </a:rPr>
              <a:t>Per </a:t>
            </a:r>
            <a:r>
              <a:rPr lang="en-US" sz="1800" spc="36" dirty="0" err="1" smtClean="0">
                <a:solidFill>
                  <a:srgbClr val="1546BA"/>
                </a:solidFill>
                <a:latin typeface="Libre Franklin Light"/>
              </a:rPr>
              <a:t>trovare</a:t>
            </a:r>
            <a:r>
              <a:rPr lang="en-US" sz="1800" spc="36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800" spc="36" dirty="0" err="1" smtClean="0">
                <a:solidFill>
                  <a:srgbClr val="1546BA"/>
                </a:solidFill>
                <a:latin typeface="Libre Franklin Light"/>
              </a:rPr>
              <a:t>soluzioni</a:t>
            </a:r>
            <a:r>
              <a:rPr lang="en-US" sz="1800" spc="36" dirty="0" smtClean="0">
                <a:solidFill>
                  <a:srgbClr val="1546BA"/>
                </a:solidFill>
                <a:latin typeface="Libre Franklin Light"/>
              </a:rPr>
              <a:t>, </a:t>
            </a:r>
            <a:r>
              <a:rPr lang="en-US" sz="1800" spc="36" dirty="0" err="1" smtClean="0">
                <a:solidFill>
                  <a:srgbClr val="1546BA"/>
                </a:solidFill>
                <a:latin typeface="Libre Franklin Light"/>
              </a:rPr>
              <a:t>servono</a:t>
            </a:r>
            <a:r>
              <a:rPr lang="en-US" sz="1800" spc="36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800" spc="36" dirty="0" err="1" smtClean="0">
                <a:solidFill>
                  <a:srgbClr val="1546BA"/>
                </a:solidFill>
                <a:latin typeface="Libre Franklin Light"/>
              </a:rPr>
              <a:t>i</a:t>
            </a:r>
            <a:r>
              <a:rPr lang="en-US" sz="1800" spc="36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800" spc="36" dirty="0" err="1" smtClean="0">
                <a:solidFill>
                  <a:srgbClr val="1546BA"/>
                </a:solidFill>
                <a:latin typeface="Libre Franklin Light"/>
              </a:rPr>
              <a:t>dati</a:t>
            </a:r>
            <a:endParaRPr lang="en-US" sz="18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en-US" sz="1800" spc="36" dirty="0" smtClean="0">
                <a:solidFill>
                  <a:srgbClr val="1546BA"/>
                </a:solidFill>
                <a:latin typeface="Libre Franklin Light"/>
              </a:rPr>
              <a:t>Internet li ha!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en-US" sz="1800" spc="36" dirty="0">
              <a:solidFill>
                <a:srgbClr val="1546BA"/>
              </a:solidFill>
              <a:latin typeface="Libre Franklin Light"/>
            </a:endParaRPr>
          </a:p>
          <a:p>
            <a:pPr marL="194310" lvl="1">
              <a:lnSpc>
                <a:spcPts val="3600"/>
              </a:lnSpc>
            </a:pPr>
            <a:r>
              <a:rPr lang="it-IT" sz="3200" spc="36" dirty="0">
                <a:solidFill>
                  <a:srgbClr val="1546BA"/>
                </a:solidFill>
                <a:latin typeface="Libre Franklin Light"/>
              </a:rPr>
              <a:t>Siti dinamici vs statici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it-IT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statici: preparano (render) il contenuto delle loro pagine sul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backend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e rimandano indietro una pagina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html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dinamici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: inviano un modello html vuoto riempiendolo usando le risposte di alcune chiamate ad API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asincrone.</a:t>
            </a:r>
            <a:br>
              <a:rPr lang="it-IT" spc="36" dirty="0" smtClean="0">
                <a:solidFill>
                  <a:srgbClr val="1546BA"/>
                </a:solidFill>
                <a:latin typeface="Libre Franklin Light"/>
              </a:rPr>
            </a:b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In crescita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it-IT" spc="36" dirty="0" smtClean="0">
              <a:solidFill>
                <a:srgbClr val="1546BA"/>
              </a:solidFill>
              <a:latin typeface="Libre Franklin Light"/>
            </a:endParaRPr>
          </a:p>
          <a:p>
            <a:pPr marL="194310" lvl="1">
              <a:lnSpc>
                <a:spcPts val="3600"/>
              </a:lnSpc>
            </a:pPr>
            <a:r>
              <a:rPr lang="it-IT" sz="3200" spc="36" dirty="0" smtClean="0">
                <a:solidFill>
                  <a:srgbClr val="1546BA"/>
                </a:solidFill>
                <a:latin typeface="Libre Franklin Light"/>
              </a:rPr>
              <a:t>Aspetti etici</a:t>
            </a:r>
            <a:endParaRPr lang="it-IT" sz="32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it-IT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Legalità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Non creare problemi al server</a:t>
            </a:r>
            <a:endParaRPr lang="it-IT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en-US" sz="1800" spc="36" dirty="0">
              <a:solidFill>
                <a:srgbClr val="1546BA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4432233" y="11624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Tools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2438400" y="2095500"/>
            <a:ext cx="150114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>
                <a:solidFill>
                  <a:srgbClr val="1546BA"/>
                </a:solidFill>
                <a:latin typeface="Libre Franklin Light"/>
              </a:rPr>
              <a:t>Strumenti per sviluppatori di </a:t>
            </a:r>
            <a:r>
              <a:rPr lang="it-IT" b="1" spc="36" dirty="0" err="1">
                <a:solidFill>
                  <a:srgbClr val="1546BA"/>
                </a:solidFill>
                <a:latin typeface="Libre Franklin Light"/>
              </a:rPr>
              <a:t>Chrome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: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per esplorare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la struttura delle pagine html, i cookie, tutte le chiamate di rete ai server e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molto altro ancora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err="1">
                <a:solidFill>
                  <a:srgbClr val="1546BA"/>
                </a:solidFill>
                <a:latin typeface="Libre Franklin Light"/>
              </a:rPr>
              <a:t>Python</a:t>
            </a:r>
            <a:r>
              <a:rPr lang="it-IT" b="1" spc="36" dirty="0">
                <a:solidFill>
                  <a:srgbClr val="1546BA"/>
                </a:solidFill>
                <a:latin typeface="Libre Franklin Light"/>
              </a:rPr>
              <a:t> / </a:t>
            </a:r>
            <a:r>
              <a:rPr lang="it-IT" b="1" spc="36" dirty="0" err="1">
                <a:solidFill>
                  <a:srgbClr val="1546BA"/>
                </a:solidFill>
                <a:latin typeface="Libre Franklin Light"/>
              </a:rPr>
              <a:t>Requests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: modulo per parlare con i siti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web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err="1" smtClean="0">
                <a:solidFill>
                  <a:srgbClr val="1546BA"/>
                </a:solidFill>
                <a:latin typeface="Libre Franklin Light"/>
              </a:rPr>
              <a:t>Python</a:t>
            </a: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 / Beautiful-</a:t>
            </a:r>
            <a:r>
              <a:rPr lang="it-IT" b="1" spc="36" dirty="0" err="1" smtClean="0">
                <a:solidFill>
                  <a:srgbClr val="1546BA"/>
                </a:solidFill>
                <a:latin typeface="Libre Franklin Light"/>
              </a:rPr>
              <a:t>Soup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: il modulo </a:t>
            </a:r>
            <a:r>
              <a:rPr lang="it-IT" spc="36" dirty="0" err="1" smtClean="0">
                <a:solidFill>
                  <a:srgbClr val="1546BA"/>
                </a:solidFill>
                <a:latin typeface="Libre Franklin Light"/>
              </a:rPr>
              <a:t>parser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 HTML più famoso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err="1" smtClean="0">
                <a:solidFill>
                  <a:srgbClr val="1546BA"/>
                </a:solidFill>
                <a:latin typeface="Libre Franklin Light"/>
              </a:rPr>
              <a:t>Selenium</a:t>
            </a: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it-IT" b="1" spc="36" dirty="0">
                <a:solidFill>
                  <a:srgbClr val="1546BA"/>
                </a:solidFill>
                <a:latin typeface="Libre Franklin Light"/>
              </a:rPr>
              <a:t>/ </a:t>
            </a:r>
            <a:r>
              <a:rPr lang="it-IT" b="1" spc="36" dirty="0" err="1">
                <a:solidFill>
                  <a:srgbClr val="1546BA"/>
                </a:solidFill>
                <a:latin typeface="Libre Franklin Light"/>
              </a:rPr>
              <a:t>Selenium</a:t>
            </a:r>
            <a:r>
              <a:rPr lang="it-IT" b="1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it-IT" b="1" spc="36" dirty="0" err="1">
                <a:solidFill>
                  <a:srgbClr val="1546BA"/>
                </a:solidFill>
                <a:latin typeface="Libre Franklin Light"/>
              </a:rPr>
              <a:t>wire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: strumento storico. Da usare nei casi di grave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difficoltà. Ad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esempio, </a:t>
            </a:r>
            <a:r>
              <a:rPr lang="it-IT" spc="36" dirty="0" err="1" smtClean="0">
                <a:solidFill>
                  <a:srgbClr val="1546BA"/>
                </a:solidFill>
                <a:latin typeface="Libre Franklin Light"/>
              </a:rPr>
              <a:t>seleniumwire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per monitorare le attività di rete di un'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app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web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it-IT" sz="18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 err="1" smtClean="0">
                <a:solidFill>
                  <a:srgbClr val="1546BA"/>
                </a:solidFill>
                <a:latin typeface="Libre Franklin Light"/>
              </a:rPr>
              <a:t>Scrapy</a:t>
            </a:r>
            <a:endParaRPr lang="en-US" sz="1800" spc="36" dirty="0">
              <a:solidFill>
                <a:srgbClr val="1546BA"/>
              </a:solidFill>
              <a:latin typeface="Libre Franklin Light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896100"/>
            <a:ext cx="6535062" cy="3210373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7086600" y="6896100"/>
            <a:ext cx="387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Fonte: https</a:t>
            </a:r>
            <a:r>
              <a:rPr lang="it-IT" dirty="0"/>
              <a:t>://www.pythonstacks.com/</a:t>
            </a:r>
          </a:p>
        </p:txBody>
      </p:sp>
    </p:spTree>
    <p:extLst>
      <p:ext uri="{BB962C8B-B14F-4D97-AF65-F5344CB8AC3E}">
        <p14:creationId xmlns:p14="http://schemas.microsoft.com/office/powerpoint/2010/main" val="384035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4432233" y="11624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Basi</a:t>
            </a: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 HTTP e Chrome Inspect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675984"/>
            <a:ext cx="7840169" cy="494416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85" y="2254054"/>
            <a:ext cx="6512915" cy="2057400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10126168" y="2714651"/>
            <a:ext cx="7399831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HTTP </a:t>
            </a:r>
            <a:r>
              <a:rPr lang="it-IT" b="1" spc="36" dirty="0" err="1" smtClean="0">
                <a:solidFill>
                  <a:srgbClr val="1546BA"/>
                </a:solidFill>
                <a:latin typeface="Libre Franklin Light"/>
              </a:rPr>
              <a:t>Request</a:t>
            </a: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: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GET e POST i più usati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HTTP </a:t>
            </a:r>
            <a:r>
              <a:rPr lang="it-IT" b="1" spc="36" dirty="0" err="1" smtClean="0">
                <a:solidFill>
                  <a:srgbClr val="1546BA"/>
                </a:solidFill>
                <a:latin typeface="Libre Franklin Light"/>
              </a:rPr>
              <a:t>Headers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: coppie di info nome/valore  trasferite tra cli/ser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HTTP </a:t>
            </a:r>
            <a:r>
              <a:rPr lang="it-IT" b="1" spc="36" dirty="0" err="1" smtClean="0">
                <a:solidFill>
                  <a:srgbClr val="1546BA"/>
                </a:solidFill>
                <a:latin typeface="Libre Franklin Light"/>
              </a:rPr>
              <a:t>Response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: status code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HTTP Cookies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: dati mandati dal server al browser (dati di sessione, preferenze utente, comportamenti utente)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HTTP </a:t>
            </a:r>
            <a:r>
              <a:rPr lang="it-IT" b="1" spc="36" dirty="0" err="1" smtClean="0">
                <a:solidFill>
                  <a:srgbClr val="1546BA"/>
                </a:solidFill>
                <a:latin typeface="Libre Franklin Light"/>
              </a:rPr>
              <a:t>Proxies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: server intermediario, spesso usati per monitorare/filtrare/velocizzare/sicurezza. Possono essere di diversi tipi (Web, per bypassare </a:t>
            </a:r>
            <a:r>
              <a:rPr lang="it-IT" spc="36" dirty="0" err="1" smtClean="0">
                <a:solidFill>
                  <a:srgbClr val="1546BA"/>
                </a:solidFill>
                <a:latin typeface="Libre Franklin Light"/>
              </a:rPr>
              <a:t>Geoblocking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; CGI e DNS)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en-US" sz="1800" spc="36" dirty="0">
              <a:solidFill>
                <a:srgbClr val="1546BA"/>
              </a:solidFill>
              <a:latin typeface="Libre Franklin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56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3" name="TextBox 3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4432233" y="11624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 smtClean="0">
                <a:solidFill>
                  <a:srgbClr val="011C5D"/>
                </a:solidFill>
                <a:latin typeface="Montserrat Classic Bold"/>
              </a:rPr>
              <a:t>Basi</a:t>
            </a: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 HTML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744169" y="2171700"/>
            <a:ext cx="7399831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Pagine web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: testo, immagini, script, stili, e altro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Linguaggio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: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Hypertext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Markup Language (HTML) e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Extensible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Hypertext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Markup Language (XHTML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)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HTML: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definisce e contiene i contenuti della pagina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Dati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: possono essere estratti perché inseriti in elementi definiti </a:t>
            </a:r>
            <a:r>
              <a:rPr lang="it-IT" spc="36" dirty="0" err="1" smtClean="0">
                <a:solidFill>
                  <a:srgbClr val="1546BA"/>
                </a:solidFill>
                <a:latin typeface="Libre Franklin Light"/>
              </a:rPr>
              <a:t>tags</a:t>
            </a:r>
            <a:endParaRPr lang="it-IT" spc="36" dirty="0" smtClean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Tag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: trasmette una certa informazione strutturale e può marcare il documento in generale, o può essere usato per formattare varie elementi della nostra pagina</a:t>
            </a:r>
            <a:endParaRPr lang="en-US" sz="1800" spc="36" dirty="0">
              <a:solidFill>
                <a:srgbClr val="1546BA"/>
              </a:solidFill>
              <a:latin typeface="Libre Franklin Light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96100"/>
            <a:ext cx="14906861" cy="3238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155852" y="2171700"/>
            <a:ext cx="7399831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Elementi HTML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Sono i mattoncini di un doc Web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Inizio e fine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Possibili annidamenti e struttura ad albero</a:t>
            </a: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endParaRPr lang="it-IT" b="1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b="1" spc="36" dirty="0" smtClean="0">
                <a:solidFill>
                  <a:srgbClr val="1546BA"/>
                </a:solidFill>
                <a:latin typeface="Libre Franklin Light"/>
              </a:rPr>
              <a:t>Attributi di un elemento</a:t>
            </a:r>
            <a:endParaRPr lang="it-IT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ts val="3600"/>
              </a:lnSpc>
              <a:buFont typeface="Arial"/>
              <a:buChar char="•"/>
            </a:pP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Ulteriori informazioni dell’elemento</a:t>
            </a:r>
          </a:p>
        </p:txBody>
      </p:sp>
    </p:spTree>
    <p:extLst>
      <p:ext uri="{BB962C8B-B14F-4D97-AF65-F5344CB8AC3E}">
        <p14:creationId xmlns:p14="http://schemas.microsoft.com/office/powerpoint/2010/main" val="66493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2" y="106335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smtClean="0">
                <a:solidFill>
                  <a:srgbClr val="011C5D"/>
                </a:solidFill>
                <a:latin typeface="Montserrat Classic Bold"/>
              </a:rPr>
              <a:t>10 tips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9800" y="2857500"/>
            <a:ext cx="1548597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4310" lvl="1">
              <a:lnSpc>
                <a:spcPts val="3600"/>
              </a:lnSpc>
            </a:pP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1. Utilizza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la scheda "Elementi" degli strumenti di sviluppo di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Chrome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per scoprire quale elemento della pagina web contiene i tuoi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dati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2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. Evita di essere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bannato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durante lo sviluppo scrivendo le risposte del sito di destinazione in un file e utilizzandolo per lo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sviluppo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3. Utilizza la scheda "Rete" degli strumenti di sviluppo di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Chrome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per scoprire le strutture delle chiamate API e imitare un browser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reale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4. Analizza l'HTML nei siti dinamici solo se non c'è altro modo per farlo. Prova a capire prima l'API.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5. Usa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regex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per estrarre </a:t>
            </a:r>
            <a:r>
              <a:rPr lang="it-IT" spc="36" dirty="0" smtClean="0">
                <a:solidFill>
                  <a:srgbClr val="1546BA"/>
                </a:solidFill>
                <a:latin typeface="Libre Franklin Light"/>
              </a:rPr>
              <a:t>piccole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informazioni, non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parsare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HTML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.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6. Non sovraccaricare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le API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.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7. Se devi inviare un sacco di richieste, usa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proxy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e mescola gli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user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agent. (Un trucco ingegnoso per usare i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proxy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menzionati di seguito)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8. Se i dati si trovano dietro le pagine di accesso, inserire una volta la password errata, acquisire la struttura della richiesta di accesso e utilizzare gli oggetti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request.Session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per accedere.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9. Utilizzare l'esecutore del pool di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thread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con i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proxy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per inviare richieste in parallelo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10. Prova a interfacciarti con la versione mobile dello stesso sito se la versione desktop è troppo complicata.</a:t>
            </a:r>
          </a:p>
          <a:p>
            <a:pPr marL="194310" lvl="1">
              <a:lnSpc>
                <a:spcPts val="3600"/>
              </a:lnSpc>
            </a:pP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11. Evita di usare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Selenium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. 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Prova a scoprire come il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frontend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 dell'APP sta parlando con il </a:t>
            </a:r>
            <a:r>
              <a:rPr lang="it-IT" spc="36" dirty="0" err="1">
                <a:solidFill>
                  <a:srgbClr val="1546BA"/>
                </a:solidFill>
                <a:latin typeface="Libre Franklin Light"/>
              </a:rPr>
              <a:t>backend</a:t>
            </a:r>
            <a:r>
              <a:rPr lang="it-IT" spc="36" dirty="0">
                <a:solidFill>
                  <a:srgbClr val="1546BA"/>
                </a:solidFill>
                <a:latin typeface="Libre Franklin Light"/>
              </a:rPr>
              <a:t>. Esegui un'azione sull'interfaccia utente e acquisisci la serie di richieste che facilita l'azione utilizzando la scheda Rete.</a:t>
            </a:r>
            <a:endParaRPr lang="it-IT" spc="36" dirty="0">
              <a:solidFill>
                <a:srgbClr val="1546BA"/>
              </a:solidFill>
              <a:latin typeface="Libre Franklin Light"/>
            </a:endParaRPr>
          </a:p>
          <a:p>
            <a:pPr marL="194310" lvl="1">
              <a:lnSpc>
                <a:spcPts val="3600"/>
              </a:lnSpc>
            </a:pPr>
            <a:endParaRPr lang="it-IT" spc="36" dirty="0" smtClean="0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8" name="Rettangolo 17"/>
          <p:cNvSpPr/>
          <p:nvPr/>
        </p:nvSpPr>
        <p:spPr>
          <a:xfrm>
            <a:off x="5562600" y="1790394"/>
            <a:ext cx="7826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https://thehazarika.com/blog/programming/how-to-reverse-engineer-web-apps/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692</Words>
  <Application>Microsoft Office PowerPoint</Application>
  <PresentationFormat>Personalizzato</PresentationFormat>
  <Paragraphs>94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Libre Franklin Light Bold</vt:lpstr>
      <vt:lpstr>Montserrat Classic</vt:lpstr>
      <vt:lpstr>Calibri</vt:lpstr>
      <vt:lpstr>Libre Franklin Bold</vt:lpstr>
      <vt:lpstr>Montserrat Classic Bold</vt:lpstr>
      <vt:lpstr>Libre Franklin Light</vt:lpstr>
      <vt:lpstr>Libre Franklin Light Italics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Flask - Python Biella Group</dc:title>
  <dc:creator>Utente</dc:creator>
  <cp:lastModifiedBy>Mario Nardi</cp:lastModifiedBy>
  <cp:revision>101</cp:revision>
  <cp:lastPrinted>2020-11-23T17:32:36Z</cp:lastPrinted>
  <dcterms:created xsi:type="dcterms:W3CDTF">2006-08-16T00:00:00Z</dcterms:created>
  <dcterms:modified xsi:type="dcterms:W3CDTF">2020-12-06T16:11:43Z</dcterms:modified>
  <dc:identifier>DAEKUufQKP4</dc:identifier>
</cp:coreProperties>
</file>