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70" r:id="rId4"/>
    <p:sldId id="277" r:id="rId5"/>
    <p:sldId id="285" r:id="rId6"/>
    <p:sldId id="278" r:id="rId7"/>
    <p:sldId id="280" r:id="rId8"/>
    <p:sldId id="281" r:id="rId9"/>
    <p:sldId id="282" r:id="rId10"/>
    <p:sldId id="283" r:id="rId11"/>
    <p:sldId id="284" r:id="rId12"/>
    <p:sldId id="286" r:id="rId13"/>
    <p:sldId id="276" r:id="rId14"/>
    <p:sldId id="267" r:id="rId15"/>
    <p:sldId id="27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666FF"/>
    <a:srgbClr val="9966FF"/>
    <a:srgbClr val="9999FF"/>
    <a:srgbClr val="FFFFCC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36FD4A4-5787-43CA-8B46-85B1A405D1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82C57F-777C-484A-A192-3037842BB5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EDB6B-F8C1-468E-AF2B-6BAB86414D8D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0574AB-3B3A-4917-8554-CF84C2661A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E3E175-BA17-42D1-AD3B-CC80EB5BF7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2526-3469-4A66-A0CF-094C64C40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365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750AC-8787-462D-AEC5-43521D49BFEA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B815B-044E-45D5-A6CD-C2BFB2F1AD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456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E1293-118F-4EB8-A039-8FFDC3912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EDDC35-E245-4553-B862-0D26DC054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5EC692-EF06-4600-B4EE-317B0458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51DD-72D2-4E90-97E3-90B1C139100E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A8B0B-41D5-4A20-B89C-A30CE1F1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DC5906-FEE8-4682-8EC0-5E9CDE82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37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3C9D6-C9FC-4BBF-9AFC-7B29ED8D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63FBD5-0FC4-4398-BC4A-3846D08E3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9338D-B06A-4E1C-A1B7-E77E0983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664-1238-4214-A3F8-10C99549B386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EC9F36-9892-43F7-8139-295BEFE1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866D5B-5D6C-4499-A65A-4BECAE61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46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6E2B93-3BCC-4AAA-8419-72E7D063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7B2E36-938C-4CE6-B0EF-5DA519EFC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64BD8-A98C-4029-9F3B-AABD36D7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457D-0D08-4C24-9862-DAA515CB42DB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988F33-B452-4916-A667-20218191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3F012A-5274-4C46-A5BE-B45BCE53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5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9321E-FAAB-4F05-8441-0ED368E4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F1386C-606A-4BA6-BFA1-158910A1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AC1C36-F750-41A6-878C-2A7D2355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5188-A5AA-482C-B572-55B31B406DB8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8495C4-EF63-4476-AB0F-8B19BA2A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2D51A2-BC55-4195-8479-53D3DE20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75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057283-BF6A-4F49-919E-A23C3CFF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31B573-2BF3-460B-AA92-D0BECC653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0188F6-0039-4208-9FFA-FFE51B98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D6D5-061B-4E67-A813-6B7593BD4693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C37BA-2235-4A26-AE9A-A3B3249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795B0-7BFD-4235-A809-EF7059D5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74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13EE3-85C2-4285-BB3D-E3311C7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17F353-3BB1-43D7-B8E9-360919E40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C03288-0045-48B3-8AFF-CD919F940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651CC5-DBA3-4099-B621-BBC74AFE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71F-8FB7-4122-8C64-77A268F744AD}" type="datetime1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06A449-C8E6-4A02-8A2E-7EF90E2B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0DFE6A-2554-45E1-BB6E-24C0C187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41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8C94C-4254-4D6E-9F81-A9B83FBF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51FC6B-14CD-4C1D-833D-7C19BA99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2A6518-C342-4B37-8E2E-B0D1B6C2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A8BF28-3F00-46F8-910D-FF631AE9B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915BF0-F414-4A58-8DF3-59459B444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777111-6F05-411B-8181-A58B21F2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205A-0F02-4D90-9299-EA310EFCFC6A}" type="datetime1">
              <a:rPr lang="fr-FR" smtClean="0"/>
              <a:t>01/02/2022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154B43-873B-4ED5-B495-1B6F58BB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6D7BF6-35A7-4169-95FB-6F5EE7A0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3A4DC-C176-4294-B5B5-EBFA521A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90AEC3-60A7-41AD-A21F-C933BD66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467-42A4-45A0-B541-A64E3981296F}" type="datetime1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8D891-F6B4-408F-A2AF-17C956EB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8D5BEB-FD65-4616-B854-766E6BDE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3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2DFF73-E520-448B-AE86-EB128B38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646F-E9EC-4B03-ABF0-317C280566F3}" type="datetime1">
              <a:rPr lang="fr-FR" smtClean="0"/>
              <a:t>01/02/2022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30F7C2-6A89-4BE5-B885-1B4EF0B9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7563D2-6B0C-4828-A879-DEA5A999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50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26838-FC41-41B9-8A9A-62CB8E7B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1BF006-54A7-4AF0-AB7C-9A363B18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668CAF-52D4-410D-BDBD-15967784E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B2F1AC-D513-4FB2-A731-9F007370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0BF1-226F-438B-810D-D4B00FBE6711}" type="datetime1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926909-36C2-4FB4-B279-D6C8E368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C08E3D-5E2D-4AEF-A22C-286C9A6C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44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3C040-F87C-4BE8-84A1-B83675E4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6C6237-8AA5-482B-BF44-CE6173738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2811B2-C0C7-4443-8565-FC195A16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CFCCDB-160A-4AF6-85E4-AB8F0A7C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26-0D67-406B-B390-AA473353AC78}" type="datetime1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CCFC50-2CEA-4EF1-89D2-63FEC0E8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611DBE-2814-4B1A-ACF1-5CE832AB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36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ixabay.com/fr/fond-l-arri%C3%A8re-plan-th%C3%A8me-mod%C3%A8le-869596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7B0444-6D60-4CA0-906E-33B92A97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17C83B-F7DA-4176-9AEE-252BD4C3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322F43-DC79-450D-B135-094D79324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7A362-98E5-424A-8FA9-1E3B79663C1F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00B5CC-02E3-4B18-A54D-0684A0052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72180-FA83-431A-90E0-F744B852F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0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wince/P1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otapp2.azurewebsites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EC60B-D713-4BF2-AF45-45BD87768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694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fr-FR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7300" dirty="0" err="1">
                <a:solidFill>
                  <a:schemeClr val="bg1">
                    <a:lumMod val="65000"/>
                  </a:schemeClr>
                </a:solidFill>
              </a:rPr>
              <a:t>Chatbot</a:t>
            </a:r>
            <a:r>
              <a:rPr lang="fr-FR" sz="7300" dirty="0">
                <a:solidFill>
                  <a:schemeClr val="bg1">
                    <a:lumMod val="65000"/>
                  </a:schemeClr>
                </a:solidFill>
              </a:rPr>
              <a:t> pour réservation de voyages</a:t>
            </a:r>
            <a:br>
              <a:rPr lang="fr-FR" dirty="0">
                <a:solidFill>
                  <a:schemeClr val="bg1">
                    <a:lumMod val="65000"/>
                  </a:schemeClr>
                </a:solidFill>
              </a:rPr>
            </a:b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2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53D43-321E-448C-878B-5E204977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Suivi des métriques et alertes de 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69C56-0198-49CF-9625-0F645B35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59" y="1765441"/>
            <a:ext cx="5496339" cy="510394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Actuellement 2 alertes en place : </a:t>
            </a:r>
          </a:p>
          <a:p>
            <a:pPr lvl="1"/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Type 1 : seuil statique, périodicité 24h : alerte déclenchée après n erreurs reçues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Type 2 : seuil statique, périodicité 5 minutes : sera remontée si un même utilisateur doit reformuler sa demande plusieurs fois pour qu’elle soit comprise</a:t>
            </a:r>
          </a:p>
          <a:p>
            <a:pPr lvl="1"/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D7B700-3943-4932-A2FC-EDEF6368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10</a:t>
            </a:fld>
            <a:r>
              <a:rPr lang="fr-FR" dirty="0"/>
              <a:t>/15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FF3592-79DB-4B53-BCD7-B0FB08DD9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36" b="9458"/>
          <a:stretch/>
        </p:blipFill>
        <p:spPr>
          <a:xfrm>
            <a:off x="5658679" y="1765441"/>
            <a:ext cx="6365762" cy="38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0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8DEC5-FB93-427D-976A-AB2B3D00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Tests unitaires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C169A-AFF1-4A3C-9A15-9D3BA580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Conduits avec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aiounittest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et le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TestAdapter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du package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botframework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Tests de logique conditionnelle par envoi d’un message type pour chaque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intent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1 test de dialogue complet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Exécutés à chaque démarrage du container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A712E4-B3F2-4C23-9BE4-86009D71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11</a:t>
            </a:fld>
            <a:r>
              <a:rPr lang="fr-FR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364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E1385-E6A7-42F7-BF18-6A675995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Suivi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EE10FF-7B79-434B-B8D9-368C0FA9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Mise en prod :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Analyse et ré-étiquetage des messages litigieux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Métriques : taux de réussite et taux d’erreur de chaque type</a:t>
            </a:r>
          </a:p>
          <a:p>
            <a:pPr lvl="1"/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Ré-entraînement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chaque jour jusqu’à stabilisation des métriques puis arrêt des entraînements et définition du seuil de succès et d’erreurs</a:t>
            </a:r>
          </a:p>
          <a:p>
            <a:pPr lvl="1"/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Au bout de 6 mois ou si l’un des seuils est atteint : </a:t>
            </a:r>
          </a:p>
          <a:p>
            <a:pPr lvl="1"/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Ré-entraînement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complet avec données de départ + messages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ré-étiquetées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D0DA9C-1E72-4E5B-8C2A-C9A2D55F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12</a:t>
            </a:fld>
            <a:r>
              <a:rPr lang="fr-FR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412440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13E84-C13E-431B-A3E1-70DC5F2A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04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Conclusion / 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498670-2BBB-4902-851C-7E1A7941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2073606"/>
            <a:ext cx="11935326" cy="4950743"/>
          </a:xfrm>
        </p:spPr>
        <p:txBody>
          <a:bodyPr>
            <a:normAutofit/>
          </a:bodyPr>
          <a:lstStyle/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Bot minimaliste mais fonctionnel</a:t>
            </a:r>
          </a:p>
          <a:p>
            <a:pPr lvl="1"/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Déploiement, surveillance et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testing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en place</a:t>
            </a:r>
          </a:p>
          <a:p>
            <a:pPr lvl="1"/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Axes d’amélioration immédiats : </a:t>
            </a:r>
          </a:p>
          <a:p>
            <a:pPr lvl="2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Inclure d’autres types d’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intents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et d’entités pour augmenter les « compétences » du bot</a:t>
            </a:r>
          </a:p>
          <a:p>
            <a:pPr lvl="2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Gérer une base d’utilisateurs et exécuter les recherches</a:t>
            </a:r>
          </a:p>
          <a:p>
            <a:pPr lvl="2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Ajouter d’autres dialogues pour créer une gestion « multi-trip » propre à chaque compte utilisateur</a:t>
            </a:r>
          </a:p>
          <a:p>
            <a:pPr lvl="1"/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237870-56FC-4141-8409-1197ABF8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463" y="6298447"/>
            <a:ext cx="2743200" cy="365125"/>
          </a:xfrm>
        </p:spPr>
        <p:txBody>
          <a:bodyPr/>
          <a:lstStyle/>
          <a:p>
            <a:fld id="{427C66DC-27D2-4B01-9323-41D520ADBF34}" type="slidenum">
              <a:rPr lang="fr-FR" smtClean="0"/>
              <a:t>13</a:t>
            </a:fld>
            <a:r>
              <a:rPr lang="fr-FR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70348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DA479-9893-4BD7-8692-05CDBE7D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45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fr-FR" sz="10800" dirty="0">
                <a:solidFill>
                  <a:schemeClr val="bg1">
                    <a:lumMod val="65000"/>
                  </a:schemeClr>
                </a:solidFill>
              </a:rPr>
              <a:t>Questions</a:t>
            </a:r>
            <a:r>
              <a:rPr lang="fr-FR" sz="10800" dirty="0">
                <a:solidFill>
                  <a:schemeClr val="bg1">
                    <a:lumMod val="50000"/>
                  </a:schemeClr>
                </a:solidFill>
              </a:rPr>
              <a:t> ?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CBB3A1-D8CA-481C-A3D6-79C79649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3696" y="6291549"/>
            <a:ext cx="2743200" cy="365125"/>
          </a:xfrm>
        </p:spPr>
        <p:txBody>
          <a:bodyPr/>
          <a:lstStyle/>
          <a:p>
            <a:r>
              <a:rPr lang="fr-FR" dirty="0"/>
              <a:t>14/15</a:t>
            </a:r>
          </a:p>
        </p:txBody>
      </p:sp>
    </p:spTree>
    <p:extLst>
      <p:ext uri="{BB962C8B-B14F-4D97-AF65-F5344CB8AC3E}">
        <p14:creationId xmlns:p14="http://schemas.microsoft.com/office/powerpoint/2010/main" val="519354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45794-310F-4708-A82C-C1AE3D49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4887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Annexe 1 : Structure fonctionnelle du bot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FAFE3B-DCF4-4073-B997-DE8F15E44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887"/>
            <a:ext cx="11804374" cy="566765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E15DC2-CC47-4245-9A55-8E408DE1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6787" y="6137413"/>
            <a:ext cx="2743200" cy="365125"/>
          </a:xfrm>
        </p:spPr>
        <p:txBody>
          <a:bodyPr/>
          <a:lstStyle/>
          <a:p>
            <a:fld id="{427C66DC-27D2-4B01-9323-41D520ADBF34}" type="slidenum">
              <a:rPr lang="fr-FR" smtClean="0"/>
              <a:t>15</a:t>
            </a:fld>
            <a:r>
              <a:rPr lang="fr-FR" dirty="0"/>
              <a:t>/15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DB3575F7-1835-41FA-AC37-735CCE97F72A}"/>
              </a:ext>
            </a:extLst>
          </p:cNvPr>
          <p:cNvSpPr/>
          <p:nvPr/>
        </p:nvSpPr>
        <p:spPr>
          <a:xfrm>
            <a:off x="2512113" y="662644"/>
            <a:ext cx="2067340" cy="655553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Welcome</a:t>
            </a:r>
            <a:r>
              <a:rPr lang="fr-FR" b="1" dirty="0">
                <a:solidFill>
                  <a:schemeClr val="bg1"/>
                </a:solidFill>
              </a:rPr>
              <a:t> message and invite</a:t>
            </a:r>
          </a:p>
        </p:txBody>
      </p:sp>
      <p:sp>
        <p:nvSpPr>
          <p:cNvPr id="7" name="Organigramme : Alternative 6">
            <a:extLst>
              <a:ext uri="{FF2B5EF4-FFF2-40B4-BE49-F238E27FC236}">
                <a16:creationId xmlns:a16="http://schemas.microsoft.com/office/drawing/2014/main" id="{7D01216F-86DB-4089-B67E-53B3C00A79D3}"/>
              </a:ext>
            </a:extLst>
          </p:cNvPr>
          <p:cNvSpPr/>
          <p:nvPr/>
        </p:nvSpPr>
        <p:spPr>
          <a:xfrm>
            <a:off x="2512113" y="1660057"/>
            <a:ext cx="2067340" cy="530087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message</a:t>
            </a:r>
          </a:p>
        </p:txBody>
      </p:sp>
      <p:sp>
        <p:nvSpPr>
          <p:cNvPr id="11" name="Organigramme : Procédé 10">
            <a:extLst>
              <a:ext uri="{FF2B5EF4-FFF2-40B4-BE49-F238E27FC236}">
                <a16:creationId xmlns:a16="http://schemas.microsoft.com/office/drawing/2014/main" id="{CE95585F-6533-499D-B178-F62697C8BF2E}"/>
              </a:ext>
            </a:extLst>
          </p:cNvPr>
          <p:cNvSpPr/>
          <p:nvPr/>
        </p:nvSpPr>
        <p:spPr>
          <a:xfrm>
            <a:off x="448917" y="2242652"/>
            <a:ext cx="1616764" cy="5746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Predict</a:t>
            </a:r>
            <a:r>
              <a:rPr lang="fr-FR" dirty="0"/>
              <a:t> w/ LUIS app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AF7F6327-DA16-4446-91AE-00901ACBD09C}"/>
              </a:ext>
            </a:extLst>
          </p:cNvPr>
          <p:cNvCxnSpPr>
            <a:cxnSpLocks/>
            <a:stCxn id="7" idx="1"/>
            <a:endCxn id="11" idx="0"/>
          </p:cNvCxnSpPr>
          <p:nvPr/>
        </p:nvCxnSpPr>
        <p:spPr>
          <a:xfrm rot="10800000" flipV="1">
            <a:off x="1257299" y="1925100"/>
            <a:ext cx="1254814" cy="317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8C63097-D6B4-4030-B244-FFFA350CBD37}"/>
              </a:ext>
            </a:extLst>
          </p:cNvPr>
          <p:cNvSpPr/>
          <p:nvPr/>
        </p:nvSpPr>
        <p:spPr>
          <a:xfrm>
            <a:off x="448916" y="3542239"/>
            <a:ext cx="1616765" cy="4108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Intent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BEE3DEB-3BF3-498F-9DB3-2B174A511C5E}"/>
              </a:ext>
            </a:extLst>
          </p:cNvPr>
          <p:cNvSpPr/>
          <p:nvPr/>
        </p:nvSpPr>
        <p:spPr>
          <a:xfrm>
            <a:off x="5299216" y="4379200"/>
            <a:ext cx="1616765" cy="4108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Extract</a:t>
            </a:r>
            <a:r>
              <a:rPr lang="fr-FR" dirty="0"/>
              <a:t> </a:t>
            </a:r>
            <a:r>
              <a:rPr lang="fr-FR" dirty="0" err="1"/>
              <a:t>entities</a:t>
            </a:r>
            <a:endParaRPr lang="fr-FR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42D66C7-DEC6-4D6B-8FC2-37AF518A9BA1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1257299" y="2817262"/>
            <a:ext cx="0" cy="72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rganigramme : Décision 19">
            <a:extLst>
              <a:ext uri="{FF2B5EF4-FFF2-40B4-BE49-F238E27FC236}">
                <a16:creationId xmlns:a16="http://schemas.microsoft.com/office/drawing/2014/main" id="{88AAE269-3F0F-4BD8-852C-BA5E74C437E9}"/>
              </a:ext>
            </a:extLst>
          </p:cNvPr>
          <p:cNvSpPr/>
          <p:nvPr/>
        </p:nvSpPr>
        <p:spPr>
          <a:xfrm>
            <a:off x="3291509" y="4297305"/>
            <a:ext cx="1616766" cy="5746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=book?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D62257F-7337-452E-A07C-315A9420BD8F}"/>
              </a:ext>
            </a:extLst>
          </p:cNvPr>
          <p:cNvCxnSpPr>
            <a:stCxn id="20" idx="3"/>
            <a:endCxn id="16" idx="1"/>
          </p:cNvCxnSpPr>
          <p:nvPr/>
        </p:nvCxnSpPr>
        <p:spPr>
          <a:xfrm flipV="1">
            <a:off x="4908275" y="4584609"/>
            <a:ext cx="39094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rganigramme : Document 28">
            <a:extLst>
              <a:ext uri="{FF2B5EF4-FFF2-40B4-BE49-F238E27FC236}">
                <a16:creationId xmlns:a16="http://schemas.microsoft.com/office/drawing/2014/main" id="{50B6D9FB-DE45-440C-9AF1-CBF80D9D0FC7}"/>
              </a:ext>
            </a:extLst>
          </p:cNvPr>
          <p:cNvSpPr/>
          <p:nvPr/>
        </p:nvSpPr>
        <p:spPr>
          <a:xfrm>
            <a:off x="7218293" y="2474650"/>
            <a:ext cx="1732720" cy="55038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Travel</a:t>
            </a:r>
            <a:r>
              <a:rPr lang="fr-FR" dirty="0"/>
              <a:t> </a:t>
            </a:r>
            <a:r>
              <a:rPr lang="fr-FR" dirty="0" err="1"/>
              <a:t>details</a:t>
            </a:r>
            <a:endParaRPr lang="fr-FR" dirty="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90AE60BF-AED7-4A51-B874-9A657053AF1C}"/>
              </a:ext>
            </a:extLst>
          </p:cNvPr>
          <p:cNvSpPr/>
          <p:nvPr/>
        </p:nvSpPr>
        <p:spPr>
          <a:xfrm>
            <a:off x="9725720" y="2474650"/>
            <a:ext cx="1732720" cy="539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Format </a:t>
            </a:r>
            <a:r>
              <a:rPr lang="fr-FR" dirty="0" err="1"/>
              <a:t>entities</a:t>
            </a:r>
            <a:endParaRPr lang="fr-FR" dirty="0"/>
          </a:p>
        </p:txBody>
      </p:sp>
      <p:sp>
        <p:nvSpPr>
          <p:cNvPr id="45" name="Organigramme : Document 44">
            <a:extLst>
              <a:ext uri="{FF2B5EF4-FFF2-40B4-BE49-F238E27FC236}">
                <a16:creationId xmlns:a16="http://schemas.microsoft.com/office/drawing/2014/main" id="{0AACC49B-93A1-42E5-A463-D1100D4CA0A6}"/>
              </a:ext>
            </a:extLst>
          </p:cNvPr>
          <p:cNvSpPr/>
          <p:nvPr/>
        </p:nvSpPr>
        <p:spPr>
          <a:xfrm>
            <a:off x="4908275" y="3157926"/>
            <a:ext cx="1789044" cy="530087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48" name="Organigramme : Alternative 47">
            <a:extLst>
              <a:ext uri="{FF2B5EF4-FFF2-40B4-BE49-F238E27FC236}">
                <a16:creationId xmlns:a16="http://schemas.microsoft.com/office/drawing/2014/main" id="{48A024A2-75B9-455D-BFEE-53994ABF0D1B}"/>
              </a:ext>
            </a:extLst>
          </p:cNvPr>
          <p:cNvSpPr/>
          <p:nvPr/>
        </p:nvSpPr>
        <p:spPr>
          <a:xfrm>
            <a:off x="4769127" y="1643406"/>
            <a:ext cx="2067340" cy="530087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Bot Continuation message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133CF4C-2992-4152-B82A-5B49609B0300}"/>
              </a:ext>
            </a:extLst>
          </p:cNvPr>
          <p:cNvCxnSpPr>
            <a:stCxn id="48" idx="1"/>
            <a:endCxn id="7" idx="3"/>
          </p:cNvCxnSpPr>
          <p:nvPr/>
        </p:nvCxnSpPr>
        <p:spPr>
          <a:xfrm flipH="1">
            <a:off x="4579453" y="1908450"/>
            <a:ext cx="189674" cy="1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Décision 51">
            <a:extLst>
              <a:ext uri="{FF2B5EF4-FFF2-40B4-BE49-F238E27FC236}">
                <a16:creationId xmlns:a16="http://schemas.microsoft.com/office/drawing/2014/main" id="{211D48D8-6282-44A1-8F56-C5F092D19DD2}"/>
              </a:ext>
            </a:extLst>
          </p:cNvPr>
          <p:cNvSpPr/>
          <p:nvPr/>
        </p:nvSpPr>
        <p:spPr>
          <a:xfrm>
            <a:off x="1671470" y="5908278"/>
            <a:ext cx="1793182" cy="5746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=</a:t>
            </a:r>
            <a:r>
              <a:rPr lang="fr-FR" sz="1400" dirty="0" err="1"/>
              <a:t>confirm</a:t>
            </a:r>
            <a:r>
              <a:rPr lang="fr-FR" sz="1400" dirty="0"/>
              <a:t>?</a:t>
            </a:r>
          </a:p>
        </p:txBody>
      </p:sp>
      <p:sp>
        <p:nvSpPr>
          <p:cNvPr id="54" name="Organigramme : Décision 53">
            <a:extLst>
              <a:ext uri="{FF2B5EF4-FFF2-40B4-BE49-F238E27FC236}">
                <a16:creationId xmlns:a16="http://schemas.microsoft.com/office/drawing/2014/main" id="{EAF5393B-A44D-44F4-AA5E-A396B7A305C5}"/>
              </a:ext>
            </a:extLst>
          </p:cNvPr>
          <p:cNvSpPr/>
          <p:nvPr/>
        </p:nvSpPr>
        <p:spPr>
          <a:xfrm>
            <a:off x="7218293" y="4295162"/>
            <a:ext cx="1616766" cy="5746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doubt</a:t>
            </a:r>
            <a:r>
              <a:rPr lang="fr-FR" sz="1600" dirty="0"/>
              <a:t>?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20C4B78B-F295-457E-AFB7-71B3E3DF0E63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6915981" y="4582467"/>
            <a:ext cx="302312" cy="21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1E529822-87F2-426D-A6BD-EED5C137B229}"/>
              </a:ext>
            </a:extLst>
          </p:cNvPr>
          <p:cNvCxnSpPr>
            <a:cxnSpLocks/>
            <a:stCxn id="54" idx="2"/>
            <a:endCxn id="32" idx="2"/>
          </p:cNvCxnSpPr>
          <p:nvPr/>
        </p:nvCxnSpPr>
        <p:spPr>
          <a:xfrm rot="5400000" flipH="1" flipV="1">
            <a:off x="8381624" y="2659317"/>
            <a:ext cx="1855507" cy="2565404"/>
          </a:xfrm>
          <a:prstGeom prst="bentConnector3">
            <a:avLst>
              <a:gd name="adj1" fmla="val -1232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65B4BE34-2818-4CFA-A6A8-7AAAE906EEE0}"/>
              </a:ext>
            </a:extLst>
          </p:cNvPr>
          <p:cNvSpPr/>
          <p:nvPr/>
        </p:nvSpPr>
        <p:spPr>
          <a:xfrm>
            <a:off x="8396082" y="3128075"/>
            <a:ext cx="1691310" cy="582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r>
              <a:rPr lang="fr-FR" dirty="0"/>
              <a:t> w/ </a:t>
            </a:r>
            <a:r>
              <a:rPr lang="fr-FR" dirty="0" err="1"/>
              <a:t>context</a:t>
            </a:r>
            <a:endParaRPr lang="fr-FR" dirty="0"/>
          </a:p>
        </p:txBody>
      </p: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85D125D6-D0AC-4B41-8879-DAF18815B855}"/>
              </a:ext>
            </a:extLst>
          </p:cNvPr>
          <p:cNvCxnSpPr>
            <a:stCxn id="54" idx="3"/>
            <a:endCxn id="67" idx="2"/>
          </p:cNvCxnSpPr>
          <p:nvPr/>
        </p:nvCxnSpPr>
        <p:spPr>
          <a:xfrm flipV="1">
            <a:off x="8835059" y="3710385"/>
            <a:ext cx="406678" cy="87208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B53DE406-0719-47FA-A291-28A1DA851A5B}"/>
              </a:ext>
            </a:extLst>
          </p:cNvPr>
          <p:cNvCxnSpPr>
            <a:stCxn id="45" idx="3"/>
            <a:endCxn id="67" idx="1"/>
          </p:cNvCxnSpPr>
          <p:nvPr/>
        </p:nvCxnSpPr>
        <p:spPr>
          <a:xfrm flipV="1">
            <a:off x="6697319" y="3419230"/>
            <a:ext cx="1698763" cy="3740"/>
          </a:xfrm>
          <a:prstGeom prst="bentConnector3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A901B048-7C5D-4EB6-B65F-2288BF7B8121}"/>
              </a:ext>
            </a:extLst>
          </p:cNvPr>
          <p:cNvSpPr txBox="1"/>
          <p:nvPr/>
        </p:nvSpPr>
        <p:spPr>
          <a:xfrm>
            <a:off x="4825860" y="4293992"/>
            <a:ext cx="620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True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C6BB9ED-8AFA-4D0A-B45B-9016D612F9AD}"/>
              </a:ext>
            </a:extLst>
          </p:cNvPr>
          <p:cNvSpPr txBox="1"/>
          <p:nvPr/>
        </p:nvSpPr>
        <p:spPr>
          <a:xfrm>
            <a:off x="8752644" y="4249768"/>
            <a:ext cx="620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True</a:t>
            </a:r>
            <a:endParaRPr lang="fr-FR" sz="1200" dirty="0">
              <a:solidFill>
                <a:schemeClr val="bg1"/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6A6B9BB1-5905-403A-8BC0-1CFABBBF33F2}"/>
              </a:ext>
            </a:extLst>
          </p:cNvPr>
          <p:cNvCxnSpPr>
            <a:stCxn id="48" idx="2"/>
            <a:endCxn id="45" idx="0"/>
          </p:cNvCxnSpPr>
          <p:nvPr/>
        </p:nvCxnSpPr>
        <p:spPr>
          <a:xfrm>
            <a:off x="5802797" y="2173493"/>
            <a:ext cx="0" cy="98443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 : en angle 80">
            <a:extLst>
              <a:ext uri="{FF2B5EF4-FFF2-40B4-BE49-F238E27FC236}">
                <a16:creationId xmlns:a16="http://schemas.microsoft.com/office/drawing/2014/main" id="{36FACE08-5D0A-491B-B927-35E1255DFA25}"/>
              </a:ext>
            </a:extLst>
          </p:cNvPr>
          <p:cNvCxnSpPr>
            <a:cxnSpLocks/>
            <a:stCxn id="32" idx="1"/>
            <a:endCxn id="29" idx="3"/>
          </p:cNvCxnSpPr>
          <p:nvPr/>
        </p:nvCxnSpPr>
        <p:spPr>
          <a:xfrm rot="10800000" flipV="1">
            <a:off x="8951014" y="2744457"/>
            <a:ext cx="774707" cy="538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rganigramme : Décision 89">
            <a:extLst>
              <a:ext uri="{FF2B5EF4-FFF2-40B4-BE49-F238E27FC236}">
                <a16:creationId xmlns:a16="http://schemas.microsoft.com/office/drawing/2014/main" id="{95D57183-48C4-4D99-A7F9-862A6532D329}"/>
              </a:ext>
            </a:extLst>
          </p:cNvPr>
          <p:cNvSpPr/>
          <p:nvPr/>
        </p:nvSpPr>
        <p:spPr>
          <a:xfrm>
            <a:off x="4061437" y="5030720"/>
            <a:ext cx="1793182" cy="5746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=start</a:t>
            </a:r>
          </a:p>
          <a:p>
            <a:pPr algn="ctr"/>
            <a:r>
              <a:rPr lang="fr-FR" sz="1400" dirty="0"/>
              <a:t>over?</a:t>
            </a:r>
          </a:p>
        </p:txBody>
      </p: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004C9C87-0D8B-4876-A367-B8F1D3AEEE73}"/>
              </a:ext>
            </a:extLst>
          </p:cNvPr>
          <p:cNvCxnSpPr>
            <a:stCxn id="14" idx="2"/>
            <a:endCxn id="20" idx="1"/>
          </p:cNvCxnSpPr>
          <p:nvPr/>
        </p:nvCxnSpPr>
        <p:spPr>
          <a:xfrm rot="16200000" flipH="1">
            <a:off x="1958628" y="3251728"/>
            <a:ext cx="631553" cy="203421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 : en angle 100">
            <a:extLst>
              <a:ext uri="{FF2B5EF4-FFF2-40B4-BE49-F238E27FC236}">
                <a16:creationId xmlns:a16="http://schemas.microsoft.com/office/drawing/2014/main" id="{1A99F5F2-59EE-4F4D-92D1-5455E2C3299E}"/>
              </a:ext>
            </a:extLst>
          </p:cNvPr>
          <p:cNvCxnSpPr>
            <a:cxnSpLocks/>
            <a:stCxn id="14" idx="2"/>
            <a:endCxn id="90" idx="1"/>
          </p:cNvCxnSpPr>
          <p:nvPr/>
        </p:nvCxnSpPr>
        <p:spPr>
          <a:xfrm rot="16200000" flipH="1">
            <a:off x="1976884" y="3233472"/>
            <a:ext cx="1364968" cy="2804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 : en angle 104">
            <a:extLst>
              <a:ext uri="{FF2B5EF4-FFF2-40B4-BE49-F238E27FC236}">
                <a16:creationId xmlns:a16="http://schemas.microsoft.com/office/drawing/2014/main" id="{3A9EDDAE-76B3-455A-A367-4B5CB1D622A0}"/>
              </a:ext>
            </a:extLst>
          </p:cNvPr>
          <p:cNvCxnSpPr>
            <a:stCxn id="14" idx="2"/>
            <a:endCxn id="52" idx="1"/>
          </p:cNvCxnSpPr>
          <p:nvPr/>
        </p:nvCxnSpPr>
        <p:spPr>
          <a:xfrm rot="16200000" flipH="1">
            <a:off x="343121" y="4867234"/>
            <a:ext cx="2242526" cy="414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rganigramme : Alternative 122">
            <a:extLst>
              <a:ext uri="{FF2B5EF4-FFF2-40B4-BE49-F238E27FC236}">
                <a16:creationId xmlns:a16="http://schemas.microsoft.com/office/drawing/2014/main" id="{C6E164B2-5E5C-42D0-980F-62BF38135B01}"/>
              </a:ext>
            </a:extLst>
          </p:cNvPr>
          <p:cNvSpPr/>
          <p:nvPr/>
        </p:nvSpPr>
        <p:spPr>
          <a:xfrm>
            <a:off x="3814718" y="5918666"/>
            <a:ext cx="1137417" cy="565771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End chat</a:t>
            </a:r>
          </a:p>
        </p:txBody>
      </p: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80640F47-66AF-4BEF-AA6B-83B473ED0AF7}"/>
              </a:ext>
            </a:extLst>
          </p:cNvPr>
          <p:cNvCxnSpPr>
            <a:stCxn id="52" idx="3"/>
            <a:endCxn id="123" idx="1"/>
          </p:cNvCxnSpPr>
          <p:nvPr/>
        </p:nvCxnSpPr>
        <p:spPr>
          <a:xfrm>
            <a:off x="3464652" y="6195583"/>
            <a:ext cx="350066" cy="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 : en angle 129">
            <a:extLst>
              <a:ext uri="{FF2B5EF4-FFF2-40B4-BE49-F238E27FC236}">
                <a16:creationId xmlns:a16="http://schemas.microsoft.com/office/drawing/2014/main" id="{06D69B64-4B07-4EB2-8B43-B31503733F91}"/>
              </a:ext>
            </a:extLst>
          </p:cNvPr>
          <p:cNvCxnSpPr>
            <a:cxnSpLocks/>
            <a:stCxn id="90" idx="3"/>
            <a:endCxn id="29" idx="1"/>
          </p:cNvCxnSpPr>
          <p:nvPr/>
        </p:nvCxnSpPr>
        <p:spPr>
          <a:xfrm flipV="1">
            <a:off x="5854619" y="2749841"/>
            <a:ext cx="1363674" cy="2568184"/>
          </a:xfrm>
          <a:prstGeom prst="bentConnector3">
            <a:avLst>
              <a:gd name="adj1" fmla="val 8297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 : en angle 133">
            <a:extLst>
              <a:ext uri="{FF2B5EF4-FFF2-40B4-BE49-F238E27FC236}">
                <a16:creationId xmlns:a16="http://schemas.microsoft.com/office/drawing/2014/main" id="{FB39E7BD-AAF4-4F6D-B670-58D1528614BA}"/>
              </a:ext>
            </a:extLst>
          </p:cNvPr>
          <p:cNvCxnSpPr>
            <a:cxnSpLocks/>
            <a:stCxn id="45" idx="1"/>
            <a:endCxn id="52" idx="0"/>
          </p:cNvCxnSpPr>
          <p:nvPr/>
        </p:nvCxnSpPr>
        <p:spPr>
          <a:xfrm rot="10800000" flipV="1">
            <a:off x="2568061" y="3422970"/>
            <a:ext cx="2340214" cy="2485308"/>
          </a:xfrm>
          <a:prstGeom prst="bent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F2BC9FEA-E06E-48FF-A186-0E062DB04115}"/>
              </a:ext>
            </a:extLst>
          </p:cNvPr>
          <p:cNvSpPr/>
          <p:nvPr/>
        </p:nvSpPr>
        <p:spPr>
          <a:xfrm>
            <a:off x="7041876" y="1636519"/>
            <a:ext cx="2067340" cy="553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Assess</a:t>
            </a:r>
            <a:r>
              <a:rPr lang="fr-FR" dirty="0"/>
              <a:t> </a:t>
            </a:r>
            <a:r>
              <a:rPr lang="fr-FR" dirty="0" err="1"/>
              <a:t>intent</a:t>
            </a:r>
            <a:r>
              <a:rPr lang="fr-FR" dirty="0"/>
              <a:t> &amp; </a:t>
            </a:r>
            <a:r>
              <a:rPr lang="fr-FR" dirty="0" err="1"/>
              <a:t>collected</a:t>
            </a:r>
            <a:r>
              <a:rPr lang="fr-FR" dirty="0"/>
              <a:t> Info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8146C1C6-F21D-4771-A329-C275FC0E0AE1}"/>
              </a:ext>
            </a:extLst>
          </p:cNvPr>
          <p:cNvCxnSpPr>
            <a:stCxn id="137" idx="1"/>
            <a:endCxn id="48" idx="3"/>
          </p:cNvCxnSpPr>
          <p:nvPr/>
        </p:nvCxnSpPr>
        <p:spPr>
          <a:xfrm flipH="1" flipV="1">
            <a:off x="6836467" y="1908450"/>
            <a:ext cx="205409" cy="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ZoneTexte 201">
            <a:extLst>
              <a:ext uri="{FF2B5EF4-FFF2-40B4-BE49-F238E27FC236}">
                <a16:creationId xmlns:a16="http://schemas.microsoft.com/office/drawing/2014/main" id="{2F849306-A659-42E9-BD98-3F7B31F83083}"/>
              </a:ext>
            </a:extLst>
          </p:cNvPr>
          <p:cNvSpPr txBox="1"/>
          <p:nvPr/>
        </p:nvSpPr>
        <p:spPr>
          <a:xfrm>
            <a:off x="5726026" y="5287267"/>
            <a:ext cx="620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True</a:t>
            </a:r>
            <a:endParaRPr lang="fr-FR" sz="1200" dirty="0">
              <a:solidFill>
                <a:schemeClr val="bg1"/>
              </a:solidFill>
            </a:endParaRPr>
          </a:p>
        </p:txBody>
      </p:sp>
      <p:cxnSp>
        <p:nvCxnSpPr>
          <p:cNvPr id="234" name="Connecteur : en angle 233">
            <a:extLst>
              <a:ext uri="{FF2B5EF4-FFF2-40B4-BE49-F238E27FC236}">
                <a16:creationId xmlns:a16="http://schemas.microsoft.com/office/drawing/2014/main" id="{FF982241-44F7-4A7F-9F32-F1C75AF69146}"/>
              </a:ext>
            </a:extLst>
          </p:cNvPr>
          <p:cNvCxnSpPr>
            <a:stCxn id="14" idx="1"/>
            <a:endCxn id="137" idx="0"/>
          </p:cNvCxnSpPr>
          <p:nvPr/>
        </p:nvCxnSpPr>
        <p:spPr>
          <a:xfrm rot="10800000" flipH="1">
            <a:off x="448916" y="1636520"/>
            <a:ext cx="7626630" cy="2111129"/>
          </a:xfrm>
          <a:prstGeom prst="bentConnector4">
            <a:avLst>
              <a:gd name="adj1" fmla="val -2997"/>
              <a:gd name="adj2" fmla="val 110828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DD04804A-F1D7-4F77-9313-371767266CF2}"/>
              </a:ext>
            </a:extLst>
          </p:cNvPr>
          <p:cNvCxnSpPr>
            <a:cxnSpLocks/>
            <a:stCxn id="29" idx="0"/>
            <a:endCxn id="137" idx="2"/>
          </p:cNvCxnSpPr>
          <p:nvPr/>
        </p:nvCxnSpPr>
        <p:spPr>
          <a:xfrm flipH="1" flipV="1">
            <a:off x="8075546" y="2190144"/>
            <a:ext cx="9107" cy="284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3958F100-1197-4FB3-9ECD-34DE6159193F}"/>
              </a:ext>
            </a:extLst>
          </p:cNvPr>
          <p:cNvCxnSpPr>
            <a:stCxn id="67" idx="3"/>
            <a:endCxn id="32" idx="2"/>
          </p:cNvCxnSpPr>
          <p:nvPr/>
        </p:nvCxnSpPr>
        <p:spPr>
          <a:xfrm flipV="1">
            <a:off x="10087392" y="3014265"/>
            <a:ext cx="504688" cy="40496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F77A9ACD-0308-42AE-A6EA-B3AF6977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545783" y="1318197"/>
            <a:ext cx="0" cy="34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97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8F9A8-D092-4177-8A6D-3714F452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E6F1C-48C6-4F06-8299-76420337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Contexte et données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Composants de l’application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Modèle de compréhension de langage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Logique conversationnelle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Chatbot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- démonstration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Métriques de performances – présentation du suivi sur Azure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Suivi/réentraînement du modèle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Conclusion / perspectives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ECF814-13FC-4A93-9609-405880BF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956" y="6310312"/>
            <a:ext cx="2743200" cy="365125"/>
          </a:xfrm>
        </p:spPr>
        <p:txBody>
          <a:bodyPr/>
          <a:lstStyle/>
          <a:p>
            <a:fld id="{427C66DC-27D2-4B01-9323-41D520ADBF34}" type="slidenum">
              <a:rPr lang="fr-FR" smtClean="0"/>
              <a:t>2</a:t>
            </a:fld>
            <a:r>
              <a:rPr lang="fr-FR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45392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F1740-5C89-4D1B-A9CC-DC13BEAB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51872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D43DA5-E542-4BF0-A674-695A1ED23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83" y="3203713"/>
            <a:ext cx="10515600" cy="2759075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Développement MVP v1 d’une application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chatbot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pour permettre la recherche/réservation de voyages. 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5 éléments critiques à collecter auprès de l’utilisateur ( villes de départ et de destination, dates A/R, budget)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Basé sur Azure 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botframework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v4, LUIS,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ApplicationInsights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Approche DevOps (déploiement/intégration/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testing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/monitoring)</a:t>
            </a: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1701B8-65AF-45CB-AB40-77433FD9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209" y="6310312"/>
            <a:ext cx="2743200" cy="365125"/>
          </a:xfrm>
        </p:spPr>
        <p:txBody>
          <a:bodyPr/>
          <a:lstStyle/>
          <a:p>
            <a:fld id="{427C66DC-27D2-4B01-9323-41D520ADBF34}" type="slidenum">
              <a:rPr lang="fr-FR" smtClean="0"/>
              <a:t>3</a:t>
            </a:fld>
            <a:r>
              <a:rPr lang="fr-FR" dirty="0"/>
              <a:t>/15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52B1A9-10AA-467D-AB8A-9AE2F8979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286" y="411814"/>
            <a:ext cx="3252203" cy="207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5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934DE-EEB2-4DF7-8490-A29CAA93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2" y="257186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Jeu de données Microsoft Frames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286C5E-CCDB-4517-BC0D-80E8BC5D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52" y="1842052"/>
            <a:ext cx="6895065" cy="433597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Interactions entre humains concernant la réservation de vols et d’hébergement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1369 discussions, 15 tours en moyenne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                     20,000 messages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Message + type d’action et entités contenues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6FB668-62AC-410C-9B67-517771D5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1877" y="6247019"/>
            <a:ext cx="2743200" cy="365125"/>
          </a:xfrm>
        </p:spPr>
        <p:txBody>
          <a:bodyPr/>
          <a:lstStyle/>
          <a:p>
            <a:r>
              <a:rPr lang="fr-FR" dirty="0"/>
              <a:t>4/15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B57357-98DD-48E1-AB9B-9F8A76463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795" y="3429000"/>
            <a:ext cx="3789065" cy="30288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236D641-5BC8-4512-922E-435B7DFC7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028" y="245856"/>
            <a:ext cx="3479810" cy="27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5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12FA7-5BC7-4014-A8CD-AB7A82B3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126637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Composants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5FF9A1-6158-4670-9E59-07B6D4FF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11" y="1664391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Botframework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aiohttp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Fichiers : app, bot, config, tests</a:t>
            </a:r>
          </a:p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: </a:t>
            </a:r>
          </a:p>
          <a:p>
            <a:pPr marL="0" indent="0">
              <a:buNone/>
            </a:pPr>
            <a:r>
              <a:rPr lang="fr-FR" u="sng" dirty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https://github.com/Lewince/P10</a:t>
            </a:r>
            <a:endParaRPr lang="fr-FR" u="sng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Application sur VM (App Service)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Bot service 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Application Insights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1D895D-6C08-4F70-AC29-4DD52BA5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5</a:t>
            </a:fld>
            <a:r>
              <a:rPr lang="fr-FR" dirty="0"/>
              <a:t>/15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736583C-D2F6-4C9A-BE04-13B83896D39F}"/>
              </a:ext>
            </a:extLst>
          </p:cNvPr>
          <p:cNvGrpSpPr/>
          <p:nvPr/>
        </p:nvGrpSpPr>
        <p:grpSpPr>
          <a:xfrm>
            <a:off x="5950226" y="1191943"/>
            <a:ext cx="5880654" cy="4725696"/>
            <a:chOff x="5848347" y="1191943"/>
            <a:chExt cx="5880654" cy="4725696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F5899391-B0CE-4E33-82C2-F71D44BAB44A}"/>
                </a:ext>
              </a:extLst>
            </p:cNvPr>
            <p:cNvSpPr/>
            <p:nvPr/>
          </p:nvSpPr>
          <p:spPr>
            <a:xfrm>
              <a:off x="5848348" y="4200942"/>
              <a:ext cx="1563757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GitHub Repo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6D1BDB6-01A9-4B64-A1D9-FEC5DE02D2FA}"/>
                </a:ext>
              </a:extLst>
            </p:cNvPr>
            <p:cNvSpPr/>
            <p:nvPr/>
          </p:nvSpPr>
          <p:spPr>
            <a:xfrm>
              <a:off x="7900777" y="4200941"/>
              <a:ext cx="1563757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Azure App Service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CA734AE-E375-4D16-95F8-A9AA0E7BB3BD}"/>
                </a:ext>
              </a:extLst>
            </p:cNvPr>
            <p:cNvSpPr/>
            <p:nvPr/>
          </p:nvSpPr>
          <p:spPr>
            <a:xfrm>
              <a:off x="7900777" y="3190704"/>
              <a:ext cx="1563757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Bot service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6462F31F-005C-46F9-84AE-29A26E29C8A2}"/>
                </a:ext>
              </a:extLst>
            </p:cNvPr>
            <p:cNvSpPr/>
            <p:nvPr/>
          </p:nvSpPr>
          <p:spPr>
            <a:xfrm>
              <a:off x="10165244" y="4200942"/>
              <a:ext cx="1563757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 Insights</a:t>
              </a: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8C70C258-56BC-4521-8808-DB712C1422EA}"/>
                </a:ext>
              </a:extLst>
            </p:cNvPr>
            <p:cNvSpPr/>
            <p:nvPr/>
          </p:nvSpPr>
          <p:spPr>
            <a:xfrm>
              <a:off x="7412105" y="4200941"/>
              <a:ext cx="488672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84BDC53E-6836-4CD2-AE9D-8CAB96CB61E7}"/>
                </a:ext>
              </a:extLst>
            </p:cNvPr>
            <p:cNvSpPr/>
            <p:nvPr/>
          </p:nvSpPr>
          <p:spPr>
            <a:xfrm>
              <a:off x="9464534" y="4194798"/>
              <a:ext cx="70071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lèche : virage 11">
              <a:extLst>
                <a:ext uri="{FF2B5EF4-FFF2-40B4-BE49-F238E27FC236}">
                  <a16:creationId xmlns:a16="http://schemas.microsoft.com/office/drawing/2014/main" id="{F59BAE50-9AA0-4E0E-AC38-91627AF7909E}"/>
                </a:ext>
              </a:extLst>
            </p:cNvPr>
            <p:cNvSpPr/>
            <p:nvPr/>
          </p:nvSpPr>
          <p:spPr>
            <a:xfrm rot="5400000">
              <a:off x="9889311" y="2981033"/>
              <a:ext cx="792060" cy="1641613"/>
            </a:xfrm>
            <a:prstGeom prst="bentArrow">
              <a:avLst>
                <a:gd name="adj1" fmla="val 26673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376C205-CA9B-40A3-B754-C92731737E7C}"/>
                </a:ext>
              </a:extLst>
            </p:cNvPr>
            <p:cNvSpPr/>
            <p:nvPr/>
          </p:nvSpPr>
          <p:spPr>
            <a:xfrm>
              <a:off x="7900777" y="2256581"/>
              <a:ext cx="1563757" cy="520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Webchat</a:t>
              </a:r>
              <a:endParaRPr lang="fr-FR" dirty="0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2A66B803-562A-4E47-A2B7-40654133334B}"/>
                </a:ext>
              </a:extLst>
            </p:cNvPr>
            <p:cNvSpPr/>
            <p:nvPr/>
          </p:nvSpPr>
          <p:spPr>
            <a:xfrm>
              <a:off x="8523630" y="3800304"/>
              <a:ext cx="303143" cy="39449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F29141CB-B22C-4106-A549-31B3A86C62D7}"/>
                </a:ext>
              </a:extLst>
            </p:cNvPr>
            <p:cNvSpPr/>
            <p:nvPr/>
          </p:nvSpPr>
          <p:spPr>
            <a:xfrm>
              <a:off x="8531083" y="2814070"/>
              <a:ext cx="303143" cy="39449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lèche : double flèche verticale 15">
              <a:extLst>
                <a:ext uri="{FF2B5EF4-FFF2-40B4-BE49-F238E27FC236}">
                  <a16:creationId xmlns:a16="http://schemas.microsoft.com/office/drawing/2014/main" id="{8E012AE7-9ED8-4D6A-88FC-EA9052AF3F67}"/>
                </a:ext>
              </a:extLst>
            </p:cNvPr>
            <p:cNvSpPr/>
            <p:nvPr/>
          </p:nvSpPr>
          <p:spPr>
            <a:xfrm>
              <a:off x="8523630" y="1708314"/>
              <a:ext cx="303143" cy="51401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0D762641-AEAB-49CB-811B-A23D3246AA6F}"/>
                </a:ext>
              </a:extLst>
            </p:cNvPr>
            <p:cNvSpPr/>
            <p:nvPr/>
          </p:nvSpPr>
          <p:spPr>
            <a:xfrm>
              <a:off x="7893322" y="1191943"/>
              <a:ext cx="1563757" cy="52070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Users</a:t>
              </a:r>
              <a:endParaRPr lang="fr-FR" dirty="0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57C20FF9-1457-493F-BF39-CCABE7AFD83B}"/>
                </a:ext>
              </a:extLst>
            </p:cNvPr>
            <p:cNvSpPr/>
            <p:nvPr/>
          </p:nvSpPr>
          <p:spPr>
            <a:xfrm>
              <a:off x="5848347" y="5336431"/>
              <a:ext cx="1563757" cy="52070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 Code</a:t>
              </a:r>
            </a:p>
          </p:txBody>
        </p:sp>
        <p:sp>
          <p:nvSpPr>
            <p:cNvPr id="20" name="Flèche : haut 19">
              <a:extLst>
                <a:ext uri="{FF2B5EF4-FFF2-40B4-BE49-F238E27FC236}">
                  <a16:creationId xmlns:a16="http://schemas.microsoft.com/office/drawing/2014/main" id="{68E7F45A-4C5C-43E3-911F-DA268BBED190}"/>
                </a:ext>
              </a:extLst>
            </p:cNvPr>
            <p:cNvSpPr/>
            <p:nvPr/>
          </p:nvSpPr>
          <p:spPr>
            <a:xfrm>
              <a:off x="6471201" y="4815728"/>
              <a:ext cx="318051" cy="52070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F3F50DA2-2F25-45EC-978B-9FBC2E24B288}"/>
                </a:ext>
              </a:extLst>
            </p:cNvPr>
            <p:cNvSpPr/>
            <p:nvPr/>
          </p:nvSpPr>
          <p:spPr>
            <a:xfrm>
              <a:off x="7900777" y="5308039"/>
              <a:ext cx="1563757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LUIS</a:t>
              </a:r>
            </a:p>
          </p:txBody>
        </p:sp>
        <p:sp>
          <p:nvSpPr>
            <p:cNvPr id="25" name="Flèche : double flèche verticale 24">
              <a:extLst>
                <a:ext uri="{FF2B5EF4-FFF2-40B4-BE49-F238E27FC236}">
                  <a16:creationId xmlns:a16="http://schemas.microsoft.com/office/drawing/2014/main" id="{597C803E-4481-40B0-B532-1B6A0462D740}"/>
                </a:ext>
              </a:extLst>
            </p:cNvPr>
            <p:cNvSpPr/>
            <p:nvPr/>
          </p:nvSpPr>
          <p:spPr>
            <a:xfrm>
              <a:off x="8531083" y="4813611"/>
              <a:ext cx="303142" cy="49442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4398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0FE90-2269-42D9-9BB9-6964E6B3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1" y="13652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Modèle de compréhension de langage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5684C7-6289-48AD-AF38-2862C0B7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7" y="1847850"/>
            <a:ext cx="8531086" cy="2915030"/>
          </a:xfrm>
        </p:spPr>
        <p:txBody>
          <a:bodyPr>
            <a:normAutofit fontScale="77500" lnSpcReduction="20000"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Application LUIS, apprend à prédire : </a:t>
            </a:r>
          </a:p>
          <a:p>
            <a:pPr lvl="1"/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Intents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: book, cancel,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confirm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greet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reject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, start over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Entités : villes de départ et d’origine, dates A/R, budget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Métriques de performance initiales :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Precision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recall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, F1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Modèle initial : 22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intents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Modèle développé : 1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intent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type « texte libre » et 5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intents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préprogrammés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3D496F-42A1-422F-8BBD-104AC8AA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6</a:t>
            </a:fld>
            <a:r>
              <a:rPr lang="fr-FR" dirty="0"/>
              <a:t>/15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FAD0DD-1991-41C0-B49E-4F7867104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429000"/>
            <a:ext cx="2333753" cy="30296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244E52-0E95-46D4-967A-5FA11A2E0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21" y="254380"/>
            <a:ext cx="2297201" cy="2801178"/>
          </a:xfrm>
          <a:prstGeom prst="rect">
            <a:avLst/>
          </a:prstGeom>
        </p:spPr>
      </p:pic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638876F1-568D-485C-A673-D7D6D24AA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96189"/>
              </p:ext>
            </p:extLst>
          </p:nvPr>
        </p:nvGraphicFramePr>
        <p:xfrm>
          <a:off x="1921564" y="4904753"/>
          <a:ext cx="4728684" cy="137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28">
                  <a:extLst>
                    <a:ext uri="{9D8B030D-6E8A-4147-A177-3AD203B41FA5}">
                      <a16:colId xmlns:a16="http://schemas.microsoft.com/office/drawing/2014/main" val="79617934"/>
                    </a:ext>
                  </a:extLst>
                </a:gridCol>
                <a:gridCol w="1576228">
                  <a:extLst>
                    <a:ext uri="{9D8B030D-6E8A-4147-A177-3AD203B41FA5}">
                      <a16:colId xmlns:a16="http://schemas.microsoft.com/office/drawing/2014/main" val="478285714"/>
                    </a:ext>
                  </a:extLst>
                </a:gridCol>
                <a:gridCol w="1576228">
                  <a:extLst>
                    <a:ext uri="{9D8B030D-6E8A-4147-A177-3AD203B41FA5}">
                      <a16:colId xmlns:a16="http://schemas.microsoft.com/office/drawing/2014/main" val="3263351346"/>
                    </a:ext>
                  </a:extLst>
                </a:gridCol>
              </a:tblGrid>
              <a:tr h="456855">
                <a:tc>
                  <a:txBody>
                    <a:bodyPr/>
                    <a:lstStyle/>
                    <a:p>
                      <a:r>
                        <a:rPr lang="fr-FR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Precision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Recall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08398"/>
                  </a:ext>
                </a:extLst>
              </a:tr>
              <a:tr h="456855">
                <a:tc>
                  <a:txBody>
                    <a:bodyPr/>
                    <a:lstStyle/>
                    <a:p>
                      <a:r>
                        <a:rPr lang="fr-FR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03308"/>
                  </a:ext>
                </a:extLst>
              </a:tr>
              <a:tr h="456855">
                <a:tc>
                  <a:txBody>
                    <a:bodyPr/>
                    <a:lstStyle/>
                    <a:p>
                      <a:r>
                        <a:rPr lang="fr-FR" dirty="0" err="1"/>
                        <a:t>restricted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9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92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0FE90-2269-42D9-9BB9-6964E6B3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Logique conversationnelle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3D496F-42A1-422F-8BBD-104AC8AA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7</a:t>
            </a:fld>
            <a:r>
              <a:rPr lang="fr-FR" dirty="0"/>
              <a:t>/15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68E635D-C72E-496D-9A44-50D1DDACB1E2}"/>
              </a:ext>
            </a:extLst>
          </p:cNvPr>
          <p:cNvSpPr/>
          <p:nvPr/>
        </p:nvSpPr>
        <p:spPr>
          <a:xfrm>
            <a:off x="838200" y="2165553"/>
            <a:ext cx="2233534" cy="49467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Bienvenue et invite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5D53E13-7482-45D6-B498-3D4278BD0E2D}"/>
              </a:ext>
            </a:extLst>
          </p:cNvPr>
          <p:cNvSpPr/>
          <p:nvPr/>
        </p:nvSpPr>
        <p:spPr>
          <a:xfrm>
            <a:off x="3521440" y="1555248"/>
            <a:ext cx="2233534" cy="49467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Question ciblée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1DA512D-A94D-42D8-A244-A1A92CEC5563}"/>
              </a:ext>
            </a:extLst>
          </p:cNvPr>
          <p:cNvSpPr/>
          <p:nvPr/>
        </p:nvSpPr>
        <p:spPr>
          <a:xfrm>
            <a:off x="4763125" y="5235272"/>
            <a:ext cx="2233534" cy="66170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Résumé et demande de confirmation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018BC9-F594-4F62-9EC4-0281CEA4579A}"/>
              </a:ext>
            </a:extLst>
          </p:cNvPr>
          <p:cNvSpPr/>
          <p:nvPr/>
        </p:nvSpPr>
        <p:spPr>
          <a:xfrm>
            <a:off x="9730163" y="5268465"/>
            <a:ext cx="1474033" cy="5896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4F5D85F-FC5E-4C70-A4C0-09465CD979CC}"/>
              </a:ext>
            </a:extLst>
          </p:cNvPr>
          <p:cNvSpPr/>
          <p:nvPr/>
        </p:nvSpPr>
        <p:spPr>
          <a:xfrm>
            <a:off x="838200" y="2773707"/>
            <a:ext cx="2233534" cy="4946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Demande libre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5346FE6-B173-4861-A992-F02DA42A3994}"/>
              </a:ext>
            </a:extLst>
          </p:cNvPr>
          <p:cNvSpPr/>
          <p:nvPr/>
        </p:nvSpPr>
        <p:spPr>
          <a:xfrm>
            <a:off x="3521440" y="2165553"/>
            <a:ext cx="2233534" cy="4946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Réponse libre</a:t>
            </a:r>
          </a:p>
        </p:txBody>
      </p:sp>
      <p:sp>
        <p:nvSpPr>
          <p:cNvPr id="13" name="Organigramme : Décision 12">
            <a:extLst>
              <a:ext uri="{FF2B5EF4-FFF2-40B4-BE49-F238E27FC236}">
                <a16:creationId xmlns:a16="http://schemas.microsoft.com/office/drawing/2014/main" id="{F362D7CA-64D1-415F-8524-A3D4475494DB}"/>
              </a:ext>
            </a:extLst>
          </p:cNvPr>
          <p:cNvSpPr/>
          <p:nvPr/>
        </p:nvSpPr>
        <p:spPr>
          <a:xfrm>
            <a:off x="3151682" y="3882954"/>
            <a:ext cx="2973049" cy="13255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voyage complètes?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369A44-6F68-44F5-86E9-F6269FD46492}"/>
              </a:ext>
            </a:extLst>
          </p:cNvPr>
          <p:cNvSpPr/>
          <p:nvPr/>
        </p:nvSpPr>
        <p:spPr>
          <a:xfrm>
            <a:off x="3521440" y="3074593"/>
            <a:ext cx="2233534" cy="494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Analyse réponse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9D4EFA6D-5DC6-41A7-AE7E-AACE1E38589B}"/>
              </a:ext>
            </a:extLst>
          </p:cNvPr>
          <p:cNvCxnSpPr>
            <a:cxnSpLocks/>
            <a:stCxn id="10" idx="2"/>
            <a:endCxn id="18" idx="1"/>
          </p:cNvCxnSpPr>
          <p:nvPr/>
        </p:nvCxnSpPr>
        <p:spPr>
          <a:xfrm rot="16200000" flipH="1">
            <a:off x="2711429" y="2511920"/>
            <a:ext cx="53548" cy="1566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3BA4643-FB81-4A8A-A0AA-E227F762F0E4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>
            <a:off x="4638207" y="3569269"/>
            <a:ext cx="0" cy="31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69A026BE-EDB7-4E99-B7D7-37439310D8AB}"/>
              </a:ext>
            </a:extLst>
          </p:cNvPr>
          <p:cNvCxnSpPr>
            <a:cxnSpLocks/>
            <a:stCxn id="13" idx="3"/>
            <a:endCxn id="6" idx="0"/>
          </p:cNvCxnSpPr>
          <p:nvPr/>
        </p:nvCxnSpPr>
        <p:spPr>
          <a:xfrm flipH="1" flipV="1">
            <a:off x="4638207" y="1555248"/>
            <a:ext cx="1486524" cy="2990488"/>
          </a:xfrm>
          <a:prstGeom prst="bentConnector4">
            <a:avLst>
              <a:gd name="adj1" fmla="val -3789"/>
              <a:gd name="adj2" fmla="val 10764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262EE51-9A85-4B1A-AC5F-0966CA958F4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638207" y="2049924"/>
            <a:ext cx="0" cy="11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F3A5E3C-C8E5-4E36-AFD5-C90851D1C720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>
            <a:off x="4638207" y="2660229"/>
            <a:ext cx="0" cy="4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1BBC5539-8D71-46F1-8118-DAFB88CBF35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1954967" y="2660229"/>
            <a:ext cx="0" cy="11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339329A5-7197-4952-9950-E0A4F46F0691}"/>
              </a:ext>
            </a:extLst>
          </p:cNvPr>
          <p:cNvSpPr/>
          <p:nvPr/>
        </p:nvSpPr>
        <p:spPr>
          <a:xfrm>
            <a:off x="8897232" y="2994296"/>
            <a:ext cx="2233534" cy="66170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Demande de reformulation</a:t>
            </a: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B0139316-BB33-4BE3-B76E-3AE1CCA4A737}"/>
              </a:ext>
            </a:extLst>
          </p:cNvPr>
          <p:cNvCxnSpPr>
            <a:stCxn id="13" idx="2"/>
            <a:endCxn id="7" idx="1"/>
          </p:cNvCxnSpPr>
          <p:nvPr/>
        </p:nvCxnSpPr>
        <p:spPr>
          <a:xfrm rot="16200000" flipH="1">
            <a:off x="4521863" y="5324861"/>
            <a:ext cx="357606" cy="12491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rganigramme : Décision 40">
            <a:extLst>
              <a:ext uri="{FF2B5EF4-FFF2-40B4-BE49-F238E27FC236}">
                <a16:creationId xmlns:a16="http://schemas.microsoft.com/office/drawing/2014/main" id="{EE2CEAD3-BFDC-4A25-B6F8-0424598FC450}"/>
              </a:ext>
            </a:extLst>
          </p:cNvPr>
          <p:cNvSpPr/>
          <p:nvPr/>
        </p:nvSpPr>
        <p:spPr>
          <a:xfrm>
            <a:off x="7346727" y="5054322"/>
            <a:ext cx="2113613" cy="10236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Confirmé?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B0EDA1D-31EB-4E14-8382-F81953712538}"/>
              </a:ext>
            </a:extLst>
          </p:cNvPr>
          <p:cNvCxnSpPr>
            <a:stCxn id="7" idx="3"/>
            <a:endCxn id="41" idx="1"/>
          </p:cNvCxnSpPr>
          <p:nvPr/>
        </p:nvCxnSpPr>
        <p:spPr>
          <a:xfrm>
            <a:off x="6996659" y="5566123"/>
            <a:ext cx="350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0E64C5B9-6BC7-4CD9-8DD9-488623E472FD}"/>
              </a:ext>
            </a:extLst>
          </p:cNvPr>
          <p:cNvCxnSpPr>
            <a:cxnSpLocks/>
            <a:stCxn id="36" idx="1"/>
            <a:endCxn id="30" idx="3"/>
          </p:cNvCxnSpPr>
          <p:nvPr/>
        </p:nvCxnSpPr>
        <p:spPr>
          <a:xfrm flipH="1" flipV="1">
            <a:off x="8728023" y="3321931"/>
            <a:ext cx="169209" cy="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53079AD-E477-4B45-91B3-C41CB7361421}"/>
              </a:ext>
            </a:extLst>
          </p:cNvPr>
          <p:cNvCxnSpPr>
            <a:stCxn id="41" idx="3"/>
            <a:endCxn id="8" idx="1"/>
          </p:cNvCxnSpPr>
          <p:nvPr/>
        </p:nvCxnSpPr>
        <p:spPr>
          <a:xfrm flipV="1">
            <a:off x="9460340" y="5563297"/>
            <a:ext cx="269823" cy="282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E8BE236-44A9-4198-A3E6-A8EEA7050307}"/>
              </a:ext>
            </a:extLst>
          </p:cNvPr>
          <p:cNvSpPr/>
          <p:nvPr/>
        </p:nvSpPr>
        <p:spPr>
          <a:xfrm>
            <a:off x="6494489" y="3074593"/>
            <a:ext cx="2233534" cy="4946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Réponse libre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3C259030-7764-4F75-908F-A16B176ECE48}"/>
              </a:ext>
            </a:extLst>
          </p:cNvPr>
          <p:cNvCxnSpPr>
            <a:stCxn id="41" idx="0"/>
            <a:endCxn id="36" idx="2"/>
          </p:cNvCxnSpPr>
          <p:nvPr/>
        </p:nvCxnSpPr>
        <p:spPr>
          <a:xfrm rot="5400000" flipH="1" flipV="1">
            <a:off x="8509604" y="3549928"/>
            <a:ext cx="1398324" cy="16104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83A5E78-E51A-4578-BB29-97FC26CF5B64}"/>
              </a:ext>
            </a:extLst>
          </p:cNvPr>
          <p:cNvCxnSpPr>
            <a:stCxn id="30" idx="1"/>
            <a:endCxn id="18" idx="3"/>
          </p:cNvCxnSpPr>
          <p:nvPr/>
        </p:nvCxnSpPr>
        <p:spPr>
          <a:xfrm flipH="1">
            <a:off x="5754974" y="3321931"/>
            <a:ext cx="739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2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53D43-321E-448C-878B-5E204977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Démonstration fonctionnelle du bot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69C56-0198-49CF-9625-0F645B35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App service disponible à : </a:t>
            </a:r>
            <a:r>
              <a:rPr lang="fr-FR" dirty="0"/>
              <a:t> </a:t>
            </a:r>
            <a:r>
              <a:rPr lang="fr-FR" u="sng" strike="noStrike" dirty="0">
                <a:solidFill>
                  <a:srgbClr val="0078D4"/>
                </a:solidFill>
                <a:effectLst/>
                <a:hlinkClick r:id="rId2" tooltip="https://botapp2.azurewebsites.net"/>
              </a:rPr>
              <a:t>https://botapp2.azurewebsites.net</a:t>
            </a:r>
            <a:r>
              <a:rPr lang="fr-FR" u="sng" strike="noStrike" dirty="0">
                <a:solidFill>
                  <a:srgbClr val="0078D4"/>
                </a:solidFill>
                <a:effectLst/>
              </a:rPr>
              <a:t>/api/messages</a:t>
            </a:r>
            <a:endParaRPr lang="fr-FR" b="0" i="0" u="sng" dirty="0">
              <a:solidFill>
                <a:srgbClr val="FFFFFF"/>
              </a:solidFill>
              <a:effectLst/>
              <a:latin typeface="az_ea_font"/>
            </a:endParaRPr>
          </a:p>
          <a:p>
            <a:endParaRPr lang="fr-FR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effectLst/>
              </a:rPr>
              <a:t>Application distribuée via bot Channel « 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  <a:effectLst/>
              </a:rPr>
              <a:t>webchat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 » et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DirectLine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(pour servir l’API). </a:t>
            </a:r>
            <a:br>
              <a:rPr lang="fr-FR" dirty="0">
                <a:effectLst/>
              </a:rPr>
            </a:br>
            <a:endParaRPr lang="fr-FR" dirty="0">
              <a:effectLst/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Démonstration sur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webchat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D7B700-3943-4932-A2FC-EDEF6368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8</a:t>
            </a:fld>
            <a:r>
              <a:rPr lang="fr-FR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64541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53D43-321E-448C-878B-5E204977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296" y="77644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Journalisation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69C56-0198-49CF-9625-0F645B35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48344"/>
            <a:ext cx="6440557" cy="5090568"/>
          </a:xfrm>
        </p:spPr>
        <p:txBody>
          <a:bodyPr>
            <a:normAutofit fontScale="92500"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Traces :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messages enregistrés et récupérables sur la ressource Application Insights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Succès :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un message est loggé à chaque conversation débouchant sur une confirmation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Suivi des erreurs : 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Type 1 : détectée par le bot 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intent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non détecté ou probabilités insuffisantes)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Type 2 : déclarée par l’utilisateur en fin de collecte des données</a:t>
            </a:r>
          </a:p>
          <a:p>
            <a:pPr marL="457200" lvl="1" indent="0">
              <a:buNone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D7B700-3943-4932-A2FC-EDEF6368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9</a:t>
            </a:fld>
            <a:r>
              <a:rPr lang="fr-FR" dirty="0"/>
              <a:t>/15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127B67-0124-4910-8661-30DE43231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99" t="26858" r="20326" b="7294"/>
          <a:stretch/>
        </p:blipFill>
        <p:spPr>
          <a:xfrm>
            <a:off x="6485059" y="2080591"/>
            <a:ext cx="5355973" cy="333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33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122086</TotalTime>
  <Words>670</Words>
  <Application>Microsoft Office PowerPoint</Application>
  <PresentationFormat>Grand écran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az_ea_font</vt:lpstr>
      <vt:lpstr>Calibri</vt:lpstr>
      <vt:lpstr>Calibri Light</vt:lpstr>
      <vt:lpstr>Thème Office</vt:lpstr>
      <vt:lpstr>  Chatbot pour réservation de voyages </vt:lpstr>
      <vt:lpstr>Plan</vt:lpstr>
      <vt:lpstr>Contexte</vt:lpstr>
      <vt:lpstr>Jeu de données Microsoft Frames</vt:lpstr>
      <vt:lpstr>Composants de l’application</vt:lpstr>
      <vt:lpstr>Modèle de compréhension de langage</vt:lpstr>
      <vt:lpstr>Logique conversationnelle</vt:lpstr>
      <vt:lpstr>Démonstration fonctionnelle du bot</vt:lpstr>
      <vt:lpstr>Journalisation</vt:lpstr>
      <vt:lpstr>Suivi des métriques et alertes de performance</vt:lpstr>
      <vt:lpstr>Tests unitaires</vt:lpstr>
      <vt:lpstr>Suivi du modèle</vt:lpstr>
      <vt:lpstr>Conclusion / perspectives</vt:lpstr>
      <vt:lpstr>Présentation PowerPoint</vt:lpstr>
      <vt:lpstr>Annexe 1 : Structure fonctionnelle du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klijntje lewince</dc:creator>
  <cp:lastModifiedBy>klijntje lewince</cp:lastModifiedBy>
  <cp:revision>391</cp:revision>
  <dcterms:created xsi:type="dcterms:W3CDTF">2021-01-16T15:07:49Z</dcterms:created>
  <dcterms:modified xsi:type="dcterms:W3CDTF">2022-02-01T14:16:16Z</dcterms:modified>
</cp:coreProperties>
</file>