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9" r:id="rId5"/>
    <p:sldId id="270" r:id="rId6"/>
    <p:sldId id="279" r:id="rId7"/>
    <p:sldId id="271" r:id="rId8"/>
    <p:sldId id="282" r:id="rId9"/>
    <p:sldId id="272" r:id="rId10"/>
    <p:sldId id="283" r:id="rId11"/>
    <p:sldId id="276" r:id="rId12"/>
    <p:sldId id="274" r:id="rId13"/>
    <p:sldId id="275" r:id="rId14"/>
    <p:sldId id="285" r:id="rId15"/>
    <p:sldId id="273" r:id="rId16"/>
    <p:sldId id="278" r:id="rId17"/>
    <p:sldId id="266" r:id="rId18"/>
    <p:sldId id="277" r:id="rId19"/>
    <p:sldId id="267" r:id="rId20"/>
    <p:sldId id="284" r:id="rId21"/>
    <p:sldId id="268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66FF"/>
    <a:srgbClr val="FFFFCC"/>
    <a:srgbClr val="996600"/>
    <a:srgbClr val="6666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0E1293-118F-4EB8-A039-8FFDC3912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EDDC35-E245-4553-B862-0D26DC054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5EC692-EF06-4600-B4EE-317B0458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BA8B0B-41D5-4A20-B89C-A30CE1F1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DC5906-FEE8-4682-8EC0-5E9CDE82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37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43C9D6-C9FC-4BBF-9AFC-7B29ED8D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63FBD5-0FC4-4398-BC4A-3846D08E3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59338D-B06A-4E1C-A1B7-E77E0983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EC9F36-9892-43F7-8139-295BEFE1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866D5B-5D6C-4499-A65A-4BECAE61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46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6E2B93-3BCC-4AAA-8419-72E7D0635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7B2E36-938C-4CE6-B0EF-5DA519EFC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E64BD8-A98C-4029-9F3B-AABD36D7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988F33-B452-4916-A667-20218191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3F012A-5274-4C46-A5BE-B45BCE53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59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9321E-FAAB-4F05-8441-0ED368E4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F1386C-606A-4BA6-BFA1-158910A1F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AC1C36-F750-41A6-878C-2A7D2355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8495C4-EF63-4476-AB0F-8B19BA2A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2D51A2-BC55-4195-8479-53D3DE20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75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057283-BF6A-4F49-919E-A23C3CFF0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31B573-2BF3-460B-AA92-D0BECC653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0188F6-0039-4208-9FFA-FFE51B98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EC37BA-2235-4A26-AE9A-A3B3249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B795B0-7BFD-4235-A809-EF7059D5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74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13EE3-85C2-4285-BB3D-E3311C7F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17F353-3BB1-43D7-B8E9-360919E40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C03288-0045-48B3-8AFF-CD919F940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651CC5-DBA3-4099-B621-BBC74AFE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06A449-C8E6-4A02-8A2E-7EF90E2B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0DFE6A-2554-45E1-BB6E-24C0C187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41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8C94C-4254-4D6E-9F81-A9B83FBF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51FC6B-14CD-4C1D-833D-7C19BA993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2A6518-C342-4B37-8E2E-B0D1B6C20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A8BF28-3F00-46F8-910D-FF631AE9B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0915BF0-F414-4A58-8DF3-59459B444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777111-6F05-411B-8181-A58B21F2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154B43-873B-4ED5-B495-1B6F58BB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16D7BF6-35A7-4169-95FB-6F5EE7A0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65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3A4DC-C176-4294-B5B5-EBFA521A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D90AEC3-60A7-41AD-A21F-C933BD66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E8D891-F6B4-408F-A2AF-17C956EB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8D5BEB-FD65-4616-B854-766E6BDE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3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2DFF73-E520-448B-AE86-EB128B38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30F7C2-6A89-4BE5-B885-1B4EF0B9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7563D2-6B0C-4828-A879-DEA5A999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50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26838-FC41-41B9-8A9A-62CB8E7B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1BF006-54A7-4AF0-AB7C-9A363B18E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668CAF-52D4-410D-BDBD-15967784E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B2F1AC-D513-4FB2-A731-9F007370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926909-36C2-4FB4-B279-D6C8E368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C08E3D-5E2D-4AEF-A22C-286C9A6C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44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3C040-F87C-4BE8-84A1-B83675E4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6C6237-8AA5-482B-BF44-CE6173738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2811B2-C0C7-4443-8565-FC195A16E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CFCCDB-160A-4AF6-85E4-AB8F0A7C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CCFC50-2CEA-4EF1-89D2-63FEC0E8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611DBE-2814-4B1A-ACF1-5CE832AB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36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ixabay.com/fr/fond-l-arri%C3%A8re-plan-th%C3%A8me-mod%C3%A8le-869596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7B0444-6D60-4CA0-906E-33B92A97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17C83B-F7DA-4176-9AEE-252BD4C3A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322F43-DC79-450D-B135-094D79324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00B5CC-02E3-4B18-A54D-0684A0052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872180-FA83-431A-90E0-F744B852F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40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Singh%2C+S" TargetMode="External"/><Relationship Id="rId2" Type="http://schemas.openxmlformats.org/officeDocument/2006/relationships/hyperlink" Target="https://arxiv.org/search/cs?searchtype=author&amp;query=Ribeiro%2C+M+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search/cs?searchtype=author&amp;query=Guestrin%2C+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EC60B-D713-4BF2-AF45-45BD87768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42755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fr-FR" dirty="0">
                <a:solidFill>
                  <a:schemeClr val="bg1">
                    <a:lumMod val="75000"/>
                  </a:schemeClr>
                </a:solidFill>
              </a:rPr>
            </a:br>
            <a:br>
              <a:rPr lang="fr-FR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8000" dirty="0" err="1">
                <a:solidFill>
                  <a:schemeClr val="bg1">
                    <a:lumMod val="75000"/>
                  </a:schemeClr>
                </a:solidFill>
              </a:rPr>
              <a:t>Scoring</a:t>
            </a:r>
            <a:r>
              <a:rPr lang="fr-FR" sz="8000" dirty="0">
                <a:solidFill>
                  <a:schemeClr val="bg1">
                    <a:lumMod val="75000"/>
                  </a:schemeClr>
                </a:solidFill>
              </a:rPr>
              <a:t> pour octroi de crédits personnels</a:t>
            </a:r>
            <a:br>
              <a:rPr lang="fr-FR" dirty="0">
                <a:solidFill>
                  <a:schemeClr val="bg1">
                    <a:lumMod val="75000"/>
                  </a:schemeClr>
                </a:solidFill>
              </a:rPr>
            </a:b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2" descr="Logo Prêt à dépenser">
            <a:extLst>
              <a:ext uri="{FF2B5EF4-FFF2-40B4-BE49-F238E27FC236}">
                <a16:creationId xmlns:a16="http://schemas.microsoft.com/office/drawing/2014/main" id="{45BC7649-D830-4F76-A935-8951444E7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742" y="251685"/>
            <a:ext cx="2307091" cy="211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02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F7893-882F-4D13-929D-506F65F2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Comparaison des scores en généralisation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A03BCD1-4819-4CE8-B3C6-482E21367F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833245"/>
              </p:ext>
            </p:extLst>
          </p:nvPr>
        </p:nvGraphicFramePr>
        <p:xfrm>
          <a:off x="625396" y="1577222"/>
          <a:ext cx="10941208" cy="4093404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1367651">
                  <a:extLst>
                    <a:ext uri="{9D8B030D-6E8A-4147-A177-3AD203B41FA5}">
                      <a16:colId xmlns:a16="http://schemas.microsoft.com/office/drawing/2014/main" val="2043403443"/>
                    </a:ext>
                  </a:extLst>
                </a:gridCol>
                <a:gridCol w="1367651">
                  <a:extLst>
                    <a:ext uri="{9D8B030D-6E8A-4147-A177-3AD203B41FA5}">
                      <a16:colId xmlns:a16="http://schemas.microsoft.com/office/drawing/2014/main" val="1186672828"/>
                    </a:ext>
                  </a:extLst>
                </a:gridCol>
                <a:gridCol w="1367651">
                  <a:extLst>
                    <a:ext uri="{9D8B030D-6E8A-4147-A177-3AD203B41FA5}">
                      <a16:colId xmlns:a16="http://schemas.microsoft.com/office/drawing/2014/main" val="3925972638"/>
                    </a:ext>
                  </a:extLst>
                </a:gridCol>
                <a:gridCol w="1528413">
                  <a:extLst>
                    <a:ext uri="{9D8B030D-6E8A-4147-A177-3AD203B41FA5}">
                      <a16:colId xmlns:a16="http://schemas.microsoft.com/office/drawing/2014/main" val="2742905721"/>
                    </a:ext>
                  </a:extLst>
                </a:gridCol>
                <a:gridCol w="1206889">
                  <a:extLst>
                    <a:ext uri="{9D8B030D-6E8A-4147-A177-3AD203B41FA5}">
                      <a16:colId xmlns:a16="http://schemas.microsoft.com/office/drawing/2014/main" val="2759513814"/>
                    </a:ext>
                  </a:extLst>
                </a:gridCol>
                <a:gridCol w="1367651">
                  <a:extLst>
                    <a:ext uri="{9D8B030D-6E8A-4147-A177-3AD203B41FA5}">
                      <a16:colId xmlns:a16="http://schemas.microsoft.com/office/drawing/2014/main" val="323896449"/>
                    </a:ext>
                  </a:extLst>
                </a:gridCol>
                <a:gridCol w="1651772">
                  <a:extLst>
                    <a:ext uri="{9D8B030D-6E8A-4147-A177-3AD203B41FA5}">
                      <a16:colId xmlns:a16="http://schemas.microsoft.com/office/drawing/2014/main" val="3887016697"/>
                    </a:ext>
                  </a:extLst>
                </a:gridCol>
                <a:gridCol w="1083530">
                  <a:extLst>
                    <a:ext uri="{9D8B030D-6E8A-4147-A177-3AD203B41FA5}">
                      <a16:colId xmlns:a16="http://schemas.microsoft.com/office/drawing/2014/main" val="3803115012"/>
                    </a:ext>
                  </a:extLst>
                </a:gridCol>
              </a:tblGrid>
              <a:tr h="974620">
                <a:tc>
                  <a:txBody>
                    <a:bodyPr/>
                    <a:lstStyle/>
                    <a:p>
                      <a:pPr algn="ctr" fontAlgn="ctr"/>
                      <a:endParaRPr lang="fr-FR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Dummy</a:t>
                      </a:r>
                    </a:p>
                    <a:p>
                      <a:pPr algn="ctr" fontAlgn="ctr"/>
                      <a:r>
                        <a:rPr lang="fr-FR" b="1" dirty="0">
                          <a:effectLst/>
                        </a:rPr>
                        <a:t>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Logistic</a:t>
                      </a:r>
                    </a:p>
                    <a:p>
                      <a:pPr algn="ctr" fontAlgn="ctr"/>
                      <a:r>
                        <a:rPr lang="fr-FR" b="1" dirty="0">
                          <a:effectLst/>
                        </a:rPr>
                        <a:t>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Randomforest</a:t>
                      </a:r>
                    </a:p>
                    <a:p>
                      <a:pPr algn="ctr" fontAlgn="ctr"/>
                      <a:r>
                        <a:rPr lang="fr-FR" b="1" dirty="0">
                          <a:effectLst/>
                        </a:rPr>
                        <a:t>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kneighborsclassifier</a:t>
                      </a:r>
                    </a:p>
                  </a:txBody>
                  <a:tcPr anchor="ctr">
                    <a:pattFill prst="pct20">
                      <a:fgClr>
                        <a:schemeClr val="tx1"/>
                      </a:fgClr>
                      <a:bgClr>
                        <a:schemeClr val="bg1">
                          <a:lumMod val="6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Sgd</a:t>
                      </a:r>
                    </a:p>
                    <a:p>
                      <a:pPr algn="ctr" fontAlgn="ctr"/>
                      <a:r>
                        <a:rPr lang="fr-FR" b="1" dirty="0">
                          <a:effectLst/>
                        </a:rPr>
                        <a:t>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Decisiontree</a:t>
                      </a:r>
                    </a:p>
                    <a:p>
                      <a:pPr algn="ctr" fontAlgn="ctr"/>
                      <a:r>
                        <a:rPr lang="fr-FR" b="1" dirty="0">
                          <a:effectLst/>
                        </a:rPr>
                        <a:t>classifier</a:t>
                      </a:r>
                    </a:p>
                  </a:txBody>
                  <a:tcPr anchor="ctr">
                    <a:pattFill prst="pct20">
                      <a:fgClr>
                        <a:schemeClr val="tx1"/>
                      </a:fgClr>
                      <a:bgClr>
                        <a:schemeClr val="bg1">
                          <a:lumMod val="6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Svc d3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88959"/>
                  </a:ext>
                </a:extLst>
              </a:tr>
              <a:tr h="389848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F2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dirty="0">
                        <a:effectLst/>
                      </a:endParaRPr>
                    </a:p>
                  </a:txBody>
                  <a:tcPr anchor="ctr">
                    <a:pattFill prst="pct20">
                      <a:fgClr>
                        <a:schemeClr val="tx1"/>
                      </a:fgClr>
                      <a:bgClr>
                        <a:schemeClr val="bg1">
                          <a:lumMod val="6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dirty="0">
                        <a:effectLst/>
                      </a:endParaRPr>
                    </a:p>
                  </a:txBody>
                  <a:tcPr anchor="ctr">
                    <a:pattFill prst="pct20">
                      <a:fgClr>
                        <a:schemeClr val="tx1"/>
                      </a:fgClr>
                      <a:bgClr>
                        <a:schemeClr val="bg1">
                          <a:lumMod val="6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482927"/>
                  </a:ext>
                </a:extLst>
              </a:tr>
              <a:tr h="389848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 err="1">
                          <a:effectLst/>
                        </a:rPr>
                        <a:t>tpr</a:t>
                      </a:r>
                      <a:endParaRPr lang="fr-FR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0.162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0.159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0.118</a:t>
                      </a:r>
                    </a:p>
                  </a:txBody>
                  <a:tcPr anchor="ctr">
                    <a:pattFill prst="pct20">
                      <a:fgClr>
                        <a:schemeClr val="tx1"/>
                      </a:fgClr>
                      <a:bgClr>
                        <a:schemeClr val="bg1">
                          <a:lumMod val="6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0.151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0.112</a:t>
                      </a:r>
                    </a:p>
                  </a:txBody>
                  <a:tcPr anchor="ctr">
                    <a:pattFill prst="pct20">
                      <a:fgClr>
                        <a:schemeClr val="tx1"/>
                      </a:fgClr>
                      <a:bgClr>
                        <a:schemeClr val="bg1">
                          <a:lumMod val="6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0.158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892903"/>
                  </a:ext>
                </a:extLst>
              </a:tr>
              <a:tr h="389848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>
                          <a:effectLst/>
                        </a:rPr>
                        <a:t>tnr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0.960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0.945</a:t>
                      </a:r>
                    </a:p>
                  </a:txBody>
                  <a:tcPr anchor="ctr">
                    <a:pattFill prst="pct20">
                      <a:fgClr>
                        <a:schemeClr val="tx1"/>
                      </a:fgClr>
                      <a:bgClr>
                        <a:schemeClr val="bg1">
                          <a:lumMod val="6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0.963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0.940</a:t>
                      </a:r>
                    </a:p>
                  </a:txBody>
                  <a:tcPr anchor="ctr">
                    <a:pattFill prst="pct20">
                      <a:fgClr>
                        <a:schemeClr val="tx1"/>
                      </a:fgClr>
                      <a:bgClr>
                        <a:schemeClr val="bg1">
                          <a:lumMod val="6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0.959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277860"/>
                  </a:ext>
                </a:extLst>
              </a:tr>
              <a:tr h="389848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>
                          <a:effectLst/>
                        </a:rPr>
                        <a:t>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2485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3436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3341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3097</a:t>
                      </a:r>
                    </a:p>
                  </a:txBody>
                  <a:tcPr anchor="ctr">
                    <a:pattFill prst="pct20">
                      <a:fgClr>
                        <a:schemeClr val="tx1"/>
                      </a:fgClr>
                      <a:bgClr>
                        <a:schemeClr val="bg1">
                          <a:lumMod val="6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3674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2937</a:t>
                      </a:r>
                    </a:p>
                  </a:txBody>
                  <a:tcPr anchor="ctr">
                    <a:pattFill prst="pct20">
                      <a:fgClr>
                        <a:schemeClr val="tx1"/>
                      </a:fgClr>
                      <a:bgClr>
                        <a:schemeClr val="bg1">
                          <a:lumMod val="6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3387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569966"/>
                  </a:ext>
                </a:extLst>
              </a:tr>
              <a:tr h="389848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>
                          <a:effectLst/>
                        </a:rPr>
                        <a:t>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27889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17768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17731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23040</a:t>
                      </a:r>
                    </a:p>
                  </a:txBody>
                  <a:tcPr anchor="ctr">
                    <a:pattFill prst="pct20">
                      <a:fgClr>
                        <a:schemeClr val="tx1"/>
                      </a:fgClr>
                      <a:bgClr>
                        <a:schemeClr val="bg1">
                          <a:lumMod val="6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23383</a:t>
                      </a:r>
                    </a:p>
                  </a:txBody>
                  <a:tcPr anchor="ctr">
                    <a:pattFill prst="pct20">
                      <a:fgClr>
                        <a:schemeClr val="tx1"/>
                      </a:fgClr>
                      <a:bgClr>
                        <a:schemeClr val="bg1">
                          <a:lumMod val="6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18041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029654"/>
                  </a:ext>
                </a:extLst>
              </a:tr>
              <a:tr h="389848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>
                          <a:effectLst/>
                        </a:rPr>
                        <a:t>tn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28371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38492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38529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33220</a:t>
                      </a:r>
                    </a:p>
                  </a:txBody>
                  <a:tcPr anchor="ctr">
                    <a:pattFill prst="pct20">
                      <a:fgClr>
                        <a:schemeClr val="tx1"/>
                      </a:fgClr>
                      <a:bgClr>
                        <a:schemeClr val="bg1">
                          <a:lumMod val="6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35607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32877</a:t>
                      </a:r>
                    </a:p>
                  </a:txBody>
                  <a:tcPr anchor="ctr">
                    <a:pattFill prst="pct20">
                      <a:fgClr>
                        <a:schemeClr val="tx1"/>
                      </a:fgClr>
                      <a:bgClr>
                        <a:schemeClr val="bg1">
                          <a:lumMod val="6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38219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315845"/>
                  </a:ext>
                </a:extLst>
              </a:tr>
              <a:tr h="389848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>
                          <a:effectLst/>
                        </a:rPr>
                        <a:t>fn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rgbClr val="C00000"/>
                          </a:solidFill>
                          <a:effectLst/>
                        </a:rPr>
                        <a:t>2553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rgbClr val="C00000"/>
                          </a:solidFill>
                          <a:effectLst/>
                        </a:rPr>
                        <a:t>1602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rgbClr val="C00000"/>
                          </a:solidFill>
                          <a:effectLst/>
                        </a:rPr>
                        <a:t>1697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rgbClr val="C00000"/>
                          </a:solidFill>
                          <a:effectLst/>
                        </a:rPr>
                        <a:t>1941</a:t>
                      </a:r>
                    </a:p>
                  </a:txBody>
                  <a:tcPr anchor="ctr">
                    <a:pattFill prst="pct20">
                      <a:fgClr>
                        <a:schemeClr val="tx1"/>
                      </a:fgClr>
                      <a:bgClr>
                        <a:schemeClr val="bg1">
                          <a:lumMod val="6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rgbClr val="C00000"/>
                          </a:solidFill>
                          <a:effectLst/>
                        </a:rPr>
                        <a:t>1364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rgbClr val="C00000"/>
                          </a:solidFill>
                          <a:effectLst/>
                        </a:rPr>
                        <a:t>2101</a:t>
                      </a:r>
                    </a:p>
                  </a:txBody>
                  <a:tcPr anchor="ctr">
                    <a:pattFill prst="pct20">
                      <a:fgClr>
                        <a:schemeClr val="tx1"/>
                      </a:fgClr>
                      <a:bgClr>
                        <a:schemeClr val="bg1">
                          <a:lumMod val="6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rgbClr val="C00000"/>
                          </a:solidFill>
                          <a:effectLst/>
                        </a:rPr>
                        <a:t>1651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3282552"/>
                  </a:ext>
                </a:extLst>
              </a:tr>
              <a:tr h="389848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F2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rgbClr val="C00000"/>
                          </a:solidFill>
                          <a:effectLst/>
                        </a:rPr>
                        <a:t>0,251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rgbClr val="C00000"/>
                          </a:solidFill>
                          <a:effectLst/>
                        </a:rPr>
                        <a:t>0,407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rgbClr val="C00000"/>
                          </a:solidFill>
                          <a:effectLst/>
                        </a:rPr>
                        <a:t>0,401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rgbClr val="C00000"/>
                          </a:solidFill>
                          <a:effectLst/>
                        </a:rPr>
                        <a:t>0,331</a:t>
                      </a:r>
                    </a:p>
                  </a:txBody>
                  <a:tcPr anchor="ctr">
                    <a:pattFill prst="pct20">
                      <a:fgClr>
                        <a:schemeClr val="tx1"/>
                      </a:fgClr>
                      <a:bgClr>
                        <a:schemeClr val="bg1">
                          <a:lumMod val="6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rgbClr val="C00000"/>
                          </a:solidFill>
                          <a:effectLst/>
                        </a:rPr>
                        <a:t>0,368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rgbClr val="C00000"/>
                          </a:solidFill>
                          <a:effectLst/>
                        </a:rPr>
                        <a:t>0,312</a:t>
                      </a:r>
                    </a:p>
                  </a:txBody>
                  <a:tcPr anchor="ctr">
                    <a:pattFill prst="pct20">
                      <a:fgClr>
                        <a:schemeClr val="tx1"/>
                      </a:fgClr>
                      <a:bgClr>
                        <a:schemeClr val="bg1">
                          <a:lumMod val="6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rgbClr val="C00000"/>
                          </a:solidFill>
                          <a:effectLst/>
                        </a:rPr>
                        <a:t>0,312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240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797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E27E37-9B8C-4D79-9876-8F70745C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51" y="13929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Sélection de variables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A30871-ACF8-4951-94D5-BF3FE60AE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586" y="1429358"/>
            <a:ext cx="10515600" cy="4351338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Utilisation d’un pipeline avec sélection des meilleures variables</a:t>
            </a:r>
          </a:p>
          <a:p>
            <a:pPr lvl="1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Utilisation du lasso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Recherche d’optimum de F2 en CV sur une grille de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n_features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: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92A22F4-CE2D-4217-9F09-18BB473B9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108" y="2811157"/>
            <a:ext cx="5699783" cy="39075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30710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ACBB5E-54F7-4CE8-AE77-97487C3D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754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Optimisation du modèle testé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D5EE56-8856-4697-8D60-0E31F32D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1556317"/>
            <a:ext cx="10515600" cy="4351338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Recherche en 2 temps sur une grille d’hyperparamètres pour le modèle retenu</a:t>
            </a:r>
          </a:p>
          <a:p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Scoring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: F2 (poids supérieur sur le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recall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2043FC-1FEC-438D-8A37-1F3A3AAD4FCA}"/>
              </a:ext>
            </a:extLst>
          </p:cNvPr>
          <p:cNvSpPr txBox="1"/>
          <p:nvPr/>
        </p:nvSpPr>
        <p:spPr>
          <a:xfrm>
            <a:off x="6213088" y="3429000"/>
            <a:ext cx="609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params_lr_fin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={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'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selector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__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threshold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':[-np.inf],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'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selector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__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max_features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':[256],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'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estimator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__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tol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':[1e-5],    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'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estimator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__C':[0.5, 1,1.5,2,5]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399A4D-9D20-4925-8930-86DA5F4D96CB}"/>
              </a:ext>
            </a:extLst>
          </p:cNvPr>
          <p:cNvSpPr txBox="1"/>
          <p:nvPr/>
        </p:nvSpPr>
        <p:spPr>
          <a:xfrm>
            <a:off x="838200" y="3731986"/>
            <a:ext cx="61554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params_lr_coarse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={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   '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selector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__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threshold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':[-np.inf],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   '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selector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__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max_features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’:[256],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   '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estimator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__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tol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':[1e-5,1e-4,1e-3],    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   '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estimator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__C':[0.01,0.1, 1, 10, 100]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7475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BF65A-641F-4F2E-946D-5FD0A0C6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7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Résultats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D2C9390-44A7-4F61-BE47-CE4560371EFD}"/>
              </a:ext>
            </a:extLst>
          </p:cNvPr>
          <p:cNvSpPr txBox="1"/>
          <p:nvPr/>
        </p:nvSpPr>
        <p:spPr>
          <a:xfrm>
            <a:off x="838200" y="1460555"/>
            <a:ext cx="562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Meilleur F2 en CV : 0,693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119886-9171-4927-9A69-15EC11D23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2" y="2021532"/>
            <a:ext cx="10048875" cy="43529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0318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3A8CF-8E02-4C3B-BFEA-7192C494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Bilan, avec modèle bonus light GBM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D593360-0BD0-4BB8-A852-440BD3C8D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" y="1907721"/>
            <a:ext cx="10048875" cy="435292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20784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AC4BF-0799-4A46-A6A1-815F03FB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327"/>
            <a:ext cx="11208657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Interprétabilité du modèle retenu                   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5E6516-DD7D-4064-9DEA-3637DA89E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72" y="1079160"/>
            <a:ext cx="10515600" cy="4351338"/>
          </a:xfrm>
        </p:spPr>
        <p:txBody>
          <a:bodyPr/>
          <a:lstStyle/>
          <a:p>
            <a:pPr lvl="1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Extraction coefficients </a:t>
            </a:r>
          </a:p>
          <a:p>
            <a:pPr lvl="1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Permutation/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feature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importance pour évaluation sur le jeu de test et indépendamment du type de modèle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5E9021D-296C-45FE-BCAD-D82172146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832" y="2233445"/>
            <a:ext cx="7886336" cy="4414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75372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7D3ED04-77A1-4803-BEBD-F841006F2041}"/>
              </a:ext>
            </a:extLst>
          </p:cNvPr>
          <p:cNvSpPr txBox="1">
            <a:spLocks/>
          </p:cNvSpPr>
          <p:nvPr/>
        </p:nvSpPr>
        <p:spPr>
          <a:xfrm>
            <a:off x="990600" y="0"/>
            <a:ext cx="11201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Interprétabilité du modèle retenu                   2/2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F65A752-B1CD-4AE7-9E12-B45BF20A23D4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Interprétation d’une prédiction avec la méthode LIME : 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026F08E-FD0E-43E8-A8B8-F76FEC4F3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60" y="2322286"/>
            <a:ext cx="10454680" cy="391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04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38DCDC-EDC4-4E0F-8705-86946A85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Conclusions / perspectives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5E6B86-7606-478E-828A-8FC59D6DA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Différents algorithmes de ML comparés pour modéliser le risque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Optimisation du modèle effectuée, scores optimisés en cv, performance moindre en généralisation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Modèle retenu et optimisé : régression logistique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La structure de pipelines mise en place est évolutive, et permet de changer de modèle, de variables et de pré-traitement. 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La méthode LIME permet l’interprétation de chaque prédiction indépendamment du modèle. 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Le modèle bonus obtient sans optimisation de meilleurs scores que le modèle optimisé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méthodes d’ensemble à explorer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353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0EFBC2-CFFE-4374-919F-88C94EAB2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121" y="151083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12800" dirty="0">
                <a:solidFill>
                  <a:schemeClr val="bg1">
                    <a:lumMod val="75000"/>
                  </a:schemeClr>
                </a:solidFill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1158143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5DA479-9893-4BD7-8692-05CDBE7D5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45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fr-FR" sz="10800" dirty="0">
                <a:solidFill>
                  <a:schemeClr val="bg1">
                    <a:lumMod val="75000"/>
                  </a:schemeClr>
                </a:solidFill>
              </a:rPr>
              <a:t>Questions ?</a:t>
            </a:r>
            <a:endParaRPr lang="fr-FR" sz="10800" dirty="0"/>
          </a:p>
        </p:txBody>
      </p:sp>
    </p:spTree>
    <p:extLst>
      <p:ext uri="{BB962C8B-B14F-4D97-AF65-F5344CB8AC3E}">
        <p14:creationId xmlns:p14="http://schemas.microsoft.com/office/powerpoint/2010/main" val="51935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C9C2D4-E976-4603-A36B-EED6E90A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Background/Problématique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05EEF8-6C47-4120-88B3-E85DCE7EF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Organisme de crédits « prêt à dépenser » veut fournir une aide décisionnelle à ses conseillers commerciaux</a:t>
            </a:r>
          </a:p>
          <a:p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Besoin d’un modèle prédictif de défaut de paiement</a:t>
            </a:r>
          </a:p>
          <a:p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Le modèle doit être utilisé par les interfaces clients</a:t>
            </a:r>
          </a:p>
          <a:p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Le modèle doit être simple et interprétable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504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482E3B-85F0-4AAA-80F0-21150787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Annexe : performance des modèles comparée sur données du fichier central, sans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feature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engineering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2F3740-E10A-4269-9C42-1165842F59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22" y="2014311"/>
            <a:ext cx="10021555" cy="43513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35404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AA7ED-59B5-406E-A974-3A505394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300E03-FCA6-4A03-8E7A-F936DAF7C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400" b="1" i="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Why Should I Trust You?": Explaining the Predictions of Any Classifier (</a:t>
            </a:r>
            <a:r>
              <a:rPr lang="en-US" sz="1400" strike="noStrike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Marco Tulio Ribeiro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en-US" sz="1400" strike="noStrike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Sameer Singh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en-US" sz="1400" strike="noStrike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Carlos </a:t>
            </a:r>
            <a:r>
              <a:rPr lang="en-US" sz="1400" strike="noStrike" dirty="0" err="1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Guestrin</a:t>
            </a:r>
            <a:r>
              <a:rPr lang="en-US" sz="1400" strike="noStrike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algn="l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LIME code source et API scikit-learn sur le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GITHub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1400" strike="noStrike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Marco Tulio Ribeiro</a:t>
            </a:r>
            <a:endParaRPr lang="en-US" sz="1400" strike="noStrike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endParaRPr lang="en-US" sz="14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75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AC4BF-0799-4A46-A6A1-815F03FB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2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Jeu de données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19AA292-3533-420D-A428-6DF057936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41" y="1524129"/>
            <a:ext cx="7488073" cy="4807081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375526B-EF85-41FC-81B8-2492987366E8}"/>
              </a:ext>
            </a:extLst>
          </p:cNvPr>
          <p:cNvSpPr txBox="1"/>
          <p:nvPr/>
        </p:nvSpPr>
        <p:spPr>
          <a:xfrm>
            <a:off x="314793" y="1532692"/>
            <a:ext cx="41233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7 fichiers csv, sur 3 niveaux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± 300,000 crédits anonymisés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1 explicatif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Fichiers reliés par 2 niveaux d’ID : 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 - Niveau 1-2, SK_ID_CURR : 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	ID de la  demande en cours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 - Niveau 2-3, SK_ID_PREV et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SK_ID_bureau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: 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	ID d’anciens crédits ou comptes</a:t>
            </a:r>
          </a:p>
        </p:txBody>
      </p:sp>
    </p:spTree>
    <p:extLst>
      <p:ext uri="{BB962C8B-B14F-4D97-AF65-F5344CB8AC3E}">
        <p14:creationId xmlns:p14="http://schemas.microsoft.com/office/powerpoint/2010/main" val="102000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AC4BF-0799-4A46-A6A1-815F03FB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30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Nettoyage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5E6516-DD7D-4064-9DEA-3637DA89E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149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Valeurs aberrantes : </a:t>
            </a:r>
          </a:p>
          <a:p>
            <a:pPr lvl="1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filtrage des lignes contenant des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outliers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ponctuels</a:t>
            </a:r>
          </a:p>
          <a:p>
            <a:pPr lvl="1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Remplacement des « 365243 » par NA dans les variables temporelles de type « 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days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 »</a:t>
            </a:r>
          </a:p>
          <a:p>
            <a:pPr lvl="1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Remplacement des XNA par nan sur les variables binaires</a:t>
            </a:r>
          </a:p>
          <a:p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Suppression des variables catégoriques contenant au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moins 50% de XNA ou XAP</a:t>
            </a:r>
          </a:p>
          <a:p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Suppression des variables remplies à moins de 60%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33C3100E-5624-40BC-883E-0DEE5ACC44B1}"/>
              </a:ext>
            </a:extLst>
          </p:cNvPr>
          <p:cNvGrpSpPr/>
          <p:nvPr/>
        </p:nvGrpSpPr>
        <p:grpSpPr>
          <a:xfrm>
            <a:off x="8597590" y="2918217"/>
            <a:ext cx="3278458" cy="3668752"/>
            <a:chOff x="9266661" y="189570"/>
            <a:chExt cx="2531329" cy="3985711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4C3F3437-122B-44BE-B454-8A610AA16C6E}"/>
                </a:ext>
              </a:extLst>
            </p:cNvPr>
            <p:cNvSpPr/>
            <p:nvPr/>
          </p:nvSpPr>
          <p:spPr>
            <a:xfrm>
              <a:off x="9266663" y="189570"/>
              <a:ext cx="2531327" cy="8586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307ks*122col</a:t>
              </a:r>
            </a:p>
          </p:txBody>
        </p:sp>
        <p:sp>
          <p:nvSpPr>
            <p:cNvPr id="5" name="Flèche : bas 4">
              <a:extLst>
                <a:ext uri="{FF2B5EF4-FFF2-40B4-BE49-F238E27FC236}">
                  <a16:creationId xmlns:a16="http://schemas.microsoft.com/office/drawing/2014/main" id="{FE5207EE-E2F7-497F-B00F-BD5A386685B8}"/>
                </a:ext>
              </a:extLst>
            </p:cNvPr>
            <p:cNvSpPr/>
            <p:nvPr/>
          </p:nvSpPr>
          <p:spPr>
            <a:xfrm>
              <a:off x="9383750" y="1098395"/>
              <a:ext cx="2297151" cy="5421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- valeurs aberrantes</a:t>
              </a:r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576F8B64-DDF0-47DD-868F-2BF58A7FBAFC}"/>
                </a:ext>
              </a:extLst>
            </p:cNvPr>
            <p:cNvSpPr/>
            <p:nvPr/>
          </p:nvSpPr>
          <p:spPr>
            <a:xfrm>
              <a:off x="9266661" y="1669353"/>
              <a:ext cx="2531327" cy="8586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306ks*122col</a:t>
              </a:r>
            </a:p>
          </p:txBody>
        </p:sp>
        <p:sp>
          <p:nvSpPr>
            <p:cNvPr id="7" name="Flèche : bas 6">
              <a:extLst>
                <a:ext uri="{FF2B5EF4-FFF2-40B4-BE49-F238E27FC236}">
                  <a16:creationId xmlns:a16="http://schemas.microsoft.com/office/drawing/2014/main" id="{627D834B-642C-4FDF-AEA7-3AD8E156ACFB}"/>
                </a:ext>
              </a:extLst>
            </p:cNvPr>
            <p:cNvSpPr/>
            <p:nvPr/>
          </p:nvSpPr>
          <p:spPr>
            <a:xfrm>
              <a:off x="9383750" y="2569929"/>
              <a:ext cx="2297151" cy="7467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-colonnes insuffisamment remplies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787E5A3B-0F45-41A6-9F42-2203D120A180}"/>
                </a:ext>
              </a:extLst>
            </p:cNvPr>
            <p:cNvSpPr/>
            <p:nvPr/>
          </p:nvSpPr>
          <p:spPr>
            <a:xfrm>
              <a:off x="9266661" y="3316637"/>
              <a:ext cx="2531327" cy="8586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306ks*73col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44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AC4BF-0799-4A46-A6A1-815F03FB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Feature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5E6516-DD7D-4064-9DEA-3637DA89E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93" y="234973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Création de variables synthétiques : </a:t>
            </a:r>
          </a:p>
          <a:p>
            <a:pPr lvl="1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Variables bancaires typiques de crédits </a:t>
            </a:r>
          </a:p>
          <a:p>
            <a:pPr lvl="1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Ratios ou différences entre variables pertinentes </a:t>
            </a:r>
          </a:p>
          <a:p>
            <a:pPr lvl="1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Séparations par signe pour une bonne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aggrégation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des min/max</a:t>
            </a:r>
          </a:p>
          <a:p>
            <a:pPr lvl="1"/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Aggrégation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des variables vers le tableau principal : </a:t>
            </a:r>
          </a:p>
          <a:p>
            <a:pPr lvl="1"/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Aggrégation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par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groupby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ID 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 création de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min,max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moyenne et somme</a:t>
            </a:r>
          </a:p>
          <a:p>
            <a:pPr lvl="1"/>
            <a:r>
              <a:rPr lang="fr-FR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Sélection par évaluation individuelle sur les 2 modèles basiques</a:t>
            </a:r>
          </a:p>
          <a:p>
            <a:pPr lvl="1"/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Train/test split</a:t>
            </a:r>
          </a:p>
          <a:p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Downsampling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(échantillonnage aléatoire dans la classe 0) du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trainset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Trainset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final : ~ 40Ks*620col</a:t>
            </a:r>
          </a:p>
          <a:p>
            <a:pPr marL="457200" lvl="1" indent="0"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41C6EFF3-6FB5-4E7E-8BDD-B01E41E4E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758" y="156929"/>
            <a:ext cx="4765565" cy="3059326"/>
          </a:xfrm>
          <a:prstGeom prst="rect">
            <a:avLst/>
          </a:prstGeom>
        </p:spPr>
      </p:pic>
      <p:sp>
        <p:nvSpPr>
          <p:cNvPr id="5" name="Flèche : courbe vers la droite 4">
            <a:extLst>
              <a:ext uri="{FF2B5EF4-FFF2-40B4-BE49-F238E27FC236}">
                <a16:creationId xmlns:a16="http://schemas.microsoft.com/office/drawing/2014/main" id="{951D2530-C9C3-4945-9422-F99F82C6C603}"/>
              </a:ext>
            </a:extLst>
          </p:cNvPr>
          <p:cNvSpPr/>
          <p:nvPr/>
        </p:nvSpPr>
        <p:spPr>
          <a:xfrm rot="10617095">
            <a:off x="8035753" y="1849271"/>
            <a:ext cx="298630" cy="5722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èche : courbe vers la droite 5">
            <a:extLst>
              <a:ext uri="{FF2B5EF4-FFF2-40B4-BE49-F238E27FC236}">
                <a16:creationId xmlns:a16="http://schemas.microsoft.com/office/drawing/2014/main" id="{C8C620AB-02A6-465D-8A66-749F549C6D63}"/>
              </a:ext>
            </a:extLst>
          </p:cNvPr>
          <p:cNvSpPr/>
          <p:nvPr/>
        </p:nvSpPr>
        <p:spPr>
          <a:xfrm rot="10617095">
            <a:off x="10797216" y="1912578"/>
            <a:ext cx="298630" cy="5722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Flèche : courbe vers la droite 6">
            <a:extLst>
              <a:ext uri="{FF2B5EF4-FFF2-40B4-BE49-F238E27FC236}">
                <a16:creationId xmlns:a16="http://schemas.microsoft.com/office/drawing/2014/main" id="{B973E998-1548-4EFD-AD11-2AED8FF4ECF8}"/>
              </a:ext>
            </a:extLst>
          </p:cNvPr>
          <p:cNvSpPr/>
          <p:nvPr/>
        </p:nvSpPr>
        <p:spPr>
          <a:xfrm rot="8992843">
            <a:off x="10548137" y="-243005"/>
            <a:ext cx="904240" cy="278359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Flèche : courbe vers la gauche 8">
            <a:extLst>
              <a:ext uri="{FF2B5EF4-FFF2-40B4-BE49-F238E27FC236}">
                <a16:creationId xmlns:a16="http://schemas.microsoft.com/office/drawing/2014/main" id="{C0D092BE-B95C-4879-BF12-F6F5288CA6A4}"/>
              </a:ext>
            </a:extLst>
          </p:cNvPr>
          <p:cNvSpPr/>
          <p:nvPr/>
        </p:nvSpPr>
        <p:spPr>
          <a:xfrm rot="13843870">
            <a:off x="8066888" y="135689"/>
            <a:ext cx="328638" cy="10850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Flèche : courbe vers la droite 9">
            <a:extLst>
              <a:ext uri="{FF2B5EF4-FFF2-40B4-BE49-F238E27FC236}">
                <a16:creationId xmlns:a16="http://schemas.microsoft.com/office/drawing/2014/main" id="{D9A6C50E-9731-4804-BFEE-97A90EEC1E3C}"/>
              </a:ext>
            </a:extLst>
          </p:cNvPr>
          <p:cNvSpPr/>
          <p:nvPr/>
        </p:nvSpPr>
        <p:spPr>
          <a:xfrm rot="8192017">
            <a:off x="10200128" y="257264"/>
            <a:ext cx="342557" cy="88495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 : haut 10">
            <a:extLst>
              <a:ext uri="{FF2B5EF4-FFF2-40B4-BE49-F238E27FC236}">
                <a16:creationId xmlns:a16="http://schemas.microsoft.com/office/drawing/2014/main" id="{57FAAA4B-8A4C-48E2-805A-6717A6EFD7D6}"/>
              </a:ext>
            </a:extLst>
          </p:cNvPr>
          <p:cNvSpPr/>
          <p:nvPr/>
        </p:nvSpPr>
        <p:spPr>
          <a:xfrm>
            <a:off x="9188605" y="802888"/>
            <a:ext cx="328638" cy="16894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85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DB722-01C1-4D48-BDDF-638B8325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66071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Pré-traitement par pipelines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639606-ABF8-4F91-98D8-E327D6316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467" y="1788907"/>
            <a:ext cx="5581185" cy="4351338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Variables continues : 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Mise à l’échelle standard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Imputation par la moyenne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Variables numériques ordinales : 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Imputation par le mode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Variables catégoriques : 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Encodage one hot à « colonnes fixes »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Imputation par le mode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54E2F64F-76D6-42A6-82A2-9C9630771EB2}"/>
              </a:ext>
            </a:extLst>
          </p:cNvPr>
          <p:cNvGrpSpPr/>
          <p:nvPr/>
        </p:nvGrpSpPr>
        <p:grpSpPr>
          <a:xfrm>
            <a:off x="6326919" y="1415023"/>
            <a:ext cx="5238753" cy="4902667"/>
            <a:chOff x="6970439" y="1507808"/>
            <a:chExt cx="4364314" cy="458803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C3905F71-9A83-4A8D-869F-C70AEEB94763}"/>
                </a:ext>
              </a:extLst>
            </p:cNvPr>
            <p:cNvSpPr/>
            <p:nvPr/>
          </p:nvSpPr>
          <p:spPr>
            <a:xfrm>
              <a:off x="6970440" y="1507808"/>
              <a:ext cx="4304371" cy="591015"/>
            </a:xfrm>
            <a:prstGeom prst="roundRect">
              <a:avLst/>
            </a:prstGeom>
            <a:gradFill>
              <a:gsLst>
                <a:gs pos="0">
                  <a:srgbClr val="9966FF"/>
                </a:gs>
                <a:gs pos="50000">
                  <a:schemeClr val="accent1"/>
                </a:gs>
                <a:gs pos="100000">
                  <a:srgbClr val="FFFFCC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Données origine</a:t>
              </a:r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7E1FBA89-E013-4E08-85B8-98849281EE3D}"/>
                </a:ext>
              </a:extLst>
            </p:cNvPr>
            <p:cNvSpPr/>
            <p:nvPr/>
          </p:nvSpPr>
          <p:spPr>
            <a:xfrm>
              <a:off x="7049429" y="3616983"/>
              <a:ext cx="1349300" cy="591015"/>
            </a:xfrm>
            <a:prstGeom prst="roundRect">
              <a:avLst/>
            </a:prstGeom>
            <a:solidFill>
              <a:srgbClr val="9966FF">
                <a:alpha val="9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Variables continues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0F4A72AA-3ECB-4AEC-99C2-0D5D709D3EE6}"/>
                </a:ext>
              </a:extLst>
            </p:cNvPr>
            <p:cNvSpPr/>
            <p:nvPr/>
          </p:nvSpPr>
          <p:spPr>
            <a:xfrm>
              <a:off x="8398728" y="3616983"/>
              <a:ext cx="1349300" cy="5910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Variables discrètes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FFE2F9D0-91B9-477B-BE82-84C1D381BD31}"/>
                </a:ext>
              </a:extLst>
            </p:cNvPr>
            <p:cNvSpPr/>
            <p:nvPr/>
          </p:nvSpPr>
          <p:spPr>
            <a:xfrm>
              <a:off x="9139356" y="2537863"/>
              <a:ext cx="1481254" cy="591015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2">
                      <a:lumMod val="10000"/>
                    </a:schemeClr>
                  </a:solidFill>
                </a:rPr>
                <a:t>Variables catégoriques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34E2CF76-BCB7-4768-B1B2-4C3E4E9A66B0}"/>
                </a:ext>
              </a:extLst>
            </p:cNvPr>
            <p:cNvSpPr/>
            <p:nvPr/>
          </p:nvSpPr>
          <p:spPr>
            <a:xfrm>
              <a:off x="7658102" y="2533721"/>
              <a:ext cx="1481254" cy="591015"/>
            </a:xfrm>
            <a:prstGeom prst="roundRect">
              <a:avLst/>
            </a:prstGeom>
            <a:gradFill flip="none" rotWithShape="1">
              <a:gsLst>
                <a:gs pos="0">
                  <a:srgbClr val="9966FF"/>
                </a:gs>
                <a:gs pos="100000">
                  <a:schemeClr val="accent1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Variables numériques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C6114975-FA80-49C7-AFBC-D22D516AC8DA}"/>
                </a:ext>
              </a:extLst>
            </p:cNvPr>
            <p:cNvSpPr/>
            <p:nvPr/>
          </p:nvSpPr>
          <p:spPr>
            <a:xfrm>
              <a:off x="9748027" y="3607266"/>
              <a:ext cx="1586726" cy="600732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2">
                      <a:lumMod val="10000"/>
                    </a:schemeClr>
                  </a:solidFill>
                </a:rPr>
                <a:t>Variables catégoriques</a:t>
              </a:r>
            </a:p>
          </p:txBody>
        </p:sp>
        <p:sp>
          <p:nvSpPr>
            <p:cNvPr id="13" name="Flèche : bas 12">
              <a:extLst>
                <a:ext uri="{FF2B5EF4-FFF2-40B4-BE49-F238E27FC236}">
                  <a16:creationId xmlns:a16="http://schemas.microsoft.com/office/drawing/2014/main" id="{33C10A80-2B39-49F2-BB21-434E31280F95}"/>
                </a:ext>
              </a:extLst>
            </p:cNvPr>
            <p:cNvSpPr/>
            <p:nvPr/>
          </p:nvSpPr>
          <p:spPr>
            <a:xfrm>
              <a:off x="8620822" y="2098823"/>
              <a:ext cx="1070517" cy="4307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err="1"/>
                <a:t>dtypes</a:t>
              </a:r>
              <a:endParaRPr lang="fr-FR" sz="1000" dirty="0"/>
            </a:p>
          </p:txBody>
        </p:sp>
        <p:sp>
          <p:nvSpPr>
            <p:cNvPr id="14" name="Flèche : bas 13">
              <a:extLst>
                <a:ext uri="{FF2B5EF4-FFF2-40B4-BE49-F238E27FC236}">
                  <a16:creationId xmlns:a16="http://schemas.microsoft.com/office/drawing/2014/main" id="{59627EA0-88B5-4542-B341-112053D0C3BF}"/>
                </a:ext>
              </a:extLst>
            </p:cNvPr>
            <p:cNvSpPr/>
            <p:nvPr/>
          </p:nvSpPr>
          <p:spPr>
            <a:xfrm>
              <a:off x="7760785" y="3155486"/>
              <a:ext cx="1275886" cy="4307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unique</a:t>
              </a:r>
            </a:p>
            <a:p>
              <a:pPr algn="ctr"/>
              <a:r>
                <a:rPr lang="fr-FR" sz="1000" dirty="0"/>
                <a:t>&gt;3</a:t>
              </a:r>
            </a:p>
          </p:txBody>
        </p:sp>
        <p:sp>
          <p:nvSpPr>
            <p:cNvPr id="15" name="Flèche : bas 14">
              <a:extLst>
                <a:ext uri="{FF2B5EF4-FFF2-40B4-BE49-F238E27FC236}">
                  <a16:creationId xmlns:a16="http://schemas.microsoft.com/office/drawing/2014/main" id="{57EAAB1F-2124-4747-A7BC-B54F2261810C}"/>
                </a:ext>
              </a:extLst>
            </p:cNvPr>
            <p:cNvSpPr/>
            <p:nvPr/>
          </p:nvSpPr>
          <p:spPr>
            <a:xfrm>
              <a:off x="6970439" y="4238738"/>
              <a:ext cx="1428287" cy="124640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err="1"/>
                <a:t>Stdscaler</a:t>
              </a:r>
              <a:endParaRPr lang="fr-FR" sz="1000" dirty="0"/>
            </a:p>
            <a:p>
              <a:pPr algn="ctr"/>
              <a:r>
                <a:rPr lang="fr-FR" sz="1000" dirty="0"/>
                <a:t>+</a:t>
              </a:r>
            </a:p>
            <a:p>
              <a:pPr algn="ctr"/>
              <a:r>
                <a:rPr lang="fr-FR" sz="1000" dirty="0"/>
                <a:t>Imputer</a:t>
              </a:r>
            </a:p>
            <a:p>
              <a:pPr algn="ctr"/>
              <a:r>
                <a:rPr lang="fr-FR" sz="1000" dirty="0"/>
                <a:t>moyenne</a:t>
              </a:r>
            </a:p>
          </p:txBody>
        </p:sp>
        <p:sp>
          <p:nvSpPr>
            <p:cNvPr id="16" name="Flèche : bas 15">
              <a:extLst>
                <a:ext uri="{FF2B5EF4-FFF2-40B4-BE49-F238E27FC236}">
                  <a16:creationId xmlns:a16="http://schemas.microsoft.com/office/drawing/2014/main" id="{E424D452-2F8F-4ED3-B7AF-95A5A0990371}"/>
                </a:ext>
              </a:extLst>
            </p:cNvPr>
            <p:cNvSpPr/>
            <p:nvPr/>
          </p:nvSpPr>
          <p:spPr>
            <a:xfrm>
              <a:off x="8425212" y="4229022"/>
              <a:ext cx="1428287" cy="12758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Imputer</a:t>
              </a:r>
            </a:p>
            <a:p>
              <a:pPr algn="ctr"/>
              <a:r>
                <a:rPr lang="fr-FR" sz="1000" dirty="0"/>
                <a:t>mode</a:t>
              </a:r>
            </a:p>
          </p:txBody>
        </p:sp>
        <p:sp>
          <p:nvSpPr>
            <p:cNvPr id="17" name="Flèche : bas 16">
              <a:extLst>
                <a:ext uri="{FF2B5EF4-FFF2-40B4-BE49-F238E27FC236}">
                  <a16:creationId xmlns:a16="http://schemas.microsoft.com/office/drawing/2014/main" id="{DC0CD214-02FE-4E06-AF82-6BD1D11DD107}"/>
                </a:ext>
              </a:extLst>
            </p:cNvPr>
            <p:cNvSpPr/>
            <p:nvPr/>
          </p:nvSpPr>
          <p:spPr>
            <a:xfrm>
              <a:off x="9906466" y="4229022"/>
              <a:ext cx="1428287" cy="12758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Encodage</a:t>
              </a:r>
            </a:p>
            <a:p>
              <a:pPr algn="ctr"/>
              <a:r>
                <a:rPr lang="fr-FR" sz="1000" dirty="0"/>
                <a:t>Binaire</a:t>
              </a:r>
            </a:p>
            <a:p>
              <a:pPr algn="ctr"/>
              <a:endParaRPr lang="fr-FR" sz="600" dirty="0"/>
            </a:p>
            <a:p>
              <a:pPr algn="ctr"/>
              <a:r>
                <a:rPr lang="fr-FR" sz="1000" dirty="0"/>
                <a:t>One hot</a:t>
              </a:r>
            </a:p>
            <a:p>
              <a:pPr algn="ctr"/>
              <a:r>
                <a:rPr lang="fr-FR" sz="1000" dirty="0"/>
                <a:t>+</a:t>
              </a:r>
            </a:p>
            <a:p>
              <a:pPr algn="ctr"/>
              <a:r>
                <a:rPr lang="fr-FR" sz="1000" dirty="0"/>
                <a:t>Imputer</a:t>
              </a:r>
            </a:p>
            <a:p>
              <a:pPr algn="ctr"/>
              <a:r>
                <a:rPr lang="fr-FR" sz="1000" dirty="0"/>
                <a:t>mode</a:t>
              </a: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1A82FB75-D56F-4CD7-8D0D-4D69DAAEDDA3}"/>
                </a:ext>
              </a:extLst>
            </p:cNvPr>
            <p:cNvSpPr/>
            <p:nvPr/>
          </p:nvSpPr>
          <p:spPr>
            <a:xfrm>
              <a:off x="7030382" y="5504832"/>
              <a:ext cx="4304371" cy="5910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Variables numériques std</a:t>
              </a:r>
            </a:p>
          </p:txBody>
        </p:sp>
        <p:sp>
          <p:nvSpPr>
            <p:cNvPr id="19" name="Flèche : bas 18">
              <a:extLst>
                <a:ext uri="{FF2B5EF4-FFF2-40B4-BE49-F238E27FC236}">
                  <a16:creationId xmlns:a16="http://schemas.microsoft.com/office/drawing/2014/main" id="{46439DED-D28D-4AFB-B64E-421169578721}"/>
                </a:ext>
              </a:extLst>
            </p:cNvPr>
            <p:cNvSpPr/>
            <p:nvPr/>
          </p:nvSpPr>
          <p:spPr>
            <a:xfrm>
              <a:off x="10048649" y="3152694"/>
              <a:ext cx="440005" cy="4307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916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AC4BF-0799-4A46-A6A1-815F03FB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Modèles évalués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5E6516-DD7D-4064-9DEA-3637DA89E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6 modèles évalués (comparés à un classificateur naïf aléatoire)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Modèles linéaires : régression logistique,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SGDClassifier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Modèles non-linéaires :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knn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, arbre de décision,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random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forest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,SVC</a:t>
            </a:r>
          </a:p>
          <a:p>
            <a:pPr lvl="1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En bonus le light GBM a été testé </a:t>
            </a:r>
          </a:p>
          <a:p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Evaluation avec les hyperparamètres par défaut</a:t>
            </a:r>
          </a:p>
          <a:p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38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8FA79F-0655-4BFE-BD17-A2868655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Scoring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31B5489-B2EE-4675-91B6-90677096F8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>
                    <a:solidFill>
                      <a:schemeClr val="bg1">
                        <a:lumMod val="75000"/>
                      </a:schemeClr>
                    </a:solidFill>
                  </a:rPr>
                  <a:t>Critère principal : F2 </a:t>
                </a:r>
                <a:r>
                  <a:rPr lang="fr-FR" dirty="0">
                    <a:solidFill>
                      <a:schemeClr val="bg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	</a:t>
                </a:r>
              </a:p>
              <a:p>
                <a:endParaRPr lang="fr-FR" b="0" i="1" dirty="0">
                  <a:solidFill>
                    <a:schemeClr val="bg1">
                      <a:lumMod val="75000"/>
                    </a:schemeClr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𝐹</m:t>
                      </m:r>
                      <m:r>
                        <a:rPr lang="fr-FR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5∗</m:t>
                          </m:r>
                          <m:r>
                            <a:rPr lang="fr-F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𝑅𝑒𝑐𝑎𝑙𝑙</m:t>
                          </m:r>
                          <m:r>
                            <a:rPr lang="fr-F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∗</m:t>
                          </m:r>
                          <m:r>
                            <a:rPr lang="fr-F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𝑃𝑟𝑒𝑐𝑖𝑠𝑖𝑜𝑛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4∗</m:t>
                          </m:r>
                          <m:r>
                            <a:rPr lang="fr-F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𝑃𝑟𝑒𝑐𝑖𝑠𝑖𝑜𝑛</m:t>
                          </m:r>
                          <m:r>
                            <a:rPr lang="fr-F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fr-F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fr-FR" dirty="0">
                    <a:solidFill>
                      <a:schemeClr val="bg1">
                        <a:lumMod val="75000"/>
                      </a:schemeClr>
                    </a:solidFill>
                  </a:rPr>
                  <a:t>Estimation arbitraire du coût de défaut de paiement et du manque à gagner à 80/20</a:t>
                </a:r>
              </a:p>
              <a:p>
                <a:pPr marL="0" indent="0">
                  <a:buNone/>
                </a:pPr>
                <a:endParaRPr lang="fr-F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fr-FR" dirty="0">
                    <a:solidFill>
                      <a:schemeClr val="bg1">
                        <a:lumMod val="75000"/>
                      </a:schemeClr>
                    </a:solidFill>
                  </a:rPr>
                  <a:t> Autres mesures pour info : </a:t>
                </a:r>
                <a:r>
                  <a:rPr lang="fr-FR" dirty="0" err="1">
                    <a:solidFill>
                      <a:schemeClr val="bg1">
                        <a:lumMod val="75000"/>
                      </a:schemeClr>
                    </a:solidFill>
                  </a:rPr>
                  <a:t>recall</a:t>
                </a:r>
                <a:r>
                  <a:rPr lang="fr-FR" dirty="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lang="fr-FR" dirty="0" err="1">
                    <a:solidFill>
                      <a:schemeClr val="bg1">
                        <a:lumMod val="75000"/>
                      </a:schemeClr>
                    </a:solidFill>
                  </a:rPr>
                  <a:t>precision</a:t>
                </a:r>
                <a:r>
                  <a:rPr lang="fr-FR" dirty="0">
                    <a:solidFill>
                      <a:schemeClr val="bg1">
                        <a:lumMod val="75000"/>
                      </a:schemeClr>
                    </a:solidFill>
                  </a:rPr>
                  <a:t> et courbe ROC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31B5489-B2EE-4675-91B6-90677096F8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488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AC4BF-0799-4A46-A6A1-815F03FB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Comparaison des scores de cross-validation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E8B148-F370-4C58-93B0-98CE233F9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8577"/>
            <a:ext cx="10498423" cy="4558393"/>
          </a:xfrm>
          <a:prstGeom prst="rect">
            <a:avLst/>
          </a:prstGeom>
          <a:solidFill>
            <a:schemeClr val="accent3"/>
          </a:solidFill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6281C3B-29BF-440C-8FDA-207A7D7BB8DD}"/>
              </a:ext>
            </a:extLst>
          </p:cNvPr>
          <p:cNvCxnSpPr>
            <a:cxnSpLocks/>
          </p:cNvCxnSpPr>
          <p:nvPr/>
        </p:nvCxnSpPr>
        <p:spPr>
          <a:xfrm>
            <a:off x="4702629" y="3599543"/>
            <a:ext cx="66339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4475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21711</TotalTime>
  <Words>845</Words>
  <Application>Microsoft Office PowerPoint</Application>
  <PresentationFormat>Grand écran</PresentationFormat>
  <Paragraphs>221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Thème Office</vt:lpstr>
      <vt:lpstr>  Scoring pour octroi de crédits personnels </vt:lpstr>
      <vt:lpstr>Background/Problématique</vt:lpstr>
      <vt:lpstr>Jeu de données</vt:lpstr>
      <vt:lpstr>Nettoyage</vt:lpstr>
      <vt:lpstr>Feature engineering</vt:lpstr>
      <vt:lpstr>Pré-traitement par pipelines</vt:lpstr>
      <vt:lpstr>Modèles évalués</vt:lpstr>
      <vt:lpstr>Scoring</vt:lpstr>
      <vt:lpstr>Comparaison des scores de cross-validation</vt:lpstr>
      <vt:lpstr>Comparaison des scores en généralisation</vt:lpstr>
      <vt:lpstr>Sélection de variables : </vt:lpstr>
      <vt:lpstr>Optimisation du modèle testé : </vt:lpstr>
      <vt:lpstr>Résultats</vt:lpstr>
      <vt:lpstr>Bilan, avec modèle bonus light GBM </vt:lpstr>
      <vt:lpstr>Interprétabilité du modèle retenu                    1/2</vt:lpstr>
      <vt:lpstr>Présentation PowerPoint</vt:lpstr>
      <vt:lpstr>Conclusions / perspectives</vt:lpstr>
      <vt:lpstr>Présentation PowerPoint</vt:lpstr>
      <vt:lpstr>Présentation PowerPoint</vt:lpstr>
      <vt:lpstr>Annexe : performance des modèles comparée sur données du fichier central, sans feature engineering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klijntje lewince</dc:creator>
  <cp:lastModifiedBy>klijntje lewince</cp:lastModifiedBy>
  <cp:revision>136</cp:revision>
  <dcterms:created xsi:type="dcterms:W3CDTF">2021-01-16T15:07:49Z</dcterms:created>
  <dcterms:modified xsi:type="dcterms:W3CDTF">2022-02-01T15:23:16Z</dcterms:modified>
</cp:coreProperties>
</file>