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92" r:id="rId8"/>
    <p:sldId id="289" r:id="rId9"/>
    <p:sldId id="275" r:id="rId10"/>
    <p:sldId id="276" r:id="rId11"/>
    <p:sldId id="279" r:id="rId12"/>
    <p:sldId id="291" r:id="rId13"/>
    <p:sldId id="277" r:id="rId14"/>
    <p:sldId id="280" r:id="rId15"/>
    <p:sldId id="293" r:id="rId16"/>
    <p:sldId id="278" r:id="rId17"/>
    <p:sldId id="283" r:id="rId18"/>
    <p:sldId id="282" r:id="rId19"/>
    <p:sldId id="285" r:id="rId20"/>
    <p:sldId id="287" r:id="rId21"/>
    <p:sldId id="294" r:id="rId22"/>
    <p:sldId id="281" r:id="rId23"/>
    <p:sldId id="288" r:id="rId24"/>
    <p:sldId id="267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FF9900"/>
    <a:srgbClr val="FFFFCC"/>
    <a:srgbClr val="996600"/>
    <a:srgbClr val="6666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0E1293-118F-4EB8-A039-8FFDC3912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EDDC35-E245-4553-B862-0D26DC054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5EC692-EF06-4600-B4EE-317B0458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BA8B0B-41D5-4A20-B89C-A30CE1F1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DC5906-FEE8-4682-8EC0-5E9CDE82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37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43C9D6-C9FC-4BBF-9AFC-7B29ED8D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63FBD5-0FC4-4398-BC4A-3846D08E3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59338D-B06A-4E1C-A1B7-E77E0983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EC9F36-9892-43F7-8139-295BEFE1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866D5B-5D6C-4499-A65A-4BECAE61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46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6E2B93-3BCC-4AAA-8419-72E7D0635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7B2E36-938C-4CE6-B0EF-5DA519EFC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E64BD8-A98C-4029-9F3B-AABD36D7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988F33-B452-4916-A667-20218191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3F012A-5274-4C46-A5BE-B45BCE53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59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9321E-FAAB-4F05-8441-0ED368E4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F1386C-606A-4BA6-BFA1-158910A1F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AC1C36-F750-41A6-878C-2A7D2355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8495C4-EF63-4476-AB0F-8B19BA2A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2D51A2-BC55-4195-8479-53D3DE20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75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057283-BF6A-4F49-919E-A23C3CFF0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31B573-2BF3-460B-AA92-D0BECC653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0188F6-0039-4208-9FFA-FFE51B98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EC37BA-2235-4A26-AE9A-A3B3249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B795B0-7BFD-4235-A809-EF7059D5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74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13EE3-85C2-4285-BB3D-E3311C7F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17F353-3BB1-43D7-B8E9-360919E40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C03288-0045-48B3-8AFF-CD919F940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651CC5-DBA3-4099-B621-BBC74AFE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06A449-C8E6-4A02-8A2E-7EF90E2B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0DFE6A-2554-45E1-BB6E-24C0C187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41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8C94C-4254-4D6E-9F81-A9B83FBF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51FC6B-14CD-4C1D-833D-7C19BA993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2A6518-C342-4B37-8E2E-B0D1B6C20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A8BF28-3F00-46F8-910D-FF631AE9B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0915BF0-F414-4A58-8DF3-59459B444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777111-6F05-411B-8181-A58B21F2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154B43-873B-4ED5-B495-1B6F58BB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16D7BF6-35A7-4169-95FB-6F5EE7A0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65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3A4DC-C176-4294-B5B5-EBFA521A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D90AEC3-60A7-41AD-A21F-C933BD66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E8D891-F6B4-408F-A2AF-17C956EB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8D5BEB-FD65-4616-B854-766E6BDE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3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2DFF73-E520-448B-AE86-EB128B38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30F7C2-6A89-4BE5-B885-1B4EF0B9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7563D2-6B0C-4828-A879-DEA5A999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50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26838-FC41-41B9-8A9A-62CB8E7B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1BF006-54A7-4AF0-AB7C-9A363B18E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668CAF-52D4-410D-BDBD-15967784E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B2F1AC-D513-4FB2-A731-9F007370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926909-36C2-4FB4-B279-D6C8E368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C08E3D-5E2D-4AEF-A22C-286C9A6C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44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3C040-F87C-4BE8-84A1-B83675E4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6C6237-8AA5-482B-BF44-CE6173738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2811B2-C0C7-4443-8565-FC195A16E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CFCCDB-160A-4AF6-85E4-AB8F0A7C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CCFC50-2CEA-4EF1-89D2-63FEC0E8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611DBE-2814-4B1A-ACF1-5CE832AB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36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ixabay.com/fr/fond-l-arri%C3%A8re-plan-th%C3%A8me-mod%C3%A8le-869596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7B0444-6D60-4CA0-906E-33B92A97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17C83B-F7DA-4176-9AEE-252BD4C3A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322F43-DC79-450D-B135-094D79324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01269-04F9-4630-A2EF-7B868B7FE34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00B5CC-02E3-4B18-A54D-0684A0052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872180-FA83-431A-90E0-F744B852F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C66DC-27D2-4B01-9323-41D520ADB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40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EC60B-D713-4BF2-AF45-45BD87768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100" y="270510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fr-FR" dirty="0">
                <a:solidFill>
                  <a:schemeClr val="bg1">
                    <a:lumMod val="75000"/>
                  </a:schemeClr>
                </a:solidFill>
              </a:rPr>
            </a:br>
            <a:br>
              <a:rPr lang="fr-FR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7300" dirty="0">
                <a:solidFill>
                  <a:schemeClr val="bg1">
                    <a:lumMod val="75000"/>
                  </a:schemeClr>
                </a:solidFill>
              </a:rPr>
              <a:t>Avis Restau : </a:t>
            </a:r>
            <a:br>
              <a:rPr lang="fr-FR" sz="73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7300" dirty="0">
                <a:solidFill>
                  <a:schemeClr val="bg1">
                    <a:lumMod val="75000"/>
                  </a:schemeClr>
                </a:solidFill>
              </a:rPr>
              <a:t>Etude de faisabilité pour</a:t>
            </a:r>
            <a:br>
              <a:rPr lang="fr-FR" sz="73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7300" dirty="0">
                <a:solidFill>
                  <a:schemeClr val="bg1">
                    <a:lumMod val="75000"/>
                  </a:schemeClr>
                </a:solidFill>
              </a:rPr>
              <a:t>Ajout de fonctionnalités</a:t>
            </a:r>
            <a:br>
              <a:rPr lang="fr-FR" dirty="0">
                <a:solidFill>
                  <a:schemeClr val="bg1">
                    <a:lumMod val="75000"/>
                  </a:schemeClr>
                </a:solidFill>
              </a:rPr>
            </a:b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9A8F53-79ED-4582-90E9-718FCED07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829" y="163907"/>
            <a:ext cx="2560017" cy="11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2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1945F-55D8-49A5-A9CA-A2FA8982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36" y="242295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Détection de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features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ORB / SIFT et apprentissage supervisé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039F15-1969-4D19-A1A6-64C89A45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36" y="2043989"/>
            <a:ext cx="10515600" cy="4351338"/>
          </a:xfrm>
        </p:spPr>
        <p:txBody>
          <a:bodyPr>
            <a:normAutofit lnSpcReduction="10000"/>
          </a:bodyPr>
          <a:lstStyle/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Rapide, léger mais moins précis : ORB préféré à SIFT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En cas de ressources de calcul limitées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Apprentissage supervisé par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Random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Forest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Fonction de transformation pour le pré-traitement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Estimateur/transformateur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sklearn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défini pour l’extraction de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features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9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39B41F-4C78-4210-AF6D-327C6B71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81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bg1">
                    <a:lumMod val="65000"/>
                  </a:schemeClr>
                </a:solidFill>
              </a:rPr>
              <a:t>Résultats des essais en apprentissage supervisé        1/2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906EF98-CA69-44D7-880B-BBF1123F3B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72120"/>
              </p:ext>
            </p:extLst>
          </p:nvPr>
        </p:nvGraphicFramePr>
        <p:xfrm>
          <a:off x="838200" y="1825625"/>
          <a:ext cx="10515603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164322736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397552104"/>
                    </a:ext>
                  </a:extLst>
                </a:gridCol>
                <a:gridCol w="1313542">
                  <a:extLst>
                    <a:ext uri="{9D8B030D-6E8A-4147-A177-3AD203B41FA5}">
                      <a16:colId xmlns:a16="http://schemas.microsoft.com/office/drawing/2014/main" val="1118100606"/>
                    </a:ext>
                  </a:extLst>
                </a:gridCol>
                <a:gridCol w="1690916">
                  <a:extLst>
                    <a:ext uri="{9D8B030D-6E8A-4147-A177-3AD203B41FA5}">
                      <a16:colId xmlns:a16="http://schemas.microsoft.com/office/drawing/2014/main" val="220606865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2788357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68323339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69853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baseline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stratified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random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Greyscale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, SIFT, 500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features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Greyscale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, ORB,  500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features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Greyscale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, ORB, 200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features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Color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, ORB, 500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features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Color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, ORB, 200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features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92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ROC_AUC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77891"/>
                  </a:ext>
                </a:extLst>
              </a:tr>
            </a:tbl>
          </a:graphicData>
        </a:graphic>
      </p:graphicFrame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EB2719B5-0EE2-4245-8FAA-2FABCA19D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947131"/>
              </p:ext>
            </p:extLst>
          </p:nvPr>
        </p:nvGraphicFramePr>
        <p:xfrm>
          <a:off x="3822700" y="4174066"/>
          <a:ext cx="4546600" cy="11755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73300">
                  <a:extLst>
                    <a:ext uri="{9D8B030D-6E8A-4147-A177-3AD203B41FA5}">
                      <a16:colId xmlns:a16="http://schemas.microsoft.com/office/drawing/2014/main" val="259163919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2482976065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Modèle retenu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Greyscale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, SIFT, 200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features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450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fr-FR" dirty="0"/>
                        <a:t>ROC_AUC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0,872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637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892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39B41F-4C78-4210-AF6D-327C6B71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53" y="205898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bg1">
                    <a:lumMod val="75000"/>
                  </a:schemeClr>
                </a:solidFill>
              </a:rPr>
              <a:t>Résultat des essais en apprentissage supervisé          2/2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2673E8C9-AB52-4C76-BE98-A3BF645784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545001"/>
              </p:ext>
            </p:extLst>
          </p:nvPr>
        </p:nvGraphicFramePr>
        <p:xfrm>
          <a:off x="614149" y="2715904"/>
          <a:ext cx="10924134" cy="3273410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2153996">
                  <a:extLst>
                    <a:ext uri="{9D8B030D-6E8A-4147-A177-3AD203B41FA5}">
                      <a16:colId xmlns:a16="http://schemas.microsoft.com/office/drawing/2014/main" val="3604512002"/>
                    </a:ext>
                  </a:extLst>
                </a:gridCol>
                <a:gridCol w="1487382">
                  <a:extLst>
                    <a:ext uri="{9D8B030D-6E8A-4147-A177-3AD203B41FA5}">
                      <a16:colId xmlns:a16="http://schemas.microsoft.com/office/drawing/2014/main" val="4113873494"/>
                    </a:ext>
                  </a:extLst>
                </a:gridCol>
                <a:gridCol w="1820689">
                  <a:extLst>
                    <a:ext uri="{9D8B030D-6E8A-4147-A177-3AD203B41FA5}">
                      <a16:colId xmlns:a16="http://schemas.microsoft.com/office/drawing/2014/main" val="1520292539"/>
                    </a:ext>
                  </a:extLst>
                </a:gridCol>
                <a:gridCol w="1820689">
                  <a:extLst>
                    <a:ext uri="{9D8B030D-6E8A-4147-A177-3AD203B41FA5}">
                      <a16:colId xmlns:a16="http://schemas.microsoft.com/office/drawing/2014/main" val="2393414986"/>
                    </a:ext>
                  </a:extLst>
                </a:gridCol>
                <a:gridCol w="1820689">
                  <a:extLst>
                    <a:ext uri="{9D8B030D-6E8A-4147-A177-3AD203B41FA5}">
                      <a16:colId xmlns:a16="http://schemas.microsoft.com/office/drawing/2014/main" val="3243707431"/>
                    </a:ext>
                  </a:extLst>
                </a:gridCol>
                <a:gridCol w="1820689">
                  <a:extLst>
                    <a:ext uri="{9D8B030D-6E8A-4147-A177-3AD203B41FA5}">
                      <a16:colId xmlns:a16="http://schemas.microsoft.com/office/drawing/2014/main" val="2587349984"/>
                    </a:ext>
                  </a:extLst>
                </a:gridCol>
              </a:tblGrid>
              <a:tr h="467630">
                <a:tc>
                  <a:txBody>
                    <a:bodyPr/>
                    <a:lstStyle/>
                    <a:p>
                      <a:pPr algn="r" fontAlgn="ctr"/>
                      <a:r>
                        <a:rPr lang="fr-FR" b="1" dirty="0">
                          <a:effectLst/>
                        </a:rPr>
                        <a:t>Prédiction</a:t>
                      </a:r>
                      <a:r>
                        <a:rPr lang="fr-FR" b="1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endParaRPr lang="fr-FR" b="1" dirty="0">
                        <a:effectLst/>
                      </a:endParaRP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fr-FR" b="1" dirty="0">
                          <a:effectLst/>
                        </a:rPr>
                        <a:t>drink</a:t>
                      </a: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fr-FR" b="1" dirty="0" err="1">
                          <a:effectLst/>
                        </a:rPr>
                        <a:t>food</a:t>
                      </a:r>
                      <a:endParaRPr lang="fr-FR" b="1" dirty="0">
                        <a:effectLst/>
                      </a:endParaRP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fr-FR" b="1" dirty="0" err="1">
                          <a:effectLst/>
                        </a:rPr>
                        <a:t>inside</a:t>
                      </a:r>
                      <a:endParaRPr lang="fr-FR" b="1" dirty="0">
                        <a:effectLst/>
                      </a:endParaRP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fr-FR" b="1" dirty="0">
                          <a:effectLst/>
                        </a:rPr>
                        <a:t>menu</a:t>
                      </a: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fr-FR" b="1" dirty="0" err="1">
                          <a:effectLst/>
                        </a:rPr>
                        <a:t>outside</a:t>
                      </a:r>
                      <a:endParaRPr lang="fr-FR" b="1" dirty="0">
                        <a:effectLst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67925640"/>
                  </a:ext>
                </a:extLst>
              </a:tr>
              <a:tr h="467630">
                <a:tc>
                  <a:txBody>
                    <a:bodyPr/>
                    <a:lstStyle/>
                    <a:p>
                      <a:pPr algn="r" fontAlgn="ctr"/>
                      <a:r>
                        <a:rPr lang="fr-FR" b="1" dirty="0">
                          <a:effectLst/>
                        </a:rPr>
                        <a:t>Etiquette Yelp : </a:t>
                      </a: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fr-FR" b="1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fr-FR" b="1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fr-FR" b="1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fr-FR" b="1" dirty="0"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fr-FR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845495"/>
                  </a:ext>
                </a:extLst>
              </a:tr>
              <a:tr h="467630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>
                          <a:effectLst/>
                        </a:rPr>
                        <a:t>drink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136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9264386"/>
                  </a:ext>
                </a:extLst>
              </a:tr>
              <a:tr h="467630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>
                          <a:effectLst/>
                        </a:rPr>
                        <a:t>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445039"/>
                  </a:ext>
                </a:extLst>
              </a:tr>
              <a:tr h="467630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>
                          <a:effectLst/>
                        </a:rPr>
                        <a:t>inside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136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258903"/>
                  </a:ext>
                </a:extLst>
              </a:tr>
              <a:tr h="467630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>
                          <a:effectLst/>
                        </a:rPr>
                        <a:t>menu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227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331584"/>
                  </a:ext>
                </a:extLst>
              </a:tr>
              <a:tr h="467630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>
                          <a:effectLst/>
                        </a:rPr>
                        <a:t>outside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106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242633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F17BDBB-995E-4A55-BFB2-874A31659AD7}"/>
              </a:ext>
            </a:extLst>
          </p:cNvPr>
          <p:cNvSpPr txBox="1"/>
          <p:nvPr/>
        </p:nvSpPr>
        <p:spPr>
          <a:xfrm>
            <a:off x="3200399" y="1646265"/>
            <a:ext cx="833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Matrice de confusion du modèle sur le jeu de test  (20%)</a:t>
            </a:r>
          </a:p>
        </p:txBody>
      </p:sp>
    </p:spTree>
    <p:extLst>
      <p:ext uri="{BB962C8B-B14F-4D97-AF65-F5344CB8AC3E}">
        <p14:creationId xmlns:p14="http://schemas.microsoft.com/office/powerpoint/2010/main" val="235000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1945F-55D8-49A5-A9CA-A2FA8982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07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CNN +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KMeans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039F15-1969-4D19-A1A6-64C89A45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41537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VGG16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Retrait de la couche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softmax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Prédiction des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features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(4096)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Réduction de dimension par PCA (95%ev)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Segmentation par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Kmeans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(5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clusters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743F4B-B2F9-4643-8300-79E33F4A9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093" y="812799"/>
            <a:ext cx="5667382" cy="56800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23839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754A11-30EB-4E9A-95BE-DEC8BB67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-178630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>
                    <a:lumMod val="65000"/>
                  </a:schemeClr>
                </a:solidFill>
              </a:rPr>
              <a:t>Résultats du pipe CNN + </a:t>
            </a:r>
            <a:r>
              <a:rPr lang="fr-FR" sz="4000" dirty="0" err="1">
                <a:solidFill>
                  <a:schemeClr val="bg1">
                    <a:lumMod val="65000"/>
                  </a:schemeClr>
                </a:solidFill>
              </a:rPr>
              <a:t>KMeans</a:t>
            </a:r>
            <a:endParaRPr lang="fr-FR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7C4A3-FA4A-491E-857E-CBAA0291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67512"/>
            <a:ext cx="10515600" cy="4351338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ARI : 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0,60 en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feature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extraction pure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0,73 avec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ré-entraînement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du réseau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Clusters obtenus :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12EF4CE-DD60-4466-92C2-EB783E3D5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645" y="517171"/>
            <a:ext cx="4331367" cy="2195822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19A66BE-2F75-4A89-BD8D-421D9B1F0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253" y="4588983"/>
            <a:ext cx="4475747" cy="2269017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003931B8-0EAB-4DFE-81A8-9C3DFECA9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4624092"/>
            <a:ext cx="4331368" cy="2195823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A78949E-4031-4B24-8B87-73C86E3AF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07" y="2551916"/>
            <a:ext cx="4585007" cy="232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39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3B7AC6-19F6-4D9D-A5AC-C40EBE4A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2549525"/>
            <a:ext cx="10515600" cy="1325563"/>
          </a:xfrm>
        </p:spPr>
        <p:txBody>
          <a:bodyPr>
            <a:normAutofit/>
          </a:bodyPr>
          <a:lstStyle/>
          <a:p>
            <a:r>
              <a:rPr lang="fr-FR" sz="6600" dirty="0">
                <a:solidFill>
                  <a:schemeClr val="bg1">
                    <a:lumMod val="65000"/>
                  </a:schemeClr>
                </a:solidFill>
              </a:rPr>
              <a:t>Partie 2 : Données Textuelles</a:t>
            </a:r>
          </a:p>
        </p:txBody>
      </p:sp>
    </p:spTree>
    <p:extLst>
      <p:ext uri="{BB962C8B-B14F-4D97-AF65-F5344CB8AC3E}">
        <p14:creationId xmlns:p14="http://schemas.microsoft.com/office/powerpoint/2010/main" val="49733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1945F-55D8-49A5-A9CA-A2FA8982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Données Textuelles, modèle simplifié        1/2</a:t>
            </a:r>
            <a:br>
              <a:rPr lang="fr-FR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Pré-traitement manuel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039F15-1969-4D19-A1A6-64C89A45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" y="1480553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</a:rPr>
              <a:t>Sélection des </a:t>
            </a:r>
            <a:r>
              <a:rPr lang="fr-FR" sz="2400" dirty="0" err="1">
                <a:solidFill>
                  <a:schemeClr val="bg1">
                    <a:lumMod val="85000"/>
                  </a:schemeClr>
                </a:solidFill>
              </a:rPr>
              <a:t>reviews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</a:rPr>
              <a:t> de restaurant avec rating &lt;3</a:t>
            </a:r>
          </a:p>
          <a:p>
            <a:pPr marL="0" indent="0">
              <a:buNone/>
            </a:pPr>
            <a:endParaRPr lang="fr-FR" sz="2400" dirty="0">
              <a:solidFill>
                <a:schemeClr val="bg1">
                  <a:lumMod val="85000"/>
                </a:schemeClr>
              </a:solidFill>
            </a:endParaRPr>
          </a:p>
          <a:p>
            <a:endParaRPr lang="fr-FR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sz="2400" dirty="0" err="1">
                <a:solidFill>
                  <a:schemeClr val="bg1">
                    <a:lumMod val="85000"/>
                  </a:schemeClr>
                </a:solidFill>
              </a:rPr>
              <a:t>Lowcase</a:t>
            </a:r>
            <a:endParaRPr lang="fr-FR" sz="2400" dirty="0">
              <a:solidFill>
                <a:schemeClr val="bg1">
                  <a:lumMod val="85000"/>
                </a:schemeClr>
              </a:solidFill>
            </a:endParaRPr>
          </a:p>
          <a:p>
            <a:endParaRPr lang="fr-FR" sz="2400" dirty="0">
              <a:solidFill>
                <a:schemeClr val="bg1">
                  <a:lumMod val="85000"/>
                </a:schemeClr>
              </a:solidFill>
            </a:endParaRPr>
          </a:p>
          <a:p>
            <a:endParaRPr lang="fr-FR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</a:rPr>
              <a:t>Tokenisation par </a:t>
            </a:r>
            <a:r>
              <a:rPr lang="fr-FR" sz="2400" dirty="0" err="1">
                <a:solidFill>
                  <a:schemeClr val="bg1">
                    <a:lumMod val="85000"/>
                  </a:schemeClr>
                </a:solidFill>
              </a:rPr>
              <a:t>nltk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</a:rPr>
              <a:t> – </a:t>
            </a:r>
            <a:r>
              <a:rPr lang="fr-FR" sz="2400" dirty="0" err="1">
                <a:solidFill>
                  <a:schemeClr val="bg1">
                    <a:lumMod val="85000"/>
                  </a:schemeClr>
                </a:solidFill>
              </a:rPr>
              <a:t>regexptokenizer</a:t>
            </a:r>
            <a:endParaRPr lang="fr-FR" sz="2400" dirty="0">
              <a:solidFill>
                <a:schemeClr val="bg1">
                  <a:lumMod val="85000"/>
                </a:schemeClr>
              </a:solidFill>
            </a:endParaRPr>
          </a:p>
          <a:p>
            <a:endParaRPr lang="fr-FR" sz="2400" dirty="0">
              <a:solidFill>
                <a:schemeClr val="bg1">
                  <a:lumMod val="85000"/>
                </a:schemeClr>
              </a:solidFill>
            </a:endParaRPr>
          </a:p>
          <a:p>
            <a:endParaRPr lang="fr-FR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</a:rPr>
              <a:t>Suppression manuelle des </a:t>
            </a:r>
            <a:r>
              <a:rPr lang="fr-FR" sz="2400" dirty="0" err="1">
                <a:solidFill>
                  <a:schemeClr val="bg1">
                    <a:lumMod val="85000"/>
                  </a:schemeClr>
                </a:solidFill>
              </a:rPr>
              <a:t>stopwords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</a:rPr>
              <a:t> anglais inclus dans </a:t>
            </a:r>
            <a:r>
              <a:rPr lang="fr-FR" sz="2400" dirty="0" err="1">
                <a:solidFill>
                  <a:schemeClr val="bg1">
                    <a:lumMod val="85000"/>
                  </a:schemeClr>
                </a:solidFill>
              </a:rPr>
              <a:t>nltk.corpus</a:t>
            </a:r>
            <a:endParaRPr lang="fr-FR" sz="2400" dirty="0">
              <a:solidFill>
                <a:schemeClr val="bg1">
                  <a:lumMod val="85000"/>
                </a:schemeClr>
              </a:solidFill>
            </a:endParaRPr>
          </a:p>
          <a:p>
            <a:endParaRPr lang="fr-FR" sz="2400" dirty="0">
              <a:solidFill>
                <a:schemeClr val="bg1">
                  <a:lumMod val="85000"/>
                </a:schemeClr>
              </a:solidFill>
            </a:endParaRPr>
          </a:p>
          <a:p>
            <a:endParaRPr lang="fr-FR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sz="2400" dirty="0" err="1">
                <a:solidFill>
                  <a:schemeClr val="bg1">
                    <a:lumMod val="85000"/>
                  </a:schemeClr>
                </a:solidFill>
              </a:rPr>
              <a:t>Stemming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</a:rPr>
              <a:t> avec </a:t>
            </a:r>
            <a:r>
              <a:rPr lang="fr-FR" sz="2400" dirty="0" err="1">
                <a:solidFill>
                  <a:schemeClr val="bg1">
                    <a:lumMod val="85000"/>
                  </a:schemeClr>
                </a:solidFill>
              </a:rPr>
              <a:t>PorterStemmer</a:t>
            </a:r>
            <a:endParaRPr lang="fr-FR" sz="2400" dirty="0">
              <a:solidFill>
                <a:schemeClr val="bg1">
                  <a:lumMod val="8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8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8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B5E04D-DF58-459E-8DAC-D46C83DF7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1835101"/>
            <a:ext cx="11417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'I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think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the place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that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has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flies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flying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around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even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a couple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gross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. Not 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our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but at least a couple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flying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around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. Can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only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imagine the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kitchen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but no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evidence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to claim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that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. Food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was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average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. Not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going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there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again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unless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someone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pays me to.'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05B87E-7507-456F-A653-589483A0A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2800738"/>
            <a:ext cx="11417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'i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think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the place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that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has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flies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flying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around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even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a couple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gross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. not 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our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but at least a couple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flying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around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. can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only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imagine the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kitchen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but no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evidence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to claim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that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.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was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average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. not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going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there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again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unless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someone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pays me to.'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038E283-E425-4886-8D8F-A0785E43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3713396"/>
            <a:ext cx="1096645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['i',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think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'the', 'place',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that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'has',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flies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flying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around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even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'a', 'couple',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gross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'not', 'in',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our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'but', 'at', 'least', 'a', 'couple',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flying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around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'can',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only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'imagine', 'the',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kitchen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'but', 'no',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evidence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'to', 'claim',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that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was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average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'not',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going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there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again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unless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someone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'pays', 'me', 'to']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A7A1C9F-44C0-4569-B5BD-202EB8ACE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4748058"/>
            <a:ext cx="10966450" cy="531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['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think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'place',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flies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flying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around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even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'couple',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gross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'least', 'couple',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flying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around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'imagine',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kitchen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evidence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'claim',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average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going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unless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someone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'pays']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80EC745-4EED-4806-ABAE-412A229B0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5906602"/>
            <a:ext cx="10966450" cy="531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['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think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'place',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fli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fli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around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even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coupl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gross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'least',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coupl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fli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around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imagin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kitchen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evid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'claim',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averag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'go',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unless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someon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', 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pay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']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832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1945F-55D8-49A5-A9CA-A2FA8982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28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Données Textuelles, modèle simplifié         2/2 Extraction manuelle 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F8C5B457-8993-4B33-8385-0261E58844C3}"/>
              </a:ext>
            </a:extLst>
          </p:cNvPr>
          <p:cNvSpPr/>
          <p:nvPr/>
        </p:nvSpPr>
        <p:spPr>
          <a:xfrm>
            <a:off x="1498599" y="1285988"/>
            <a:ext cx="3073401" cy="15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Création d’un dictionnaire (termes les plus fréquents)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AC485BC9-D3C4-4B99-B754-D8DBF4BFB7AC}"/>
              </a:ext>
            </a:extLst>
          </p:cNvPr>
          <p:cNvSpPr/>
          <p:nvPr/>
        </p:nvSpPr>
        <p:spPr>
          <a:xfrm>
            <a:off x="5689601" y="1290807"/>
            <a:ext cx="2931886" cy="15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Fonction de vectorisation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B251F057-6202-41B3-9C6C-224097802992}"/>
              </a:ext>
            </a:extLst>
          </p:cNvPr>
          <p:cNvGrpSpPr/>
          <p:nvPr/>
        </p:nvGrpSpPr>
        <p:grpSpPr>
          <a:xfrm>
            <a:off x="199940" y="1373243"/>
            <a:ext cx="11393346" cy="5166383"/>
            <a:chOff x="199940" y="1373243"/>
            <a:chExt cx="11393346" cy="51663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F46D08-6A61-4CFA-80B3-41D63B57AF04}"/>
                </a:ext>
              </a:extLst>
            </p:cNvPr>
            <p:cNvSpPr/>
            <p:nvPr/>
          </p:nvSpPr>
          <p:spPr>
            <a:xfrm>
              <a:off x="380999" y="1373243"/>
              <a:ext cx="1117600" cy="1325563"/>
            </a:xfrm>
            <a:prstGeom prst="rect">
              <a:avLst/>
            </a:prstGeom>
            <a:pattFill prst="lt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CEFD44-48BB-42D2-AA81-ECE8EB3DA179}"/>
                </a:ext>
              </a:extLst>
            </p:cNvPr>
            <p:cNvSpPr/>
            <p:nvPr/>
          </p:nvSpPr>
          <p:spPr>
            <a:xfrm>
              <a:off x="4572000" y="1373243"/>
              <a:ext cx="1117600" cy="1325563"/>
            </a:xfrm>
            <a:prstGeom prst="rect">
              <a:avLst/>
            </a:prstGeom>
            <a:pattFill prst="smGrid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86433A-8BBD-4AEB-8688-DF162904F4AE}"/>
                </a:ext>
              </a:extLst>
            </p:cNvPr>
            <p:cNvSpPr/>
            <p:nvPr/>
          </p:nvSpPr>
          <p:spPr>
            <a:xfrm>
              <a:off x="8661400" y="1373243"/>
              <a:ext cx="2931886" cy="1325563"/>
            </a:xfrm>
            <a:prstGeom prst="rect">
              <a:avLst/>
            </a:prstGeom>
            <a:pattFill prst="smGrid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Flèche : bas 8">
              <a:extLst>
                <a:ext uri="{FF2B5EF4-FFF2-40B4-BE49-F238E27FC236}">
                  <a16:creationId xmlns:a16="http://schemas.microsoft.com/office/drawing/2014/main" id="{93D7D84F-2C71-4759-A747-8DDFD0E55A4A}"/>
                </a:ext>
              </a:extLst>
            </p:cNvPr>
            <p:cNvSpPr/>
            <p:nvPr/>
          </p:nvSpPr>
          <p:spPr>
            <a:xfrm>
              <a:off x="9082313" y="2698806"/>
              <a:ext cx="2271487" cy="15000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PCA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7838F9-7F61-4F24-A70F-BCCF1DBAAD2F}"/>
                </a:ext>
              </a:extLst>
            </p:cNvPr>
            <p:cNvSpPr/>
            <p:nvPr/>
          </p:nvSpPr>
          <p:spPr>
            <a:xfrm>
              <a:off x="9837057" y="4198881"/>
              <a:ext cx="856344" cy="1500075"/>
            </a:xfrm>
            <a:prstGeom prst="rect">
              <a:avLst/>
            </a:prstGeom>
            <a:pattFill prst="smGrid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lèche : gauche 10">
              <a:extLst>
                <a:ext uri="{FF2B5EF4-FFF2-40B4-BE49-F238E27FC236}">
                  <a16:creationId xmlns:a16="http://schemas.microsoft.com/office/drawing/2014/main" id="{1E16EEC4-AF64-4D96-8D9F-DE419779CE61}"/>
                </a:ext>
              </a:extLst>
            </p:cNvPr>
            <p:cNvSpPr/>
            <p:nvPr/>
          </p:nvSpPr>
          <p:spPr>
            <a:xfrm>
              <a:off x="7772399" y="4255973"/>
              <a:ext cx="2064657" cy="130657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KMeans</a:t>
              </a:r>
              <a:endParaRPr lang="fr-F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87BCEA-C95D-4BB7-A559-F6529B022E6C}"/>
                </a:ext>
              </a:extLst>
            </p:cNvPr>
            <p:cNvSpPr/>
            <p:nvPr/>
          </p:nvSpPr>
          <p:spPr>
            <a:xfrm>
              <a:off x="7714416" y="4159221"/>
              <a:ext cx="53627" cy="1403322"/>
            </a:xfrm>
            <a:prstGeom prst="rect">
              <a:avLst/>
            </a:prstGeom>
            <a:pattFill prst="smGrid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 : courbe vers le bas 13">
              <a:extLst>
                <a:ext uri="{FF2B5EF4-FFF2-40B4-BE49-F238E27FC236}">
                  <a16:creationId xmlns:a16="http://schemas.microsoft.com/office/drawing/2014/main" id="{7280CDDA-9A52-4BBF-8C5C-99063EA631D6}"/>
                </a:ext>
              </a:extLst>
            </p:cNvPr>
            <p:cNvSpPr/>
            <p:nvPr/>
          </p:nvSpPr>
          <p:spPr>
            <a:xfrm rot="10800000">
              <a:off x="4848726" y="5784065"/>
              <a:ext cx="5374636" cy="68248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5E9BF88-7CC5-4B58-9F7C-4F0ADD93D786}"/>
                </a:ext>
              </a:extLst>
            </p:cNvPr>
            <p:cNvSpPr txBox="1"/>
            <p:nvPr/>
          </p:nvSpPr>
          <p:spPr>
            <a:xfrm>
              <a:off x="7242076" y="6170294"/>
              <a:ext cx="1070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>
                      <a:lumMod val="65000"/>
                    </a:schemeClr>
                  </a:solidFill>
                </a:rPr>
                <a:t>T-SNE</a:t>
              </a:r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50723FBA-B06B-48A6-B003-DBDC09E9B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5992" y="4067119"/>
              <a:ext cx="4353694" cy="1712127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181493-F715-4BCC-AEAA-F04E03CC2BDB}"/>
                </a:ext>
              </a:extLst>
            </p:cNvPr>
            <p:cNvSpPr/>
            <p:nvPr/>
          </p:nvSpPr>
          <p:spPr>
            <a:xfrm>
              <a:off x="199940" y="3576117"/>
              <a:ext cx="2701696" cy="2694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fr-FR" altLang="fr-FR" sz="1200" b="1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Cluster 0: </a:t>
              </a:r>
              <a:r>
                <a:rPr kumimoji="0" lang="fr-FR" altLang="fr-F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['</a:t>
              </a: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food</a:t>
              </a:r>
              <a:r>
                <a:rPr kumimoji="0" lang="fr-FR" altLang="fr-F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', 'place', 'good', 'like', 'time', '</a:t>
              </a: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servic</a:t>
              </a:r>
              <a:r>
                <a:rPr kumimoji="0" lang="fr-FR" altLang="fr-F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', 'go', '</a:t>
              </a: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get</a:t>
              </a:r>
              <a:r>
                <a:rPr kumimoji="0" lang="fr-FR" altLang="fr-F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', '</a:t>
              </a: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order</a:t>
              </a:r>
              <a:r>
                <a:rPr kumimoji="0" lang="fr-FR" altLang="fr-F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', 'one', '</a:t>
              </a: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restaur</a:t>
              </a:r>
              <a:r>
                <a:rPr kumimoji="0" lang="fr-FR" altLang="fr-F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', '</a:t>
              </a: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would</a:t>
              </a:r>
              <a:r>
                <a:rPr kumimoji="0" lang="fr-FR" altLang="fr-F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’] </a:t>
              </a:r>
            </a:p>
            <a:p>
              <a:pPr algn="ctr"/>
              <a:r>
                <a:rPr kumimoji="0" lang="fr-FR" altLang="fr-FR" sz="1200" b="1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Cluster 1: </a:t>
              </a:r>
              <a:r>
                <a:rPr kumimoji="0" lang="fr-FR" altLang="fr-F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['</a:t>
              </a: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order</a:t>
              </a:r>
              <a:r>
                <a:rPr kumimoji="0" lang="fr-FR" altLang="fr-F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', 'time', '</a:t>
              </a: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food</a:t>
              </a:r>
              <a:r>
                <a:rPr kumimoji="0" lang="fr-FR" altLang="fr-F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', 'place', '</a:t>
              </a: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get</a:t>
              </a:r>
              <a:r>
                <a:rPr kumimoji="0" lang="fr-FR" altLang="fr-F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', 'go', 'back', 'one', '</a:t>
              </a: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would</a:t>
              </a:r>
              <a:r>
                <a:rPr kumimoji="0" lang="fr-FR" altLang="fr-F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', 'like', '</a:t>
              </a: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wait</a:t>
              </a:r>
              <a:r>
                <a:rPr kumimoji="0" lang="fr-FR" altLang="fr-F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', '</a:t>
              </a: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ask</a:t>
              </a:r>
              <a:r>
                <a:rPr kumimoji="0" lang="fr-FR" altLang="fr-F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’] </a:t>
              </a:r>
            </a:p>
            <a:p>
              <a:pPr algn="ctr"/>
              <a:r>
                <a:rPr kumimoji="0" lang="fr-FR" altLang="fr-FR" sz="1200" b="1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Cluster 2: </a:t>
              </a:r>
              <a:r>
                <a:rPr kumimoji="0" lang="fr-FR" altLang="fr-F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['</a:t>
              </a: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order</a:t>
              </a:r>
              <a:r>
                <a:rPr kumimoji="0" lang="fr-FR" altLang="fr-F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', '</a:t>
              </a: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tabl</a:t>
              </a:r>
              <a:r>
                <a:rPr kumimoji="0" lang="fr-FR" altLang="fr-F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', 'us', '</a:t>
              </a: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ask</a:t>
              </a:r>
              <a:r>
                <a:rPr kumimoji="0" lang="fr-FR" altLang="fr-F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', '</a:t>
              </a: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food</a:t>
              </a:r>
              <a:r>
                <a:rPr kumimoji="0" lang="fr-FR" altLang="fr-F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', '</a:t>
              </a: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get</a:t>
              </a:r>
              <a:r>
                <a:rPr kumimoji="0" lang="fr-FR" altLang="fr-F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', 'time', '</a:t>
              </a: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would</a:t>
              </a:r>
              <a:r>
                <a:rPr kumimoji="0" lang="fr-FR" altLang="fr-F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', '</a:t>
              </a: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said</a:t>
              </a:r>
              <a:r>
                <a:rPr kumimoji="0" lang="fr-FR" altLang="fr-F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', 'one', '</a:t>
              </a: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wait</a:t>
              </a:r>
              <a:r>
                <a:rPr kumimoji="0" lang="fr-FR" altLang="fr-F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', 'back’] </a:t>
              </a:r>
            </a:p>
            <a:p>
              <a:pPr algn="ctr"/>
              <a:r>
                <a:rPr kumimoji="0" lang="fr-FR" altLang="fr-FR" sz="1200" b="1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Cluster 3: </a:t>
              </a:r>
              <a:r>
                <a:rPr kumimoji="0" lang="fr-FR" altLang="fr-F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['</a:t>
              </a: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food</a:t>
              </a:r>
              <a:r>
                <a:rPr kumimoji="0" lang="fr-FR" altLang="fr-F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', 'place', '</a:t>
              </a: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servic</a:t>
              </a:r>
              <a:r>
                <a:rPr kumimoji="0" lang="fr-FR" altLang="fr-F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', '</a:t>
              </a: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order</a:t>
              </a:r>
              <a:r>
                <a:rPr kumimoji="0" lang="fr-FR" altLang="fr-F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', 'go', 'time', 'good', 'like', 'back', '</a:t>
              </a: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get</a:t>
              </a:r>
              <a:r>
                <a:rPr kumimoji="0" lang="fr-FR" altLang="fr-F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', 'one', '</a:t>
              </a:r>
              <a:r>
                <a:rPr kumimoji="0" lang="fr-FR" altLang="fr-FR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even</a:t>
              </a:r>
              <a:r>
                <a:rPr kumimoji="0" lang="fr-FR" altLang="fr-F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’] </a:t>
              </a:r>
            </a:p>
            <a:p>
              <a:pPr algn="ctr"/>
              <a:r>
                <a:rPr lang="fr-FR" sz="12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…..</a:t>
              </a:r>
              <a:endParaRPr lang="fr-FR" sz="1200" dirty="0">
                <a:latin typeface="Century Gothic" panose="020B0502020202020204" pitchFamily="34" charset="0"/>
              </a:endParaRPr>
            </a:p>
          </p:txBody>
        </p:sp>
        <p:sp>
          <p:nvSpPr>
            <p:cNvPr id="17" name="Flèche : courbe vers le haut 16">
              <a:extLst>
                <a:ext uri="{FF2B5EF4-FFF2-40B4-BE49-F238E27FC236}">
                  <a16:creationId xmlns:a16="http://schemas.microsoft.com/office/drawing/2014/main" id="{5FAA963F-F524-4CFA-8BFB-E70A07FBE310}"/>
                </a:ext>
              </a:extLst>
            </p:cNvPr>
            <p:cNvSpPr/>
            <p:nvPr/>
          </p:nvSpPr>
          <p:spPr>
            <a:xfrm>
              <a:off x="1006384" y="2698779"/>
              <a:ext cx="7164615" cy="790081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8832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31148D-1D75-4029-A496-671A3017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Données textuelles : Pré-traitement avancé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F315CE-01CF-4559-89CF-DEA5FD4FF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Utilisation de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Countvectorizer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et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Tfidfvectorizer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Inclusion des bi et trigrammes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Exclusion des mots de 3 lettres et moins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Suppression automatique des accents, des majuscules et des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stopwords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en anglais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Retenue uniquement des 10000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features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les plus fréquents</a:t>
            </a:r>
          </a:p>
        </p:txBody>
      </p:sp>
    </p:spTree>
    <p:extLst>
      <p:ext uri="{BB962C8B-B14F-4D97-AF65-F5344CB8AC3E}">
        <p14:creationId xmlns:p14="http://schemas.microsoft.com/office/powerpoint/2010/main" val="1854540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1945F-55D8-49A5-A9CA-A2FA8982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1025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Données textuelles, modélisation de topic avec LDA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039F15-1969-4D19-A1A6-64C89A45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0362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Utilisation de log-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likelihood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Problème connu de mesure avec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multigrammes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et fréquences standardisées 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cf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notebook)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On visualise seulement les scores de LDA sur monogrammes en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tf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pour évaluer le nombre de topics du modèle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On utilise le nombre de topics retenu sur les vecteurs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tfidf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64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8F9A8-D092-4177-8A6D-3714F452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E6F1C-48C6-4F06-8299-76420337E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Introduction : contexte, données, activités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Partie 1 : Données visuelles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Partie 2 : Données textuelles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Partie 3 : Récupération de données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2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43270-F7C1-43C9-94C2-679B761C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Visualisations avancées avec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pyLDAvis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7974C28-BBB3-46EE-9BFD-4EC824917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7127" y="1633119"/>
            <a:ext cx="8475776" cy="5045105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F0EAC88-37DB-4F48-B508-D664A70F02D7}"/>
              </a:ext>
            </a:extLst>
          </p:cNvPr>
          <p:cNvSpPr txBox="1"/>
          <p:nvPr/>
        </p:nvSpPr>
        <p:spPr>
          <a:xfrm>
            <a:off x="385011" y="1633119"/>
            <a:ext cx="3092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Modèle LDA, Vectorisation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tf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avec trigrammes des commentaires : </a:t>
            </a:r>
          </a:p>
        </p:txBody>
      </p:sp>
    </p:spTree>
    <p:extLst>
      <p:ext uri="{BB962C8B-B14F-4D97-AF65-F5344CB8AC3E}">
        <p14:creationId xmlns:p14="http://schemas.microsoft.com/office/powerpoint/2010/main" val="380799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3B7AC6-19F6-4D9D-A5AC-C40EBE4A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549525"/>
            <a:ext cx="11061700" cy="1325563"/>
          </a:xfrm>
        </p:spPr>
        <p:txBody>
          <a:bodyPr>
            <a:normAutofit fontScale="90000"/>
          </a:bodyPr>
          <a:lstStyle/>
          <a:p>
            <a:r>
              <a:rPr lang="fr-FR" sz="6600" dirty="0">
                <a:solidFill>
                  <a:schemeClr val="bg1">
                    <a:lumMod val="65000"/>
                  </a:schemeClr>
                </a:solidFill>
              </a:rPr>
              <a:t>Partie 3 : Récupération de données</a:t>
            </a:r>
          </a:p>
        </p:txBody>
      </p:sp>
    </p:spTree>
    <p:extLst>
      <p:ext uri="{BB962C8B-B14F-4D97-AF65-F5344CB8AC3E}">
        <p14:creationId xmlns:p14="http://schemas.microsoft.com/office/powerpoint/2010/main" val="1788442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1945F-55D8-49A5-A9CA-A2FA8982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Récupération de données sur Yelp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039F15-1969-4D19-A1A6-64C89A453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Utilisation de l’API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GraphQL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2 requêtes : 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Etape 1 : recherche des id, nom, rating moyen et url-photo, récupération de 200 lignes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Etape 2 : récupération de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reviews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et ratings individuels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Etape 3 :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aggrégation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dans un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dataframe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et sauvegarde dans un fichier .csv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Recherches 100% fonctionnelles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Récupération des données critiques possible mais limitée </a:t>
            </a:r>
          </a:p>
        </p:txBody>
      </p:sp>
    </p:spTree>
    <p:extLst>
      <p:ext uri="{BB962C8B-B14F-4D97-AF65-F5344CB8AC3E}">
        <p14:creationId xmlns:p14="http://schemas.microsoft.com/office/powerpoint/2010/main" val="158278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1945F-55D8-49A5-A9CA-A2FA8982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039F15-1969-4D19-A1A6-64C89A453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Mise en place de fonctions de pré-traitement des images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Classification ou clusterings possibles, l’utilisation d’un classifieur est recommandée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Mise en place de fonctions de pré-traitement des avis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Détection de sujets d’insatisfaction possible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Récupération de données possible mais assez limitée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36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Use case réalisable mais besoin de ressources de calcul pour traiter les données en quantité et entraîner un bon modèle</a:t>
            </a:r>
            <a:endParaRPr lang="fr-FR" sz="3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85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5DA479-9893-4BD7-8692-05CDBE7D5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45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fr-FR" sz="10800" dirty="0">
                <a:solidFill>
                  <a:schemeClr val="bg1">
                    <a:lumMod val="75000"/>
                  </a:schemeClr>
                </a:solidFill>
              </a:rPr>
              <a:t>Questions ?</a:t>
            </a:r>
            <a:endParaRPr lang="fr-FR" sz="10800" dirty="0"/>
          </a:p>
        </p:txBody>
      </p:sp>
    </p:spTree>
    <p:extLst>
      <p:ext uri="{BB962C8B-B14F-4D97-AF65-F5344CB8AC3E}">
        <p14:creationId xmlns:p14="http://schemas.microsoft.com/office/powerpoint/2010/main" val="51935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1945F-55D8-49A5-A9CA-A2FA8982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970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039F15-1969-4D19-A1A6-64C89A45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554" y="2506662"/>
            <a:ext cx="10515600" cy="4351338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Plate-forme Avis-Restau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Etiqueter automatiquement des photos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Détecter les sujets d’insatisfactions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132F39D-7261-4AB0-AEB6-794A96C2E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567" y="760988"/>
            <a:ext cx="5231879" cy="22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0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1945F-55D8-49A5-A9CA-A2FA8982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Données visuelles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039F15-1969-4D19-A1A6-64C89A453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Photos (200,000)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Fichier de métadonnées incluant : 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Id photo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Id business</a:t>
            </a:r>
          </a:p>
          <a:p>
            <a:pPr lvl="1"/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Caption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: Légende (texte libre)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Label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: catégorie (parmi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inside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outside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food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, drink, menu)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85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1945F-55D8-49A5-A9CA-A2FA8982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Données textuelles(1)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039F15-1969-4D19-A1A6-64C89A453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5 fichiers de données : entreprises, utilisateurs,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tips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checkin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, avis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Entreprises identifie les commerces et référence type de commerce, localisation, horaires, services et attributs additionnels, notation moyenne…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Avis contient les notes et les avis donnés aux commerces par les utilisateurs, ainsi que quelques appréciations optionnelles</a:t>
            </a:r>
          </a:p>
        </p:txBody>
      </p:sp>
    </p:spTree>
    <p:extLst>
      <p:ext uri="{BB962C8B-B14F-4D97-AF65-F5344CB8AC3E}">
        <p14:creationId xmlns:p14="http://schemas.microsoft.com/office/powerpoint/2010/main" val="40378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1945F-55D8-49A5-A9CA-A2FA8982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Activités menées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039F15-1969-4D19-A1A6-64C89A45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Equilibrage du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dataset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Mise en place de fonctions de pré-traitement des images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Essais en classification de différentes combinaisons de : 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Pré-traitement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Algorithme de détection (SIFT/ORB)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Hyperparamètres (nombre de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features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détectées par images, nb clusters avant vectorisation)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Utilisation d’un réseau de neurones en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learning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Mise en place de fonctions de pré-traitement des commentaires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Construction manuelle d’un modèle de sujets basique par segmentation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Vectorisation avancée 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tfidf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+ bi et trigrammes), modèle LDA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Visualisation des topics avec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pyLDAvis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Récupération de données ciblées sur les restaurants d’une ville via l’API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GraphQL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Yelp 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22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3B7AC6-19F6-4D9D-A5AC-C40EBE4A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2549525"/>
            <a:ext cx="10515600" cy="1325563"/>
          </a:xfrm>
        </p:spPr>
        <p:txBody>
          <a:bodyPr>
            <a:normAutofit/>
          </a:bodyPr>
          <a:lstStyle/>
          <a:p>
            <a:r>
              <a:rPr lang="fr-FR" sz="6600" dirty="0">
                <a:solidFill>
                  <a:schemeClr val="bg1">
                    <a:lumMod val="65000"/>
                  </a:schemeClr>
                </a:solidFill>
              </a:rPr>
              <a:t>Partie 1 : Données visuelles</a:t>
            </a:r>
          </a:p>
        </p:txBody>
      </p:sp>
    </p:spTree>
    <p:extLst>
      <p:ext uri="{BB962C8B-B14F-4D97-AF65-F5344CB8AC3E}">
        <p14:creationId xmlns:p14="http://schemas.microsoft.com/office/powerpoint/2010/main" val="30778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2A9DD-19C6-435B-A5E2-AFB0D79D8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Equilibrage du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dataset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AC7CD9-6F6A-4D63-A841-42C732862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0019"/>
            <a:ext cx="4145894" cy="30823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C85209E-498D-4718-BE13-C6AEB6A2A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653" y="2152725"/>
            <a:ext cx="4166621" cy="30796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0E23629-ABCC-45E0-984A-CBEA7E193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43" y="2150019"/>
            <a:ext cx="4166623" cy="30796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9398190-82B6-42B5-B257-7C18F6913D3F}"/>
              </a:ext>
            </a:extLst>
          </p:cNvPr>
          <p:cNvSpPr/>
          <p:nvPr/>
        </p:nvSpPr>
        <p:spPr>
          <a:xfrm>
            <a:off x="3419284" y="2245026"/>
            <a:ext cx="1476150" cy="1325563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Génération</a:t>
            </a:r>
          </a:p>
          <a:p>
            <a:pPr algn="ctr"/>
            <a:r>
              <a:rPr lang="fr-FR" sz="1400" dirty="0"/>
              <a:t>images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3BEA19D6-FD22-4EF4-9CD3-C0001E6B0205}"/>
              </a:ext>
            </a:extLst>
          </p:cNvPr>
          <p:cNvSpPr/>
          <p:nvPr/>
        </p:nvSpPr>
        <p:spPr>
          <a:xfrm>
            <a:off x="7442934" y="2245027"/>
            <a:ext cx="1348907" cy="1325563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Down</a:t>
            </a:r>
          </a:p>
          <a:p>
            <a:pPr algn="ctr"/>
            <a:r>
              <a:rPr lang="fr-FR" sz="1400" dirty="0"/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180381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1945F-55D8-49A5-A9CA-A2FA8982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Pré-traitement des images avant ORB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039F15-1969-4D19-A1A6-64C89A45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Redimensionnement 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resize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Filtrage Gaussien 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gaussianblur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Conversion de BGR vers HSV 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cvtcolor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Egalisation V 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equalize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Re-transfert HSV vers BGR 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cvtcolor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FA8B8D3-B39C-416C-A2B6-3E805B876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1" y="4089401"/>
            <a:ext cx="11964497" cy="239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459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32827</TotalTime>
  <Words>1240</Words>
  <Application>Microsoft Office PowerPoint</Application>
  <PresentationFormat>Grand écran</PresentationFormat>
  <Paragraphs>209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Arial</vt:lpstr>
      <vt:lpstr>Arial Unicode MS</vt:lpstr>
      <vt:lpstr>Calibri</vt:lpstr>
      <vt:lpstr>Calibri Light</vt:lpstr>
      <vt:lpstr>Century Gothic</vt:lpstr>
      <vt:lpstr>Wingdings</vt:lpstr>
      <vt:lpstr>Thème Office</vt:lpstr>
      <vt:lpstr>  Avis Restau :  Etude de faisabilité pour Ajout de fonctionnalités </vt:lpstr>
      <vt:lpstr>Plan</vt:lpstr>
      <vt:lpstr>Contexte</vt:lpstr>
      <vt:lpstr>Données visuelles</vt:lpstr>
      <vt:lpstr>Données textuelles(1)</vt:lpstr>
      <vt:lpstr>Activités menées</vt:lpstr>
      <vt:lpstr>Partie 1 : Données visuelles</vt:lpstr>
      <vt:lpstr>Equilibrage du dataset</vt:lpstr>
      <vt:lpstr>Pré-traitement des images avant ORB</vt:lpstr>
      <vt:lpstr>Détection de features ORB / SIFT et apprentissage supervisé</vt:lpstr>
      <vt:lpstr>Résultats des essais en apprentissage supervisé        1/2</vt:lpstr>
      <vt:lpstr>Résultat des essais en apprentissage supervisé          2/2</vt:lpstr>
      <vt:lpstr>CNN + KMeans</vt:lpstr>
      <vt:lpstr>Résultats du pipe CNN + KMeans</vt:lpstr>
      <vt:lpstr>Partie 2 : Données Textuelles</vt:lpstr>
      <vt:lpstr>Données Textuelles, modèle simplifié        1/2 Pré-traitement manuel </vt:lpstr>
      <vt:lpstr>Données Textuelles, modèle simplifié         2/2 Extraction manuelle </vt:lpstr>
      <vt:lpstr>Données textuelles : Pré-traitement avancé</vt:lpstr>
      <vt:lpstr>Données textuelles, modélisation de topic avec LDA</vt:lpstr>
      <vt:lpstr>Visualisations avancées avec pyLDAvis</vt:lpstr>
      <vt:lpstr>Partie 3 : Récupération de données</vt:lpstr>
      <vt:lpstr>Récupération de données sur Yelp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klijntje lewince</dc:creator>
  <cp:lastModifiedBy>klijntje lewince</cp:lastModifiedBy>
  <cp:revision>255</cp:revision>
  <dcterms:created xsi:type="dcterms:W3CDTF">2021-01-16T15:07:49Z</dcterms:created>
  <dcterms:modified xsi:type="dcterms:W3CDTF">2022-02-01T14:32:00Z</dcterms:modified>
</cp:coreProperties>
</file>