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2" r:id="rId5"/>
    <p:sldId id="300" r:id="rId6"/>
    <p:sldId id="296" r:id="rId7"/>
    <p:sldId id="299" r:id="rId8"/>
    <p:sldId id="297" r:id="rId9"/>
    <p:sldId id="301" r:id="rId10"/>
    <p:sldId id="273" r:id="rId11"/>
    <p:sldId id="291" r:id="rId12"/>
    <p:sldId id="292" r:id="rId13"/>
    <p:sldId id="295" r:id="rId14"/>
    <p:sldId id="298" r:id="rId15"/>
    <p:sldId id="293" r:id="rId16"/>
    <p:sldId id="294" r:id="rId17"/>
    <p:sldId id="288" r:id="rId18"/>
    <p:sldId id="267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FF"/>
    <a:srgbClr val="9999FF"/>
    <a:srgbClr val="FF9900"/>
    <a:srgbClr val="FFFFCC"/>
    <a:srgbClr val="996600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0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0E1293-118F-4EB8-A039-8FFDC3912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BEDDC35-E245-4553-B862-0D26DC054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5EC692-EF06-4600-B4EE-317B0458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1269-04F9-4630-A2EF-7B868B7FE343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BA8B0B-41D5-4A20-B89C-A30CE1F1B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DC5906-FEE8-4682-8EC0-5E9CDE823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66DC-27D2-4B01-9323-41D520ADB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3378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43C9D6-C9FC-4BBF-9AFC-7B29ED8DC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E63FBD5-0FC4-4398-BC4A-3846D08E3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59338D-B06A-4E1C-A1B7-E77E09838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1269-04F9-4630-A2EF-7B868B7FE343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EC9F36-9892-43F7-8139-295BEFE1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866D5B-5D6C-4499-A65A-4BECAE612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66DC-27D2-4B01-9323-41D520ADB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7464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36E2B93-3BCC-4AAA-8419-72E7D0635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A7B2E36-938C-4CE6-B0EF-5DA519EFC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E64BD8-A98C-4029-9F3B-AABD36D71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1269-04F9-4630-A2EF-7B868B7FE343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988F33-B452-4916-A667-202181919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3F012A-5274-4C46-A5BE-B45BCE530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66DC-27D2-4B01-9323-41D520ADB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159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99321E-FAAB-4F05-8441-0ED368E40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F1386C-606A-4BA6-BFA1-158910A1F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AC1C36-F750-41A6-878C-2A7D23556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1269-04F9-4630-A2EF-7B868B7FE343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8495C4-EF63-4476-AB0F-8B19BA2A2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2D51A2-BC55-4195-8479-53D3DE20A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66DC-27D2-4B01-9323-41D520ADB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1758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057283-BF6A-4F49-919E-A23C3CFF0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31B573-2BF3-460B-AA92-D0BECC653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0188F6-0039-4208-9FFA-FFE51B984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1269-04F9-4630-A2EF-7B868B7FE343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EC37BA-2235-4A26-AE9A-A3B3249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B795B0-7BFD-4235-A809-EF7059D58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66DC-27D2-4B01-9323-41D520ADB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7740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F13EE3-85C2-4285-BB3D-E3311C7F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17F353-3BB1-43D7-B8E9-360919E40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C03288-0045-48B3-8AFF-CD919F940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1651CC5-DBA3-4099-B621-BBC74AFE3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1269-04F9-4630-A2EF-7B868B7FE343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D06A449-C8E6-4A02-8A2E-7EF90E2B9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0DFE6A-2554-45E1-BB6E-24C0C187C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66DC-27D2-4B01-9323-41D520ADB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0415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F8C94C-4254-4D6E-9F81-A9B83FBF3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51FC6B-14CD-4C1D-833D-7C19BA993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92A6518-C342-4B37-8E2E-B0D1B6C20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1A8BF28-3F00-46F8-910D-FF631AE9B1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0915BF0-F414-4A58-8DF3-59459B444E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2777111-6F05-411B-8181-A58B21F28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1269-04F9-4630-A2EF-7B868B7FE343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B154B43-873B-4ED5-B495-1B6F58BBB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16D7BF6-35A7-4169-95FB-6F5EE7A08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66DC-27D2-4B01-9323-41D520ADB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5653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B3A4DC-C176-4294-B5B5-EBFA521AF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D90AEC3-60A7-41AD-A21F-C933BD66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1269-04F9-4630-A2EF-7B868B7FE343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E8D891-F6B4-408F-A2AF-17C956EB0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B8D5BEB-FD65-4616-B854-766E6BDE3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66DC-27D2-4B01-9323-41D520ADB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539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52DFF73-E520-448B-AE86-EB128B387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1269-04F9-4630-A2EF-7B868B7FE343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230F7C2-6A89-4BE5-B885-1B4EF0B9A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7563D2-6B0C-4828-A879-DEA5A999A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66DC-27D2-4B01-9323-41D520ADB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5503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226838-FC41-41B9-8A9A-62CB8E7BB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1BF006-54A7-4AF0-AB7C-9A363B18E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6668CAF-52D4-410D-BDBD-15967784E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B2F1AC-D513-4FB2-A731-9F007370F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1269-04F9-4630-A2EF-7B868B7FE343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926909-36C2-4FB4-B279-D6C8E3680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DC08E3D-5E2D-4AEF-A22C-286C9A6CD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66DC-27D2-4B01-9323-41D520ADB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444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A3C040-F87C-4BE8-84A1-B83675E40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26C6237-8AA5-482B-BF44-CE6173738C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42811B2-C0C7-4443-8565-FC195A16E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9CFCCDB-160A-4AF6-85E4-AB8F0A7C6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1269-04F9-4630-A2EF-7B868B7FE343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7CCFC50-2CEA-4EF1-89D2-63FEC0E85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611DBE-2814-4B1A-ACF1-5CE832AB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66DC-27D2-4B01-9323-41D520ADB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536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pixabay.com/fr/fond-l-arri%C3%A8re-plan-th%C3%A8me-mod%C3%A8le-869596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47B0444-6D60-4CA0-906E-33B92A978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17C83B-F7DA-4176-9AEE-252BD4C3A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322F43-DC79-450D-B135-094D79324F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01269-04F9-4630-A2EF-7B868B7FE343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00B5CC-02E3-4B18-A54D-0684A0052D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872180-FA83-431A-90E0-F744B852F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C66DC-27D2-4B01-9323-41D520ADB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407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twitpic.com/2y1z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AEC60B-D713-4BF2-AF45-45BD87768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56944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fr-FR" dirty="0">
                <a:solidFill>
                  <a:schemeClr val="bg1">
                    <a:lumMod val="75000"/>
                  </a:schemeClr>
                </a:solidFill>
              </a:rPr>
            </a:br>
            <a:br>
              <a:rPr lang="fr-FR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7300" dirty="0">
                <a:solidFill>
                  <a:schemeClr val="bg1">
                    <a:lumMod val="75000"/>
                  </a:schemeClr>
                </a:solidFill>
              </a:rPr>
              <a:t>Comparaison de solutions  pour détection de </a:t>
            </a:r>
            <a:r>
              <a:rPr lang="fr-FR" sz="7300" dirty="0" err="1">
                <a:solidFill>
                  <a:schemeClr val="bg1">
                    <a:lumMod val="75000"/>
                  </a:schemeClr>
                </a:solidFill>
              </a:rPr>
              <a:t>bad</a:t>
            </a:r>
            <a:r>
              <a:rPr lang="fr-FR" sz="7300" dirty="0">
                <a:solidFill>
                  <a:schemeClr val="bg1">
                    <a:lumMod val="75000"/>
                  </a:schemeClr>
                </a:solidFill>
              </a:rPr>
              <a:t> buzz</a:t>
            </a:r>
            <a:br>
              <a:rPr lang="fr-FR" dirty="0">
                <a:solidFill>
                  <a:schemeClr val="bg1">
                    <a:lumMod val="75000"/>
                  </a:schemeClr>
                </a:solidFill>
              </a:rPr>
            </a:b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025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41945F-55D8-49A5-A9CA-A2FA89826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Pré-traitements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039F15-1969-4D19-A1A6-64C89A453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b="1" dirty="0">
                <a:solidFill>
                  <a:schemeClr val="bg1">
                    <a:lumMod val="65000"/>
                  </a:schemeClr>
                </a:solidFill>
              </a:rPr>
              <a:t>Nettoyage : 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Retrait de ponctuation, URL, mentions (@thisperson)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Etirement des formes contractées via le module contractions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Normalisation des formes « internet » les plus fréquentes 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via </a:t>
            </a: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un enrichissement manuel du dictionnaire du module « contractions » 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fr-FR" b="1" dirty="0">
                <a:solidFill>
                  <a:schemeClr val="bg1">
                    <a:lumMod val="65000"/>
                  </a:schemeClr>
                </a:solidFill>
              </a:rPr>
              <a:t>Essais avec LSTM simple sur 3 formulations basiques : 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Séquences originales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Séquences nettoyées</a:t>
            </a:r>
          </a:p>
          <a:p>
            <a:pPr>
              <a:buFontTx/>
              <a:buChar char="-"/>
            </a:pP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Tokens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lemmatisés</a:t>
            </a:r>
          </a:p>
          <a:p>
            <a:pPr marL="0" indent="0">
              <a:buNone/>
            </a:pP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Temps d’entraînement similaires</a:t>
            </a: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Meilleure validation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accuracy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sur séquences nettoyées </a:t>
            </a:r>
          </a:p>
          <a:p>
            <a:pPr>
              <a:buFontTx/>
              <a:buChar char="-"/>
            </a:pP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DA8BA2A4-FB28-4564-9AE9-624C1A36C1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290406"/>
              </p:ext>
            </p:extLst>
          </p:nvPr>
        </p:nvGraphicFramePr>
        <p:xfrm>
          <a:off x="8305800" y="3751580"/>
          <a:ext cx="3263900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31950">
                  <a:extLst>
                    <a:ext uri="{9D8B030D-6E8A-4147-A177-3AD203B41FA5}">
                      <a16:colId xmlns:a16="http://schemas.microsoft.com/office/drawing/2014/main" val="305293139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1861961565"/>
                    </a:ext>
                  </a:extLst>
                </a:gridCol>
              </a:tblGrid>
              <a:tr h="488950">
                <a:tc>
                  <a:txBody>
                    <a:bodyPr/>
                    <a:lstStyle/>
                    <a:p>
                      <a:r>
                        <a:rPr lang="fr-FR" dirty="0"/>
                        <a:t>Niveau de nettoyage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Val.Accuracy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after</a:t>
                      </a:r>
                      <a:r>
                        <a:rPr lang="fr-FR" dirty="0"/>
                        <a:t> 3 </a:t>
                      </a:r>
                      <a:r>
                        <a:rPr lang="fr-FR" dirty="0" err="1"/>
                        <a:t>epochs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570320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r>
                        <a:rPr lang="fr-FR" dirty="0"/>
                        <a:t>Séquences originales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0,794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890576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r>
                        <a:rPr lang="fr-FR" dirty="0"/>
                        <a:t>Séquences nettoyées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0,801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966546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r>
                        <a:rPr lang="fr-FR" dirty="0"/>
                        <a:t>Séquences lemmatisées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0,799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519886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2D4D040E-8DA0-4221-8C6A-B9D83B03FD5B}"/>
              </a:ext>
            </a:extLst>
          </p:cNvPr>
          <p:cNvSpPr txBox="1"/>
          <p:nvPr/>
        </p:nvSpPr>
        <p:spPr>
          <a:xfrm>
            <a:off x="10242550" y="77113"/>
            <a:ext cx="194945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000" dirty="0">
                <a:solidFill>
                  <a:schemeClr val="bg1"/>
                </a:solidFill>
                <a:latin typeface="Consolas" panose="020B0609020204030204" pitchFamily="49" charset="0"/>
              </a:rPr>
              <a:t>"u": "</a:t>
            </a:r>
            <a:r>
              <a:rPr lang="fr-FR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you</a:t>
            </a:r>
            <a:r>
              <a:rPr lang="fr-FR" sz="1000" dirty="0">
                <a:solidFill>
                  <a:schemeClr val="bg1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fr-FR" sz="1000" dirty="0">
                <a:solidFill>
                  <a:schemeClr val="bg1"/>
                </a:solidFill>
                <a:latin typeface="Consolas" panose="020B0609020204030204" pitchFamily="49" charset="0"/>
              </a:rPr>
              <a:t>  "</a:t>
            </a:r>
            <a:r>
              <a:rPr lang="fr-FR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ur</a:t>
            </a:r>
            <a:r>
              <a:rPr lang="fr-FR" sz="1000" dirty="0">
                <a:solidFill>
                  <a:schemeClr val="bg1"/>
                </a:solidFill>
                <a:latin typeface="Consolas" panose="020B0609020204030204" pitchFamily="49" charset="0"/>
              </a:rPr>
              <a:t>": "</a:t>
            </a:r>
            <a:r>
              <a:rPr lang="fr-FR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your</a:t>
            </a:r>
            <a:r>
              <a:rPr lang="fr-FR" sz="1000" dirty="0">
                <a:solidFill>
                  <a:schemeClr val="bg1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fr-FR" sz="1000" dirty="0">
                <a:solidFill>
                  <a:schemeClr val="bg1"/>
                </a:solidFill>
                <a:latin typeface="Consolas" panose="020B0609020204030204" pitchFamily="49" charset="0"/>
              </a:rPr>
              <a:t>  "</a:t>
            </a:r>
            <a:r>
              <a:rPr lang="fr-FR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urs</a:t>
            </a:r>
            <a:r>
              <a:rPr lang="fr-FR" sz="1000" dirty="0">
                <a:solidFill>
                  <a:schemeClr val="bg1"/>
                </a:solidFill>
                <a:latin typeface="Consolas" panose="020B0609020204030204" pitchFamily="49" charset="0"/>
              </a:rPr>
              <a:t>": "</a:t>
            </a:r>
            <a:r>
              <a:rPr lang="fr-FR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yours</a:t>
            </a:r>
            <a:r>
              <a:rPr lang="fr-FR" sz="1000" dirty="0">
                <a:solidFill>
                  <a:schemeClr val="bg1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fr-FR" sz="1000" dirty="0">
                <a:solidFill>
                  <a:schemeClr val="bg1"/>
                </a:solidFill>
                <a:latin typeface="Consolas" panose="020B0609020204030204" pitchFamily="49" charset="0"/>
              </a:rPr>
              <a:t>  "</a:t>
            </a:r>
            <a:r>
              <a:rPr lang="fr-FR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ya</a:t>
            </a:r>
            <a:r>
              <a:rPr lang="fr-FR" sz="1000" dirty="0">
                <a:solidFill>
                  <a:schemeClr val="bg1"/>
                </a:solidFill>
                <a:latin typeface="Consolas" panose="020B0609020204030204" pitchFamily="49" charset="0"/>
              </a:rPr>
              <a:t>": "</a:t>
            </a:r>
            <a:r>
              <a:rPr lang="fr-FR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you</a:t>
            </a:r>
            <a:r>
              <a:rPr lang="fr-FR" sz="1000" dirty="0">
                <a:solidFill>
                  <a:schemeClr val="bg1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fr-FR" sz="1000" dirty="0">
                <a:solidFill>
                  <a:schemeClr val="bg1"/>
                </a:solidFill>
                <a:latin typeface="Consolas" panose="020B0609020204030204" pitchFamily="49" charset="0"/>
              </a:rPr>
              <a:t>  "</a:t>
            </a:r>
            <a:r>
              <a:rPr lang="fr-FR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tho</a:t>
            </a:r>
            <a:r>
              <a:rPr lang="fr-FR" sz="1000" dirty="0">
                <a:solidFill>
                  <a:schemeClr val="bg1"/>
                </a:solidFill>
                <a:latin typeface="Consolas" panose="020B0609020204030204" pitchFamily="49" charset="0"/>
              </a:rPr>
              <a:t>": "</a:t>
            </a:r>
            <a:r>
              <a:rPr lang="fr-FR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thought</a:t>
            </a:r>
            <a:r>
              <a:rPr lang="fr-FR" sz="1000" dirty="0">
                <a:solidFill>
                  <a:schemeClr val="bg1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fr-FR" sz="1000" dirty="0">
                <a:solidFill>
                  <a:schemeClr val="bg1"/>
                </a:solidFill>
                <a:latin typeface="Consolas" panose="020B0609020204030204" pitchFamily="49" charset="0"/>
              </a:rPr>
              <a:t>  "s": "</a:t>
            </a:r>
            <a:r>
              <a:rPr lang="fr-FR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fr-FR" sz="1000" dirty="0">
                <a:solidFill>
                  <a:schemeClr val="bg1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fr-FR" sz="1000" dirty="0">
                <a:solidFill>
                  <a:schemeClr val="bg1"/>
                </a:solidFill>
                <a:latin typeface="Consolas" panose="020B0609020204030204" pitchFamily="49" charset="0"/>
              </a:rPr>
              <a:t>  "r": "are",</a:t>
            </a:r>
          </a:p>
          <a:p>
            <a:r>
              <a:rPr lang="fr-FR" sz="1000" dirty="0">
                <a:solidFill>
                  <a:schemeClr val="bg1"/>
                </a:solidFill>
                <a:latin typeface="Consolas" panose="020B0609020204030204" pitchFamily="49" charset="0"/>
              </a:rPr>
              <a:t>  "</a:t>
            </a:r>
            <a:r>
              <a:rPr lang="fr-FR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aww</a:t>
            </a:r>
            <a:r>
              <a:rPr lang="fr-FR" sz="1000" dirty="0">
                <a:solidFill>
                  <a:schemeClr val="bg1"/>
                </a:solidFill>
                <a:latin typeface="Consolas" panose="020B0609020204030204" pitchFamily="49" charset="0"/>
              </a:rPr>
              <a:t>": "</a:t>
            </a:r>
            <a:r>
              <a:rPr lang="fr-FR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aw</a:t>
            </a:r>
            <a:r>
              <a:rPr lang="fr-FR" sz="1000" dirty="0">
                <a:solidFill>
                  <a:schemeClr val="bg1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fr-FR" sz="1000" dirty="0">
                <a:solidFill>
                  <a:schemeClr val="bg1"/>
                </a:solidFill>
                <a:latin typeface="Consolas" panose="020B0609020204030204" pitchFamily="49" charset="0"/>
              </a:rPr>
              <a:t>  "</a:t>
            </a:r>
            <a:r>
              <a:rPr lang="fr-FR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awww</a:t>
            </a:r>
            <a:r>
              <a:rPr lang="fr-FR" sz="1000" dirty="0">
                <a:solidFill>
                  <a:schemeClr val="bg1"/>
                </a:solidFill>
                <a:latin typeface="Consolas" panose="020B0609020204030204" pitchFamily="49" charset="0"/>
              </a:rPr>
              <a:t>": "</a:t>
            </a:r>
            <a:r>
              <a:rPr lang="fr-FR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aw</a:t>
            </a:r>
            <a:r>
              <a:rPr lang="fr-FR" sz="1000" dirty="0">
                <a:solidFill>
                  <a:schemeClr val="bg1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fr-FR" sz="1000" dirty="0">
                <a:solidFill>
                  <a:schemeClr val="bg1"/>
                </a:solidFill>
                <a:latin typeface="Consolas" panose="020B0609020204030204" pitchFamily="49" charset="0"/>
              </a:rPr>
              <a:t>  "</a:t>
            </a:r>
            <a:r>
              <a:rPr lang="fr-FR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awwww</a:t>
            </a:r>
            <a:r>
              <a:rPr lang="fr-FR" sz="1000" dirty="0">
                <a:solidFill>
                  <a:schemeClr val="bg1"/>
                </a:solidFill>
                <a:latin typeface="Consolas" panose="020B0609020204030204" pitchFamily="49" charset="0"/>
              </a:rPr>
              <a:t>": "</a:t>
            </a:r>
            <a:r>
              <a:rPr lang="fr-FR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aw</a:t>
            </a:r>
            <a:r>
              <a:rPr lang="fr-FR" sz="1000" dirty="0">
                <a:solidFill>
                  <a:schemeClr val="bg1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fr-FR" sz="1000" dirty="0">
                <a:solidFill>
                  <a:schemeClr val="bg1"/>
                </a:solidFill>
                <a:latin typeface="Consolas" panose="020B0609020204030204" pitchFamily="49" charset="0"/>
              </a:rPr>
              <a:t>  "</a:t>
            </a:r>
            <a:r>
              <a:rPr lang="fr-FR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cuz</a:t>
            </a:r>
            <a:r>
              <a:rPr lang="fr-FR" sz="1000" dirty="0">
                <a:solidFill>
                  <a:schemeClr val="bg1"/>
                </a:solidFill>
                <a:latin typeface="Consolas" panose="020B0609020204030204" pitchFamily="49" charset="0"/>
              </a:rPr>
              <a:t>": "</a:t>
            </a:r>
            <a:r>
              <a:rPr lang="fr-FR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because</a:t>
            </a:r>
            <a:r>
              <a:rPr lang="fr-FR" sz="1000" dirty="0">
                <a:solidFill>
                  <a:schemeClr val="bg1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fr-FR" sz="1000" dirty="0">
                <a:solidFill>
                  <a:schemeClr val="bg1"/>
                </a:solidFill>
                <a:latin typeface="Consolas" panose="020B0609020204030204" pitchFamily="49" charset="0"/>
              </a:rPr>
              <a:t>  "</a:t>
            </a:r>
            <a:r>
              <a:rPr lang="fr-FR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soo</a:t>
            </a:r>
            <a:r>
              <a:rPr lang="fr-FR" sz="1000" dirty="0">
                <a:solidFill>
                  <a:schemeClr val="bg1"/>
                </a:solidFill>
                <a:latin typeface="Consolas" panose="020B0609020204030204" pitchFamily="49" charset="0"/>
              </a:rPr>
              <a:t>": "</a:t>
            </a:r>
            <a:r>
              <a:rPr lang="fr-FR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so</a:t>
            </a:r>
            <a:r>
              <a:rPr lang="fr-FR" sz="1000" dirty="0">
                <a:solidFill>
                  <a:schemeClr val="bg1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fr-FR" sz="1000" dirty="0">
                <a:solidFill>
                  <a:schemeClr val="bg1"/>
                </a:solidFill>
                <a:latin typeface="Consolas" panose="020B0609020204030204" pitchFamily="49" charset="0"/>
              </a:rPr>
              <a:t>  "</a:t>
            </a:r>
            <a:r>
              <a:rPr lang="fr-FR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sooo</a:t>
            </a:r>
            <a:r>
              <a:rPr lang="fr-FR" sz="1000" dirty="0">
                <a:solidFill>
                  <a:schemeClr val="bg1"/>
                </a:solidFill>
                <a:latin typeface="Consolas" panose="020B0609020204030204" pitchFamily="49" charset="0"/>
              </a:rPr>
              <a:t>": "</a:t>
            </a:r>
            <a:r>
              <a:rPr lang="fr-FR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so</a:t>
            </a:r>
            <a:r>
              <a:rPr lang="fr-FR" sz="1000" dirty="0">
                <a:solidFill>
                  <a:schemeClr val="bg1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fr-FR" sz="1000" dirty="0">
                <a:solidFill>
                  <a:schemeClr val="bg1"/>
                </a:solidFill>
                <a:latin typeface="Consolas" panose="020B0609020204030204" pitchFamily="49" charset="0"/>
              </a:rPr>
              <a:t>  "</a:t>
            </a:r>
            <a:r>
              <a:rPr lang="fr-FR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soooo</a:t>
            </a:r>
            <a:r>
              <a:rPr lang="fr-FR" sz="1000" dirty="0">
                <a:solidFill>
                  <a:schemeClr val="bg1"/>
                </a:solidFill>
                <a:latin typeface="Consolas" panose="020B0609020204030204" pitchFamily="49" charset="0"/>
              </a:rPr>
              <a:t>": "</a:t>
            </a:r>
            <a:r>
              <a:rPr lang="fr-FR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so</a:t>
            </a:r>
            <a:r>
              <a:rPr lang="fr-FR" sz="1000" dirty="0">
                <a:solidFill>
                  <a:schemeClr val="bg1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fr-FR" sz="1000" dirty="0">
                <a:solidFill>
                  <a:schemeClr val="bg1"/>
                </a:solidFill>
                <a:latin typeface="Consolas" panose="020B0609020204030204" pitchFamily="49" charset="0"/>
              </a:rPr>
              <a:t>  "</a:t>
            </a:r>
            <a:r>
              <a:rPr lang="fr-FR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sooooo</a:t>
            </a:r>
            <a:r>
              <a:rPr lang="fr-FR" sz="1000" dirty="0">
                <a:solidFill>
                  <a:schemeClr val="bg1"/>
                </a:solidFill>
                <a:latin typeface="Consolas" panose="020B0609020204030204" pitchFamily="49" charset="0"/>
              </a:rPr>
              <a:t>": "</a:t>
            </a:r>
            <a:r>
              <a:rPr lang="fr-FR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so</a:t>
            </a:r>
            <a:r>
              <a:rPr lang="fr-FR" sz="1000" dirty="0">
                <a:solidFill>
                  <a:schemeClr val="bg1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fr-FR" sz="1000" dirty="0">
                <a:solidFill>
                  <a:schemeClr val="bg1"/>
                </a:solidFill>
                <a:latin typeface="Consolas" panose="020B0609020204030204" pitchFamily="49" charset="0"/>
              </a:rPr>
              <a:t>  "</a:t>
            </a:r>
            <a:r>
              <a:rPr lang="fr-FR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soooooo</a:t>
            </a:r>
            <a:r>
              <a:rPr lang="fr-FR" sz="1000" dirty="0">
                <a:solidFill>
                  <a:schemeClr val="bg1"/>
                </a:solidFill>
                <a:latin typeface="Consolas" panose="020B0609020204030204" pitchFamily="49" charset="0"/>
              </a:rPr>
              <a:t>": "</a:t>
            </a:r>
            <a:r>
              <a:rPr lang="fr-FR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so</a:t>
            </a:r>
            <a:r>
              <a:rPr lang="fr-FR" sz="1000" dirty="0">
                <a:solidFill>
                  <a:schemeClr val="bg1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fr-FR" sz="1000" dirty="0">
                <a:solidFill>
                  <a:schemeClr val="bg1"/>
                </a:solidFill>
                <a:latin typeface="Consolas" panose="020B0609020204030204" pitchFamily="49" charset="0"/>
              </a:rPr>
              <a:t>  "</a:t>
            </a:r>
            <a:r>
              <a:rPr lang="fr-FR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sooooooo</a:t>
            </a:r>
            <a:r>
              <a:rPr lang="fr-FR" sz="1000" dirty="0">
                <a:solidFill>
                  <a:schemeClr val="bg1"/>
                </a:solidFill>
                <a:latin typeface="Consolas" panose="020B0609020204030204" pitchFamily="49" charset="0"/>
              </a:rPr>
              <a:t>": "</a:t>
            </a:r>
            <a:r>
              <a:rPr lang="fr-FR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so</a:t>
            </a:r>
            <a:r>
              <a:rPr lang="fr-FR" sz="1000" dirty="0">
                <a:solidFill>
                  <a:schemeClr val="bg1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fr-FR" sz="1000" dirty="0">
                <a:solidFill>
                  <a:schemeClr val="bg1"/>
                </a:solidFill>
                <a:latin typeface="Consolas" panose="020B0609020204030204" pitchFamily="49" charset="0"/>
              </a:rPr>
              <a:t>  "</a:t>
            </a:r>
            <a:r>
              <a:rPr lang="fr-FR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soooooooo</a:t>
            </a:r>
            <a:r>
              <a:rPr lang="fr-FR" sz="1000" dirty="0">
                <a:solidFill>
                  <a:schemeClr val="bg1"/>
                </a:solidFill>
                <a:latin typeface="Consolas" panose="020B0609020204030204" pitchFamily="49" charset="0"/>
              </a:rPr>
              <a:t>": "</a:t>
            </a:r>
            <a:r>
              <a:rPr lang="fr-FR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so</a:t>
            </a:r>
            <a:r>
              <a:rPr lang="fr-FR" sz="1000" dirty="0">
                <a:solidFill>
                  <a:schemeClr val="bg1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fr-FR" sz="1000" dirty="0">
                <a:solidFill>
                  <a:schemeClr val="bg1"/>
                </a:solidFill>
                <a:latin typeface="Consolas" panose="020B0609020204030204" pitchFamily="49" charset="0"/>
              </a:rPr>
              <a:t>  "</a:t>
            </a:r>
            <a:r>
              <a:rPr lang="fr-FR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imo</a:t>
            </a:r>
            <a:r>
              <a:rPr lang="fr-FR" sz="1000" dirty="0">
                <a:solidFill>
                  <a:schemeClr val="bg1"/>
                </a:solidFill>
                <a:latin typeface="Consolas" panose="020B0609020204030204" pitchFamily="49" charset="0"/>
              </a:rPr>
              <a:t>": "in </a:t>
            </a:r>
            <a:r>
              <a:rPr lang="fr-FR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my</a:t>
            </a:r>
            <a:r>
              <a:rPr lang="fr-FR" sz="1000" dirty="0">
                <a:solidFill>
                  <a:schemeClr val="bg1"/>
                </a:solidFill>
                <a:latin typeface="Consolas" panose="020B0609020204030204" pitchFamily="49" charset="0"/>
              </a:rPr>
              <a:t> opinion",</a:t>
            </a:r>
          </a:p>
          <a:p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  "</a:t>
            </a:r>
            <a:r>
              <a:rPr lang="en-US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imho</a:t>
            </a: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": "in my humble opinion"</a:t>
            </a:r>
            <a:endParaRPr lang="fr-FR" sz="1000" dirty="0">
              <a:solidFill>
                <a:schemeClr val="bg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160F41D-2F7F-4B93-BA48-20B6355415A6}"/>
              </a:ext>
            </a:extLst>
          </p:cNvPr>
          <p:cNvSpPr txBox="1"/>
          <p:nvPr/>
        </p:nvSpPr>
        <p:spPr>
          <a:xfrm>
            <a:off x="7835900" y="77113"/>
            <a:ext cx="21463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  <a:latin typeface="Consolas" panose="020B0609020204030204" pitchFamily="49" charset="0"/>
              </a:rPr>
              <a:t> "</a:t>
            </a:r>
            <a:r>
              <a:rPr lang="fr-FR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I'm</a:t>
            </a:r>
            <a:r>
              <a:rPr lang="fr-FR" sz="1000" dirty="0">
                <a:solidFill>
                  <a:schemeClr val="bg1"/>
                </a:solidFill>
                <a:latin typeface="Consolas" panose="020B0609020204030204" pitchFamily="49" charset="0"/>
              </a:rPr>
              <a:t>": "I </a:t>
            </a:r>
            <a:r>
              <a:rPr lang="fr-FR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am</a:t>
            </a:r>
            <a:r>
              <a:rPr lang="fr-FR" sz="1000" dirty="0">
                <a:solidFill>
                  <a:schemeClr val="bg1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  "</a:t>
            </a:r>
            <a:r>
              <a:rPr lang="en-US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I'm'a</a:t>
            </a: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": "I am about to",</a:t>
            </a:r>
          </a:p>
          <a:p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  "</a:t>
            </a:r>
            <a:r>
              <a:rPr lang="en-US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I'm'o</a:t>
            </a: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": "I am going to",</a:t>
            </a:r>
          </a:p>
          <a:p>
            <a:r>
              <a:rPr lang="fr-FR" sz="1000" dirty="0">
                <a:solidFill>
                  <a:schemeClr val="bg1"/>
                </a:solidFill>
                <a:latin typeface="Consolas" panose="020B0609020204030204" pitchFamily="49" charset="0"/>
              </a:rPr>
              <a:t>  "</a:t>
            </a:r>
            <a:r>
              <a:rPr lang="fr-FR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I've</a:t>
            </a:r>
            <a:r>
              <a:rPr lang="fr-FR" sz="1000" dirty="0">
                <a:solidFill>
                  <a:schemeClr val="bg1"/>
                </a:solidFill>
                <a:latin typeface="Consolas" panose="020B0609020204030204" pitchFamily="49" charset="0"/>
              </a:rPr>
              <a:t>": "I have",</a:t>
            </a:r>
          </a:p>
          <a:p>
            <a:r>
              <a:rPr lang="fr-FR" sz="1000" dirty="0">
                <a:solidFill>
                  <a:schemeClr val="bg1"/>
                </a:solidFill>
                <a:latin typeface="Consolas" panose="020B0609020204030204" pitchFamily="49" charset="0"/>
              </a:rPr>
              <a:t>  "</a:t>
            </a:r>
            <a:r>
              <a:rPr lang="fr-FR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I'll</a:t>
            </a:r>
            <a:r>
              <a:rPr lang="fr-FR" sz="1000" dirty="0">
                <a:solidFill>
                  <a:schemeClr val="bg1"/>
                </a:solidFill>
                <a:latin typeface="Consolas" panose="020B0609020204030204" pitchFamily="49" charset="0"/>
              </a:rPr>
              <a:t>": "I </a:t>
            </a:r>
            <a:r>
              <a:rPr lang="fr-FR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will</a:t>
            </a:r>
            <a:r>
              <a:rPr lang="fr-FR" sz="1000" dirty="0">
                <a:solidFill>
                  <a:schemeClr val="bg1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fr-FR" sz="1000" dirty="0">
                <a:solidFill>
                  <a:schemeClr val="bg1"/>
                </a:solidFill>
                <a:latin typeface="Consolas" panose="020B0609020204030204" pitchFamily="49" charset="0"/>
              </a:rPr>
              <a:t>  "</a:t>
            </a:r>
            <a:r>
              <a:rPr lang="fr-FR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I'll've</a:t>
            </a:r>
            <a:r>
              <a:rPr lang="fr-FR" sz="1000" dirty="0">
                <a:solidFill>
                  <a:schemeClr val="bg1"/>
                </a:solidFill>
                <a:latin typeface="Consolas" panose="020B0609020204030204" pitchFamily="49" charset="0"/>
              </a:rPr>
              <a:t>": "I </a:t>
            </a:r>
            <a:r>
              <a:rPr lang="fr-FR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will</a:t>
            </a:r>
            <a:r>
              <a:rPr lang="fr-FR" sz="1000" dirty="0">
                <a:solidFill>
                  <a:schemeClr val="bg1"/>
                </a:solidFill>
                <a:latin typeface="Consolas" panose="020B0609020204030204" pitchFamily="49" charset="0"/>
              </a:rPr>
              <a:t> have",</a:t>
            </a:r>
          </a:p>
          <a:p>
            <a:r>
              <a:rPr lang="fr-FR" sz="1000" dirty="0">
                <a:solidFill>
                  <a:schemeClr val="bg1"/>
                </a:solidFill>
                <a:latin typeface="Consolas" panose="020B0609020204030204" pitchFamily="49" charset="0"/>
              </a:rPr>
              <a:t>  "</a:t>
            </a:r>
            <a:r>
              <a:rPr lang="fr-FR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I'd</a:t>
            </a:r>
            <a:r>
              <a:rPr lang="fr-FR" sz="1000" dirty="0">
                <a:solidFill>
                  <a:schemeClr val="bg1"/>
                </a:solidFill>
                <a:latin typeface="Consolas" panose="020B0609020204030204" pitchFamily="49" charset="0"/>
              </a:rPr>
              <a:t>": "I </a:t>
            </a:r>
            <a:r>
              <a:rPr lang="fr-FR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would</a:t>
            </a:r>
            <a:r>
              <a:rPr lang="fr-FR" sz="1000" dirty="0">
                <a:solidFill>
                  <a:schemeClr val="bg1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fr-FR" sz="1000" dirty="0">
                <a:solidFill>
                  <a:schemeClr val="bg1"/>
                </a:solidFill>
                <a:latin typeface="Consolas" panose="020B0609020204030204" pitchFamily="49" charset="0"/>
              </a:rPr>
              <a:t>  "</a:t>
            </a:r>
            <a:r>
              <a:rPr lang="fr-FR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I'd've</a:t>
            </a:r>
            <a:r>
              <a:rPr lang="fr-FR" sz="1000" dirty="0">
                <a:solidFill>
                  <a:schemeClr val="bg1"/>
                </a:solidFill>
                <a:latin typeface="Consolas" panose="020B0609020204030204" pitchFamily="49" charset="0"/>
              </a:rPr>
              <a:t>": "I </a:t>
            </a:r>
            <a:r>
              <a:rPr lang="fr-FR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would</a:t>
            </a:r>
            <a:r>
              <a:rPr lang="fr-FR" sz="1000" dirty="0">
                <a:solidFill>
                  <a:schemeClr val="bg1"/>
                </a:solidFill>
                <a:latin typeface="Consolas" panose="020B0609020204030204" pitchFamily="49" charset="0"/>
              </a:rPr>
              <a:t> have",</a:t>
            </a:r>
          </a:p>
          <a:p>
            <a:r>
              <a:rPr lang="fr-FR" sz="1000" dirty="0">
                <a:solidFill>
                  <a:schemeClr val="bg1"/>
                </a:solidFill>
                <a:latin typeface="Consolas" panose="020B0609020204030204" pitchFamily="49" charset="0"/>
              </a:rPr>
              <a:t>  "</a:t>
            </a:r>
            <a:r>
              <a:rPr lang="fr-FR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Whatcha</a:t>
            </a:r>
            <a:r>
              <a:rPr lang="fr-FR" sz="1000" dirty="0">
                <a:solidFill>
                  <a:schemeClr val="bg1"/>
                </a:solidFill>
                <a:latin typeface="Consolas" panose="020B0609020204030204" pitchFamily="49" charset="0"/>
              </a:rPr>
              <a:t>": "</a:t>
            </a:r>
            <a:r>
              <a:rPr lang="fr-FR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What</a:t>
            </a:r>
            <a:r>
              <a:rPr lang="fr-FR" sz="1000" dirty="0">
                <a:solidFill>
                  <a:schemeClr val="bg1"/>
                </a:solidFill>
                <a:latin typeface="Consolas" panose="020B0609020204030204" pitchFamily="49" charset="0"/>
              </a:rPr>
              <a:t> are </a:t>
            </a:r>
            <a:r>
              <a:rPr lang="fr-FR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you</a:t>
            </a:r>
            <a:r>
              <a:rPr lang="fr-FR" sz="1000" dirty="0">
                <a:solidFill>
                  <a:schemeClr val="bg1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fr-FR" sz="1000" dirty="0">
                <a:solidFill>
                  <a:schemeClr val="bg1"/>
                </a:solidFill>
                <a:latin typeface="Consolas" panose="020B0609020204030204" pitchFamily="49" charset="0"/>
              </a:rPr>
              <a:t>  "</a:t>
            </a:r>
            <a:r>
              <a:rPr lang="fr-FR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amn't</a:t>
            </a:r>
            <a:r>
              <a:rPr lang="fr-FR" sz="1000" dirty="0">
                <a:solidFill>
                  <a:schemeClr val="bg1"/>
                </a:solidFill>
                <a:latin typeface="Consolas" panose="020B0609020204030204" pitchFamily="49" charset="0"/>
              </a:rPr>
              <a:t>": "</a:t>
            </a:r>
            <a:r>
              <a:rPr lang="fr-FR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am</a:t>
            </a:r>
            <a:r>
              <a:rPr lang="fr-FR" sz="1000" dirty="0">
                <a:solidFill>
                  <a:schemeClr val="bg1"/>
                </a:solidFill>
                <a:latin typeface="Consolas" panose="020B0609020204030204" pitchFamily="49" charset="0"/>
              </a:rPr>
              <a:t> not",</a:t>
            </a:r>
          </a:p>
          <a:p>
            <a:r>
              <a:rPr lang="fr-FR" sz="1000" dirty="0">
                <a:solidFill>
                  <a:schemeClr val="bg1"/>
                </a:solidFill>
                <a:latin typeface="Consolas" panose="020B0609020204030204" pitchFamily="49" charset="0"/>
              </a:rPr>
              <a:t>  "</a:t>
            </a:r>
            <a:r>
              <a:rPr lang="fr-FR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ain't</a:t>
            </a:r>
            <a:r>
              <a:rPr lang="fr-FR" sz="1000" dirty="0">
                <a:solidFill>
                  <a:schemeClr val="bg1"/>
                </a:solidFill>
                <a:latin typeface="Consolas" panose="020B0609020204030204" pitchFamily="49" charset="0"/>
              </a:rPr>
              <a:t>": "are not",</a:t>
            </a:r>
          </a:p>
          <a:p>
            <a:r>
              <a:rPr lang="fr-FR" sz="1000" dirty="0">
                <a:solidFill>
                  <a:schemeClr val="bg1"/>
                </a:solidFill>
                <a:latin typeface="Consolas" panose="020B0609020204030204" pitchFamily="49" charset="0"/>
              </a:rPr>
              <a:t>  "</a:t>
            </a:r>
            <a:r>
              <a:rPr lang="fr-FR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aren't</a:t>
            </a:r>
            <a:r>
              <a:rPr lang="fr-FR" sz="1000" dirty="0">
                <a:solidFill>
                  <a:schemeClr val="bg1"/>
                </a:solidFill>
                <a:latin typeface="Consolas" panose="020B0609020204030204" pitchFamily="49" charset="0"/>
              </a:rPr>
              <a:t>": "are not",</a:t>
            </a:r>
          </a:p>
          <a:p>
            <a:r>
              <a:rPr lang="fr-FR" sz="1000" dirty="0">
                <a:solidFill>
                  <a:schemeClr val="bg1"/>
                </a:solidFill>
                <a:latin typeface="Consolas" panose="020B0609020204030204" pitchFamily="49" charset="0"/>
              </a:rPr>
              <a:t>  "'cause": "</a:t>
            </a:r>
            <a:r>
              <a:rPr lang="fr-FR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because</a:t>
            </a:r>
            <a:r>
              <a:rPr lang="fr-FR" sz="1000" dirty="0">
                <a:solidFill>
                  <a:schemeClr val="bg1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fr-FR" sz="1000" dirty="0">
                <a:solidFill>
                  <a:schemeClr val="bg1"/>
                </a:solidFill>
                <a:latin typeface="Consolas" panose="020B0609020204030204" pitchFamily="49" charset="0"/>
              </a:rPr>
              <a:t>  "</a:t>
            </a:r>
            <a:r>
              <a:rPr lang="fr-FR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can't</a:t>
            </a:r>
            <a:r>
              <a:rPr lang="fr-FR" sz="1000" dirty="0">
                <a:solidFill>
                  <a:schemeClr val="bg1"/>
                </a:solidFill>
                <a:latin typeface="Consolas" panose="020B0609020204030204" pitchFamily="49" charset="0"/>
              </a:rPr>
              <a:t>": "can not",</a:t>
            </a:r>
          </a:p>
          <a:p>
            <a:r>
              <a:rPr lang="fr-FR" sz="1000" dirty="0">
                <a:solidFill>
                  <a:schemeClr val="bg1"/>
                </a:solidFill>
                <a:latin typeface="Consolas" panose="020B0609020204030204" pitchFamily="49" charset="0"/>
              </a:rPr>
              <a:t>  "</a:t>
            </a:r>
            <a:r>
              <a:rPr lang="fr-FR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can't've</a:t>
            </a:r>
            <a:r>
              <a:rPr lang="fr-FR" sz="1000" dirty="0">
                <a:solidFill>
                  <a:schemeClr val="bg1"/>
                </a:solidFill>
                <a:latin typeface="Consolas" panose="020B0609020204030204" pitchFamily="49" charset="0"/>
              </a:rPr>
              <a:t>": "can not have",</a:t>
            </a:r>
          </a:p>
          <a:p>
            <a:r>
              <a:rPr lang="fr-FR" sz="1000" dirty="0">
                <a:solidFill>
                  <a:schemeClr val="bg1"/>
                </a:solidFill>
                <a:latin typeface="Consolas" panose="020B0609020204030204" pitchFamily="49" charset="0"/>
              </a:rPr>
              <a:t>  "</a:t>
            </a:r>
            <a:r>
              <a:rPr lang="fr-FR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could've</a:t>
            </a:r>
            <a:r>
              <a:rPr lang="fr-FR" sz="1000" dirty="0">
                <a:solidFill>
                  <a:schemeClr val="bg1"/>
                </a:solidFill>
                <a:latin typeface="Consolas" panose="020B0609020204030204" pitchFamily="49" charset="0"/>
              </a:rPr>
              <a:t>": "</a:t>
            </a:r>
            <a:r>
              <a:rPr lang="fr-FR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could</a:t>
            </a:r>
            <a:r>
              <a:rPr lang="fr-FR" sz="1000" dirty="0">
                <a:solidFill>
                  <a:schemeClr val="bg1"/>
                </a:solidFill>
                <a:latin typeface="Consolas" panose="020B0609020204030204" pitchFamily="49" charset="0"/>
              </a:rPr>
              <a:t> have",</a:t>
            </a:r>
          </a:p>
          <a:p>
            <a:r>
              <a:rPr lang="fr-FR" sz="1000" dirty="0">
                <a:solidFill>
                  <a:schemeClr val="bg1"/>
                </a:solidFill>
                <a:latin typeface="Consolas" panose="020B0609020204030204" pitchFamily="49" charset="0"/>
              </a:rPr>
              <a:t>  "</a:t>
            </a:r>
            <a:r>
              <a:rPr lang="fr-FR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couldn't</a:t>
            </a:r>
            <a:r>
              <a:rPr lang="fr-FR" sz="1000" dirty="0">
                <a:solidFill>
                  <a:schemeClr val="bg1"/>
                </a:solidFill>
                <a:latin typeface="Consolas" panose="020B0609020204030204" pitchFamily="49" charset="0"/>
              </a:rPr>
              <a:t>": "</a:t>
            </a:r>
            <a:r>
              <a:rPr lang="fr-FR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could</a:t>
            </a:r>
            <a:r>
              <a:rPr lang="fr-FR" sz="1000" dirty="0">
                <a:solidFill>
                  <a:schemeClr val="bg1"/>
                </a:solidFill>
                <a:latin typeface="Consolas" panose="020B0609020204030204" pitchFamily="49" charset="0"/>
              </a:rPr>
              <a:t> not",</a:t>
            </a:r>
          </a:p>
          <a:p>
            <a:r>
              <a:rPr lang="fr-FR" sz="1000" dirty="0">
                <a:solidFill>
                  <a:schemeClr val="bg1"/>
                </a:solidFill>
                <a:latin typeface="Consolas" panose="020B0609020204030204" pitchFamily="49" charset="0"/>
              </a:rPr>
              <a:t>  "</a:t>
            </a:r>
            <a:r>
              <a:rPr lang="fr-FR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couldn't've</a:t>
            </a:r>
            <a:r>
              <a:rPr lang="fr-FR" sz="1000" dirty="0">
                <a:solidFill>
                  <a:schemeClr val="bg1"/>
                </a:solidFill>
                <a:latin typeface="Consolas" panose="020B0609020204030204" pitchFamily="49" charset="0"/>
              </a:rPr>
              <a:t>": "</a:t>
            </a:r>
            <a:r>
              <a:rPr lang="fr-FR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could</a:t>
            </a:r>
            <a:r>
              <a:rPr lang="fr-FR" sz="1000" dirty="0">
                <a:solidFill>
                  <a:schemeClr val="bg1"/>
                </a:solidFill>
                <a:latin typeface="Consolas" panose="020B0609020204030204" pitchFamily="49" charset="0"/>
              </a:rPr>
              <a:t> not have",</a:t>
            </a:r>
            <a:endParaRPr lang="fr-FR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227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39B41F-4C78-4210-AF6D-327C6B716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453" y="47060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>
                <a:solidFill>
                  <a:schemeClr val="bg1">
                    <a:lumMod val="75000"/>
                  </a:schemeClr>
                </a:solidFill>
              </a:rPr>
              <a:t>Choix de l’</a:t>
            </a:r>
            <a:r>
              <a:rPr lang="fr-FR" sz="3600" dirty="0" err="1">
                <a:solidFill>
                  <a:schemeClr val="bg1">
                    <a:lumMod val="75000"/>
                  </a:schemeClr>
                </a:solidFill>
              </a:rPr>
              <a:t>embedding</a:t>
            </a:r>
            <a:endParaRPr lang="fr-FR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2673E8C9-AB52-4C76-BE98-A3BF645784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5083222"/>
              </p:ext>
            </p:extLst>
          </p:nvPr>
        </p:nvGraphicFramePr>
        <p:xfrm>
          <a:off x="1569453" y="2471057"/>
          <a:ext cx="9245600" cy="4200183"/>
        </p:xfrm>
        <a:graphic>
          <a:graphicData uri="http://schemas.openxmlformats.org/drawingml/2006/table">
            <a:tbl>
              <a:tblPr bandRow="1">
                <a:tableStyleId>{69C7853C-536D-4A76-A0AE-DD22124D55A5}</a:tableStyleId>
              </a:tblPr>
              <a:tblGrid>
                <a:gridCol w="3429554">
                  <a:extLst>
                    <a:ext uri="{9D8B030D-6E8A-4147-A177-3AD203B41FA5}">
                      <a16:colId xmlns:a16="http://schemas.microsoft.com/office/drawing/2014/main" val="3604512002"/>
                    </a:ext>
                  </a:extLst>
                </a:gridCol>
                <a:gridCol w="1929876">
                  <a:extLst>
                    <a:ext uri="{9D8B030D-6E8A-4147-A177-3AD203B41FA5}">
                      <a16:colId xmlns:a16="http://schemas.microsoft.com/office/drawing/2014/main" val="1874739594"/>
                    </a:ext>
                  </a:extLst>
                </a:gridCol>
                <a:gridCol w="1929876">
                  <a:extLst>
                    <a:ext uri="{9D8B030D-6E8A-4147-A177-3AD203B41FA5}">
                      <a16:colId xmlns:a16="http://schemas.microsoft.com/office/drawing/2014/main" val="4113873494"/>
                    </a:ext>
                  </a:extLst>
                </a:gridCol>
                <a:gridCol w="1956294">
                  <a:extLst>
                    <a:ext uri="{9D8B030D-6E8A-4147-A177-3AD203B41FA5}">
                      <a16:colId xmlns:a16="http://schemas.microsoft.com/office/drawing/2014/main" val="1520292539"/>
                    </a:ext>
                  </a:extLst>
                </a:gridCol>
              </a:tblGrid>
              <a:tr h="630897">
                <a:tc>
                  <a:txBody>
                    <a:bodyPr/>
                    <a:lstStyle/>
                    <a:p>
                      <a:pPr algn="r" fontAlgn="ctr"/>
                      <a:r>
                        <a:rPr lang="fr-FR" b="1" dirty="0" err="1">
                          <a:effectLst/>
                        </a:rPr>
                        <a:t>Embedding</a:t>
                      </a:r>
                      <a:endParaRPr lang="fr-FR" b="1" dirty="0">
                        <a:effectLst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b="1" dirty="0">
                          <a:effectLst/>
                        </a:rPr>
                        <a:t>Sans </a:t>
                      </a:r>
                      <a:r>
                        <a:rPr lang="fr-FR" b="1" dirty="0" err="1">
                          <a:effectLst/>
                        </a:rPr>
                        <a:t>embedding</a:t>
                      </a:r>
                      <a:endParaRPr lang="fr-FR" b="1" dirty="0">
                        <a:effectLst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b="1" dirty="0" err="1">
                          <a:effectLst/>
                        </a:rPr>
                        <a:t>GloVe</a:t>
                      </a:r>
                      <a:endParaRPr lang="fr-FR" b="1" dirty="0">
                        <a:effectLst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b="1" dirty="0" err="1">
                          <a:effectLst/>
                        </a:rPr>
                        <a:t>Fasttext</a:t>
                      </a:r>
                      <a:endParaRPr lang="fr-FR" b="1" dirty="0">
                        <a:effectLst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067925640"/>
                  </a:ext>
                </a:extLst>
              </a:tr>
              <a:tr h="366328">
                <a:tc>
                  <a:txBody>
                    <a:bodyPr/>
                    <a:lstStyle/>
                    <a:p>
                      <a:pPr algn="ctr" fontAlgn="ctr"/>
                      <a:r>
                        <a:rPr lang="fr-FR" b="1" dirty="0" err="1">
                          <a:effectLst/>
                        </a:rPr>
                        <a:t>N_dimensions</a:t>
                      </a:r>
                      <a:endParaRPr lang="fr-FR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4460199"/>
                  </a:ext>
                </a:extLst>
              </a:tr>
              <a:tr h="366328">
                <a:tc>
                  <a:txBody>
                    <a:bodyPr/>
                    <a:lstStyle/>
                    <a:p>
                      <a:pPr algn="ctr" fontAlgn="ctr"/>
                      <a:r>
                        <a:rPr lang="fr-FR" b="1" dirty="0">
                          <a:effectLst/>
                        </a:rPr>
                        <a:t>Volume total (Mo)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2000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4192662"/>
                  </a:ext>
                </a:extLst>
              </a:tr>
              <a:tr h="366328">
                <a:tc>
                  <a:txBody>
                    <a:bodyPr/>
                    <a:lstStyle/>
                    <a:p>
                      <a:pPr algn="ctr" fontAlgn="ctr"/>
                      <a:r>
                        <a:rPr lang="fr-FR" b="1" dirty="0">
                          <a:effectLst/>
                        </a:rPr>
                        <a:t>Val. </a:t>
                      </a:r>
                      <a:r>
                        <a:rPr lang="fr-FR" b="1" dirty="0" err="1">
                          <a:effectLst/>
                        </a:rPr>
                        <a:t>accuracy</a:t>
                      </a:r>
                      <a:r>
                        <a:rPr lang="fr-FR" b="1" dirty="0">
                          <a:effectLst/>
                        </a:rPr>
                        <a:t> (%) après  3 </a:t>
                      </a:r>
                      <a:r>
                        <a:rPr lang="fr-FR" b="1" dirty="0" err="1">
                          <a:effectLst/>
                        </a:rPr>
                        <a:t>epochs</a:t>
                      </a:r>
                      <a:r>
                        <a:rPr lang="fr-FR" b="1" dirty="0">
                          <a:effectLst/>
                        </a:rPr>
                        <a:t> sans fine tuning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59,89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80,16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79,06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9264386"/>
                  </a:ext>
                </a:extLst>
              </a:tr>
              <a:tr h="641075">
                <a:tc>
                  <a:txBody>
                    <a:bodyPr/>
                    <a:lstStyle/>
                    <a:p>
                      <a:pPr algn="ctr" fontAlgn="ctr"/>
                      <a:r>
                        <a:rPr lang="fr-FR" b="1" dirty="0">
                          <a:effectLst/>
                        </a:rPr>
                        <a:t>Temps d’entrainement</a:t>
                      </a:r>
                    </a:p>
                    <a:p>
                      <a:pPr algn="ctr" fontAlgn="ctr"/>
                      <a:r>
                        <a:rPr lang="fr-FR" b="1" dirty="0">
                          <a:effectLst/>
                        </a:rPr>
                        <a:t>(s/</a:t>
                      </a:r>
                      <a:r>
                        <a:rPr lang="fr-FR" b="1" dirty="0" err="1">
                          <a:effectLst/>
                        </a:rPr>
                        <a:t>epoch</a:t>
                      </a:r>
                      <a:r>
                        <a:rPr lang="fr-FR" b="1" dirty="0">
                          <a:effectLst/>
                        </a:rPr>
                        <a:t>) sans fine tuning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1200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1200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6445039"/>
                  </a:ext>
                </a:extLst>
              </a:tr>
              <a:tr h="6410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effectLst/>
                        </a:rPr>
                        <a:t>Val.accuracy</a:t>
                      </a:r>
                      <a:r>
                        <a:rPr lang="fr-FR" b="1" dirty="0">
                          <a:effectLst/>
                        </a:rPr>
                        <a:t> (%) après  3 </a:t>
                      </a:r>
                      <a:r>
                        <a:rPr lang="fr-FR" b="1" dirty="0" err="1">
                          <a:effectLst/>
                        </a:rPr>
                        <a:t>epochs</a:t>
                      </a:r>
                      <a:r>
                        <a:rPr lang="fr-FR" b="1" dirty="0">
                          <a:effectLst/>
                        </a:rPr>
                        <a:t>  supplémentaires en fine tuning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82,00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81,89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3833990"/>
                  </a:ext>
                </a:extLst>
              </a:tr>
              <a:tr h="641075">
                <a:tc>
                  <a:txBody>
                    <a:bodyPr/>
                    <a:lstStyle/>
                    <a:p>
                      <a:pPr algn="ctr" fontAlgn="ctr"/>
                      <a:r>
                        <a:rPr lang="fr-FR" b="1" dirty="0">
                          <a:effectLst/>
                        </a:rPr>
                        <a:t>Temps d’entrainement</a:t>
                      </a:r>
                    </a:p>
                    <a:p>
                      <a:pPr algn="ctr" fontAlgn="ctr"/>
                      <a:r>
                        <a:rPr lang="fr-FR" b="1" dirty="0">
                          <a:effectLst/>
                        </a:rPr>
                        <a:t>(s/</a:t>
                      </a:r>
                      <a:r>
                        <a:rPr lang="fr-FR" b="1" dirty="0" err="1">
                          <a:effectLst/>
                        </a:rPr>
                        <a:t>epoch</a:t>
                      </a:r>
                      <a:r>
                        <a:rPr lang="fr-FR" b="1" dirty="0">
                          <a:effectLst/>
                        </a:rPr>
                        <a:t>) en fine tuning</a:t>
                      </a:r>
                    </a:p>
                    <a:p>
                      <a:pPr algn="ctr" fontAlgn="ctr"/>
                      <a:endParaRPr lang="fr-FR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1800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1350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8170626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BA65D3F9-2E3B-4323-BDB6-CC24EE6AAD85}"/>
              </a:ext>
            </a:extLst>
          </p:cNvPr>
          <p:cNvSpPr txBox="1"/>
          <p:nvPr/>
        </p:nvSpPr>
        <p:spPr>
          <a:xfrm>
            <a:off x="832853" y="1372623"/>
            <a:ext cx="9588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Utilisation d’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embeddings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préentraînés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(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GloVe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et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FastText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) sut Twitter</a:t>
            </a:r>
          </a:p>
          <a:p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fr-FR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Comparaison sur une architecture basique de LSTM (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LSTM+Dense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50008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FE45E3-0903-44D9-8603-A475DAB2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Choix de l’architecture</a:t>
            </a:r>
          </a:p>
        </p:txBody>
      </p:sp>
      <p:graphicFrame>
        <p:nvGraphicFramePr>
          <p:cNvPr id="4" name="Espace réservé du contenu 6">
            <a:extLst>
              <a:ext uri="{FF2B5EF4-FFF2-40B4-BE49-F238E27FC236}">
                <a16:creationId xmlns:a16="http://schemas.microsoft.com/office/drawing/2014/main" id="{F282CC5C-F9E6-47A6-9336-BEA7B914BA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2964348"/>
              </p:ext>
            </p:extLst>
          </p:nvPr>
        </p:nvGraphicFramePr>
        <p:xfrm>
          <a:off x="692150" y="2373085"/>
          <a:ext cx="10807700" cy="2746540"/>
        </p:xfrm>
        <a:graphic>
          <a:graphicData uri="http://schemas.openxmlformats.org/drawingml/2006/table">
            <a:tbl>
              <a:tblPr bandRow="1">
                <a:tableStyleId>{69C7853C-536D-4A76-A0AE-DD22124D55A5}</a:tableStyleId>
              </a:tblPr>
              <a:tblGrid>
                <a:gridCol w="2816923">
                  <a:extLst>
                    <a:ext uri="{9D8B030D-6E8A-4147-A177-3AD203B41FA5}">
                      <a16:colId xmlns:a16="http://schemas.microsoft.com/office/drawing/2014/main" val="3604512002"/>
                    </a:ext>
                  </a:extLst>
                </a:gridCol>
                <a:gridCol w="1585136">
                  <a:extLst>
                    <a:ext uri="{9D8B030D-6E8A-4147-A177-3AD203B41FA5}">
                      <a16:colId xmlns:a16="http://schemas.microsoft.com/office/drawing/2014/main" val="562949612"/>
                    </a:ext>
                  </a:extLst>
                </a:gridCol>
                <a:gridCol w="1585136">
                  <a:extLst>
                    <a:ext uri="{9D8B030D-6E8A-4147-A177-3AD203B41FA5}">
                      <a16:colId xmlns:a16="http://schemas.microsoft.com/office/drawing/2014/main" val="4113873494"/>
                    </a:ext>
                  </a:extLst>
                </a:gridCol>
                <a:gridCol w="1606835">
                  <a:extLst>
                    <a:ext uri="{9D8B030D-6E8A-4147-A177-3AD203B41FA5}">
                      <a16:colId xmlns:a16="http://schemas.microsoft.com/office/drawing/2014/main" val="1520292539"/>
                    </a:ext>
                  </a:extLst>
                </a:gridCol>
                <a:gridCol w="1606835">
                  <a:extLst>
                    <a:ext uri="{9D8B030D-6E8A-4147-A177-3AD203B41FA5}">
                      <a16:colId xmlns:a16="http://schemas.microsoft.com/office/drawing/2014/main" val="1627026657"/>
                    </a:ext>
                  </a:extLst>
                </a:gridCol>
                <a:gridCol w="1606835">
                  <a:extLst>
                    <a:ext uri="{9D8B030D-6E8A-4147-A177-3AD203B41FA5}">
                      <a16:colId xmlns:a16="http://schemas.microsoft.com/office/drawing/2014/main" val="322879710"/>
                    </a:ext>
                  </a:extLst>
                </a:gridCol>
              </a:tblGrid>
              <a:tr h="916316">
                <a:tc>
                  <a:txBody>
                    <a:bodyPr/>
                    <a:lstStyle/>
                    <a:p>
                      <a:pPr algn="ctr" fontAlgn="ctr"/>
                      <a:r>
                        <a:rPr lang="fr-FR" b="1" dirty="0">
                          <a:effectLst/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b="1" dirty="0">
                          <a:effectLst/>
                        </a:rPr>
                        <a:t>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b="1" dirty="0">
                          <a:effectLst/>
                        </a:rPr>
                        <a:t>LSTM</a:t>
                      </a:r>
                    </a:p>
                    <a:p>
                      <a:pPr algn="ctr" fontAlgn="ctr"/>
                      <a:r>
                        <a:rPr lang="fr-FR" b="1" dirty="0">
                          <a:effectLst/>
                        </a:rPr>
                        <a:t>+</a:t>
                      </a:r>
                    </a:p>
                    <a:p>
                      <a:pPr algn="ctr" fontAlgn="ctr"/>
                      <a:r>
                        <a:rPr lang="fr-FR" b="1" dirty="0" err="1">
                          <a:effectLst/>
                        </a:rPr>
                        <a:t>ConvNet</a:t>
                      </a:r>
                      <a:endParaRPr lang="fr-FR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b="1" dirty="0">
                          <a:effectLst/>
                        </a:rPr>
                        <a:t>BLSTM</a:t>
                      </a:r>
                    </a:p>
                    <a:p>
                      <a:pPr algn="ctr" fontAlgn="ctr"/>
                      <a:r>
                        <a:rPr lang="fr-FR" b="1" dirty="0">
                          <a:effectLst/>
                        </a:rPr>
                        <a:t>+</a:t>
                      </a:r>
                    </a:p>
                    <a:p>
                      <a:pPr algn="ctr" fontAlgn="ctr"/>
                      <a:r>
                        <a:rPr lang="fr-FR" b="1" dirty="0" err="1">
                          <a:effectLst/>
                        </a:rPr>
                        <a:t>ConvNet</a:t>
                      </a:r>
                      <a:endParaRPr lang="fr-FR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effectLst/>
                        </a:rPr>
                        <a:t>Dual layer BLSTM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effectLst/>
                        </a:rPr>
                        <a:t>+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effectLst/>
                        </a:rPr>
                        <a:t>ConvNet</a:t>
                      </a:r>
                      <a:endParaRPr lang="fr-FR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effectLst/>
                        </a:rPr>
                        <a:t>N-grams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effectLst/>
                        </a:rPr>
                        <a:t>Convnet</a:t>
                      </a:r>
                      <a:endParaRPr lang="fr-FR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7925640"/>
                  </a:ext>
                </a:extLst>
              </a:tr>
              <a:tr h="524422">
                <a:tc>
                  <a:txBody>
                    <a:bodyPr/>
                    <a:lstStyle/>
                    <a:p>
                      <a:pPr algn="ctr" fontAlgn="ctr"/>
                      <a:r>
                        <a:rPr lang="fr-FR" b="1" dirty="0">
                          <a:effectLst/>
                        </a:rPr>
                        <a:t>Val. </a:t>
                      </a:r>
                      <a:r>
                        <a:rPr lang="fr-FR" b="1" dirty="0" err="1">
                          <a:effectLst/>
                        </a:rPr>
                        <a:t>accuracy</a:t>
                      </a:r>
                      <a:r>
                        <a:rPr lang="fr-FR" b="1" dirty="0">
                          <a:effectLst/>
                        </a:rPr>
                        <a:t> (%) </a:t>
                      </a:r>
                      <a:r>
                        <a:rPr lang="fr-FR" b="1" dirty="0" err="1">
                          <a:effectLst/>
                        </a:rPr>
                        <a:t>after</a:t>
                      </a:r>
                      <a:r>
                        <a:rPr lang="fr-FR" b="1" dirty="0">
                          <a:effectLst/>
                        </a:rPr>
                        <a:t> 3 </a:t>
                      </a:r>
                      <a:r>
                        <a:rPr lang="fr-FR" b="1" dirty="0" err="1">
                          <a:effectLst/>
                        </a:rPr>
                        <a:t>epochs</a:t>
                      </a:r>
                      <a:endParaRPr lang="fr-FR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69,8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82,72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82,87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83,14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82,51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9264386"/>
                  </a:ext>
                </a:extLst>
              </a:tr>
              <a:tr h="917740">
                <a:tc>
                  <a:txBody>
                    <a:bodyPr/>
                    <a:lstStyle/>
                    <a:p>
                      <a:pPr algn="ctr" fontAlgn="ctr"/>
                      <a:r>
                        <a:rPr lang="fr-FR" b="1" dirty="0">
                          <a:effectLst/>
                        </a:rPr>
                        <a:t>Temps d’entrainement</a:t>
                      </a:r>
                    </a:p>
                    <a:p>
                      <a:pPr algn="ctr" fontAlgn="ctr"/>
                      <a:r>
                        <a:rPr lang="fr-FR" b="1" dirty="0">
                          <a:effectLst/>
                        </a:rPr>
                        <a:t>(s/</a:t>
                      </a:r>
                      <a:r>
                        <a:rPr lang="fr-FR" b="1" dirty="0" err="1">
                          <a:effectLst/>
                        </a:rPr>
                        <a:t>epoch</a:t>
                      </a:r>
                      <a:r>
                        <a:rPr lang="fr-FR" b="1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1800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2100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5200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19000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18500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6445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215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EAF3C3-C581-4DCF-AFF4-72414CBF2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92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Architectures retenues 1/2 : Equilibre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1D1D39-9AE1-4468-AB2E-67A74DB35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700" y="1824815"/>
            <a:ext cx="7115630" cy="4292600"/>
          </a:xfrm>
        </p:spPr>
        <p:txBody>
          <a:bodyPr>
            <a:noAutofit/>
          </a:bodyPr>
          <a:lstStyle/>
          <a:p>
            <a:r>
              <a:rPr lang="fr-FR" sz="2400" dirty="0">
                <a:solidFill>
                  <a:schemeClr val="bg1">
                    <a:lumMod val="75000"/>
                  </a:schemeClr>
                </a:solidFill>
              </a:rPr>
              <a:t>Vectorisation de monogrammes, </a:t>
            </a:r>
            <a:r>
              <a:rPr lang="fr-FR" sz="2400" dirty="0" err="1">
                <a:solidFill>
                  <a:schemeClr val="bg1">
                    <a:lumMod val="75000"/>
                  </a:schemeClr>
                </a:solidFill>
              </a:rPr>
              <a:t>padding</a:t>
            </a:r>
            <a:r>
              <a:rPr lang="fr-FR" sz="2400" dirty="0">
                <a:solidFill>
                  <a:schemeClr val="bg1">
                    <a:lumMod val="75000"/>
                  </a:schemeClr>
                </a:solidFill>
              </a:rPr>
              <a:t> à 120 mots</a:t>
            </a:r>
          </a:p>
          <a:p>
            <a:r>
              <a:rPr lang="fr-FR" sz="2400" dirty="0" err="1">
                <a:solidFill>
                  <a:schemeClr val="bg1">
                    <a:lumMod val="75000"/>
                  </a:schemeClr>
                </a:solidFill>
              </a:rPr>
              <a:t>Embedding</a:t>
            </a:r>
            <a:r>
              <a:rPr lang="fr-FR" sz="2400" dirty="0">
                <a:solidFill>
                  <a:schemeClr val="bg1">
                    <a:lumMod val="75000"/>
                  </a:schemeClr>
                </a:solidFill>
              </a:rPr>
              <a:t> : </a:t>
            </a:r>
            <a:r>
              <a:rPr lang="fr-FR" sz="2400" dirty="0" err="1">
                <a:solidFill>
                  <a:schemeClr val="bg1">
                    <a:lumMod val="75000"/>
                  </a:schemeClr>
                </a:solidFill>
              </a:rPr>
              <a:t>FastText</a:t>
            </a:r>
            <a:r>
              <a:rPr lang="fr-FR" sz="2400" dirty="0">
                <a:solidFill>
                  <a:schemeClr val="bg1">
                    <a:lumMod val="75000"/>
                  </a:schemeClr>
                </a:solidFill>
              </a:rPr>
              <a:t> à 100 dimensions</a:t>
            </a:r>
          </a:p>
          <a:p>
            <a:r>
              <a:rPr lang="fr-FR" sz="2400" dirty="0">
                <a:solidFill>
                  <a:schemeClr val="bg1">
                    <a:lumMod val="75000"/>
                  </a:schemeClr>
                </a:solidFill>
              </a:rPr>
              <a:t>1 couche </a:t>
            </a:r>
            <a:r>
              <a:rPr lang="fr-FR" sz="2400" dirty="0" err="1">
                <a:solidFill>
                  <a:schemeClr val="bg1">
                    <a:lumMod val="75000"/>
                  </a:schemeClr>
                </a:solidFill>
              </a:rPr>
              <a:t>Bidirectionelle</a:t>
            </a:r>
            <a:r>
              <a:rPr lang="fr-FR" sz="2400" dirty="0">
                <a:solidFill>
                  <a:schemeClr val="bg1">
                    <a:lumMod val="75000"/>
                  </a:schemeClr>
                </a:solidFill>
              </a:rPr>
              <a:t> LSTM (128 cellules)</a:t>
            </a:r>
          </a:p>
          <a:p>
            <a:r>
              <a:rPr lang="fr-FR" sz="2400" dirty="0">
                <a:solidFill>
                  <a:schemeClr val="bg1">
                    <a:lumMod val="75000"/>
                  </a:schemeClr>
                </a:solidFill>
              </a:rPr>
              <a:t>1 couche à 128 filtres </a:t>
            </a:r>
            <a:r>
              <a:rPr lang="fr-FR" sz="2400" dirty="0" err="1">
                <a:solidFill>
                  <a:schemeClr val="bg1">
                    <a:lumMod val="75000"/>
                  </a:schemeClr>
                </a:solidFill>
              </a:rPr>
              <a:t>convolutionnels</a:t>
            </a:r>
            <a:r>
              <a:rPr lang="fr-FR" sz="2400" dirty="0">
                <a:solidFill>
                  <a:schemeClr val="bg1">
                    <a:lumMod val="75000"/>
                  </a:schemeClr>
                </a:solidFill>
              </a:rPr>
              <a:t> 1D de largeur 5</a:t>
            </a:r>
          </a:p>
          <a:p>
            <a:r>
              <a:rPr lang="fr-FR" sz="2400" dirty="0">
                <a:solidFill>
                  <a:schemeClr val="bg1">
                    <a:lumMod val="75000"/>
                  </a:schemeClr>
                </a:solidFill>
              </a:rPr>
              <a:t>1 couche </a:t>
            </a:r>
            <a:r>
              <a:rPr lang="fr-FR" sz="2400" dirty="0" err="1">
                <a:solidFill>
                  <a:schemeClr val="bg1">
                    <a:lumMod val="75000"/>
                  </a:schemeClr>
                </a:solidFill>
              </a:rPr>
              <a:t>MaxPooling</a:t>
            </a:r>
            <a:endParaRPr lang="fr-FR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fr-FR" sz="2400" dirty="0">
                <a:solidFill>
                  <a:schemeClr val="bg1">
                    <a:lumMod val="75000"/>
                  </a:schemeClr>
                </a:solidFill>
              </a:rPr>
              <a:t>1 couche à 32 filtres </a:t>
            </a:r>
            <a:r>
              <a:rPr lang="fr-FR" sz="2400" dirty="0" err="1">
                <a:solidFill>
                  <a:schemeClr val="bg1">
                    <a:lumMod val="75000"/>
                  </a:schemeClr>
                </a:solidFill>
              </a:rPr>
              <a:t>convolutionnels</a:t>
            </a:r>
            <a:r>
              <a:rPr lang="fr-FR" sz="2400" dirty="0">
                <a:solidFill>
                  <a:schemeClr val="bg1">
                    <a:lumMod val="75000"/>
                  </a:schemeClr>
                </a:solidFill>
              </a:rPr>
              <a:t> 1D de largeur 2</a:t>
            </a:r>
          </a:p>
          <a:p>
            <a:r>
              <a:rPr lang="fr-FR" sz="2400" dirty="0">
                <a:solidFill>
                  <a:schemeClr val="bg1">
                    <a:lumMod val="75000"/>
                  </a:schemeClr>
                </a:solidFill>
              </a:rPr>
              <a:t>1 couche </a:t>
            </a:r>
            <a:r>
              <a:rPr lang="fr-FR" sz="2400" dirty="0" err="1">
                <a:solidFill>
                  <a:schemeClr val="bg1">
                    <a:lumMod val="75000"/>
                  </a:schemeClr>
                </a:solidFill>
              </a:rPr>
              <a:t>MaxPooling</a:t>
            </a:r>
            <a:endParaRPr lang="fr-FR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fr-FR" sz="2400" dirty="0">
                <a:solidFill>
                  <a:schemeClr val="bg1">
                    <a:lumMod val="75000"/>
                  </a:schemeClr>
                </a:solidFill>
              </a:rPr>
              <a:t>1 couche de régularisation dropout (p=0,5)</a:t>
            </a:r>
          </a:p>
          <a:p>
            <a:r>
              <a:rPr lang="fr-FR" sz="2400" dirty="0">
                <a:solidFill>
                  <a:schemeClr val="bg1">
                    <a:lumMod val="75000"/>
                  </a:schemeClr>
                </a:solidFill>
              </a:rPr>
              <a:t>1 couche dense à activation Sigmoïde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267BBBB0-E98E-4F6D-8AAB-9C6104BE78D6}"/>
              </a:ext>
            </a:extLst>
          </p:cNvPr>
          <p:cNvGrpSpPr/>
          <p:nvPr/>
        </p:nvGrpSpPr>
        <p:grpSpPr>
          <a:xfrm>
            <a:off x="393700" y="1824815"/>
            <a:ext cx="4419600" cy="4183078"/>
            <a:chOff x="1130300" y="1478755"/>
            <a:chExt cx="4965700" cy="429340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F1CFEB9-A528-445B-86DD-20231D92C693}"/>
                </a:ext>
              </a:extLst>
            </p:cNvPr>
            <p:cNvSpPr/>
            <p:nvPr/>
          </p:nvSpPr>
          <p:spPr>
            <a:xfrm>
              <a:off x="1130300" y="1478755"/>
              <a:ext cx="4965700" cy="4770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TextVectorizer</a:t>
              </a:r>
              <a:endParaRPr lang="fr-FR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0FAA6AD-AC4F-449A-8D68-DB88D88F9D82}"/>
                </a:ext>
              </a:extLst>
            </p:cNvPr>
            <p:cNvSpPr/>
            <p:nvPr/>
          </p:nvSpPr>
          <p:spPr>
            <a:xfrm>
              <a:off x="1130300" y="1955800"/>
              <a:ext cx="4965700" cy="47704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Embedding</a:t>
              </a:r>
              <a:r>
                <a:rPr lang="fr-FR" dirty="0"/>
                <a:t> </a:t>
              </a:r>
              <a:r>
                <a:rPr lang="fr-FR" dirty="0" err="1"/>
                <a:t>FastText</a:t>
              </a:r>
              <a:endParaRPr lang="fr-FR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C0653F-4FE9-4F88-9D7E-7163ADCD92D9}"/>
                </a:ext>
              </a:extLst>
            </p:cNvPr>
            <p:cNvSpPr/>
            <p:nvPr/>
          </p:nvSpPr>
          <p:spPr>
            <a:xfrm>
              <a:off x="1130300" y="2432845"/>
              <a:ext cx="4965700" cy="477045"/>
            </a:xfrm>
            <a:prstGeom prst="rect">
              <a:avLst/>
            </a:prstGeom>
            <a:solidFill>
              <a:srgbClr val="9999FF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LSTM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E0E57BC-324E-4356-A71A-3D9A24414FFB}"/>
                </a:ext>
              </a:extLst>
            </p:cNvPr>
            <p:cNvSpPr/>
            <p:nvPr/>
          </p:nvSpPr>
          <p:spPr>
            <a:xfrm>
              <a:off x="1130300" y="2909890"/>
              <a:ext cx="4965700" cy="47704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Conv1D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E545A6C-86D7-4A8C-9A40-51B49CA8B450}"/>
                </a:ext>
              </a:extLst>
            </p:cNvPr>
            <p:cNvSpPr/>
            <p:nvPr/>
          </p:nvSpPr>
          <p:spPr>
            <a:xfrm>
              <a:off x="1130300" y="3386935"/>
              <a:ext cx="4965700" cy="47704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MaxPooling1D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EE13D12-BC9B-4B7A-A941-F341CEC4B084}"/>
                </a:ext>
              </a:extLst>
            </p:cNvPr>
            <p:cNvSpPr/>
            <p:nvPr/>
          </p:nvSpPr>
          <p:spPr>
            <a:xfrm>
              <a:off x="1130300" y="3863980"/>
              <a:ext cx="4965700" cy="47704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Conv1D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14953A0-3389-4E4A-9B0A-8D62CAA5D087}"/>
                </a:ext>
              </a:extLst>
            </p:cNvPr>
            <p:cNvSpPr/>
            <p:nvPr/>
          </p:nvSpPr>
          <p:spPr>
            <a:xfrm>
              <a:off x="1130300" y="4341025"/>
              <a:ext cx="4965700" cy="47704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MaxPooling1D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4F7FF22-0220-4EDD-BE55-790E9A0673C4}"/>
                </a:ext>
              </a:extLst>
            </p:cNvPr>
            <p:cNvSpPr/>
            <p:nvPr/>
          </p:nvSpPr>
          <p:spPr>
            <a:xfrm>
              <a:off x="1130300" y="4822840"/>
              <a:ext cx="4965700" cy="477045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Dropout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D3C574F-BD4C-4BA6-B25E-BC80E6E2D4CD}"/>
                </a:ext>
              </a:extLst>
            </p:cNvPr>
            <p:cNvSpPr/>
            <p:nvPr/>
          </p:nvSpPr>
          <p:spPr>
            <a:xfrm>
              <a:off x="1130300" y="5295115"/>
              <a:ext cx="4965700" cy="4770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Dense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2560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BED47D-3E97-46F1-8B87-18CC1CF6E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686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Architectures retenues 2/2 : performance</a:t>
            </a: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53A34C2E-C36D-4630-A93F-730A1954C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1475688"/>
            <a:ext cx="10515600" cy="4351338"/>
          </a:xfrm>
        </p:spPr>
        <p:txBody>
          <a:bodyPr>
            <a:noAutofit/>
          </a:bodyPr>
          <a:lstStyle/>
          <a:p>
            <a:r>
              <a:rPr lang="fr-FR" sz="2500" dirty="0">
                <a:solidFill>
                  <a:schemeClr val="bg1">
                    <a:lumMod val="75000"/>
                  </a:schemeClr>
                </a:solidFill>
              </a:rPr>
              <a:t>Vectorisation jusqu’aux trigrammes</a:t>
            </a:r>
          </a:p>
          <a:p>
            <a:r>
              <a:rPr lang="fr-FR" sz="2500" dirty="0" err="1">
                <a:solidFill>
                  <a:schemeClr val="bg1">
                    <a:lumMod val="75000"/>
                  </a:schemeClr>
                </a:solidFill>
              </a:rPr>
              <a:t>Embedding</a:t>
            </a:r>
            <a:r>
              <a:rPr lang="fr-FR" sz="2500" dirty="0">
                <a:solidFill>
                  <a:schemeClr val="bg1">
                    <a:lumMod val="75000"/>
                  </a:schemeClr>
                </a:solidFill>
              </a:rPr>
              <a:t> : </a:t>
            </a:r>
            <a:r>
              <a:rPr lang="fr-FR" sz="2500" dirty="0" err="1">
                <a:solidFill>
                  <a:schemeClr val="bg1">
                    <a:lumMod val="75000"/>
                  </a:schemeClr>
                </a:solidFill>
              </a:rPr>
              <a:t>GloVe</a:t>
            </a:r>
            <a:r>
              <a:rPr lang="fr-FR" sz="25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sz="2800" dirty="0">
                <a:solidFill>
                  <a:schemeClr val="bg1">
                    <a:lumMod val="75000"/>
                  </a:schemeClr>
                </a:solidFill>
              </a:rPr>
              <a:t>à 200 dimensions</a:t>
            </a:r>
            <a:endParaRPr lang="fr-FR" sz="25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fr-FR" sz="2500" dirty="0">
                <a:solidFill>
                  <a:schemeClr val="bg1">
                    <a:lumMod val="75000"/>
                  </a:schemeClr>
                </a:solidFill>
              </a:rPr>
              <a:t>1 couche </a:t>
            </a:r>
            <a:r>
              <a:rPr lang="fr-FR" sz="2500" dirty="0" err="1">
                <a:solidFill>
                  <a:schemeClr val="bg1">
                    <a:lumMod val="75000"/>
                  </a:schemeClr>
                </a:solidFill>
              </a:rPr>
              <a:t>Bidirectionelle</a:t>
            </a:r>
            <a:r>
              <a:rPr lang="fr-FR" sz="2500" dirty="0">
                <a:solidFill>
                  <a:schemeClr val="bg1">
                    <a:lumMod val="75000"/>
                  </a:schemeClr>
                </a:solidFill>
              </a:rPr>
              <a:t> LSTM (128 cellules)</a:t>
            </a:r>
          </a:p>
          <a:p>
            <a:r>
              <a:rPr lang="fr-FR" sz="2500" dirty="0">
                <a:solidFill>
                  <a:schemeClr val="bg1">
                    <a:lumMod val="75000"/>
                  </a:schemeClr>
                </a:solidFill>
              </a:rPr>
              <a:t>1 couche </a:t>
            </a:r>
            <a:r>
              <a:rPr lang="fr-FR" sz="2500" dirty="0" err="1">
                <a:solidFill>
                  <a:schemeClr val="bg1">
                    <a:lumMod val="75000"/>
                  </a:schemeClr>
                </a:solidFill>
              </a:rPr>
              <a:t>Bidirectionelle</a:t>
            </a:r>
            <a:r>
              <a:rPr lang="fr-FR" sz="2500" dirty="0">
                <a:solidFill>
                  <a:schemeClr val="bg1">
                    <a:lumMod val="75000"/>
                  </a:schemeClr>
                </a:solidFill>
              </a:rPr>
              <a:t> LSTM (128 cellules)</a:t>
            </a:r>
          </a:p>
          <a:p>
            <a:r>
              <a:rPr lang="fr-FR" sz="2500" dirty="0">
                <a:solidFill>
                  <a:schemeClr val="bg1">
                    <a:lumMod val="75000"/>
                  </a:schemeClr>
                </a:solidFill>
              </a:rPr>
              <a:t>1 couche de (128) filtres </a:t>
            </a:r>
            <a:r>
              <a:rPr lang="fr-FR" sz="2500" dirty="0" err="1">
                <a:solidFill>
                  <a:schemeClr val="bg1">
                    <a:lumMod val="75000"/>
                  </a:schemeClr>
                </a:solidFill>
              </a:rPr>
              <a:t>convolutionnels</a:t>
            </a:r>
            <a:r>
              <a:rPr lang="fr-FR" sz="2500" dirty="0">
                <a:solidFill>
                  <a:schemeClr val="bg1">
                    <a:lumMod val="75000"/>
                  </a:schemeClr>
                </a:solidFill>
              </a:rPr>
              <a:t> 1D de largeur 5</a:t>
            </a:r>
          </a:p>
          <a:p>
            <a:r>
              <a:rPr lang="fr-FR" sz="2500" dirty="0">
                <a:solidFill>
                  <a:schemeClr val="bg1">
                    <a:lumMod val="75000"/>
                  </a:schemeClr>
                </a:solidFill>
              </a:rPr>
              <a:t>1 couche </a:t>
            </a:r>
            <a:r>
              <a:rPr lang="fr-FR" sz="2500" dirty="0" err="1">
                <a:solidFill>
                  <a:schemeClr val="bg1">
                    <a:lumMod val="75000"/>
                  </a:schemeClr>
                </a:solidFill>
              </a:rPr>
              <a:t>MaxPooling</a:t>
            </a:r>
            <a:endParaRPr lang="fr-FR" sz="25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fr-FR" sz="2500" dirty="0">
                <a:solidFill>
                  <a:schemeClr val="bg1">
                    <a:lumMod val="75000"/>
                  </a:schemeClr>
                </a:solidFill>
              </a:rPr>
              <a:t>1 couche de (32) filtres </a:t>
            </a:r>
            <a:r>
              <a:rPr lang="fr-FR" sz="2500" dirty="0" err="1">
                <a:solidFill>
                  <a:schemeClr val="bg1">
                    <a:lumMod val="75000"/>
                  </a:schemeClr>
                </a:solidFill>
              </a:rPr>
              <a:t>convolutionnels</a:t>
            </a:r>
            <a:r>
              <a:rPr lang="fr-FR" sz="2500" dirty="0">
                <a:solidFill>
                  <a:schemeClr val="bg1">
                    <a:lumMod val="75000"/>
                  </a:schemeClr>
                </a:solidFill>
              </a:rPr>
              <a:t> 1D de largeur 2</a:t>
            </a:r>
          </a:p>
          <a:p>
            <a:r>
              <a:rPr lang="fr-FR" sz="2500" dirty="0">
                <a:solidFill>
                  <a:schemeClr val="bg1">
                    <a:lumMod val="75000"/>
                  </a:schemeClr>
                </a:solidFill>
              </a:rPr>
              <a:t>1 couche </a:t>
            </a:r>
            <a:r>
              <a:rPr lang="fr-FR" sz="2500" dirty="0" err="1">
                <a:solidFill>
                  <a:schemeClr val="bg1">
                    <a:lumMod val="75000"/>
                  </a:schemeClr>
                </a:solidFill>
              </a:rPr>
              <a:t>MaxPooling</a:t>
            </a:r>
            <a:endParaRPr lang="fr-FR" sz="25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fr-FR" sz="2500" dirty="0">
                <a:solidFill>
                  <a:schemeClr val="bg1">
                    <a:lumMod val="75000"/>
                  </a:schemeClr>
                </a:solidFill>
              </a:rPr>
              <a:t>1 couche de régularisation dropout (p=0,5)</a:t>
            </a:r>
          </a:p>
          <a:p>
            <a:r>
              <a:rPr lang="fr-FR" sz="2500" dirty="0">
                <a:solidFill>
                  <a:schemeClr val="bg1">
                    <a:lumMod val="75000"/>
                  </a:schemeClr>
                </a:solidFill>
              </a:rPr>
              <a:t>1 couche dense à activation sigmoïde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22F3E5BE-F894-4EFD-881A-D4D949922413}"/>
              </a:ext>
            </a:extLst>
          </p:cNvPr>
          <p:cNvGrpSpPr/>
          <p:nvPr/>
        </p:nvGrpSpPr>
        <p:grpSpPr>
          <a:xfrm>
            <a:off x="584200" y="1475688"/>
            <a:ext cx="4114800" cy="4624966"/>
            <a:chOff x="101600" y="1612502"/>
            <a:chExt cx="4660900" cy="445271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C9E4A46-0376-4FF3-96D2-1250E3B3F1A8}"/>
                </a:ext>
              </a:extLst>
            </p:cNvPr>
            <p:cNvSpPr/>
            <p:nvPr/>
          </p:nvSpPr>
          <p:spPr>
            <a:xfrm>
              <a:off x="101600" y="1612502"/>
              <a:ext cx="4660900" cy="44783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TextVectorizer</a:t>
              </a:r>
              <a:endParaRPr lang="fr-FR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D31C307-332E-42BB-9B20-A5C6F477A894}"/>
                </a:ext>
              </a:extLst>
            </p:cNvPr>
            <p:cNvSpPr/>
            <p:nvPr/>
          </p:nvSpPr>
          <p:spPr>
            <a:xfrm>
              <a:off x="101600" y="2061086"/>
              <a:ext cx="4660900" cy="4478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Embedding</a:t>
              </a:r>
              <a:r>
                <a:rPr lang="fr-FR" dirty="0"/>
                <a:t> </a:t>
              </a:r>
              <a:r>
                <a:rPr lang="fr-FR" dirty="0" err="1"/>
                <a:t>FastText</a:t>
              </a:r>
              <a:endParaRPr lang="fr-FR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50FF72C-BAC9-4790-AD51-1C546DD158D3}"/>
                </a:ext>
              </a:extLst>
            </p:cNvPr>
            <p:cNvSpPr/>
            <p:nvPr/>
          </p:nvSpPr>
          <p:spPr>
            <a:xfrm>
              <a:off x="101600" y="2508921"/>
              <a:ext cx="4660900" cy="447836"/>
            </a:xfrm>
            <a:prstGeom prst="rect">
              <a:avLst/>
            </a:prstGeom>
            <a:solidFill>
              <a:srgbClr val="9999FF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LSTM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82B292C-D7E5-421D-A7DA-BB994184501E}"/>
                </a:ext>
              </a:extLst>
            </p:cNvPr>
            <p:cNvSpPr/>
            <p:nvPr/>
          </p:nvSpPr>
          <p:spPr>
            <a:xfrm>
              <a:off x="101600" y="3378201"/>
              <a:ext cx="4660900" cy="44783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Conv1D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6D927B0-C555-422C-93FF-8DA9AC998568}"/>
                </a:ext>
              </a:extLst>
            </p:cNvPr>
            <p:cNvSpPr/>
            <p:nvPr/>
          </p:nvSpPr>
          <p:spPr>
            <a:xfrm>
              <a:off x="101600" y="3826037"/>
              <a:ext cx="4660900" cy="4478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MaxPooling1D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1372030-39A8-4A44-9AE5-C658F4467667}"/>
                </a:ext>
              </a:extLst>
            </p:cNvPr>
            <p:cNvSpPr/>
            <p:nvPr/>
          </p:nvSpPr>
          <p:spPr>
            <a:xfrm>
              <a:off x="101600" y="4273873"/>
              <a:ext cx="4660900" cy="44783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Conv1D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9BE5F6A-3F9E-4335-BD4B-76967656DFD6}"/>
                </a:ext>
              </a:extLst>
            </p:cNvPr>
            <p:cNvSpPr/>
            <p:nvPr/>
          </p:nvSpPr>
          <p:spPr>
            <a:xfrm>
              <a:off x="101600" y="4721708"/>
              <a:ext cx="4660900" cy="4478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MaxPooling1D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5D7C87-0C48-4CE0-A35C-A981267C6773}"/>
                </a:ext>
              </a:extLst>
            </p:cNvPr>
            <p:cNvSpPr/>
            <p:nvPr/>
          </p:nvSpPr>
          <p:spPr>
            <a:xfrm>
              <a:off x="101600" y="5174022"/>
              <a:ext cx="4660900" cy="44783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Dropout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A1A7F38-6E38-4E22-8452-5BF7BB9C4EFB}"/>
                </a:ext>
              </a:extLst>
            </p:cNvPr>
            <p:cNvSpPr/>
            <p:nvPr/>
          </p:nvSpPr>
          <p:spPr>
            <a:xfrm>
              <a:off x="101600" y="5617379"/>
              <a:ext cx="4660900" cy="44783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Dense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6A7D375-B00A-4BD9-ACB7-727E9637A065}"/>
                </a:ext>
              </a:extLst>
            </p:cNvPr>
            <p:cNvSpPr/>
            <p:nvPr/>
          </p:nvSpPr>
          <p:spPr>
            <a:xfrm>
              <a:off x="101600" y="2961235"/>
              <a:ext cx="4660900" cy="447836"/>
            </a:xfrm>
            <a:prstGeom prst="rect">
              <a:avLst/>
            </a:prstGeom>
            <a:solidFill>
              <a:srgbClr val="9999FF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LSTM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3128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8F124B-D4E1-44B5-9654-D8D8BE22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Entraînement et déploiement du modèle sous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AzureML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860500-CDF8-4749-B031-EC1E95357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3300"/>
            <a:ext cx="10515600" cy="3903662"/>
          </a:xfrm>
        </p:spPr>
        <p:txBody>
          <a:bodyPr/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1 entraînement dans Azure ML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sudio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Logs mis en place pour suivi et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ré-entraînement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des modèles</a:t>
            </a:r>
          </a:p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Modèle déployé sous environnement virtuel, interface via API REST</a:t>
            </a:r>
          </a:p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Modèle testé via API sur 1600 tweets avec client python</a:t>
            </a:r>
          </a:p>
          <a:p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4100105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07F60C-E021-496D-A10B-9EF6AF284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Comparaison du modèle développé avec des approches rapides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6B7967B8-B9E9-475A-A8F3-E1497F24E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946704"/>
              </p:ext>
            </p:extLst>
          </p:nvPr>
        </p:nvGraphicFramePr>
        <p:xfrm>
          <a:off x="1052286" y="1325564"/>
          <a:ext cx="8933844" cy="45325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88974">
                  <a:extLst>
                    <a:ext uri="{9D8B030D-6E8A-4147-A177-3AD203B41FA5}">
                      <a16:colId xmlns:a16="http://schemas.microsoft.com/office/drawing/2014/main" val="248036478"/>
                    </a:ext>
                  </a:extLst>
                </a:gridCol>
                <a:gridCol w="1488974">
                  <a:extLst>
                    <a:ext uri="{9D8B030D-6E8A-4147-A177-3AD203B41FA5}">
                      <a16:colId xmlns:a16="http://schemas.microsoft.com/office/drawing/2014/main" val="1141725210"/>
                    </a:ext>
                  </a:extLst>
                </a:gridCol>
                <a:gridCol w="1488974">
                  <a:extLst>
                    <a:ext uri="{9D8B030D-6E8A-4147-A177-3AD203B41FA5}">
                      <a16:colId xmlns:a16="http://schemas.microsoft.com/office/drawing/2014/main" val="680098099"/>
                    </a:ext>
                  </a:extLst>
                </a:gridCol>
                <a:gridCol w="1488974">
                  <a:extLst>
                    <a:ext uri="{9D8B030D-6E8A-4147-A177-3AD203B41FA5}">
                      <a16:colId xmlns:a16="http://schemas.microsoft.com/office/drawing/2014/main" val="3459500242"/>
                    </a:ext>
                  </a:extLst>
                </a:gridCol>
                <a:gridCol w="1488974">
                  <a:extLst>
                    <a:ext uri="{9D8B030D-6E8A-4147-A177-3AD203B41FA5}">
                      <a16:colId xmlns:a16="http://schemas.microsoft.com/office/drawing/2014/main" val="2915578726"/>
                    </a:ext>
                  </a:extLst>
                </a:gridCol>
                <a:gridCol w="1488974">
                  <a:extLst>
                    <a:ext uri="{9D8B030D-6E8A-4147-A177-3AD203B41FA5}">
                      <a16:colId xmlns:a16="http://schemas.microsoft.com/office/drawing/2014/main" val="4110916436"/>
                    </a:ext>
                  </a:extLst>
                </a:gridCol>
              </a:tblGrid>
              <a:tr h="1026502">
                <a:tc>
                  <a:txBody>
                    <a:bodyPr/>
                    <a:lstStyle/>
                    <a:p>
                      <a:r>
                        <a:rPr lang="fr-FR" dirty="0"/>
                        <a:t>Modèle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Accuracy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ROC 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Investissement temps humain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Investissement monétaire</a:t>
                      </a:r>
                    </a:p>
                    <a:p>
                      <a:r>
                        <a:rPr lang="fr-FR" dirty="0"/>
                        <a:t>initial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Coût annuel du service web**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915136"/>
                  </a:ext>
                </a:extLst>
              </a:tr>
              <a:tr h="764185">
                <a:tc>
                  <a:txBody>
                    <a:bodyPr/>
                    <a:lstStyle/>
                    <a:p>
                      <a:r>
                        <a:rPr lang="fr-FR" dirty="0"/>
                        <a:t>Baseline (modèle linéaire)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0,795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0,795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~ 500€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344150"/>
                  </a:ext>
                </a:extLst>
              </a:tr>
              <a:tr h="762836">
                <a:tc>
                  <a:txBody>
                    <a:bodyPr/>
                    <a:lstStyle/>
                    <a:p>
                      <a:r>
                        <a:rPr lang="fr-FR" dirty="0"/>
                        <a:t>API sur étagère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0,710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0,713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~ 1000€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001429"/>
                  </a:ext>
                </a:extLst>
              </a:tr>
              <a:tr h="762836">
                <a:tc>
                  <a:txBody>
                    <a:bodyPr/>
                    <a:lstStyle/>
                    <a:p>
                      <a:r>
                        <a:rPr lang="fr-FR" dirty="0"/>
                        <a:t>Modèle sur mesure 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0,690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20h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~ 1000€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249247"/>
                  </a:ext>
                </a:extLst>
              </a:tr>
              <a:tr h="762836">
                <a:tc>
                  <a:txBody>
                    <a:bodyPr/>
                    <a:lstStyle/>
                    <a:p>
                      <a:r>
                        <a:rPr lang="fr-FR" dirty="0"/>
                        <a:t>Modèle sur mesure avancé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0,828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50h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1550€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~ 500€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118027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0C8F3D15-390E-4DDE-8E0B-E123E40F8E40}"/>
              </a:ext>
            </a:extLst>
          </p:cNvPr>
          <p:cNvSpPr txBox="1"/>
          <p:nvPr/>
        </p:nvSpPr>
        <p:spPr>
          <a:xfrm>
            <a:off x="1052286" y="5870491"/>
            <a:ext cx="10301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* : Base horaire 30€</a:t>
            </a:r>
          </a:p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** : Estimation sur base de 1,2M tweets / an</a:t>
            </a:r>
          </a:p>
        </p:txBody>
      </p:sp>
    </p:spTree>
    <p:extLst>
      <p:ext uri="{BB962C8B-B14F-4D97-AF65-F5344CB8AC3E}">
        <p14:creationId xmlns:p14="http://schemas.microsoft.com/office/powerpoint/2010/main" val="2744933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41945F-55D8-49A5-A9CA-A2FA89826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039F15-1969-4D19-A1A6-64C89A45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3" y="1825625"/>
            <a:ext cx="11103428" cy="4351338"/>
          </a:xfrm>
        </p:spPr>
        <p:txBody>
          <a:bodyPr>
            <a:normAutofit/>
          </a:bodyPr>
          <a:lstStyle/>
          <a:p>
            <a:r>
              <a:rPr lang="fr-FR" sz="3600" dirty="0">
                <a:solidFill>
                  <a:schemeClr val="bg1">
                    <a:lumMod val="65000"/>
                  </a:schemeClr>
                </a:solidFill>
              </a:rPr>
              <a:t>3 types de solutions comparés </a:t>
            </a:r>
          </a:p>
          <a:p>
            <a:r>
              <a:rPr lang="fr-FR" sz="3600" dirty="0">
                <a:solidFill>
                  <a:schemeClr val="bg1">
                    <a:lumMod val="65000"/>
                  </a:schemeClr>
                </a:solidFill>
              </a:rPr>
              <a:t>Pour la détection de </a:t>
            </a:r>
            <a:r>
              <a:rPr lang="fr-FR" sz="3600" dirty="0" err="1">
                <a:solidFill>
                  <a:schemeClr val="bg1">
                    <a:lumMod val="65000"/>
                  </a:schemeClr>
                </a:solidFill>
              </a:rPr>
              <a:t>bad</a:t>
            </a:r>
            <a:r>
              <a:rPr lang="fr-FR" sz="3600" dirty="0">
                <a:solidFill>
                  <a:schemeClr val="bg1">
                    <a:lumMod val="65000"/>
                  </a:schemeClr>
                </a:solidFill>
              </a:rPr>
              <a:t> buzz et la gestion de réputation, on recommande la solution la plus performante</a:t>
            </a:r>
          </a:p>
        </p:txBody>
      </p:sp>
    </p:spTree>
    <p:extLst>
      <p:ext uri="{BB962C8B-B14F-4D97-AF65-F5344CB8AC3E}">
        <p14:creationId xmlns:p14="http://schemas.microsoft.com/office/powerpoint/2010/main" val="2542185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5DA479-9893-4BD7-8692-05CDBE7D5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6451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fr-FR" sz="10800" dirty="0">
                <a:solidFill>
                  <a:schemeClr val="bg1">
                    <a:lumMod val="75000"/>
                  </a:schemeClr>
                </a:solidFill>
              </a:rPr>
              <a:t>Questions ?</a:t>
            </a:r>
            <a:endParaRPr lang="fr-FR" sz="10800" dirty="0"/>
          </a:p>
        </p:txBody>
      </p:sp>
    </p:spTree>
    <p:extLst>
      <p:ext uri="{BB962C8B-B14F-4D97-AF65-F5344CB8AC3E}">
        <p14:creationId xmlns:p14="http://schemas.microsoft.com/office/powerpoint/2010/main" val="519354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D8F9A8-D092-4177-8A6D-3714F452E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0E6F1C-48C6-4F06-8299-76420337E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Introduction : contexte, données, activités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Partie 1 : Modèle API sur étagère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Partie 2 : Modèle sur mesure simple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Partie 3 : Modèle sur mesure avancé : </a:t>
            </a:r>
          </a:p>
          <a:p>
            <a:pPr lvl="1"/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Choix de l’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embedding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Choix de l’architecture</a:t>
            </a:r>
          </a:p>
          <a:p>
            <a:pPr lvl="1"/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Entraînement du modèle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928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41945F-55D8-49A5-A9CA-A2FA89826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3237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039F15-1969-4D19-A1A6-64C89A45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312" y="3267869"/>
            <a:ext cx="10515600" cy="3522663"/>
          </a:xfrm>
        </p:spPr>
        <p:txBody>
          <a:bodyPr/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Air Paradis souhaite un outil de détection des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bad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buzz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Entrée : tweet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Sortie : sentiment 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MIC propose d’entraîner et de déployer un prototype fonctionnel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A8CB0CD-A742-4B8F-B976-EAF19DB6A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399" y="503237"/>
            <a:ext cx="4475913" cy="191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09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41945F-55D8-49A5-A9CA-A2FA89826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209323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039F15-1969-4D19-A1A6-64C89A45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1963280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1,6M tweets (corpus de 280 caractères et 117 mots max)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Etiquettes ±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Autres métadonnées non utilisées : </a:t>
            </a: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Echantillon de test : 1600 tweets</a:t>
            </a: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CD6B4CE-C4FC-4BE7-8D7E-EEBBCFAC5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1942" y="241255"/>
            <a:ext cx="6914243" cy="150810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@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switchfoot 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http://twitpic.com/2y1zl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 -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Awww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,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that's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 a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bummer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. You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shoulda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got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 David Carr of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Third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 Day to do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it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. ;D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is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upset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that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he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can't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 update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his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 Facebook by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texting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it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... and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might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cry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 as a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result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School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today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also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.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Blah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!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@Kenichan I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dived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many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 times for the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ball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.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Managed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 to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save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 50% The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rest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 go out of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bounds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my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whole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 body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feels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itchy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 and like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its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 on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fire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@nationwideclass no,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it's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 not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behaving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 at all.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i'm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mad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.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why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am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 i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here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?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because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 I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can't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see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you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 all over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there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@Kwesidei not the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whole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crew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 Need a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hug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@LOLTrish hey long time no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see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! Yes..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Rains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 a bit ,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only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 a bit LOL ,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I'm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 fine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thanks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 ,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how's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you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 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@Tatiana_K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nope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they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didn't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 have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it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000" dirty="0">
                <a:solidFill>
                  <a:schemeClr val="bg1"/>
                </a:solidFill>
                <a:latin typeface="var(--jp-code-font-family)"/>
              </a:rPr>
              <a:t>…………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B5219E40-BD52-4126-8EC3-649BC929A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223391"/>
              </p:ext>
            </p:extLst>
          </p:nvPr>
        </p:nvGraphicFramePr>
        <p:xfrm>
          <a:off x="2959100" y="3289300"/>
          <a:ext cx="8977085" cy="2060016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596089">
                  <a:extLst>
                    <a:ext uri="{9D8B030D-6E8A-4147-A177-3AD203B41FA5}">
                      <a16:colId xmlns:a16="http://schemas.microsoft.com/office/drawing/2014/main" val="854288524"/>
                    </a:ext>
                  </a:extLst>
                </a:gridCol>
                <a:gridCol w="667618">
                  <a:extLst>
                    <a:ext uri="{9D8B030D-6E8A-4147-A177-3AD203B41FA5}">
                      <a16:colId xmlns:a16="http://schemas.microsoft.com/office/drawing/2014/main" val="2889340614"/>
                    </a:ext>
                  </a:extLst>
                </a:gridCol>
                <a:gridCol w="810680">
                  <a:extLst>
                    <a:ext uri="{9D8B030D-6E8A-4147-A177-3AD203B41FA5}">
                      <a16:colId xmlns:a16="http://schemas.microsoft.com/office/drawing/2014/main" val="896153813"/>
                    </a:ext>
                  </a:extLst>
                </a:gridCol>
                <a:gridCol w="1657124">
                  <a:extLst>
                    <a:ext uri="{9D8B030D-6E8A-4147-A177-3AD203B41FA5}">
                      <a16:colId xmlns:a16="http://schemas.microsoft.com/office/drawing/2014/main" val="3067419771"/>
                    </a:ext>
                  </a:extLst>
                </a:gridCol>
                <a:gridCol w="727228">
                  <a:extLst>
                    <a:ext uri="{9D8B030D-6E8A-4147-A177-3AD203B41FA5}">
                      <a16:colId xmlns:a16="http://schemas.microsoft.com/office/drawing/2014/main" val="3006649421"/>
                    </a:ext>
                  </a:extLst>
                </a:gridCol>
                <a:gridCol w="1072959">
                  <a:extLst>
                    <a:ext uri="{9D8B030D-6E8A-4147-A177-3AD203B41FA5}">
                      <a16:colId xmlns:a16="http://schemas.microsoft.com/office/drawing/2014/main" val="302014278"/>
                    </a:ext>
                  </a:extLst>
                </a:gridCol>
                <a:gridCol w="3445387">
                  <a:extLst>
                    <a:ext uri="{9D8B030D-6E8A-4147-A177-3AD203B41FA5}">
                      <a16:colId xmlns:a16="http://schemas.microsoft.com/office/drawing/2014/main" val="1986185593"/>
                    </a:ext>
                  </a:extLst>
                </a:gridCol>
              </a:tblGrid>
              <a:tr h="28531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1" dirty="0">
                          <a:effectLst/>
                        </a:rPr>
                        <a:t>index</a:t>
                      </a:r>
                    </a:p>
                  </a:txBody>
                  <a:tcPr marL="29009" marR="29009" marT="14504" marB="14504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dirty="0">
                          <a:effectLst/>
                        </a:rPr>
                        <a:t>sentiment</a:t>
                      </a:r>
                    </a:p>
                  </a:txBody>
                  <a:tcPr marL="29009" marR="29009" marT="14504" marB="14504"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1" dirty="0" err="1">
                          <a:effectLst/>
                        </a:rPr>
                        <a:t>twit_id</a:t>
                      </a:r>
                      <a:endParaRPr lang="fr-FR" sz="1000" b="1" dirty="0">
                        <a:effectLst/>
                      </a:endParaRPr>
                    </a:p>
                  </a:txBody>
                  <a:tcPr marL="29009" marR="29009" marT="14504" marB="14504"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1" dirty="0" err="1">
                          <a:effectLst/>
                        </a:rPr>
                        <a:t>datetime</a:t>
                      </a:r>
                      <a:endParaRPr lang="fr-FR" sz="1000" b="1" dirty="0">
                        <a:effectLst/>
                      </a:endParaRPr>
                    </a:p>
                  </a:txBody>
                  <a:tcPr marL="29009" marR="29009" marT="14504" marB="14504"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1" dirty="0" err="1">
                          <a:effectLst/>
                        </a:rPr>
                        <a:t>query</a:t>
                      </a:r>
                      <a:endParaRPr lang="fr-FR" sz="1000" b="1" dirty="0">
                        <a:effectLst/>
                      </a:endParaRPr>
                    </a:p>
                  </a:txBody>
                  <a:tcPr marL="29009" marR="29009" marT="14504" marB="14504"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1" dirty="0" err="1">
                          <a:effectLst/>
                        </a:rPr>
                        <a:t>user_id</a:t>
                      </a:r>
                      <a:endParaRPr lang="fr-FR" sz="1000" b="1" dirty="0">
                        <a:effectLst/>
                      </a:endParaRPr>
                    </a:p>
                  </a:txBody>
                  <a:tcPr marL="29009" marR="29009" marT="14504" marB="14504"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1" dirty="0" err="1">
                          <a:effectLst/>
                        </a:rPr>
                        <a:t>text</a:t>
                      </a:r>
                      <a:endParaRPr lang="fr-FR" sz="1000" b="1" dirty="0">
                        <a:effectLst/>
                      </a:endParaRPr>
                    </a:p>
                  </a:txBody>
                  <a:tcPr marL="29009" marR="29009" marT="14504" marB="14504" anchor="ctr" anchorCtr="1"/>
                </a:tc>
                <a:extLst>
                  <a:ext uri="{0D108BD9-81ED-4DB2-BD59-A6C34878D82A}">
                    <a16:rowId xmlns:a16="http://schemas.microsoft.com/office/drawing/2014/main" val="4227206275"/>
                  </a:ext>
                </a:extLst>
              </a:tr>
              <a:tr h="25054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>
                          <a:effectLst/>
                        </a:rPr>
                        <a:t>0</a:t>
                      </a:r>
                    </a:p>
                  </a:txBody>
                  <a:tcPr marL="29009" marR="29009" marT="14504" marB="14504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dirty="0">
                          <a:effectLst/>
                        </a:rPr>
                        <a:t>0</a:t>
                      </a:r>
                    </a:p>
                  </a:txBody>
                  <a:tcPr marL="29009" marR="29009" marT="14504" marB="14504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dirty="0">
                          <a:effectLst/>
                        </a:rPr>
                        <a:t>1467810369</a:t>
                      </a:r>
                    </a:p>
                  </a:txBody>
                  <a:tcPr marL="29009" marR="29009" marT="14504" marB="14504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dirty="0">
                          <a:effectLst/>
                        </a:rPr>
                        <a:t>Mon </a:t>
                      </a:r>
                      <a:r>
                        <a:rPr lang="fr-FR" sz="1000" dirty="0" err="1">
                          <a:effectLst/>
                        </a:rPr>
                        <a:t>Apr</a:t>
                      </a:r>
                      <a:r>
                        <a:rPr lang="fr-FR" sz="1000" dirty="0">
                          <a:effectLst/>
                        </a:rPr>
                        <a:t> 06 22:19:45 PDT 2009</a:t>
                      </a:r>
                    </a:p>
                  </a:txBody>
                  <a:tcPr marL="29009" marR="29009" marT="14504" marB="14504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>
                          <a:effectLst/>
                        </a:rPr>
                        <a:t>NO_QUERY</a:t>
                      </a:r>
                    </a:p>
                  </a:txBody>
                  <a:tcPr marL="29009" marR="29009" marT="14504" marB="14504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>
                          <a:effectLst/>
                        </a:rPr>
                        <a:t>_TheSpecialOne_</a:t>
                      </a:r>
                    </a:p>
                  </a:txBody>
                  <a:tcPr marL="29009" marR="29009" marT="14504" marB="14504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dirty="0">
                          <a:effectLst/>
                        </a:rPr>
                        <a:t>@switchfoot http://twitpic.com/2y1zl - </a:t>
                      </a:r>
                      <a:r>
                        <a:rPr lang="fr-FR" sz="1000" dirty="0" err="1">
                          <a:effectLst/>
                        </a:rPr>
                        <a:t>Awww</a:t>
                      </a:r>
                      <a:r>
                        <a:rPr lang="fr-FR" sz="1000" dirty="0">
                          <a:effectLst/>
                        </a:rPr>
                        <a:t>, t...</a:t>
                      </a:r>
                    </a:p>
                  </a:txBody>
                  <a:tcPr marL="29009" marR="29009" marT="14504" marB="14504" anchor="ctr" anchorCtr="1"/>
                </a:tc>
                <a:extLst>
                  <a:ext uri="{0D108BD9-81ED-4DB2-BD59-A6C34878D82A}">
                    <a16:rowId xmlns:a16="http://schemas.microsoft.com/office/drawing/2014/main" val="1774890970"/>
                  </a:ext>
                </a:extLst>
              </a:tr>
              <a:tr h="25054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>
                          <a:effectLst/>
                        </a:rPr>
                        <a:t>1</a:t>
                      </a:r>
                    </a:p>
                  </a:txBody>
                  <a:tcPr marL="29009" marR="29009" marT="14504" marB="14504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dirty="0">
                          <a:effectLst/>
                        </a:rPr>
                        <a:t>0</a:t>
                      </a:r>
                    </a:p>
                  </a:txBody>
                  <a:tcPr marL="29009" marR="29009" marT="14504" marB="14504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>
                          <a:effectLst/>
                        </a:rPr>
                        <a:t>1467810672</a:t>
                      </a:r>
                    </a:p>
                  </a:txBody>
                  <a:tcPr marL="29009" marR="29009" marT="14504" marB="14504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dirty="0">
                          <a:effectLst/>
                        </a:rPr>
                        <a:t>Mon </a:t>
                      </a:r>
                      <a:r>
                        <a:rPr lang="fr-FR" sz="1000" dirty="0" err="1">
                          <a:effectLst/>
                        </a:rPr>
                        <a:t>Apr</a:t>
                      </a:r>
                      <a:r>
                        <a:rPr lang="fr-FR" sz="1000" dirty="0">
                          <a:effectLst/>
                        </a:rPr>
                        <a:t> 06 22:19:49 PDT 2009</a:t>
                      </a:r>
                    </a:p>
                  </a:txBody>
                  <a:tcPr marL="29009" marR="29009" marT="14504" marB="14504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dirty="0">
                          <a:effectLst/>
                        </a:rPr>
                        <a:t>NO_QUERY</a:t>
                      </a:r>
                    </a:p>
                  </a:txBody>
                  <a:tcPr marL="29009" marR="29009" marT="14504" marB="14504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>
                          <a:effectLst/>
                        </a:rPr>
                        <a:t>scotthamilton</a:t>
                      </a:r>
                    </a:p>
                  </a:txBody>
                  <a:tcPr marL="29009" marR="29009" marT="14504" marB="14504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dirty="0">
                          <a:effectLst/>
                        </a:rPr>
                        <a:t>is upset that he can't update his Facebook by ...</a:t>
                      </a:r>
                    </a:p>
                  </a:txBody>
                  <a:tcPr marL="29009" marR="29009" marT="14504" marB="14504" anchor="ctr" anchorCtr="1"/>
                </a:tc>
                <a:extLst>
                  <a:ext uri="{0D108BD9-81ED-4DB2-BD59-A6C34878D82A}">
                    <a16:rowId xmlns:a16="http://schemas.microsoft.com/office/drawing/2014/main" val="3645158676"/>
                  </a:ext>
                </a:extLst>
              </a:tr>
              <a:tr h="25054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>
                          <a:effectLst/>
                        </a:rPr>
                        <a:t>2</a:t>
                      </a:r>
                    </a:p>
                  </a:txBody>
                  <a:tcPr marL="29009" marR="29009" marT="14504" marB="14504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dirty="0">
                          <a:effectLst/>
                        </a:rPr>
                        <a:t>0</a:t>
                      </a:r>
                    </a:p>
                  </a:txBody>
                  <a:tcPr marL="29009" marR="29009" marT="14504" marB="14504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>
                          <a:effectLst/>
                        </a:rPr>
                        <a:t>1467810917</a:t>
                      </a:r>
                    </a:p>
                  </a:txBody>
                  <a:tcPr marL="29009" marR="29009" marT="14504" marB="14504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>
                          <a:effectLst/>
                        </a:rPr>
                        <a:t>Mon Apr 06 22:19:53 PDT 2009</a:t>
                      </a:r>
                    </a:p>
                  </a:txBody>
                  <a:tcPr marL="29009" marR="29009" marT="14504" marB="14504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>
                          <a:effectLst/>
                        </a:rPr>
                        <a:t>NO_QUERY</a:t>
                      </a:r>
                    </a:p>
                  </a:txBody>
                  <a:tcPr marL="29009" marR="29009" marT="14504" marB="14504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dirty="0" err="1">
                          <a:effectLst/>
                        </a:rPr>
                        <a:t>mattycus</a:t>
                      </a:r>
                      <a:endParaRPr lang="fr-FR" sz="1000" dirty="0">
                        <a:effectLst/>
                      </a:endParaRPr>
                    </a:p>
                  </a:txBody>
                  <a:tcPr marL="29009" marR="29009" marT="14504" marB="14504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dirty="0">
                          <a:effectLst/>
                        </a:rPr>
                        <a:t>@Kenichan I dived many times for the ball. Man...</a:t>
                      </a:r>
                    </a:p>
                  </a:txBody>
                  <a:tcPr marL="29009" marR="29009" marT="14504" marB="14504" anchor="ctr" anchorCtr="1"/>
                </a:tc>
                <a:extLst>
                  <a:ext uri="{0D108BD9-81ED-4DB2-BD59-A6C34878D82A}">
                    <a16:rowId xmlns:a16="http://schemas.microsoft.com/office/drawing/2014/main" val="2608966864"/>
                  </a:ext>
                </a:extLst>
              </a:tr>
              <a:tr h="14917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>
                          <a:effectLst/>
                        </a:rPr>
                        <a:t>...</a:t>
                      </a:r>
                    </a:p>
                  </a:txBody>
                  <a:tcPr marL="29009" marR="29009" marT="14504" marB="14504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dirty="0">
                          <a:effectLst/>
                        </a:rPr>
                        <a:t>...</a:t>
                      </a:r>
                    </a:p>
                  </a:txBody>
                  <a:tcPr marL="29009" marR="29009" marT="14504" marB="14504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>
                          <a:effectLst/>
                        </a:rPr>
                        <a:t>...</a:t>
                      </a:r>
                    </a:p>
                  </a:txBody>
                  <a:tcPr marL="29009" marR="29009" marT="14504" marB="14504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>
                          <a:effectLst/>
                        </a:rPr>
                        <a:t>...</a:t>
                      </a:r>
                    </a:p>
                  </a:txBody>
                  <a:tcPr marL="29009" marR="29009" marT="14504" marB="14504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>
                          <a:effectLst/>
                        </a:rPr>
                        <a:t>...</a:t>
                      </a:r>
                    </a:p>
                  </a:txBody>
                  <a:tcPr marL="29009" marR="29009" marT="14504" marB="14504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>
                          <a:effectLst/>
                        </a:rPr>
                        <a:t>...</a:t>
                      </a:r>
                    </a:p>
                  </a:txBody>
                  <a:tcPr marL="29009" marR="29009" marT="14504" marB="14504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dirty="0">
                          <a:effectLst/>
                        </a:rPr>
                        <a:t>...</a:t>
                      </a:r>
                    </a:p>
                  </a:txBody>
                  <a:tcPr marL="29009" marR="29009" marT="14504" marB="14504" anchor="ctr" anchorCtr="1"/>
                </a:tc>
                <a:extLst>
                  <a:ext uri="{0D108BD9-81ED-4DB2-BD59-A6C34878D82A}">
                    <a16:rowId xmlns:a16="http://schemas.microsoft.com/office/drawing/2014/main" val="3887732137"/>
                  </a:ext>
                </a:extLst>
              </a:tr>
              <a:tr h="19588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>
                          <a:effectLst/>
                        </a:rPr>
                        <a:t>1599997</a:t>
                      </a:r>
                    </a:p>
                  </a:txBody>
                  <a:tcPr marL="29009" marR="29009" marT="14504" marB="14504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dirty="0">
                          <a:effectLst/>
                        </a:rPr>
                        <a:t>4</a:t>
                      </a:r>
                    </a:p>
                  </a:txBody>
                  <a:tcPr marL="29009" marR="29009" marT="14504" marB="14504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dirty="0">
                          <a:effectLst/>
                        </a:rPr>
                        <a:t>2193601991</a:t>
                      </a:r>
                    </a:p>
                  </a:txBody>
                  <a:tcPr marL="29009" marR="29009" marT="14504" marB="14504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>
                          <a:effectLst/>
                        </a:rPr>
                        <a:t>Tue Jun 16 08:40:49 PDT 2009</a:t>
                      </a:r>
                    </a:p>
                  </a:txBody>
                  <a:tcPr marL="29009" marR="29009" marT="14504" marB="14504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>
                          <a:effectLst/>
                        </a:rPr>
                        <a:t>NO_QUERY</a:t>
                      </a:r>
                    </a:p>
                  </a:txBody>
                  <a:tcPr marL="29009" marR="29009" marT="14504" marB="14504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>
                          <a:effectLst/>
                        </a:rPr>
                        <a:t>bpbabe</a:t>
                      </a:r>
                    </a:p>
                  </a:txBody>
                  <a:tcPr marL="29009" marR="29009" marT="14504" marB="14504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dirty="0">
                          <a:effectLst/>
                        </a:rPr>
                        <a:t>Are you ready for your </a:t>
                      </a:r>
                      <a:r>
                        <a:rPr lang="en-US" sz="1000" dirty="0" err="1">
                          <a:effectLst/>
                        </a:rPr>
                        <a:t>MoJo</a:t>
                      </a:r>
                      <a:r>
                        <a:rPr lang="en-US" sz="1000" dirty="0">
                          <a:effectLst/>
                        </a:rPr>
                        <a:t> Makeover? Ask me f...</a:t>
                      </a:r>
                    </a:p>
                  </a:txBody>
                  <a:tcPr marL="29009" marR="29009" marT="14504" marB="14504" anchor="ctr" anchorCtr="1"/>
                </a:tc>
                <a:extLst>
                  <a:ext uri="{0D108BD9-81ED-4DB2-BD59-A6C34878D82A}">
                    <a16:rowId xmlns:a16="http://schemas.microsoft.com/office/drawing/2014/main" val="1623769903"/>
                  </a:ext>
                </a:extLst>
              </a:tr>
              <a:tr h="19588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>
                          <a:effectLst/>
                        </a:rPr>
                        <a:t>1599998</a:t>
                      </a:r>
                    </a:p>
                  </a:txBody>
                  <a:tcPr marL="29009" marR="29009" marT="14504" marB="14504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dirty="0">
                          <a:effectLst/>
                        </a:rPr>
                        <a:t>4</a:t>
                      </a:r>
                    </a:p>
                  </a:txBody>
                  <a:tcPr marL="29009" marR="29009" marT="14504" marB="14504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>
                          <a:effectLst/>
                        </a:rPr>
                        <a:t>2193602064</a:t>
                      </a:r>
                    </a:p>
                  </a:txBody>
                  <a:tcPr marL="29009" marR="29009" marT="14504" marB="14504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>
                          <a:effectLst/>
                        </a:rPr>
                        <a:t>Tue Jun 16 08:40:49 PDT 2009</a:t>
                      </a:r>
                    </a:p>
                  </a:txBody>
                  <a:tcPr marL="29009" marR="29009" marT="14504" marB="14504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>
                          <a:effectLst/>
                        </a:rPr>
                        <a:t>NO_QUERY</a:t>
                      </a:r>
                    </a:p>
                  </a:txBody>
                  <a:tcPr marL="29009" marR="29009" marT="14504" marB="14504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>
                          <a:effectLst/>
                        </a:rPr>
                        <a:t>tinydiamondz</a:t>
                      </a:r>
                    </a:p>
                  </a:txBody>
                  <a:tcPr marL="29009" marR="29009" marT="14504" marB="14504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dirty="0">
                          <a:effectLst/>
                        </a:rPr>
                        <a:t>Happy 38th Birthday to my boo of </a:t>
                      </a:r>
                      <a:r>
                        <a:rPr lang="en-US" sz="1000" dirty="0" err="1">
                          <a:effectLst/>
                        </a:rPr>
                        <a:t>alll</a:t>
                      </a:r>
                      <a:r>
                        <a:rPr lang="en-US" sz="1000" dirty="0">
                          <a:effectLst/>
                        </a:rPr>
                        <a:t> time!!! ...</a:t>
                      </a:r>
                    </a:p>
                  </a:txBody>
                  <a:tcPr marL="29009" marR="29009" marT="14504" marB="14504" anchor="ctr" anchorCtr="1"/>
                </a:tc>
                <a:extLst>
                  <a:ext uri="{0D108BD9-81ED-4DB2-BD59-A6C34878D82A}">
                    <a16:rowId xmlns:a16="http://schemas.microsoft.com/office/drawing/2014/main" val="2380232199"/>
                  </a:ext>
                </a:extLst>
              </a:tr>
              <a:tr h="20009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>
                          <a:effectLst/>
                        </a:rPr>
                        <a:t>1599999</a:t>
                      </a:r>
                    </a:p>
                  </a:txBody>
                  <a:tcPr marL="29009" marR="29009" marT="14504" marB="14504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dirty="0">
                          <a:effectLst/>
                        </a:rPr>
                        <a:t>4</a:t>
                      </a:r>
                    </a:p>
                  </a:txBody>
                  <a:tcPr marL="29009" marR="29009" marT="14504" marB="14504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>
                          <a:effectLst/>
                        </a:rPr>
                        <a:t>2193602129</a:t>
                      </a:r>
                    </a:p>
                  </a:txBody>
                  <a:tcPr marL="29009" marR="29009" marT="14504" marB="14504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>
                          <a:effectLst/>
                        </a:rPr>
                        <a:t>Tue Jun 16 08:40:50 PDT 2009</a:t>
                      </a:r>
                    </a:p>
                  </a:txBody>
                  <a:tcPr marL="29009" marR="29009" marT="14504" marB="14504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>
                          <a:effectLst/>
                        </a:rPr>
                        <a:t>NO_QUERY</a:t>
                      </a:r>
                    </a:p>
                  </a:txBody>
                  <a:tcPr marL="29009" marR="29009" marT="14504" marB="14504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>
                          <a:effectLst/>
                        </a:rPr>
                        <a:t>RyanTrevMorris</a:t>
                      </a:r>
                    </a:p>
                  </a:txBody>
                  <a:tcPr marL="29009" marR="29009" marT="14504" marB="14504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dirty="0">
                          <a:effectLst/>
                        </a:rPr>
                        <a:t>happy #charitytuesday @theNSPCC @SparksCharity...</a:t>
                      </a:r>
                    </a:p>
                  </a:txBody>
                  <a:tcPr marL="29009" marR="29009" marT="14504" marB="14504" anchor="ctr" anchorCtr="1"/>
                </a:tc>
                <a:extLst>
                  <a:ext uri="{0D108BD9-81ED-4DB2-BD59-A6C34878D82A}">
                    <a16:rowId xmlns:a16="http://schemas.microsoft.com/office/drawing/2014/main" val="3981211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788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66F0BA-356B-4010-8AC7-521EFDB08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3 approches au problème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DE6E9F-81B3-43BE-ACEA-20B47EB37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0392"/>
            <a:ext cx="10515600" cy="4351338"/>
          </a:xfrm>
        </p:spPr>
        <p:txBody>
          <a:bodyPr/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Modèle API sur étagère : service d’analyse de textes</a:t>
            </a: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Modèle sur mesure simple : modèle no-code via interface graphique</a:t>
            </a: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Modèle sur mesure avancé : modèle de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deep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learning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via scripts python</a:t>
            </a:r>
          </a:p>
          <a:p>
            <a:pPr marL="0" indent="0">
              <a:buNone/>
            </a:pPr>
            <a:endParaRPr lang="fr-FR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AEEEC2F-0433-4F6D-88E5-2C44E2115A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00" y="365125"/>
            <a:ext cx="2782226" cy="174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578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8468E8-E888-4369-A898-793132FF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425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Modèle API sur étagère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088083-7AFB-47E6-AFFD-53FA512B2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0" y="1362076"/>
            <a:ext cx="11722100" cy="2343944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API type REST (interface via SDK Python fourni)</a:t>
            </a:r>
          </a:p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Envoi de requêtes contenant les échantillons de texte</a:t>
            </a:r>
          </a:p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Récupération des probabilités prédites sur 3 classes (positif, neutre, négatif)</a:t>
            </a:r>
          </a:p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Décision : 0 si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confidence_score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negative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)&gt;= 0,5, sinon 1</a:t>
            </a:r>
          </a:p>
          <a:p>
            <a:pPr marL="0" indent="0">
              <a:buNone/>
            </a:pP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8B12108-3CEE-4549-B12C-41D937F1D7AC}"/>
              </a:ext>
            </a:extLst>
          </p:cNvPr>
          <p:cNvSpPr/>
          <p:nvPr/>
        </p:nvSpPr>
        <p:spPr>
          <a:xfrm>
            <a:off x="854528" y="3637473"/>
            <a:ext cx="10499272" cy="292615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Envoi </a:t>
            </a:r>
            <a:r>
              <a:rPr lang="en-US" u="sng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requête</a:t>
            </a:r>
            <a:r>
              <a:rPr lang="en-US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:</a:t>
            </a:r>
          </a:p>
          <a:p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dictionnaire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json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contenant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l’id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du document, le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langage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et le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texte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échantillonnée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au hazard : </a:t>
            </a:r>
          </a:p>
          <a:p>
            <a:pPr algn="ctr"/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“in bed  not wanting to do a 10 hour shift today  well needs must x”</a:t>
            </a:r>
          </a:p>
          <a:p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u="sng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Réponse</a:t>
            </a:r>
            <a:r>
              <a:rPr lang="en-US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de </a:t>
            </a:r>
            <a:r>
              <a:rPr lang="en-US" u="sng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l’API</a:t>
            </a:r>
            <a:r>
              <a:rPr lang="en-US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u="sng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Textanalytics</a:t>
            </a:r>
            <a:r>
              <a:rPr lang="en-US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: 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[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AnalyzeSentimentResult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(id=0, 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sentiment=positive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warnings=[], statistics=None,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confidence_scores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=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SentimentConfidenceScores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(positive=0.87, neutral=0.02, negative=0.11),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sentences=[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SentenceSentiment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(text=in bed  not wanting to do a 10 hour shift today  well needs must x, sentiment=positive,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confidence_scores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=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SentimentConfidenceScores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(positive=0.87, neutral=0.02, negative=0.11))],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is_error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=False)]</a:t>
            </a:r>
            <a:endParaRPr lang="fr-FR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244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CE2F34-60EE-4611-85F4-91416C20A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899" y="123492"/>
            <a:ext cx="11576957" cy="1325563"/>
          </a:xfrm>
        </p:spPr>
        <p:txBody>
          <a:bodyPr/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Modèle sur mesure simple :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MLStudio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Classic</a:t>
            </a:r>
            <a:endParaRPr lang="fr-FR" dirty="0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0A12380B-46C8-40EB-A169-643A13884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449055"/>
            <a:ext cx="7178618" cy="5043820"/>
          </a:xfrm>
        </p:spPr>
      </p:pic>
    </p:spTree>
    <p:extLst>
      <p:ext uri="{BB962C8B-B14F-4D97-AF65-F5344CB8AC3E}">
        <p14:creationId xmlns:p14="http://schemas.microsoft.com/office/powerpoint/2010/main" val="748837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4DDC71-BEC0-4ACC-A2F4-6A4A85F4A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14" y="0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Modèle sur mesure simple : modèle entraîné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7F1A6AA-EE45-48B2-9506-DF4BBCE23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400" y="1038797"/>
            <a:ext cx="6946900" cy="5511716"/>
          </a:xfrm>
        </p:spPr>
      </p:pic>
    </p:spTree>
    <p:extLst>
      <p:ext uri="{BB962C8B-B14F-4D97-AF65-F5344CB8AC3E}">
        <p14:creationId xmlns:p14="http://schemas.microsoft.com/office/powerpoint/2010/main" val="75058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EAC7BF-77EA-4DF2-82DB-8D0DCB6CA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Modèle sur mesure avancé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05FC79-E0F1-4243-BF54-61545CCA0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59" y="1990725"/>
            <a:ext cx="10998200" cy="3495675"/>
          </a:xfrm>
        </p:spPr>
        <p:txBody>
          <a:bodyPr>
            <a:normAutofit lnSpcReduction="10000"/>
          </a:bodyPr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ML Studio </a:t>
            </a: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Ressources virtuelles</a:t>
            </a: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Notebook local</a:t>
            </a: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Modèle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Keras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06D5AF1-8B09-42B6-A422-5EEF1AFFF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592" y="1573212"/>
            <a:ext cx="8020049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5281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61390</TotalTime>
  <Words>1507</Words>
  <Application>Microsoft Office PowerPoint</Application>
  <PresentationFormat>Grand écran</PresentationFormat>
  <Paragraphs>332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var(--jp-code-font-family)</vt:lpstr>
      <vt:lpstr>Thème Office</vt:lpstr>
      <vt:lpstr>  Comparaison de solutions  pour détection de bad buzz </vt:lpstr>
      <vt:lpstr>Plan</vt:lpstr>
      <vt:lpstr>Contexte</vt:lpstr>
      <vt:lpstr>Données</vt:lpstr>
      <vt:lpstr>3 approches au problème</vt:lpstr>
      <vt:lpstr>Modèle API sur étagère</vt:lpstr>
      <vt:lpstr>Modèle sur mesure simple : MLStudio Classic</vt:lpstr>
      <vt:lpstr>Modèle sur mesure simple : modèle entraîné</vt:lpstr>
      <vt:lpstr>Modèle sur mesure avancé</vt:lpstr>
      <vt:lpstr>Pré-traitements</vt:lpstr>
      <vt:lpstr>Choix de l’embedding</vt:lpstr>
      <vt:lpstr>Choix de l’architecture</vt:lpstr>
      <vt:lpstr>Architectures retenues 1/2 : Equilibre</vt:lpstr>
      <vt:lpstr>Architectures retenues 2/2 : performance</vt:lpstr>
      <vt:lpstr>Entraînement et déploiement du modèle sous AzureML</vt:lpstr>
      <vt:lpstr>Comparaison du modèle développé avec des approches rapides</vt:lpstr>
      <vt:lpstr>Conclusion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klijntje lewince</dc:creator>
  <cp:lastModifiedBy>klijntje lewince</cp:lastModifiedBy>
  <cp:revision>321</cp:revision>
  <dcterms:created xsi:type="dcterms:W3CDTF">2021-01-16T15:07:49Z</dcterms:created>
  <dcterms:modified xsi:type="dcterms:W3CDTF">2022-02-01T11:42:00Z</dcterms:modified>
</cp:coreProperties>
</file>