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7" r:id="rId5"/>
    <p:sldId id="278" r:id="rId6"/>
    <p:sldId id="271" r:id="rId7"/>
    <p:sldId id="272" r:id="rId8"/>
    <p:sldId id="280" r:id="rId9"/>
    <p:sldId id="273" r:id="rId10"/>
    <p:sldId id="279" r:id="rId11"/>
    <p:sldId id="281" r:id="rId12"/>
    <p:sldId id="283" r:id="rId13"/>
    <p:sldId id="282" r:id="rId14"/>
    <p:sldId id="284" r:id="rId15"/>
    <p:sldId id="274" r:id="rId16"/>
    <p:sldId id="275" r:id="rId17"/>
    <p:sldId id="276" r:id="rId18"/>
    <p:sldId id="267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  <a:srgbClr val="9999FF"/>
    <a:srgbClr val="FF9900"/>
    <a:srgbClr val="FFFFCC"/>
    <a:srgbClr val="996600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Style foncé 1 - Accentuation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0E1293-118F-4EB8-A039-8FFDC3912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EDDC35-E245-4553-B862-0D26DC054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5EC692-EF06-4600-B4EE-317B0458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1269-04F9-4630-A2EF-7B868B7FE34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BA8B0B-41D5-4A20-B89C-A30CE1F1B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DC5906-FEE8-4682-8EC0-5E9CDE82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37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43C9D6-C9FC-4BBF-9AFC-7B29ED8DC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63FBD5-0FC4-4398-BC4A-3846D08E3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59338D-B06A-4E1C-A1B7-E77E0983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1269-04F9-4630-A2EF-7B868B7FE34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EC9F36-9892-43F7-8139-295BEFE1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866D5B-5D6C-4499-A65A-4BECAE61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464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36E2B93-3BCC-4AAA-8419-72E7D0635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7B2E36-938C-4CE6-B0EF-5DA519EFC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E64BD8-A98C-4029-9F3B-AABD36D7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1269-04F9-4630-A2EF-7B868B7FE34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988F33-B452-4916-A667-20218191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3F012A-5274-4C46-A5BE-B45BCE53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59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99321E-FAAB-4F05-8441-0ED368E4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F1386C-606A-4BA6-BFA1-158910A1F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AC1C36-F750-41A6-878C-2A7D2355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1269-04F9-4630-A2EF-7B868B7FE34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8495C4-EF63-4476-AB0F-8B19BA2A2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2D51A2-BC55-4195-8479-53D3DE20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75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057283-BF6A-4F49-919E-A23C3CFF0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31B573-2BF3-460B-AA92-D0BECC653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0188F6-0039-4208-9FFA-FFE51B98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1269-04F9-4630-A2EF-7B868B7FE34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EC37BA-2235-4A26-AE9A-A3B3249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B795B0-7BFD-4235-A809-EF7059D5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74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13EE3-85C2-4285-BB3D-E3311C7F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17F353-3BB1-43D7-B8E9-360919E40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C03288-0045-48B3-8AFF-CD919F940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651CC5-DBA3-4099-B621-BBC74AFE3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1269-04F9-4630-A2EF-7B868B7FE34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06A449-C8E6-4A02-8A2E-7EF90E2B9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0DFE6A-2554-45E1-BB6E-24C0C187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41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F8C94C-4254-4D6E-9F81-A9B83FBF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51FC6B-14CD-4C1D-833D-7C19BA993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2A6518-C342-4B37-8E2E-B0D1B6C20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1A8BF28-3F00-46F8-910D-FF631AE9B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0915BF0-F414-4A58-8DF3-59459B444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2777111-6F05-411B-8181-A58B21F2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1269-04F9-4630-A2EF-7B868B7FE34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B154B43-873B-4ED5-B495-1B6F58BB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16D7BF6-35A7-4169-95FB-6F5EE7A0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65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3A4DC-C176-4294-B5B5-EBFA521A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D90AEC3-60A7-41AD-A21F-C933BD66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1269-04F9-4630-A2EF-7B868B7FE34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E8D891-F6B4-408F-A2AF-17C956EB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8D5BEB-FD65-4616-B854-766E6BDE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3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52DFF73-E520-448B-AE86-EB128B387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1269-04F9-4630-A2EF-7B868B7FE34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230F7C2-6A89-4BE5-B885-1B4EF0B9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7563D2-6B0C-4828-A879-DEA5A999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50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26838-FC41-41B9-8A9A-62CB8E7B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1BF006-54A7-4AF0-AB7C-9A363B18E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668CAF-52D4-410D-BDBD-15967784E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B2F1AC-D513-4FB2-A731-9F007370F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1269-04F9-4630-A2EF-7B868B7FE34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926909-36C2-4FB4-B279-D6C8E368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C08E3D-5E2D-4AEF-A22C-286C9A6C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444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3C040-F87C-4BE8-84A1-B83675E4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26C6237-8AA5-482B-BF44-CE6173738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42811B2-C0C7-4443-8565-FC195A16E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CFCCDB-160A-4AF6-85E4-AB8F0A7C6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1269-04F9-4630-A2EF-7B868B7FE34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CCFC50-2CEA-4EF1-89D2-63FEC0E8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611DBE-2814-4B1A-ACF1-5CE832AB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36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ixabay.com/fr/fond-l-arri%C3%A8re-plan-th%C3%A8me-mod%C3%A8le-869596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47B0444-6D60-4CA0-906E-33B92A978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17C83B-F7DA-4176-9AEE-252BD4C3A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322F43-DC79-450D-B135-094D79324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01269-04F9-4630-A2EF-7B868B7FE34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00B5CC-02E3-4B18-A54D-0684A0052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872180-FA83-431A-90E0-F744B852F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40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hisaddresswasdeleted.azurewebsites.ne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AEC60B-D713-4BF2-AF45-45BD87768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6944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fr-FR" dirty="0">
                <a:solidFill>
                  <a:schemeClr val="bg1">
                    <a:lumMod val="75000"/>
                  </a:schemeClr>
                </a:solidFill>
              </a:rPr>
            </a:br>
            <a:br>
              <a:rPr lang="fr-FR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7300" dirty="0">
                <a:solidFill>
                  <a:schemeClr val="bg1">
                    <a:lumMod val="50000"/>
                  </a:schemeClr>
                </a:solidFill>
              </a:rPr>
              <a:t>Segmentation sémantique d’images</a:t>
            </a:r>
            <a:br>
              <a:rPr lang="fr-FR" dirty="0">
                <a:solidFill>
                  <a:schemeClr val="bg1">
                    <a:lumMod val="75000"/>
                  </a:schemeClr>
                </a:solidFill>
              </a:rPr>
            </a:b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025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DC9D93-347F-488D-904B-BBF68B06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Augmentation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AC9F80-75E8-45C2-9014-3FE3F7849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Comparaison sur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Unet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pré-entraîné type VGG16+upsample : </a:t>
            </a:r>
          </a:p>
          <a:p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Rotation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Retournement horizontal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Variations d’échelle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Luminance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Filtrage Gaussien</a:t>
            </a:r>
          </a:p>
          <a:p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Également testé : égalisation d’histogramme systématique</a:t>
            </a:r>
          </a:p>
          <a:p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703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F1B92B-9C3E-497C-A1B2-A5063D99A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Essais d’augmentation par rotation (GPU)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BFFF2EA-3116-43DB-8BB3-1F361C4D0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670356"/>
              </p:ext>
            </p:extLst>
          </p:nvPr>
        </p:nvGraphicFramePr>
        <p:xfrm>
          <a:off x="2816403" y="2368964"/>
          <a:ext cx="5790565" cy="307276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157605">
                  <a:extLst>
                    <a:ext uri="{9D8B030D-6E8A-4147-A177-3AD203B41FA5}">
                      <a16:colId xmlns:a16="http://schemas.microsoft.com/office/drawing/2014/main" val="1123010666"/>
                    </a:ext>
                  </a:extLst>
                </a:gridCol>
                <a:gridCol w="1157605">
                  <a:extLst>
                    <a:ext uri="{9D8B030D-6E8A-4147-A177-3AD203B41FA5}">
                      <a16:colId xmlns:a16="http://schemas.microsoft.com/office/drawing/2014/main" val="4151722871"/>
                    </a:ext>
                  </a:extLst>
                </a:gridCol>
                <a:gridCol w="1157605">
                  <a:extLst>
                    <a:ext uri="{9D8B030D-6E8A-4147-A177-3AD203B41FA5}">
                      <a16:colId xmlns:a16="http://schemas.microsoft.com/office/drawing/2014/main" val="698791786"/>
                    </a:ext>
                  </a:extLst>
                </a:gridCol>
                <a:gridCol w="1158875">
                  <a:extLst>
                    <a:ext uri="{9D8B030D-6E8A-4147-A177-3AD203B41FA5}">
                      <a16:colId xmlns:a16="http://schemas.microsoft.com/office/drawing/2014/main" val="2682181853"/>
                    </a:ext>
                  </a:extLst>
                </a:gridCol>
                <a:gridCol w="1158875">
                  <a:extLst>
                    <a:ext uri="{9D8B030D-6E8A-4147-A177-3AD203B41FA5}">
                      <a16:colId xmlns:a16="http://schemas.microsoft.com/office/drawing/2014/main" val="2805802971"/>
                    </a:ext>
                  </a:extLst>
                </a:gridCol>
              </a:tblGrid>
              <a:tr h="3632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Augmentation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Aucune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1:5 – 15 deg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1:5 – 30 deg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1:5 – 45 deg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325569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Temps d’entraînement (h)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2583380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IoU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0.755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0.760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0.762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0.708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98839454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Val IoU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0.665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0.670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0.670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0.658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4254557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Dice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0.944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0.945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0.948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0.934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4802852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Val Dice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0.905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0.906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0.906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0.903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7175032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Loss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0.291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0.284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0.279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0.350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3579783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Val loss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0.435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0.430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0.429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0.486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6500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934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2B9F9-8325-4DEF-9123-D54F9EC2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Essais d’augmentations diverses (GPU)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93D710F-BCD9-43D9-9905-EB02B12C33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505054"/>
              </p:ext>
            </p:extLst>
          </p:nvPr>
        </p:nvGraphicFramePr>
        <p:xfrm>
          <a:off x="1616764" y="1842052"/>
          <a:ext cx="8110331" cy="4055163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19919">
                  <a:extLst>
                    <a:ext uri="{9D8B030D-6E8A-4147-A177-3AD203B41FA5}">
                      <a16:colId xmlns:a16="http://schemas.microsoft.com/office/drawing/2014/main" val="1918187222"/>
                    </a:ext>
                  </a:extLst>
                </a:gridCol>
                <a:gridCol w="1297724">
                  <a:extLst>
                    <a:ext uri="{9D8B030D-6E8A-4147-A177-3AD203B41FA5}">
                      <a16:colId xmlns:a16="http://schemas.microsoft.com/office/drawing/2014/main" val="49632300"/>
                    </a:ext>
                  </a:extLst>
                </a:gridCol>
                <a:gridCol w="1410492">
                  <a:extLst>
                    <a:ext uri="{9D8B030D-6E8A-4147-A177-3AD203B41FA5}">
                      <a16:colId xmlns:a16="http://schemas.microsoft.com/office/drawing/2014/main" val="2550048811"/>
                    </a:ext>
                  </a:extLst>
                </a:gridCol>
                <a:gridCol w="1352318">
                  <a:extLst>
                    <a:ext uri="{9D8B030D-6E8A-4147-A177-3AD203B41FA5}">
                      <a16:colId xmlns:a16="http://schemas.microsoft.com/office/drawing/2014/main" val="3558449608"/>
                    </a:ext>
                  </a:extLst>
                </a:gridCol>
                <a:gridCol w="1429287">
                  <a:extLst>
                    <a:ext uri="{9D8B030D-6E8A-4147-A177-3AD203B41FA5}">
                      <a16:colId xmlns:a16="http://schemas.microsoft.com/office/drawing/2014/main" val="2338202144"/>
                    </a:ext>
                  </a:extLst>
                </a:gridCol>
                <a:gridCol w="1000591">
                  <a:extLst>
                    <a:ext uri="{9D8B030D-6E8A-4147-A177-3AD203B41FA5}">
                      <a16:colId xmlns:a16="http://schemas.microsoft.com/office/drawing/2014/main" val="466518636"/>
                    </a:ext>
                  </a:extLst>
                </a:gridCol>
              </a:tblGrid>
              <a:tr h="5816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Augmentation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Aucune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Horizontal Flip 1 :5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Brightness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1:4 s = 0.5  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Egalisation systématique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Zoom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1:5 s=0.5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4328834"/>
                  </a:ext>
                </a:extLst>
              </a:tr>
              <a:tr h="6816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Temps d’entraînement (h)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15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18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15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12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16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0106490"/>
                  </a:ext>
                </a:extLst>
              </a:tr>
              <a:tr h="4653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IoU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0.755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0.763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0.761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0.766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0.728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8443137"/>
                  </a:ext>
                </a:extLst>
              </a:tr>
              <a:tr h="4653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Val IoU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0.665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0.670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0.672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0.671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0.670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0293642"/>
                  </a:ext>
                </a:extLst>
              </a:tr>
              <a:tr h="4653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Dice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0.944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0.949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0.945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0.950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0.934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6820813"/>
                  </a:ext>
                </a:extLst>
              </a:tr>
              <a:tr h="4653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Val Dice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0.905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0.906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0.908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0.907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0.905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7791245"/>
                  </a:ext>
                </a:extLst>
              </a:tr>
              <a:tr h="4653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Loss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0.291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0.280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0.285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0.276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0.285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9710461"/>
                  </a:ext>
                </a:extLst>
              </a:tr>
              <a:tr h="4653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Val loss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0.435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0.434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0.430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0.433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0.430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1067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527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69FC04-341D-46BE-81AB-95180F4C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Essais d’augmentations diverses (CPU)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E4BD30D9-1B2D-407A-BEE3-B944C5EC9E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321609"/>
              </p:ext>
            </p:extLst>
          </p:nvPr>
        </p:nvGraphicFramePr>
        <p:xfrm>
          <a:off x="838201" y="1690687"/>
          <a:ext cx="9432233" cy="429929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77277">
                  <a:extLst>
                    <a:ext uri="{9D8B030D-6E8A-4147-A177-3AD203B41FA5}">
                      <a16:colId xmlns:a16="http://schemas.microsoft.com/office/drawing/2014/main" val="3075429721"/>
                    </a:ext>
                  </a:extLst>
                </a:gridCol>
                <a:gridCol w="1693961">
                  <a:extLst>
                    <a:ext uri="{9D8B030D-6E8A-4147-A177-3AD203B41FA5}">
                      <a16:colId xmlns:a16="http://schemas.microsoft.com/office/drawing/2014/main" val="361681149"/>
                    </a:ext>
                  </a:extLst>
                </a:gridCol>
                <a:gridCol w="1885619">
                  <a:extLst>
                    <a:ext uri="{9D8B030D-6E8A-4147-A177-3AD203B41FA5}">
                      <a16:colId xmlns:a16="http://schemas.microsoft.com/office/drawing/2014/main" val="351073351"/>
                    </a:ext>
                  </a:extLst>
                </a:gridCol>
                <a:gridCol w="1887688">
                  <a:extLst>
                    <a:ext uri="{9D8B030D-6E8A-4147-A177-3AD203B41FA5}">
                      <a16:colId xmlns:a16="http://schemas.microsoft.com/office/drawing/2014/main" val="1962259850"/>
                    </a:ext>
                  </a:extLst>
                </a:gridCol>
                <a:gridCol w="1887688">
                  <a:extLst>
                    <a:ext uri="{9D8B030D-6E8A-4147-A177-3AD203B41FA5}">
                      <a16:colId xmlns:a16="http://schemas.microsoft.com/office/drawing/2014/main" val="3684434976"/>
                    </a:ext>
                  </a:extLst>
                </a:gridCol>
              </a:tblGrid>
              <a:tr h="6151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Augmentation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Aucune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Rotation 1 :5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30 deg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Blur  1 :4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Zoom 1:5 s=0.5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8957786"/>
                  </a:ext>
                </a:extLst>
              </a:tr>
              <a:tr h="7209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Temps d’entraînement (h)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31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50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20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19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9576343"/>
                  </a:ext>
                </a:extLst>
              </a:tr>
              <a:tr h="4938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IoU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0.7819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0.801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0.812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0.741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95064124"/>
                  </a:ext>
                </a:extLst>
              </a:tr>
              <a:tr h="4938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Val IoU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0.667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0.723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0.719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0.710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3214643"/>
                  </a:ext>
                </a:extLst>
              </a:tr>
              <a:tr h="4938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Dice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0.957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0.937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0.940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0.920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6815514"/>
                  </a:ext>
                </a:extLst>
              </a:tr>
              <a:tr h="4938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Val Dice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0.906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0.904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0.903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0.895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0110474"/>
                  </a:ext>
                </a:extLst>
              </a:tr>
              <a:tr h="4938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Loss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0.242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0.255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0.238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0.310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7328962"/>
                  </a:ext>
                </a:extLst>
              </a:tr>
              <a:tr h="4938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Val loss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0.448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0.375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0.381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0.392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3830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051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9716D0-2C6E-47FE-B9CE-1327FE24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287" y="153192"/>
            <a:ext cx="10979426" cy="1325563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Modèles finaux avec augmentations combinées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4ADCF-AF67-49DE-97FC-49FBFAB02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374" y="1690688"/>
            <a:ext cx="10515600" cy="4351338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90 % d’augmentation à la volée</a:t>
            </a:r>
          </a:p>
          <a:p>
            <a:pPr lvl="1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Rotation 70%</a:t>
            </a:r>
          </a:p>
          <a:p>
            <a:pPr lvl="1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zoom 70% </a:t>
            </a:r>
          </a:p>
          <a:p>
            <a:pPr lvl="1"/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Brightness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90%</a:t>
            </a:r>
          </a:p>
          <a:p>
            <a:pPr lvl="1"/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Blur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90%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D86B80AA-824C-4E95-8A85-A1568E184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150829"/>
              </p:ext>
            </p:extLst>
          </p:nvPr>
        </p:nvGraphicFramePr>
        <p:xfrm>
          <a:off x="3762154" y="2522364"/>
          <a:ext cx="7661220" cy="386518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529370">
                  <a:extLst>
                    <a:ext uri="{9D8B030D-6E8A-4147-A177-3AD203B41FA5}">
                      <a16:colId xmlns:a16="http://schemas.microsoft.com/office/drawing/2014/main" val="3773679673"/>
                    </a:ext>
                  </a:extLst>
                </a:gridCol>
                <a:gridCol w="1540360">
                  <a:extLst>
                    <a:ext uri="{9D8B030D-6E8A-4147-A177-3AD203B41FA5}">
                      <a16:colId xmlns:a16="http://schemas.microsoft.com/office/drawing/2014/main" val="210419665"/>
                    </a:ext>
                  </a:extLst>
                </a:gridCol>
                <a:gridCol w="2099184">
                  <a:extLst>
                    <a:ext uri="{9D8B030D-6E8A-4147-A177-3AD203B41FA5}">
                      <a16:colId xmlns:a16="http://schemas.microsoft.com/office/drawing/2014/main" val="1059301778"/>
                    </a:ext>
                  </a:extLst>
                </a:gridCol>
                <a:gridCol w="1246153">
                  <a:extLst>
                    <a:ext uri="{9D8B030D-6E8A-4147-A177-3AD203B41FA5}">
                      <a16:colId xmlns:a16="http://schemas.microsoft.com/office/drawing/2014/main" val="598339478"/>
                    </a:ext>
                  </a:extLst>
                </a:gridCol>
                <a:gridCol w="1246153">
                  <a:extLst>
                    <a:ext uri="{9D8B030D-6E8A-4147-A177-3AD203B41FA5}">
                      <a16:colId xmlns:a16="http://schemas.microsoft.com/office/drawing/2014/main" val="3653914457"/>
                    </a:ext>
                  </a:extLst>
                </a:gridCol>
              </a:tblGrid>
              <a:tr h="6340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Cas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Unet – no_augmentation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HRnet_no_augmentation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Unet full_augm  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HRnet full_augm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1458616"/>
                  </a:ext>
                </a:extLst>
              </a:tr>
              <a:tr h="6340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Temps d’entraînement (h)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15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18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16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24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7673760"/>
                  </a:ext>
                </a:extLst>
              </a:tr>
              <a:tr h="432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IoU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0.755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0.776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0.775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0.783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9818629"/>
                  </a:ext>
                </a:extLst>
              </a:tr>
              <a:tr h="432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Val IoU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0.665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0.693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0.675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0.702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8074415"/>
                  </a:ext>
                </a:extLst>
              </a:tr>
              <a:tr h="432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Dice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0.944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0.945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0.947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0.944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6341797"/>
                  </a:ext>
                </a:extLst>
              </a:tr>
              <a:tr h="432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Val Dice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0.905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0.906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0.9101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0.913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4995557"/>
                  </a:ext>
                </a:extLst>
              </a:tr>
              <a:tr h="432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Loss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0.291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0.270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0.251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0.262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8625697"/>
                  </a:ext>
                </a:extLst>
              </a:tr>
              <a:tr h="432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Val loss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0.435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0.384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0.387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0.365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5922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248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8F0130-B1E0-48BE-A429-5530C7FE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Déploiement d’API sous Azure App Service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97C6CF-66DA-4388-BB30-4E50704DE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8"/>
            <a:ext cx="10515600" cy="4351338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API Flask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Accès de l’API au modèle via Service Principal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Authentication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Blob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storage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monté sur VM Linux depuis le portail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Application web via portail Azure, 2 paramètres :</a:t>
            </a:r>
          </a:p>
          <a:p>
            <a:pPr lvl="1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identification de la paire image masque</a:t>
            </a:r>
          </a:p>
          <a:p>
            <a:pPr lvl="1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taux de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blend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original/prédiction)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API disponible à l’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addresse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: </a:t>
            </a:r>
          </a:p>
          <a:p>
            <a:pPr marL="914400" lvl="2" indent="0">
              <a:buNone/>
            </a:pPr>
            <a:r>
              <a:rPr lang="fr-FR" b="0" i="0" dirty="0">
                <a:solidFill>
                  <a:schemeClr val="bg1">
                    <a:lumMod val="65000"/>
                  </a:schemeClr>
                </a:solidFill>
                <a:effectLst/>
                <a:latin typeface="az_ea_font"/>
                <a:hlinkClick r:id="rId2"/>
              </a:rPr>
              <a:t>https://thisaddresswasdeleted.azurewebsites.net/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510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08EF73-ED68-43A7-A2C9-1F391B9E6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solidFill>
                  <a:schemeClr val="bg1">
                    <a:lumMod val="50000"/>
                  </a:schemeClr>
                </a:solidFill>
              </a:rPr>
              <a:t>Démonstration fonctionnelle de l’API</a:t>
            </a:r>
          </a:p>
        </p:txBody>
      </p:sp>
    </p:spTree>
    <p:extLst>
      <p:ext uri="{BB962C8B-B14F-4D97-AF65-F5344CB8AC3E}">
        <p14:creationId xmlns:p14="http://schemas.microsoft.com/office/powerpoint/2010/main" val="3819325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813E84-C13E-431B-A3E1-70DC5F2A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498670-2BBB-4902-851C-7E1A79413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Modèle développé et API déployée</a:t>
            </a:r>
          </a:p>
          <a:p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Beaucoup d’autres architectures et techniques possibles</a:t>
            </a:r>
          </a:p>
          <a:p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Adaptation aux dimensions du système d’acquisition proposée.</a:t>
            </a:r>
          </a:p>
          <a:p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Plus de détails dans la note technique</a:t>
            </a:r>
          </a:p>
        </p:txBody>
      </p:sp>
    </p:spTree>
    <p:extLst>
      <p:ext uri="{BB962C8B-B14F-4D97-AF65-F5344CB8AC3E}">
        <p14:creationId xmlns:p14="http://schemas.microsoft.com/office/powerpoint/2010/main" val="703483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5DA479-9893-4BD7-8692-05CDBE7D5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645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fr-FR" sz="10800" dirty="0">
                <a:solidFill>
                  <a:schemeClr val="bg1">
                    <a:lumMod val="50000"/>
                  </a:schemeClr>
                </a:solidFill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51935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8F9A8-D092-4177-8A6D-3714F452E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0E6F1C-48C6-4F06-8299-76420337E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Introduction </a:t>
            </a:r>
          </a:p>
          <a:p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Elaboration du modèle</a:t>
            </a:r>
          </a:p>
          <a:p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Déploiement du modèle via API Flask</a:t>
            </a:r>
          </a:p>
          <a:p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92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BF1740-5C89-4D1B-A9CC-DC13BEAB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D43DA5-E542-4BF0-A674-695A1ED23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74" y="3038475"/>
            <a:ext cx="10515600" cy="2759075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Construction d’un véhicule autonome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Focus sur la partie segmentation/détection d’images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recevoir des images routières 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identifier l’appartenance de chaque pixel aux catégories majeures d’objet visuel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renvoyer un masque de segmentation au système de décision</a:t>
            </a:r>
          </a:p>
          <a:p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50F09D-3342-4854-8391-6EBD50BE1D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3"/>
          <a:stretch/>
        </p:blipFill>
        <p:spPr>
          <a:xfrm>
            <a:off x="6616700" y="365125"/>
            <a:ext cx="5222874" cy="244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5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934DE-EEB2-4DF7-8490-A29CAA93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Jeu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286C5E-CCDB-4517-BC0D-80E8BC5DD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2975 images et masques en entraînement</a:t>
            </a:r>
          </a:p>
          <a:p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500 en validation</a:t>
            </a:r>
          </a:p>
          <a:p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1500 en test, masques inutilisables</a:t>
            </a:r>
          </a:p>
          <a:p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8 catégories majeures (34 classes)</a:t>
            </a:r>
          </a:p>
          <a:p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Volume total : 11,5Go</a:t>
            </a:r>
          </a:p>
          <a:p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Taille d’image : 2048 * 1024</a:t>
            </a:r>
          </a:p>
          <a:p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19495EB-BE7E-42C2-9084-B6386CDB1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397" y="4346714"/>
            <a:ext cx="4785755" cy="238349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50D7CD5-2AD0-46B7-9652-65EA280CE91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127793"/>
            <a:ext cx="347345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F6AB101-EDD2-4DBC-8C53-4DC7A344DC6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595" y="2042632"/>
            <a:ext cx="3528060" cy="182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7456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1AEFC0-A920-4EFC-A075-33E7214BD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327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Choix des métriques et fonction d’optimisation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A66086-2B24-427C-8E0F-B38F415B0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357" y="1759364"/>
            <a:ext cx="10515600" cy="4760705"/>
          </a:xfrm>
        </p:spPr>
        <p:txBody>
          <a:bodyPr>
            <a:normAutofit fontScale="92500" lnSpcReduction="20000"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Métriques testées :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Accuracy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CategoricalCrossentropy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	Coefficient de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Dice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	Indice de Jaccard (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IoU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Losses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: CCE,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Dice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Loss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Jaccard+CCE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Loss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retenue :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Jaccard+CCE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Métriques retenues : Coefficient de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Dice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et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IoU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E7FAE202-9F95-4D27-B448-F06E4F315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21735"/>
              </p:ext>
            </p:extLst>
          </p:nvPr>
        </p:nvGraphicFramePr>
        <p:xfrm>
          <a:off x="6027710" y="1887524"/>
          <a:ext cx="5895933" cy="3302622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1548996">
                  <a:extLst>
                    <a:ext uri="{9D8B030D-6E8A-4147-A177-3AD203B41FA5}">
                      <a16:colId xmlns:a16="http://schemas.microsoft.com/office/drawing/2014/main" val="2272207427"/>
                    </a:ext>
                  </a:extLst>
                </a:gridCol>
                <a:gridCol w="1424381">
                  <a:extLst>
                    <a:ext uri="{9D8B030D-6E8A-4147-A177-3AD203B41FA5}">
                      <a16:colId xmlns:a16="http://schemas.microsoft.com/office/drawing/2014/main" val="2954755030"/>
                    </a:ext>
                  </a:extLst>
                </a:gridCol>
                <a:gridCol w="1434127">
                  <a:extLst>
                    <a:ext uri="{9D8B030D-6E8A-4147-A177-3AD203B41FA5}">
                      <a16:colId xmlns:a16="http://schemas.microsoft.com/office/drawing/2014/main" val="3976218148"/>
                    </a:ext>
                  </a:extLst>
                </a:gridCol>
                <a:gridCol w="1488429">
                  <a:extLst>
                    <a:ext uri="{9D8B030D-6E8A-4147-A177-3AD203B41FA5}">
                      <a16:colId xmlns:a16="http://schemas.microsoft.com/office/drawing/2014/main" val="1059396808"/>
                    </a:ext>
                  </a:extLst>
                </a:gridCol>
              </a:tblGrid>
              <a:tr h="566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 err="1">
                          <a:effectLst/>
                        </a:rPr>
                        <a:t>Loss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CCE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Dice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>
                          <a:effectLst/>
                        </a:rPr>
                        <a:t>Jaccard + CCE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160808"/>
                  </a:ext>
                </a:extLst>
              </a:tr>
              <a:tr h="534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Accuracy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0.68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0.74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0.96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40221"/>
                  </a:ext>
                </a:extLst>
              </a:tr>
              <a:tr h="566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Dice coeff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0.740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0.856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0.957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2309215"/>
                  </a:ext>
                </a:extLst>
              </a:tr>
              <a:tr h="566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Val Dice coeff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0.721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0.818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0.910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186420"/>
                  </a:ext>
                </a:extLst>
              </a:tr>
              <a:tr h="534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>
                          <a:effectLst/>
                        </a:rPr>
                        <a:t>Jaccard Index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0.521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0.460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0.782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105190"/>
                  </a:ext>
                </a:extLst>
              </a:tr>
              <a:tr h="534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>
                          <a:effectLst/>
                        </a:rPr>
                        <a:t>Val Jaccard Index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0.488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0.426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>
                          <a:effectLst/>
                        </a:rPr>
                        <a:t>0.666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36648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2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C410DF-C17C-49AC-9CFF-1986C10E9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Modèles testés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E68388-DFEC-42A5-876E-9AD7C031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CNN + Classifier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D-net</a:t>
            </a:r>
          </a:p>
          <a:p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Fully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Convolutional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Network 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U-net « Mobilenet-v2 » pré-entraîné + déconvolution </a:t>
            </a:r>
          </a:p>
          <a:p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Hrnet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245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6A28B-D2A8-47CD-9261-0D811CEA0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Comparatif des modèles (sans augmentation)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B6AD430E-FE83-4A88-8358-94BB64C4C6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963523"/>
              </p:ext>
            </p:extLst>
          </p:nvPr>
        </p:nvGraphicFramePr>
        <p:xfrm>
          <a:off x="558800" y="1869798"/>
          <a:ext cx="11277602" cy="45300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67543">
                  <a:extLst>
                    <a:ext uri="{9D8B030D-6E8A-4147-A177-3AD203B41FA5}">
                      <a16:colId xmlns:a16="http://schemas.microsoft.com/office/drawing/2014/main" val="347022330"/>
                    </a:ext>
                  </a:extLst>
                </a:gridCol>
                <a:gridCol w="1654629">
                  <a:extLst>
                    <a:ext uri="{9D8B030D-6E8A-4147-A177-3AD203B41FA5}">
                      <a16:colId xmlns:a16="http://schemas.microsoft.com/office/drawing/2014/main" val="1682900165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1986719142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2343553477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1909427651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1054324896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3257905335"/>
                    </a:ext>
                  </a:extLst>
                </a:gridCol>
              </a:tblGrid>
              <a:tr h="110204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Modèle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Pretrained</a:t>
                      </a:r>
                      <a:r>
                        <a:rPr lang="fr-FR" dirty="0"/>
                        <a:t> CNN +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DilationNet</a:t>
                      </a:r>
                      <a:r>
                        <a:rPr lang="fr-FR" dirty="0"/>
                        <a:t> + interpolation bilinéaire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FCN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U-net</a:t>
                      </a:r>
                    </a:p>
                    <a:p>
                      <a:pPr algn="ctr"/>
                      <a:r>
                        <a:rPr lang="fr-FR" dirty="0" err="1"/>
                        <a:t>Mobilenet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Unet</a:t>
                      </a:r>
                      <a:r>
                        <a:rPr lang="fr-FR" dirty="0"/>
                        <a:t> VGG16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HRNet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104519"/>
                  </a:ext>
                </a:extLst>
              </a:tr>
              <a:tr h="59340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Temps d’entraînement (h)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5003170"/>
                  </a:ext>
                </a:extLst>
              </a:tr>
              <a:tr h="59340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Coefficient de </a:t>
                      </a:r>
                      <a:r>
                        <a:rPr lang="fr-FR" dirty="0" err="1"/>
                        <a:t>Dice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0,78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6781737"/>
                  </a:ext>
                </a:extLst>
              </a:tr>
              <a:tr h="593409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IoU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3</a:t>
                      </a:r>
                      <a:r>
                        <a:rPr lang="fr-FR" baseline="30000" dirty="0"/>
                        <a:t>e-6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6369259"/>
                  </a:ext>
                </a:extLst>
              </a:tr>
              <a:tr h="41290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Taille d’image (pixels)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2034777"/>
                  </a:ext>
                </a:extLst>
              </a:tr>
              <a:tr h="41290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Temps d’inférence 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755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24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C29F8A97-A40C-44F9-A963-D98E8ADCC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6" y="681038"/>
            <a:ext cx="11298514" cy="549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>
                <a:solidFill>
                  <a:schemeClr val="bg1">
                    <a:lumMod val="65000"/>
                  </a:schemeClr>
                </a:solidFill>
              </a:rPr>
              <a:t>							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1">
                    <a:lumMod val="65000"/>
                  </a:schemeClr>
                </a:solidFill>
              </a:rPr>
              <a:t>								D-net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1">
                    <a:lumMod val="65000"/>
                  </a:schemeClr>
                </a:solidFill>
              </a:rPr>
              <a:t>	U-net </a:t>
            </a:r>
            <a:r>
              <a:rPr lang="fr-FR" sz="1800" dirty="0" err="1">
                <a:solidFill>
                  <a:schemeClr val="bg1">
                    <a:lumMod val="65000"/>
                  </a:schemeClr>
                </a:solidFill>
              </a:rPr>
              <a:t>Mobilenet</a:t>
            </a:r>
            <a:r>
              <a:rPr lang="fr-FR" sz="1800" dirty="0">
                <a:solidFill>
                  <a:schemeClr val="bg1">
                    <a:lumMod val="65000"/>
                  </a:schemeClr>
                </a:solidFill>
              </a:rPr>
              <a:t> : </a:t>
            </a:r>
          </a:p>
          <a:p>
            <a:pPr marL="0" indent="0">
              <a:buNone/>
            </a:pPr>
            <a:endParaRPr lang="fr-FR" sz="18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fr-FR" sz="1800" dirty="0">
                <a:solidFill>
                  <a:schemeClr val="bg1">
                    <a:lumMod val="65000"/>
                  </a:schemeClr>
                </a:solidFill>
              </a:rPr>
              <a:t>							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1">
                    <a:lumMod val="65000"/>
                  </a:schemeClr>
                </a:solidFill>
              </a:rPr>
              <a:t>								FCN : </a:t>
            </a:r>
          </a:p>
          <a:p>
            <a:pPr marL="0" indent="0">
              <a:buNone/>
            </a:pPr>
            <a:endParaRPr lang="fr-FR" sz="18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fr-FR" sz="1800" dirty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fr-FR" sz="1800" dirty="0" err="1">
                <a:solidFill>
                  <a:schemeClr val="bg1">
                    <a:lumMod val="65000"/>
                  </a:schemeClr>
                </a:solidFill>
              </a:rPr>
              <a:t>HRNet</a:t>
            </a:r>
            <a:r>
              <a:rPr lang="fr-FR" sz="1800" dirty="0">
                <a:solidFill>
                  <a:schemeClr val="bg1">
                    <a:lumMod val="65000"/>
                  </a:schemeClr>
                </a:solidFill>
              </a:rPr>
              <a:t> :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41FDDD-1504-4D15-A405-A023AE11C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6509" y="282225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Comparatif visuel des masques générés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DFF3B72-3083-47FF-BDD5-6CF3C5A2E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7" y="1948326"/>
            <a:ext cx="6040713" cy="19591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5E292CB-EEE3-416C-B7D1-C3C398335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4229718"/>
            <a:ext cx="6040713" cy="19591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7946D6C-7E5B-44FE-8835-EB13E08E2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1607788"/>
            <a:ext cx="6040713" cy="195915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443A9FB-0463-4216-87E5-11D439F09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6" y="4880592"/>
            <a:ext cx="6040716" cy="195915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09385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E29C23-F48F-44E0-8646-A5B103D9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Modèle retenu :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HRNet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1DD7DF-1094-45E9-A6E1-AFDE7EE8C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HRNet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: maintient à chaque nœud un apprentissage basé sur la combinaison des différents niveaux de résolution.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Exemple d’architecture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Hrnet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: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09A085A-C410-4EA7-B331-417BF66DE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29" y="3708834"/>
            <a:ext cx="12229857" cy="201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325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81861</TotalTime>
  <Words>736</Words>
  <Application>Microsoft Office PowerPoint</Application>
  <PresentationFormat>Grand écran</PresentationFormat>
  <Paragraphs>342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az_ea_font</vt:lpstr>
      <vt:lpstr>Calibri</vt:lpstr>
      <vt:lpstr>Calibri Light</vt:lpstr>
      <vt:lpstr>Thème Office</vt:lpstr>
      <vt:lpstr>  Segmentation sémantique d’images </vt:lpstr>
      <vt:lpstr>Plan</vt:lpstr>
      <vt:lpstr>Contexte</vt:lpstr>
      <vt:lpstr>Jeu de données</vt:lpstr>
      <vt:lpstr>Choix des métriques et fonction d’optimisation</vt:lpstr>
      <vt:lpstr>Modèles testés</vt:lpstr>
      <vt:lpstr>Comparatif des modèles (sans augmentation)</vt:lpstr>
      <vt:lpstr>Comparatif visuel des masques générés</vt:lpstr>
      <vt:lpstr>Modèle retenu : HRNet</vt:lpstr>
      <vt:lpstr>Augmentation de données</vt:lpstr>
      <vt:lpstr>Essais d’augmentation par rotation (GPU)</vt:lpstr>
      <vt:lpstr>Essais d’augmentations diverses (GPU)</vt:lpstr>
      <vt:lpstr>Essais d’augmentations diverses (CPU)</vt:lpstr>
      <vt:lpstr>Modèles finaux avec augmentations combinées</vt:lpstr>
      <vt:lpstr>Déploiement d’API sous Azure App Service</vt:lpstr>
      <vt:lpstr>Démonstration fonctionnelle de l’API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klijntje lewince</dc:creator>
  <cp:lastModifiedBy>klijntje lewince</cp:lastModifiedBy>
  <cp:revision>343</cp:revision>
  <dcterms:created xsi:type="dcterms:W3CDTF">2021-01-16T15:07:49Z</dcterms:created>
  <dcterms:modified xsi:type="dcterms:W3CDTF">2022-02-01T13:38:47Z</dcterms:modified>
</cp:coreProperties>
</file>