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63" r:id="rId6"/>
    <p:sldId id="260" r:id="rId7"/>
    <p:sldId id="262" r:id="rId8"/>
    <p:sldId id="264" r:id="rId9"/>
    <p:sldId id="266" r:id="rId10"/>
    <p:sldId id="267" r:id="rId11"/>
    <p:sldId id="269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1BB6C-51FE-15E8-375A-637E0DCB07D6}" v="1489" dt="2023-08-14T00:19:14.532"/>
    <p1510:client id="{E7EE7557-5380-4EE1-B4B0-7BDE614E4B6A}" v="2768" dt="2023-08-13T22:38:57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8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7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8439" TargetMode="External"/><Relationship Id="rId2" Type="http://schemas.openxmlformats.org/officeDocument/2006/relationships/hyperlink" Target="https://ku-fpg.github.io/files/agile-tradition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um.org/learning-series/what-is-scrum" TargetMode="External"/><Relationship Id="rId4" Type="http://schemas.openxmlformats.org/officeDocument/2006/relationships/hyperlink" Target="https://www.betsol.com/blog/7-stages-of-sdlc-how-to-keep-development-teams-run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 Into: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Scrum-Agile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 Lean Development Systems</a:t>
            </a:r>
          </a:p>
          <a:p>
            <a:r>
              <a:rPr lang="en-US" dirty="0">
                <a:cs typeface="Calibri"/>
              </a:rPr>
              <a:t>By: Joshua Lewis</a:t>
            </a:r>
          </a:p>
          <a:p>
            <a:r>
              <a:rPr lang="en-US" dirty="0">
                <a:cs typeface="Calibri"/>
              </a:rPr>
              <a:t>08/13/2023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3CF6-0BCE-35B2-1C77-F519463A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The Developers and Testers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DF03-FD7F-7C87-97E4-7A0B51C6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8"/>
            <a:ext cx="10515600" cy="54777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The Developers/Testers help create a plan for the sprint and work on projects within the product backlog.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They use tools and Scrum Events provided to them by the Product Owner and Scrum Master like </a:t>
            </a:r>
            <a:r>
              <a:rPr lang="en-US" u="sng" dirty="0">
                <a:ea typeface="Calibri"/>
                <a:cs typeface="Calibri"/>
              </a:rPr>
              <a:t>User Stories</a:t>
            </a:r>
            <a:r>
              <a:rPr lang="en-US" dirty="0">
                <a:ea typeface="Calibri"/>
                <a:cs typeface="Calibri"/>
              </a:rPr>
              <a:t>, </a:t>
            </a:r>
            <a:r>
              <a:rPr lang="en-US" u="sng" dirty="0">
                <a:ea typeface="Calibri"/>
                <a:cs typeface="Calibri"/>
              </a:rPr>
              <a:t>Daily Scrum</a:t>
            </a:r>
            <a:r>
              <a:rPr lang="en-US" dirty="0">
                <a:ea typeface="Calibri"/>
                <a:cs typeface="Calibri"/>
              </a:rPr>
              <a:t> meetings, </a:t>
            </a:r>
            <a:r>
              <a:rPr lang="en-US" u="sng" dirty="0">
                <a:ea typeface="Calibri"/>
                <a:cs typeface="Calibri"/>
              </a:rPr>
              <a:t>Sprint Reviews/Retrospectives</a:t>
            </a:r>
            <a:r>
              <a:rPr lang="en-US" dirty="0">
                <a:ea typeface="Calibri"/>
                <a:cs typeface="Calibri"/>
              </a:rPr>
              <a:t> to continuously share information and improve.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ea typeface="Calibri"/>
                <a:cs typeface="Calibri"/>
              </a:rPr>
              <a:t>The Developers</a:t>
            </a:r>
            <a:r>
              <a:rPr lang="en-US" dirty="0">
                <a:ea typeface="Calibri"/>
                <a:cs typeface="Calibri"/>
              </a:rPr>
              <a:t> create the product based on the information provided to them and the functionality/requirements requested by the Clients/Shareholders.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ea typeface="Calibri"/>
                <a:cs typeface="Calibri"/>
              </a:rPr>
              <a:t>The Testers</a:t>
            </a:r>
            <a:r>
              <a:rPr lang="en-US" dirty="0">
                <a:ea typeface="Calibri"/>
                <a:cs typeface="Calibri"/>
              </a:rPr>
              <a:t> create tests for the product to ensure that it is operating as intended and the functionality and requirements of the Clients/Shareholders are met </a:t>
            </a:r>
            <a:r>
              <a:rPr lang="en-US" sz="2300" dirty="0">
                <a:ea typeface="Calibri"/>
                <a:cs typeface="Calibri"/>
              </a:rPr>
              <a:t>(</a:t>
            </a:r>
            <a:r>
              <a:rPr lang="en-US" sz="2300" i="1" dirty="0">
                <a:ea typeface="Calibri"/>
                <a:cs typeface="Calibri"/>
              </a:rPr>
              <a:t>What Is Scrum, </a:t>
            </a:r>
            <a:r>
              <a:rPr lang="en-US" sz="2300" dirty="0">
                <a:ea typeface="Calibri"/>
                <a:cs typeface="Calibri"/>
              </a:rPr>
              <a:t>Scrum.org)</a:t>
            </a:r>
            <a:r>
              <a:rPr lang="en-US" sz="2000" dirty="0">
                <a:ea typeface="Calibri"/>
                <a:cs typeface="Calibri"/>
              </a:rPr>
              <a:t>.</a:t>
            </a:r>
            <a:endParaRPr lang="en-US" sz="23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57CD-353D-F85A-CBED-5C8F3C10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5"/>
            <a:ext cx="10515600" cy="911433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The Agile Effects on the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3788-856A-18A5-C897-585646E6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9"/>
            <a:ext cx="10515600" cy="5477772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ea typeface="Calibri"/>
                <a:cs typeface="Calibri"/>
              </a:rPr>
              <a:t>Agile methodologies, like Scrum, </a:t>
            </a:r>
            <a:r>
              <a:rPr lang="en-US" u="sng" dirty="0">
                <a:ea typeface="Calibri"/>
                <a:cs typeface="Calibri"/>
              </a:rPr>
              <a:t>increase the overall speed of development</a:t>
            </a:r>
            <a:r>
              <a:rPr lang="en-US" dirty="0">
                <a:ea typeface="Calibri"/>
                <a:cs typeface="Calibri"/>
              </a:rPr>
              <a:t> and are systems for "</a:t>
            </a:r>
            <a:r>
              <a:rPr lang="en-US" u="sng" dirty="0">
                <a:ea typeface="Calibri"/>
                <a:cs typeface="Calibri"/>
              </a:rPr>
              <a:t>Lean Development</a:t>
            </a:r>
            <a:r>
              <a:rPr lang="en-US" dirty="0">
                <a:ea typeface="Calibri"/>
                <a:cs typeface="Calibri"/>
              </a:rPr>
              <a:t>" or, low waste development. This implies that Agile approaches focuses on </a:t>
            </a:r>
            <a:r>
              <a:rPr lang="en-US" u="sng" dirty="0">
                <a:ea typeface="Calibri"/>
                <a:cs typeface="Calibri"/>
              </a:rPr>
              <a:t>reducing investment in both time and money</a:t>
            </a:r>
            <a:r>
              <a:rPr lang="en-US" dirty="0">
                <a:ea typeface="Calibri"/>
                <a:cs typeface="Calibri"/>
              </a:rPr>
              <a:t>, as well as continually </a:t>
            </a:r>
            <a:r>
              <a:rPr lang="en-US" u="sng" dirty="0">
                <a:ea typeface="Calibri"/>
                <a:cs typeface="Calibri"/>
              </a:rPr>
              <a:t>adapting and changing</a:t>
            </a:r>
            <a:r>
              <a:rPr lang="en-US" dirty="0">
                <a:ea typeface="Calibri"/>
                <a:cs typeface="Calibri"/>
              </a:rPr>
              <a:t> based on </a:t>
            </a:r>
            <a:r>
              <a:rPr lang="en-US" u="sng" dirty="0">
                <a:ea typeface="Calibri"/>
                <a:cs typeface="Calibri"/>
              </a:rPr>
              <a:t>testing, feedback and experiences</a:t>
            </a:r>
            <a:r>
              <a:rPr lang="en-US" dirty="0">
                <a:ea typeface="Calibri"/>
                <a:cs typeface="Calibri"/>
              </a:rPr>
              <a:t>. This adaptability makes Agile methodologies ideal for quickly developing a project that could be subject to sudden change, with low costs and low time investment </a:t>
            </a:r>
            <a:r>
              <a:rPr lang="en-US" sz="2000" dirty="0">
                <a:ea typeface="+mn-lt"/>
                <a:cs typeface="+mn-lt"/>
              </a:rPr>
              <a:t>(Abrahamsson et al., 2017)</a:t>
            </a:r>
            <a:r>
              <a:rPr lang="en-US" dirty="0">
                <a:ea typeface="Calibri"/>
                <a:cs typeface="Calibri"/>
              </a:rPr>
              <a:t>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7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E33B-0F9A-6586-6966-2B79D95A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Agile vs. Waterfall Approach to the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BDE4-B348-732F-E7CA-22915664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9"/>
            <a:ext cx="10515600" cy="547777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ea typeface="Calibri"/>
                <a:cs typeface="Calibri"/>
              </a:rPr>
              <a:t>To summarize an in-depth analysis of Agile vs Traditional methods done by Y.B. Leau (and others): Unlike the Agile approach, the Waterfall approach is very </a:t>
            </a:r>
            <a:r>
              <a:rPr lang="en-US" sz="2400" u="sng" dirty="0">
                <a:ea typeface="Calibri"/>
                <a:cs typeface="Calibri"/>
              </a:rPr>
              <a:t>linear</a:t>
            </a:r>
            <a:r>
              <a:rPr lang="en-US" sz="2400" dirty="0">
                <a:ea typeface="Calibri"/>
                <a:cs typeface="Calibri"/>
              </a:rPr>
              <a:t> and </a:t>
            </a:r>
            <a:r>
              <a:rPr lang="en-US" sz="2400" u="sng" dirty="0">
                <a:ea typeface="Calibri"/>
                <a:cs typeface="Calibri"/>
              </a:rPr>
              <a:t>doesn’t adapt well to change</a:t>
            </a:r>
            <a:r>
              <a:rPr lang="en-US" sz="2400" dirty="0">
                <a:ea typeface="Calibri"/>
                <a:cs typeface="Calibri"/>
              </a:rPr>
              <a:t>. The Waterfall approach is straightforward, simple to understand, plan, and execute. This simple method of "Plan, Build, Test, Deploy" works well for projects that are </a:t>
            </a:r>
            <a:r>
              <a:rPr lang="en-US" sz="2400" u="sng" dirty="0">
                <a:ea typeface="Calibri"/>
                <a:cs typeface="Calibri"/>
              </a:rPr>
              <a:t>not subject to change</a:t>
            </a:r>
            <a:r>
              <a:rPr lang="en-US" sz="2400" dirty="0">
                <a:ea typeface="Calibri"/>
                <a:cs typeface="Calibri"/>
              </a:rPr>
              <a:t> and, in some instances, can be cheaper than Agile methodologies for projects that are simple and straightforward. However, if a project </a:t>
            </a:r>
            <a:r>
              <a:rPr lang="en-US" sz="2400" i="1" dirty="0">
                <a:ea typeface="Calibri"/>
                <a:cs typeface="Calibri"/>
              </a:rPr>
              <a:t>does </a:t>
            </a:r>
            <a:r>
              <a:rPr lang="en-US" sz="2400" dirty="0">
                <a:ea typeface="Calibri"/>
                <a:cs typeface="Calibri"/>
              </a:rPr>
              <a:t>require</a:t>
            </a:r>
            <a:r>
              <a:rPr lang="en-US" sz="2400" i="1" dirty="0">
                <a:ea typeface="Calibri"/>
                <a:cs typeface="Calibri"/>
              </a:rPr>
              <a:t> </a:t>
            </a:r>
            <a:r>
              <a:rPr lang="en-US" sz="2400" dirty="0">
                <a:ea typeface="Calibri"/>
                <a:cs typeface="Calibri"/>
              </a:rPr>
              <a:t>change, the time and cost investment could be much higher than if an Agile framework was used instead </a:t>
            </a: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Leau</a:t>
            </a:r>
            <a:r>
              <a:rPr lang="en-US" sz="1600">
                <a:ea typeface="+mn-lt"/>
                <a:cs typeface="+mn-lt"/>
              </a:rPr>
              <a:t> et al., 2012 p. 162)</a:t>
            </a:r>
            <a:r>
              <a:rPr lang="en-US" sz="24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84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7CF1-4B6B-0780-E057-1293FAD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cs typeface="Calibri Light"/>
              </a:rPr>
              <a:t>Works Cited</a:t>
            </a:r>
            <a:endParaRPr lang="en-US" sz="5400" u="sng" dirty="0">
              <a:ea typeface="Calibri Light" panose="020F0302020204030204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412-B000-B2C5-C1B7-3F45CFDA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8"/>
            <a:ext cx="10515600" cy="54777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10000"/>
              </a:lnSpc>
              <a:buFont typeface="Wingdings" panose="020B0604020202020204" pitchFamily="34" charset="0"/>
              <a:buChar char="§"/>
            </a:pPr>
            <a:r>
              <a:rPr lang="en-US" sz="2000" dirty="0" err="1">
                <a:ea typeface="+mn-lt"/>
                <a:cs typeface="+mn-lt"/>
              </a:rPr>
              <a:t>Leau</a:t>
            </a:r>
            <a:r>
              <a:rPr lang="en-US" sz="2000" dirty="0">
                <a:ea typeface="+mn-lt"/>
                <a:cs typeface="+mn-lt"/>
              </a:rPr>
              <a:t>, Y. B., Loo, W. K., Tham, W. Y., &amp; Tan, S. F. (2012). </a:t>
            </a:r>
            <a:r>
              <a:rPr lang="en-US" sz="2000" i="1" dirty="0">
                <a:ea typeface="+mn-lt"/>
                <a:cs typeface="+mn-lt"/>
              </a:rPr>
              <a:t>Software development life cycle agile vs traditional approaches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u="sng" dirty="0">
                <a:ea typeface="+mn-lt"/>
                <a:cs typeface="+mn-lt"/>
                <a:hlinkClick r:id="rId2"/>
              </a:rPr>
              <a:t>https://ku-fpg.github.io/files/agile-traditional.pdf</a:t>
            </a:r>
            <a:r>
              <a:rPr lang="en-US" sz="2000" u="sng" dirty="0">
                <a:ea typeface="+mn-lt"/>
                <a:cs typeface="+mn-lt"/>
              </a:rPr>
              <a:t> </a:t>
            </a:r>
            <a:endParaRPr lang="en-US" sz="2000" u="sng">
              <a:cs typeface="Calibri"/>
            </a:endParaRPr>
          </a:p>
          <a:p>
            <a:pPr>
              <a:lnSpc>
                <a:spcPct val="210000"/>
              </a:lnSpc>
              <a:buFont typeface="Wingdings" panose="020B0604020202020204" pitchFamily="34" charset="0"/>
              <a:buChar char="§"/>
            </a:pPr>
            <a:r>
              <a:rPr lang="en-US" sz="2000" dirty="0">
                <a:ea typeface="+mn-lt"/>
                <a:cs typeface="+mn-lt"/>
              </a:rPr>
              <a:t>Abrahamsson, P., Salo, O., Ronkainen, J., &amp; </a:t>
            </a:r>
            <a:r>
              <a:rPr lang="en-US" sz="2000" err="1">
                <a:ea typeface="+mn-lt"/>
                <a:cs typeface="+mn-lt"/>
              </a:rPr>
              <a:t>Warsta</a:t>
            </a:r>
            <a:r>
              <a:rPr lang="en-US" sz="2000" dirty="0">
                <a:ea typeface="+mn-lt"/>
                <a:cs typeface="+mn-lt"/>
              </a:rPr>
              <a:t>, J. (2017, September 25). </a:t>
            </a:r>
            <a:r>
              <a:rPr lang="en-US" sz="2000" i="1" dirty="0">
                <a:ea typeface="+mn-lt"/>
                <a:cs typeface="+mn-lt"/>
              </a:rPr>
              <a:t>Agile Software Development Methods: Review and Analysis</a:t>
            </a:r>
            <a:r>
              <a:rPr lang="en-US" sz="2000" dirty="0">
                <a:ea typeface="+mn-lt"/>
                <a:cs typeface="+mn-lt"/>
              </a:rPr>
              <a:t>. arXiv.org. </a:t>
            </a:r>
            <a:r>
              <a:rPr lang="en-US" sz="2000" u="sng" dirty="0">
                <a:ea typeface="+mn-lt"/>
                <a:cs typeface="+mn-lt"/>
                <a:hlinkClick r:id="rId3"/>
              </a:rPr>
              <a:t>https://arxiv.org/abs/1709.08439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Calibri"/>
            </a:endParaRPr>
          </a:p>
          <a:p>
            <a:pPr>
              <a:lnSpc>
                <a:spcPct val="210000"/>
              </a:lnSpc>
              <a:buFont typeface="Wingdings" panose="020B0604020202020204" pitchFamily="34" charset="0"/>
              <a:buChar char="§"/>
            </a:pPr>
            <a:r>
              <a:rPr lang="en-US" sz="2000" err="1">
                <a:ea typeface="+mn-lt"/>
                <a:cs typeface="+mn-lt"/>
              </a:rPr>
              <a:t>Thampy</a:t>
            </a:r>
            <a:r>
              <a:rPr lang="en-US" sz="2000" dirty="0">
                <a:ea typeface="+mn-lt"/>
                <a:cs typeface="+mn-lt"/>
              </a:rPr>
              <a:t>, R. (2022, September 5). </a:t>
            </a:r>
            <a:r>
              <a:rPr lang="en-US" sz="2000" i="1" dirty="0">
                <a:ea typeface="+mn-lt"/>
                <a:cs typeface="+mn-lt"/>
              </a:rPr>
              <a:t>7 stages of SDLC: 7 phases of SDLC Software Development Life cycle</a:t>
            </a:r>
            <a:r>
              <a:rPr lang="en-US" sz="2000" dirty="0">
                <a:ea typeface="+mn-lt"/>
                <a:cs typeface="+mn-lt"/>
              </a:rPr>
              <a:t>. BETSOL. </a:t>
            </a:r>
            <a:r>
              <a:rPr lang="en-US" sz="2000" u="sng" dirty="0">
                <a:ea typeface="+mn-lt"/>
                <a:cs typeface="+mn-lt"/>
                <a:hlinkClick r:id="rId4"/>
              </a:rPr>
              <a:t>https://www.betsol.com/blog/7-stages-of-sdlc-how-to-keep-development-teams-running/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210000"/>
              </a:lnSpc>
              <a:buFont typeface="Wingdings" panose="020B0604020202020204" pitchFamily="34" charset="0"/>
              <a:buChar char="§"/>
            </a:pPr>
            <a:r>
              <a:rPr lang="en-US" sz="2000" i="1" dirty="0">
                <a:ea typeface="+mn-lt"/>
                <a:cs typeface="+mn-lt"/>
              </a:rPr>
              <a:t>What is Scrum?</a:t>
            </a:r>
            <a:r>
              <a:rPr lang="en-US" sz="2000" dirty="0">
                <a:ea typeface="+mn-lt"/>
                <a:cs typeface="+mn-lt"/>
              </a:rPr>
              <a:t>. Scrum.org. (n.d.). </a:t>
            </a:r>
            <a:r>
              <a:rPr lang="en-US" sz="2000" u="sng" dirty="0">
                <a:ea typeface="+mn-lt"/>
                <a:cs typeface="+mn-lt"/>
                <a:hlinkClick r:id="rId5"/>
              </a:rPr>
              <a:t>https://www.scrum.org/learning-series/what-is-scrum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5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06B-5758-4A4E-DA99-CBA83ED60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Defining the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38F4-21F1-515E-3022-4C2FEFB8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8"/>
            <a:ext cx="10515600" cy="5477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ea typeface="+mn-lt"/>
                <a:cs typeface="+mn-lt"/>
              </a:rPr>
              <a:t>Software Development Life Cycle (SDLC) is a process of building or maintaining software systems, it includes various phases from preliminary development analysis to post-development software testing and evaluation (</a:t>
            </a:r>
            <a:r>
              <a:rPr lang="en-US" sz="2400" err="1">
                <a:ea typeface="+mn-lt"/>
                <a:cs typeface="+mn-lt"/>
              </a:rPr>
              <a:t>Leau</a:t>
            </a:r>
            <a:r>
              <a:rPr lang="en-US" sz="2400" dirty="0">
                <a:ea typeface="+mn-lt"/>
                <a:cs typeface="+mn-lt"/>
              </a:rPr>
              <a:t> et al., 2012 p. 162).</a:t>
            </a:r>
            <a:endParaRPr lang="en-US" sz="2400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cs typeface="Calibri"/>
              </a:rPr>
              <a:t>It is comprised of 5-7 phases depending on the project.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DE38-CCA2-243E-8750-80FBE60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"/>
            <a:ext cx="10515600" cy="91858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85E0-9A5F-2E67-F16A-DB32A2E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80"/>
            <a:ext cx="10515600" cy="5494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What is the SDLC (Software Development Life Cycle)?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What is the Scrum-Agile Methodology?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How does the Scrum-Agile Methodology affect the SDLC?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What is the composition of a Scrum team?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How does Agile development differ from other methods of development?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400" dirty="0">
                <a:cs typeface="Calibri" panose="020F0502020204030204"/>
              </a:rPr>
              <a:t>When you should be using Scrum-Agile development vs. Waterfall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5650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0854-F2BC-4FE1-BB36-C8206FC5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"/>
            <a:ext cx="10515600" cy="92084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Phases of the SDLC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7C70-DE2D-91B1-C337-58040786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5292"/>
            <a:ext cx="10515600" cy="54871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700" dirty="0">
                <a:ea typeface="Calibri" panose="020F0502020204030204"/>
                <a:cs typeface="Calibri"/>
              </a:rPr>
              <a:t>Author/Technical Analyst Renju Thampy wrote an article on the SDLC explaining what happens </a:t>
            </a:r>
            <a:r>
              <a:rPr lang="en-US" sz="1700">
                <a:ea typeface="Calibri" panose="020F0502020204030204"/>
                <a:cs typeface="Calibri"/>
              </a:rPr>
              <a:t>during the various phases:</a:t>
            </a:r>
            <a:r>
              <a:rPr lang="en-US" sz="1700" dirty="0">
                <a:ea typeface="Calibri" panose="020F0502020204030204"/>
                <a:cs typeface="Calibri"/>
              </a:rPr>
              <a:t> </a:t>
            </a: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u="sng" dirty="0">
                <a:cs typeface="Calibri"/>
              </a:rPr>
              <a:t>Project Planning:</a:t>
            </a:r>
            <a:r>
              <a:rPr lang="en-US" sz="1700" dirty="0">
                <a:cs typeface="Calibri"/>
              </a:rPr>
              <a:t> "What do we want?" What is the client's purpose or end goal of the project?</a:t>
            </a:r>
            <a:endParaRPr lang="en-US" sz="170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u="sng" dirty="0">
                <a:cs typeface="Calibri"/>
              </a:rPr>
              <a:t>Gathering Requirements and Analysis:</a:t>
            </a:r>
            <a:r>
              <a:rPr lang="en-US" sz="1700">
                <a:cs typeface="Calibri"/>
              </a:rPr>
              <a:t> What are the requirements the client wants? What functionality does the client want? This is a time to determine feasibility and to determine the best course for development.</a:t>
            </a:r>
            <a:endParaRPr lang="en-US" sz="1700" dirty="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u="sng" dirty="0">
                <a:cs typeface="Calibri"/>
              </a:rPr>
              <a:t>Design:</a:t>
            </a:r>
            <a:r>
              <a:rPr lang="en-US" sz="1700" dirty="0">
                <a:cs typeface="Calibri"/>
              </a:rPr>
              <a:t> Apply the information gathered, plan and determine if when completed the prepared software will fulfill the requirements of the client.</a:t>
            </a:r>
            <a:endParaRPr lang="en-US" sz="170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u="sng" dirty="0">
                <a:cs typeface="Calibri"/>
              </a:rPr>
              <a:t>Coding/Implementation:</a:t>
            </a:r>
            <a:r>
              <a:rPr lang="en-US" sz="1700" dirty="0">
                <a:cs typeface="Calibri"/>
              </a:rPr>
              <a:t> This is when the actual development begins. Code is being written based on the </a:t>
            </a:r>
            <a:r>
              <a:rPr lang="en-US" sz="1700">
                <a:cs typeface="Calibri"/>
              </a:rPr>
              <a:t>design </a:t>
            </a:r>
            <a:r>
              <a:rPr lang="en-US" sz="1600">
                <a:ea typeface="+mn-lt"/>
                <a:cs typeface="+mn-lt"/>
              </a:rPr>
              <a:t>(Thampy, 2022)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8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CED-3A6A-685A-76D7-1993A4A8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a typeface="Calibri Light"/>
                <a:cs typeface="Calibri Light"/>
              </a:rPr>
              <a:t>Phases of the SDLC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7C9B-3582-1223-9EFA-12BAADDD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8"/>
            <a:ext cx="10515600" cy="54777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100" u="sng" dirty="0">
                <a:ea typeface="Calibri"/>
                <a:cs typeface="Calibri"/>
              </a:rPr>
              <a:t>Testing:</a:t>
            </a:r>
            <a:r>
              <a:rPr lang="en-US" sz="2100" dirty="0">
                <a:ea typeface="Calibri"/>
                <a:cs typeface="Calibri"/>
              </a:rPr>
              <a:t> Once code has been written, tests can be devised to ensure the functionality is as intended.</a:t>
            </a:r>
            <a:endParaRPr lang="en-US" sz="210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100" u="sng" dirty="0">
                <a:ea typeface="Calibri"/>
                <a:cs typeface="Calibri"/>
              </a:rPr>
              <a:t>Deployment:</a:t>
            </a:r>
            <a:r>
              <a:rPr lang="en-US" sz="2100" dirty="0">
                <a:ea typeface="Calibri"/>
                <a:cs typeface="Calibri"/>
              </a:rPr>
              <a:t> After the project has been completed, it is released to the clients/customers. During this phase extensive testing is done to make sure the product operates correctly.</a:t>
            </a:r>
          </a:p>
          <a:p>
            <a:pPr>
              <a:lnSpc>
                <a:spcPct val="200000"/>
              </a:lnSpc>
              <a:buFont typeface="Wingdings"/>
              <a:buChar char="§"/>
            </a:pPr>
            <a:r>
              <a:rPr lang="en-US" sz="2100" u="sng" dirty="0">
                <a:ea typeface="Calibri"/>
                <a:cs typeface="Calibri"/>
              </a:rPr>
              <a:t>Maintenance:</a:t>
            </a:r>
            <a:r>
              <a:rPr lang="en-US" sz="2100" dirty="0">
                <a:ea typeface="Calibri"/>
                <a:cs typeface="Calibri"/>
              </a:rPr>
              <a:t> After the product is released, as systems change and update, so must the product. And, although testing has been done, not every situation can be </a:t>
            </a:r>
            <a:r>
              <a:rPr lang="en-US" sz="2100">
                <a:ea typeface="Calibri"/>
                <a:cs typeface="Calibri"/>
              </a:rPr>
              <a:t>anticipated, users may need assistance resolving any unexpected occurrences </a:t>
            </a:r>
            <a:r>
              <a:rPr lang="en-US" sz="1600">
                <a:ea typeface="+mn-lt"/>
                <a:cs typeface="+mn-lt"/>
              </a:rPr>
              <a:t>(Thampy, 2022)</a:t>
            </a:r>
            <a:r>
              <a:rPr lang="en-US" sz="2100">
                <a:ea typeface="+mn-lt"/>
                <a:cs typeface="+mn-lt"/>
              </a:rPr>
              <a:t>.</a:t>
            </a:r>
            <a:endParaRPr lang="en-US" sz="2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7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E3A0-7BA3-F9B5-722C-8FFCD9F2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What is an Agile Framework?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EB27-1F85-7799-DA91-9E05D36B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9"/>
            <a:ext cx="10515600" cy="54777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700" dirty="0">
                <a:ea typeface="Calibri"/>
                <a:cs typeface="Calibri"/>
              </a:rPr>
              <a:t>To quote software engineer Pekka Abrahamson from her Agile software development analysis: </a:t>
            </a:r>
            <a:r>
              <a:rPr lang="en-US" sz="1700">
                <a:ea typeface="Calibri"/>
                <a:cs typeface="Calibri"/>
              </a:rPr>
              <a:t>"</a:t>
            </a:r>
            <a:r>
              <a:rPr lang="en-US" sz="1700">
                <a:ea typeface="+mn-lt"/>
                <a:cs typeface="+mn-lt"/>
              </a:rPr>
              <a:t>Agile thinking is a people-centric view to software development" (Abrahamsson et al., 2017).</a:t>
            </a:r>
            <a:endParaRPr lang="en-US" sz="1700">
              <a:ea typeface="Calibri" panose="020F0502020204030204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>
                <a:cs typeface="Calibri"/>
              </a:rPr>
              <a:t>An </a:t>
            </a:r>
            <a:r>
              <a:rPr lang="en-US" sz="1700" u="sng" dirty="0">
                <a:cs typeface="Calibri"/>
              </a:rPr>
              <a:t>Agile Framework</a:t>
            </a:r>
            <a:r>
              <a:rPr lang="en-US" sz="1700" dirty="0">
                <a:cs typeface="Calibri"/>
              </a:rPr>
              <a:t> emphasizes the importance of community between software developers and their role reflected in contracts.</a:t>
            </a:r>
            <a:endParaRPr lang="en-US" sz="1700" dirty="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cs typeface="Calibri"/>
              </a:rPr>
              <a:t>It Highlights the importance of </a:t>
            </a:r>
            <a:r>
              <a:rPr lang="en-US" sz="1700" u="sng" dirty="0">
                <a:cs typeface="Calibri"/>
              </a:rPr>
              <a:t>continuously</a:t>
            </a:r>
            <a:r>
              <a:rPr lang="en-US" sz="1700" dirty="0">
                <a:cs typeface="Calibri"/>
              </a:rPr>
              <a:t> turning out and testing working software.</a:t>
            </a:r>
            <a:endParaRPr lang="en-US" sz="1700" dirty="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>
                <a:cs typeface="Calibri"/>
              </a:rPr>
              <a:t>Agile aproaches </a:t>
            </a:r>
            <a:r>
              <a:rPr lang="en-US" sz="1700" u="sng">
                <a:cs typeface="Calibri"/>
              </a:rPr>
              <a:t>promote cooperation</a:t>
            </a:r>
            <a:r>
              <a:rPr lang="en-US" sz="1700" dirty="0">
                <a:cs typeface="Calibri"/>
              </a:rPr>
              <a:t> between developers and clients.</a:t>
            </a:r>
            <a:endParaRPr lang="en-US" sz="1700" dirty="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 dirty="0">
                <a:cs typeface="Calibri"/>
              </a:rPr>
              <a:t>Agile methodology is focused on </a:t>
            </a:r>
            <a:r>
              <a:rPr lang="en-US" sz="1700" u="sng" dirty="0">
                <a:cs typeface="Calibri"/>
              </a:rPr>
              <a:t>delivering business value</a:t>
            </a:r>
            <a:r>
              <a:rPr lang="en-US" sz="1700" dirty="0">
                <a:cs typeface="Calibri"/>
              </a:rPr>
              <a:t> immediately as a project starts.</a:t>
            </a:r>
            <a:endParaRPr lang="en-US" sz="1700" dirty="0">
              <a:ea typeface="Calibri"/>
              <a:cs typeface="Calibri"/>
            </a:endParaRPr>
          </a:p>
          <a:p>
            <a:pPr marL="514350" indent="-514350"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1700">
                <a:cs typeface="Calibri"/>
              </a:rPr>
              <a:t>Agile methods break down the project into smaller, more manageable time frames called </a:t>
            </a:r>
            <a:r>
              <a:rPr lang="en-US" sz="1700" u="sng">
                <a:cs typeface="Calibri"/>
              </a:rPr>
              <a:t>Iterations</a:t>
            </a:r>
            <a:r>
              <a:rPr lang="en-US" sz="1700" dirty="0">
                <a:cs typeface="Calibri"/>
              </a:rPr>
              <a:t> </a:t>
            </a:r>
            <a:r>
              <a:rPr lang="en-US" sz="1700">
                <a:cs typeface="Calibri"/>
              </a:rPr>
              <a:t>or </a:t>
            </a:r>
            <a:r>
              <a:rPr lang="en-US" sz="1700" u="sng">
                <a:cs typeface="Calibri"/>
              </a:rPr>
              <a:t>Sprints</a:t>
            </a:r>
            <a:r>
              <a:rPr lang="en-US" sz="1700">
                <a:cs typeface="Calibri"/>
              </a:rPr>
              <a:t> usually lasting 4 weeks at a time, and further break down the project into </a:t>
            </a:r>
            <a:r>
              <a:rPr lang="en-US" sz="1700" u="sng">
                <a:cs typeface="Calibri"/>
              </a:rPr>
              <a:t>Product Backlog items</a:t>
            </a:r>
            <a:r>
              <a:rPr lang="en-US" sz="1700" dirty="0">
                <a:cs typeface="Calibri"/>
              </a:rPr>
              <a:t> </a:t>
            </a:r>
            <a:r>
              <a:rPr lang="en-US" sz="1600">
                <a:cs typeface="Calibri"/>
              </a:rPr>
              <a:t>(Abrahamsson et al., 2017)</a:t>
            </a:r>
            <a:r>
              <a:rPr lang="en-US" sz="1700">
                <a:cs typeface="Calibri"/>
              </a:rPr>
              <a:t>.</a:t>
            </a:r>
            <a:endParaRPr lang="en-US" sz="17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3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5B91-9DC4-8C64-D6EA-AAC87431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a typeface="Calibri Light" panose="020F0302020204030204"/>
                <a:cs typeface="Calibri Light" panose="020F0302020204030204"/>
              </a:rPr>
              <a:t>What is Scrum?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2F34-E81B-C6D1-5ECD-E2F0EF08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538"/>
            <a:ext cx="10515600" cy="54777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cs typeface="Calibri"/>
              </a:rPr>
              <a:t>Scrum.org defines Scrum as an </a:t>
            </a:r>
            <a:r>
              <a:rPr lang="en-US" sz="2100" u="sng" dirty="0">
                <a:cs typeface="Calibri"/>
              </a:rPr>
              <a:t>Agile Framework</a:t>
            </a:r>
            <a:r>
              <a:rPr lang="en-US" sz="2100" dirty="0">
                <a:cs typeface="Calibri"/>
              </a:rPr>
              <a:t> </a:t>
            </a:r>
            <a:r>
              <a:rPr lang="en-US" sz="1600" dirty="0">
                <a:cs typeface="Calibri"/>
              </a:rPr>
              <a:t>(</a:t>
            </a:r>
            <a:r>
              <a:rPr lang="en-US" sz="1600" i="1" dirty="0">
                <a:cs typeface="Calibri"/>
              </a:rPr>
              <a:t>What Is Scrum, </a:t>
            </a:r>
            <a:r>
              <a:rPr lang="en-US" sz="1600" dirty="0">
                <a:cs typeface="Calibri"/>
              </a:rPr>
              <a:t>Scrum.org)</a:t>
            </a:r>
            <a:r>
              <a:rPr lang="en-US" sz="2100" dirty="0">
                <a:cs typeface="Calibri"/>
              </a:rPr>
              <a:t> and describes key features about Scrum: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It consists of small teams each of which have specific accountabilities.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A Scrum team consists of: A </a:t>
            </a:r>
            <a:r>
              <a:rPr lang="en-US" sz="2100" u="sng" dirty="0">
                <a:cs typeface="Calibri"/>
              </a:rPr>
              <a:t>Product Owner</a:t>
            </a:r>
            <a:r>
              <a:rPr lang="en-US" sz="2100" dirty="0">
                <a:cs typeface="Calibri"/>
              </a:rPr>
              <a:t>, a </a:t>
            </a:r>
            <a:r>
              <a:rPr lang="en-US" sz="2100" u="sng" dirty="0">
                <a:cs typeface="Calibri"/>
              </a:rPr>
              <a:t>Scrum Master</a:t>
            </a:r>
            <a:r>
              <a:rPr lang="en-US" sz="2100" dirty="0">
                <a:cs typeface="Calibri"/>
              </a:rPr>
              <a:t>, </a:t>
            </a:r>
            <a:r>
              <a:rPr lang="en-US" sz="2100" u="sng" dirty="0">
                <a:cs typeface="Calibri"/>
              </a:rPr>
              <a:t>Developers</a:t>
            </a:r>
            <a:r>
              <a:rPr lang="en-US" sz="2100" dirty="0">
                <a:cs typeface="Calibri"/>
              </a:rPr>
              <a:t>, and </a:t>
            </a:r>
            <a:r>
              <a:rPr lang="en-US" sz="2100" u="sng" dirty="0">
                <a:cs typeface="Calibri"/>
              </a:rPr>
              <a:t>Testers</a:t>
            </a:r>
            <a:r>
              <a:rPr lang="en-US" sz="2100" dirty="0">
                <a:cs typeface="Calibri"/>
              </a:rPr>
              <a:t>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u="sng" dirty="0">
                <a:cs typeface="Calibri"/>
              </a:rPr>
              <a:t>Scrum is empirical</a:t>
            </a:r>
            <a:r>
              <a:rPr lang="en-US" sz="2100" dirty="0">
                <a:cs typeface="Calibri"/>
              </a:rPr>
              <a:t>, processes and decisions are created and changed based on feedback, experience, and testing.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u="sng" dirty="0">
                <a:cs typeface="Calibri"/>
              </a:rPr>
              <a:t>Trust</a:t>
            </a:r>
            <a:r>
              <a:rPr lang="en-US" sz="2100" dirty="0">
                <a:cs typeface="Calibri"/>
              </a:rPr>
              <a:t> is a critical characteristic of a successful Scrum Team.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Scrum's core values: </a:t>
            </a:r>
            <a:r>
              <a:rPr lang="en-US" sz="2100" u="sng" dirty="0">
                <a:cs typeface="Calibri"/>
              </a:rPr>
              <a:t>Courage</a:t>
            </a:r>
            <a:r>
              <a:rPr lang="en-US" sz="2100" dirty="0">
                <a:cs typeface="Calibri"/>
              </a:rPr>
              <a:t>, </a:t>
            </a:r>
            <a:r>
              <a:rPr lang="en-US" sz="2100" u="sng" dirty="0">
                <a:cs typeface="Calibri"/>
              </a:rPr>
              <a:t>Focus</a:t>
            </a:r>
            <a:r>
              <a:rPr lang="en-US" sz="2100" dirty="0">
                <a:cs typeface="Calibri"/>
              </a:rPr>
              <a:t>, </a:t>
            </a:r>
            <a:r>
              <a:rPr lang="en-US" sz="2100" u="sng" dirty="0">
                <a:cs typeface="Calibri"/>
              </a:rPr>
              <a:t>Commitment</a:t>
            </a:r>
            <a:r>
              <a:rPr lang="en-US" sz="2100" dirty="0">
                <a:cs typeface="Calibri"/>
              </a:rPr>
              <a:t>, </a:t>
            </a:r>
            <a:r>
              <a:rPr lang="en-US" sz="2100" u="sng" dirty="0">
                <a:cs typeface="Calibri"/>
              </a:rPr>
              <a:t>Respect</a:t>
            </a:r>
            <a:r>
              <a:rPr lang="en-US" sz="2100" dirty="0">
                <a:cs typeface="Calibri"/>
              </a:rPr>
              <a:t>, and </a:t>
            </a:r>
            <a:r>
              <a:rPr lang="en-US" sz="2100" u="sng" dirty="0">
                <a:cs typeface="Calibri"/>
              </a:rPr>
              <a:t>Openness </a:t>
            </a:r>
            <a:r>
              <a:rPr lang="en-US" sz="1600" dirty="0">
                <a:cs typeface="Calibri"/>
              </a:rPr>
              <a:t>(</a:t>
            </a:r>
            <a:r>
              <a:rPr lang="en-US" sz="1600" i="1" dirty="0">
                <a:cs typeface="Calibri"/>
              </a:rPr>
              <a:t>What Is Scrum, </a:t>
            </a:r>
            <a:r>
              <a:rPr lang="en-US" sz="1600" dirty="0">
                <a:cs typeface="Calibri"/>
              </a:rPr>
              <a:t>Scrum.org)</a:t>
            </a:r>
            <a:r>
              <a:rPr lang="en-US" sz="2100" dirty="0">
                <a:cs typeface="Calibri"/>
              </a:rPr>
              <a:t>.</a:t>
            </a:r>
            <a:endParaRPr lang="en-US" sz="21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23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2E85-FD8C-DFBB-BE81-E182F29E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"/>
            <a:ext cx="10515600" cy="91858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The Product Owner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EB09-D0C5-628E-22E5-DC6FB0C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420"/>
            <a:ext cx="10515600" cy="5494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The </a:t>
            </a:r>
            <a:r>
              <a:rPr lang="en-US" sz="2100" u="sng" dirty="0">
                <a:cs typeface="Calibri"/>
              </a:rPr>
              <a:t>Product Owner</a:t>
            </a:r>
            <a:r>
              <a:rPr lang="en-US" sz="2100" dirty="0">
                <a:cs typeface="Calibri"/>
              </a:rPr>
              <a:t> acts as a </a:t>
            </a:r>
            <a:r>
              <a:rPr lang="en-US" sz="2100" u="sng" dirty="0">
                <a:cs typeface="Calibri"/>
              </a:rPr>
              <a:t>liaison</a:t>
            </a:r>
            <a:r>
              <a:rPr lang="en-US" sz="2100" dirty="0">
                <a:cs typeface="Calibri"/>
              </a:rPr>
              <a:t> between the </a:t>
            </a:r>
            <a:r>
              <a:rPr lang="en-US" sz="2100" u="sng" dirty="0">
                <a:cs typeface="Calibri"/>
              </a:rPr>
              <a:t>Clients/Shareholders</a:t>
            </a:r>
            <a:r>
              <a:rPr lang="en-US" sz="2100" dirty="0">
                <a:cs typeface="Calibri"/>
              </a:rPr>
              <a:t> and the </a:t>
            </a:r>
            <a:r>
              <a:rPr lang="en-US" sz="2100" u="sng" dirty="0">
                <a:cs typeface="Calibri"/>
              </a:rPr>
              <a:t>Scrum Team</a:t>
            </a:r>
            <a:r>
              <a:rPr lang="en-US" sz="2100" dirty="0">
                <a:cs typeface="Calibri"/>
              </a:rPr>
              <a:t>, and they help to plan and design the </a:t>
            </a:r>
            <a:r>
              <a:rPr lang="en-US" sz="2100" u="sng" dirty="0">
                <a:cs typeface="Calibri"/>
              </a:rPr>
              <a:t>Sprints</a:t>
            </a:r>
            <a:r>
              <a:rPr lang="en-US" sz="2100" dirty="0">
                <a:cs typeface="Calibri"/>
              </a:rPr>
              <a:t>.</a:t>
            </a:r>
            <a:endParaRPr lang="en-US" sz="2100" dirty="0">
              <a:ea typeface="Calibri"/>
              <a:cs typeface="Calibri" panose="020F0502020204030204"/>
            </a:endParaRP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Their goal is to </a:t>
            </a:r>
            <a:r>
              <a:rPr lang="en-US" sz="2100" u="sng" dirty="0">
                <a:cs typeface="Calibri"/>
              </a:rPr>
              <a:t>maximize the value</a:t>
            </a:r>
            <a:r>
              <a:rPr lang="en-US" sz="2100" dirty="0">
                <a:cs typeface="Calibri"/>
              </a:rPr>
              <a:t> of the product developed by the Scrum Team.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They </a:t>
            </a:r>
            <a:r>
              <a:rPr lang="en-US" sz="2100" u="sng" dirty="0">
                <a:cs typeface="Calibri"/>
              </a:rPr>
              <a:t>create</a:t>
            </a:r>
            <a:r>
              <a:rPr lang="en-US" sz="2100" dirty="0">
                <a:cs typeface="Calibri"/>
              </a:rPr>
              <a:t> and </a:t>
            </a:r>
            <a:r>
              <a:rPr lang="en-US" sz="2100" u="sng" dirty="0">
                <a:cs typeface="Calibri"/>
              </a:rPr>
              <a:t>manage</a:t>
            </a:r>
            <a:r>
              <a:rPr lang="en-US" sz="2100" dirty="0">
                <a:cs typeface="Calibri"/>
              </a:rPr>
              <a:t> the </a:t>
            </a:r>
            <a:r>
              <a:rPr lang="en-US" sz="2100" u="sng" dirty="0">
                <a:cs typeface="Calibri"/>
              </a:rPr>
              <a:t>Product Backlog</a:t>
            </a:r>
            <a:r>
              <a:rPr lang="en-US" sz="2100" dirty="0">
                <a:cs typeface="Calibri"/>
              </a:rPr>
              <a:t> and ensure that the Product Backlog is clearly understood.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They make the final decisions about any Backlog items or changes.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sz="2100" dirty="0">
                <a:cs typeface="Calibri"/>
              </a:rPr>
              <a:t>The Product Owner </a:t>
            </a:r>
            <a:r>
              <a:rPr lang="en-US" sz="2100" u="sng" dirty="0">
                <a:cs typeface="Calibri"/>
              </a:rPr>
              <a:t>must</a:t>
            </a:r>
            <a:r>
              <a:rPr lang="en-US" sz="2100" dirty="0">
                <a:cs typeface="Calibri"/>
              </a:rPr>
              <a:t> thoroughly </a:t>
            </a:r>
            <a:r>
              <a:rPr lang="en-US" sz="2100" u="sng" dirty="0">
                <a:cs typeface="Calibri"/>
              </a:rPr>
              <a:t>understand the scope and vision</a:t>
            </a:r>
            <a:r>
              <a:rPr lang="en-US" sz="2100" dirty="0">
                <a:cs typeface="Calibri"/>
              </a:rPr>
              <a:t> of the Clients/Stakeholders and the </a:t>
            </a:r>
            <a:r>
              <a:rPr lang="en-US" sz="2100" u="sng" dirty="0">
                <a:cs typeface="Calibri"/>
              </a:rPr>
              <a:t>requirements</a:t>
            </a:r>
            <a:r>
              <a:rPr lang="en-US" sz="2100" dirty="0">
                <a:cs typeface="Calibri"/>
              </a:rPr>
              <a:t> for the product </a:t>
            </a:r>
            <a:r>
              <a:rPr lang="en-US" sz="1600" dirty="0">
                <a:cs typeface="Calibri"/>
              </a:rPr>
              <a:t>(</a:t>
            </a:r>
            <a:r>
              <a:rPr lang="en-US" sz="1600" i="1" dirty="0">
                <a:cs typeface="Calibri"/>
              </a:rPr>
              <a:t>What Is Scrum, </a:t>
            </a:r>
            <a:r>
              <a:rPr lang="en-US" sz="1600" dirty="0">
                <a:cs typeface="Calibri"/>
              </a:rPr>
              <a:t>Scrum.org)</a:t>
            </a:r>
            <a:r>
              <a:rPr lang="en-US" sz="2100" dirty="0">
                <a:cs typeface="Calibri"/>
              </a:rPr>
              <a:t>.</a:t>
            </a:r>
            <a:endParaRPr lang="en-US" sz="21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9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1620-0522-A29D-D88F-1AC700D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"/>
            <a:ext cx="10515600" cy="9114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The Scrum Master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63B2-81C9-ABE3-F6B8-8134A477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94" y="909644"/>
            <a:ext cx="10515600" cy="548605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The Scrum Master ensures that everyone understands Scrum, the significance of Scrum Events, they help plan Sprints, do Sprint Reviews and act as a </a:t>
            </a:r>
            <a:r>
              <a:rPr lang="en-US" u="sng" dirty="0">
                <a:cs typeface="Calibri"/>
              </a:rPr>
              <a:t>Servant/Leader</a:t>
            </a:r>
            <a:r>
              <a:rPr lang="en-US" dirty="0">
                <a:cs typeface="Calibri"/>
              </a:rPr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The Scrum Master is a </a:t>
            </a:r>
            <a:r>
              <a:rPr lang="en-US" u="sng" dirty="0">
                <a:cs typeface="Calibri"/>
              </a:rPr>
              <a:t>coach and mentor</a:t>
            </a:r>
            <a:r>
              <a:rPr lang="en-US" dirty="0">
                <a:cs typeface="Calibri"/>
              </a:rPr>
              <a:t> and supports the Scrum Team to guarantee success.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They act as an </a:t>
            </a:r>
            <a:r>
              <a:rPr lang="en-US" u="sng" dirty="0">
                <a:cs typeface="Calibri"/>
              </a:rPr>
              <a:t>intermediary</a:t>
            </a:r>
            <a:r>
              <a:rPr lang="en-US" dirty="0">
                <a:cs typeface="Calibri"/>
              </a:rPr>
              <a:t> to the Product Owner and Scrum Team and, assist the Product Owner in </a:t>
            </a:r>
            <a:r>
              <a:rPr lang="en-US" u="sng" dirty="0">
                <a:cs typeface="Calibri"/>
              </a:rPr>
              <a:t>managing the Product Backlog</a:t>
            </a:r>
            <a:r>
              <a:rPr lang="en-US" dirty="0">
                <a:cs typeface="Calibri"/>
              </a:rPr>
              <a:t>.</a:t>
            </a:r>
          </a:p>
          <a:p>
            <a:pPr>
              <a:lnSpc>
                <a:spcPct val="200000"/>
              </a:lnSpc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They </a:t>
            </a:r>
            <a:r>
              <a:rPr lang="en-US" u="sng" dirty="0">
                <a:cs typeface="Calibri"/>
              </a:rPr>
              <a:t>manage Scrum Events</a:t>
            </a:r>
            <a:r>
              <a:rPr lang="en-US" dirty="0">
                <a:cs typeface="Calibri"/>
              </a:rPr>
              <a:t> and ensure the event accomplishes the goal within the given time frame </a:t>
            </a:r>
            <a:r>
              <a:rPr lang="en-US" sz="2100" dirty="0">
                <a:cs typeface="Calibri"/>
              </a:rPr>
              <a:t>(</a:t>
            </a:r>
            <a:r>
              <a:rPr lang="en-US" sz="2100" i="1" dirty="0">
                <a:cs typeface="Calibri"/>
              </a:rPr>
              <a:t>What Is Scrum, </a:t>
            </a:r>
            <a:r>
              <a:rPr lang="en-US" sz="2100" dirty="0">
                <a:cs typeface="Calibri"/>
              </a:rPr>
              <a:t>Scrum.org).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47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Into:  Scrum-Agile Methodology</vt:lpstr>
      <vt:lpstr>Defining the SDLC</vt:lpstr>
      <vt:lpstr>Overview</vt:lpstr>
      <vt:lpstr>Phases of the SDLC</vt:lpstr>
      <vt:lpstr>Phases of the SDLC (cont.)</vt:lpstr>
      <vt:lpstr>What is an Agile Framework?</vt:lpstr>
      <vt:lpstr>What is Scrum?</vt:lpstr>
      <vt:lpstr>The Product Owner</vt:lpstr>
      <vt:lpstr>The Scrum Master</vt:lpstr>
      <vt:lpstr>The Developers and Testers</vt:lpstr>
      <vt:lpstr>The Agile Effects on the SDLC</vt:lpstr>
      <vt:lpstr>Agile vs. Waterfall Approach to the SDLC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1294</cp:revision>
  <dcterms:created xsi:type="dcterms:W3CDTF">2023-08-13T13:10:49Z</dcterms:created>
  <dcterms:modified xsi:type="dcterms:W3CDTF">2023-08-14T00:19:43Z</dcterms:modified>
</cp:coreProperties>
</file>