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9"/>
  </p:notesMasterIdLst>
  <p:sldIdLst>
    <p:sldId id="265" r:id="rId2"/>
    <p:sldId id="266" r:id="rId3"/>
    <p:sldId id="277" r:id="rId4"/>
    <p:sldId id="256" r:id="rId5"/>
    <p:sldId id="275" r:id="rId6"/>
    <p:sldId id="276" r:id="rId7"/>
    <p:sldId id="280" r:id="rId8"/>
    <p:sldId id="282" r:id="rId9"/>
    <p:sldId id="283" r:id="rId10"/>
    <p:sldId id="285" r:id="rId11"/>
    <p:sldId id="286" r:id="rId12"/>
    <p:sldId id="287" r:id="rId13"/>
    <p:sldId id="288" r:id="rId14"/>
    <p:sldId id="310" r:id="rId15"/>
    <p:sldId id="313" r:id="rId16"/>
    <p:sldId id="311" r:id="rId17"/>
    <p:sldId id="292" r:id="rId18"/>
    <p:sldId id="290" r:id="rId19"/>
    <p:sldId id="293" r:id="rId20"/>
    <p:sldId id="291" r:id="rId21"/>
    <p:sldId id="294" r:id="rId22"/>
    <p:sldId id="312" r:id="rId23"/>
    <p:sldId id="296" r:id="rId24"/>
    <p:sldId id="297" r:id="rId25"/>
    <p:sldId id="298" r:id="rId26"/>
    <p:sldId id="299" r:id="rId27"/>
    <p:sldId id="300" r:id="rId28"/>
    <p:sldId id="301" r:id="rId29"/>
    <p:sldId id="302" r:id="rId30"/>
    <p:sldId id="304" r:id="rId31"/>
    <p:sldId id="306" r:id="rId32"/>
    <p:sldId id="307" r:id="rId33"/>
    <p:sldId id="308" r:id="rId34"/>
    <p:sldId id="303" r:id="rId35"/>
    <p:sldId id="309" r:id="rId36"/>
    <p:sldId id="273" r:id="rId37"/>
    <p:sldId id="305"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30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59" autoAdjust="0"/>
    <p:restoredTop sz="95214" autoAdjust="0"/>
  </p:normalViewPr>
  <p:slideViewPr>
    <p:cSldViewPr snapToGrid="0" showGuides="1">
      <p:cViewPr>
        <p:scale>
          <a:sx n="75" d="100"/>
          <a:sy n="75" d="100"/>
        </p:scale>
        <p:origin x="1066" y="37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5178F4-C18B-48EC-9055-35D023B30368}" type="datetimeFigureOut">
              <a:rPr lang="zh-CN" altLang="en-US" smtClean="0"/>
              <a:t>2019/6/4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16E15A-D7A9-4169-A7C2-BCB1B8BA29D0}" type="slidenum">
              <a:rPr lang="zh-CN" altLang="en-US" smtClean="0"/>
              <a:t>‹#›</a:t>
            </a:fld>
            <a:endParaRPr lang="zh-CN" altLang="en-US"/>
          </a:p>
        </p:txBody>
      </p:sp>
    </p:spTree>
    <p:extLst>
      <p:ext uri="{BB962C8B-B14F-4D97-AF65-F5344CB8AC3E}">
        <p14:creationId xmlns:p14="http://schemas.microsoft.com/office/powerpoint/2010/main" val="1372084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95ACA9F-9326-43F8-A284-19FA3AFAB743}" type="datetime1">
              <a:rPr lang="zh-CN" altLang="en-US" smtClean="0"/>
              <a:t>2019/6/4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4462444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F4A1F4-16FC-4FC7-84AE-62E7139A8918}" type="datetime1">
              <a:rPr lang="zh-CN" altLang="en-US" smtClean="0"/>
              <a:t>2019/6/4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12534884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7"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4" y="365125"/>
            <a:ext cx="57626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A6FFA39-8511-40E8-9FA3-5612BFFFCD1E}" type="datetime1">
              <a:rPr lang="zh-CN" altLang="en-US" smtClean="0"/>
              <a:t>2019/6/4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22020175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FECA67C-BBAB-41C0-9FF8-F124BDF1F5F9}" type="datetime1">
              <a:rPr lang="zh-CN" altLang="en-US" smtClean="0"/>
              <a:t>2019/6/4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36274638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4"/>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9"/>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7D77F90-F1A2-4C44-A747-845E6B3AED5B}" type="datetime1">
              <a:rPr lang="zh-CN" altLang="en-US" smtClean="0"/>
              <a:t>2019/6/4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1544129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3" y="1825625"/>
            <a:ext cx="3867151"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3" y="1825625"/>
            <a:ext cx="3867151"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3FC8714-00BC-49CD-A81A-4B55AA6E2002}" type="datetime1">
              <a:rPr lang="zh-CN" altLang="en-US" smtClean="0"/>
              <a:t>2019/6/4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523762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3"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ACE91F8-615A-49CB-A541-550690ED70B0}" type="datetime1">
              <a:rPr lang="zh-CN" altLang="en-US" smtClean="0"/>
              <a:t>2019/6/4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39481087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E47624E-8647-48F0-AD54-D202E3825073}" type="datetime1">
              <a:rPr lang="zh-CN" altLang="en-US" smtClean="0"/>
              <a:t>2019/6/4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12037927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4C677C-E320-40A5-8418-6B20EC4FADD0}" type="datetime1">
              <a:rPr lang="zh-CN" altLang="en-US" smtClean="0"/>
              <a:t>2019/6/4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11539991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CFC4BDE-11BE-4169-A405-C1262474CB3A}" type="datetime1">
              <a:rPr lang="zh-CN" altLang="en-US" smtClean="0"/>
              <a:t>2019/6/4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23263809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31"/>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E758E5A-CAAB-48F5-BD06-8317A4D67270}" type="datetime1">
              <a:rPr lang="zh-CN" altLang="en-US" smtClean="0"/>
              <a:t>2019/6/4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2229447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01A11B-DE2D-4241-A3C3-97AB46DBE08A}" type="datetime1">
              <a:rPr lang="zh-CN" altLang="en-US" smtClean="0"/>
              <a:t>2019/6/4</a:t>
            </a:fld>
            <a:endParaRPr lang="zh-CN" altLang="en-US"/>
          </a:p>
        </p:txBody>
      </p:sp>
      <p:sp>
        <p:nvSpPr>
          <p:cNvPr id="5" name="页脚占位符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1770246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jpg"/><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Lewis-Lu/RRTSimulation"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lewissoft.com/assets/Algo_RRT/" TargetMode="External"/><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slide" Target="slide37.xml"/><Relationship Id="rId5" Type="http://schemas.openxmlformats.org/officeDocument/2006/relationships/image" Target="../media/image26.jpeg"/><Relationship Id="rId4" Type="http://schemas.openxmlformats.org/officeDocument/2006/relationships/image" Target="../media/image25.jpe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36.jpeg"/><Relationship Id="rId4" Type="http://schemas.openxmlformats.org/officeDocument/2006/relationships/image" Target="../media/image35.jpe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2.jpg"/><Relationship Id="rId4" Type="http://schemas.openxmlformats.org/officeDocument/2006/relationships/image" Target="../media/image37.jpg"/></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slide" Target="slide29.xml"/><Relationship Id="rId7"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76105"/>
            <a:ext cx="12192000" cy="37651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89"/>
          <p:cNvSpPr txBox="1"/>
          <p:nvPr/>
        </p:nvSpPr>
        <p:spPr>
          <a:xfrm>
            <a:off x="8472907" y="5080222"/>
            <a:ext cx="2031325" cy="461665"/>
          </a:xfrm>
          <a:prstGeom prst="rect">
            <a:avLst/>
          </a:prstGeom>
          <a:noFill/>
        </p:spPr>
        <p:txBody>
          <a:bodyPr wrap="none" rtlCol="0">
            <a:spAutoFit/>
          </a:bodyPr>
          <a:lstStyle/>
          <a:p>
            <a:r>
              <a:rPr lang="zh-CN" altLang="en-US" sz="2400" b="1" dirty="0">
                <a:solidFill>
                  <a:schemeClr val="tx1">
                    <a:lumMod val="75000"/>
                    <a:lumOff val="25000"/>
                  </a:schemeClr>
                </a:solidFill>
                <a:ea typeface="华文楷体" panose="02010600040101010101" pitchFamily="2" charset="-122"/>
              </a:rPr>
              <a:t>毕业论文答辩</a:t>
            </a:r>
          </a:p>
        </p:txBody>
      </p:sp>
      <p:cxnSp>
        <p:nvCxnSpPr>
          <p:cNvPr id="4" name="直接连接符 3"/>
          <p:cNvCxnSpPr/>
          <p:nvPr/>
        </p:nvCxnSpPr>
        <p:spPr>
          <a:xfrm>
            <a:off x="8581588" y="4988969"/>
            <a:ext cx="1813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5"/>
          <p:cNvSpPr txBox="1"/>
          <p:nvPr/>
        </p:nvSpPr>
        <p:spPr>
          <a:xfrm>
            <a:off x="4162032" y="3881926"/>
            <a:ext cx="6340262" cy="1354217"/>
          </a:xfrm>
          <a:prstGeom prst="rect">
            <a:avLst/>
          </a:prstGeom>
          <a:noFill/>
        </p:spPr>
        <p:txBody>
          <a:bodyPr wrap="none" rtlCol="0">
            <a:spAutoFit/>
          </a:bodyPr>
          <a:lstStyle/>
          <a:p>
            <a:pPr algn="r"/>
            <a:r>
              <a:rPr lang="zh-CN" altLang="en-US" sz="3200" b="1" dirty="0">
                <a:solidFill>
                  <a:schemeClr val="tx1">
                    <a:lumMod val="75000"/>
                    <a:lumOff val="25000"/>
                  </a:schemeClr>
                </a:solidFill>
                <a:latin typeface="华文楷体" panose="02010600040101010101" pitchFamily="2" charset="-122"/>
                <a:ea typeface="华文楷体" panose="02010600040101010101" pitchFamily="2" charset="-122"/>
              </a:rPr>
              <a:t>基于四旋翼无人机的轨迹生成研究</a:t>
            </a:r>
            <a:endParaRPr lang="en-US" altLang="zh-CN" sz="3200" b="1" dirty="0">
              <a:solidFill>
                <a:schemeClr val="tx1">
                  <a:lumMod val="75000"/>
                  <a:lumOff val="25000"/>
                </a:schemeClr>
              </a:solidFill>
              <a:latin typeface="华文楷体" panose="02010600040101010101" pitchFamily="2" charset="-122"/>
              <a:ea typeface="华文楷体" panose="02010600040101010101" pitchFamily="2" charset="-122"/>
            </a:endParaRPr>
          </a:p>
          <a:p>
            <a:pPr algn="r"/>
            <a:r>
              <a:rPr lang="en-US" altLang="zh-CN" b="1" dirty="0">
                <a:solidFill>
                  <a:schemeClr val="tx1">
                    <a:lumMod val="75000"/>
                    <a:lumOff val="25000"/>
                  </a:schemeClr>
                </a:solidFill>
                <a:latin typeface="华文楷体" panose="02010600040101010101" pitchFamily="2" charset="-122"/>
                <a:ea typeface="华文楷体" panose="02010600040101010101" pitchFamily="2" charset="-122"/>
              </a:rPr>
              <a:t>Research on Trajectory Generation for Quadrotor UAV</a:t>
            </a:r>
          </a:p>
          <a:p>
            <a:pPr algn="r"/>
            <a:endParaRPr lang="zh-CN" altLang="en-US" sz="3200" b="1"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10" name="矩形 9"/>
          <p:cNvSpPr/>
          <p:nvPr/>
        </p:nvSpPr>
        <p:spPr>
          <a:xfrm>
            <a:off x="199631" y="6210551"/>
            <a:ext cx="424342" cy="424342"/>
          </a:xfrm>
          <a:prstGeom prst="rect">
            <a:avLst/>
          </a:prstGeom>
          <a:solidFill>
            <a:schemeClr val="accent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90"/>
          <p:cNvSpPr txBox="1"/>
          <p:nvPr/>
        </p:nvSpPr>
        <p:spPr>
          <a:xfrm>
            <a:off x="2663508" y="5888775"/>
            <a:ext cx="7732034" cy="757130"/>
          </a:xfrm>
          <a:prstGeom prst="rect">
            <a:avLst/>
          </a:prstGeom>
          <a:noFill/>
        </p:spPr>
        <p:txBody>
          <a:bodyPr wrap="square" rtlCol="0">
            <a:spAutoFit/>
          </a:bodyPr>
          <a:lstStyle/>
          <a:p>
            <a:pPr algn="r">
              <a:lnSpc>
                <a:spcPct val="120000"/>
              </a:lnSpc>
            </a:pPr>
            <a:r>
              <a:rPr lang="zh-CN" altLang="en-US" dirty="0">
                <a:solidFill>
                  <a:schemeClr val="tx1">
                    <a:lumMod val="75000"/>
                    <a:lumOff val="25000"/>
                  </a:schemeClr>
                </a:solidFill>
                <a:latin typeface="华文楷体" panose="02010600040101010101" pitchFamily="2" charset="-122"/>
                <a:ea typeface="华文楷体" panose="02010600040101010101" pitchFamily="2" charset="-122"/>
              </a:rPr>
              <a:t>陆鸿 </a:t>
            </a:r>
            <a:r>
              <a:rPr lang="en-US" altLang="zh-CN" dirty="0">
                <a:solidFill>
                  <a:schemeClr val="tx1">
                    <a:lumMod val="75000"/>
                    <a:lumOff val="25000"/>
                  </a:schemeClr>
                </a:solidFill>
                <a:latin typeface="华文楷体" panose="02010600040101010101" pitchFamily="2" charset="-122"/>
                <a:ea typeface="华文楷体" panose="02010600040101010101" pitchFamily="2" charset="-122"/>
              </a:rPr>
              <a:t>- </a:t>
            </a:r>
            <a:r>
              <a:rPr lang="zh-CN" altLang="en-US" dirty="0">
                <a:solidFill>
                  <a:schemeClr val="tx1">
                    <a:lumMod val="75000"/>
                    <a:lumOff val="25000"/>
                  </a:schemeClr>
                </a:solidFill>
                <a:latin typeface="华文楷体" panose="02010600040101010101" pitchFamily="2" charset="-122"/>
                <a:ea typeface="华文楷体" panose="02010600040101010101" pitchFamily="2" charset="-122"/>
              </a:rPr>
              <a:t>物联网工程专业</a:t>
            </a:r>
            <a:endParaRPr lang="en-US" altLang="zh-CN" dirty="0">
              <a:solidFill>
                <a:schemeClr val="tx1">
                  <a:lumMod val="75000"/>
                  <a:lumOff val="25000"/>
                </a:schemeClr>
              </a:solidFill>
              <a:latin typeface="华文楷体" panose="02010600040101010101" pitchFamily="2" charset="-122"/>
              <a:ea typeface="华文楷体" panose="02010600040101010101" pitchFamily="2" charset="-122"/>
            </a:endParaRPr>
          </a:p>
          <a:p>
            <a:pPr algn="r">
              <a:lnSpc>
                <a:spcPct val="120000"/>
              </a:lnSpc>
            </a:pPr>
            <a:r>
              <a:rPr lang="zh-CN" altLang="en-US" dirty="0">
                <a:solidFill>
                  <a:schemeClr val="tx1">
                    <a:lumMod val="75000"/>
                    <a:lumOff val="25000"/>
                  </a:schemeClr>
                </a:solidFill>
                <a:latin typeface="华文楷体" panose="02010600040101010101" pitchFamily="2" charset="-122"/>
                <a:ea typeface="华文楷体" panose="02010600040101010101" pitchFamily="2" charset="-122"/>
              </a:rPr>
              <a:t>指导老师 </a:t>
            </a:r>
            <a:r>
              <a:rPr lang="en-US" altLang="zh-CN" dirty="0">
                <a:solidFill>
                  <a:schemeClr val="tx1">
                    <a:lumMod val="75000"/>
                    <a:lumOff val="25000"/>
                  </a:schemeClr>
                </a:solidFill>
                <a:latin typeface="华文楷体" panose="02010600040101010101" pitchFamily="2" charset="-122"/>
                <a:ea typeface="华文楷体" panose="02010600040101010101" pitchFamily="2" charset="-122"/>
              </a:rPr>
              <a:t>– </a:t>
            </a:r>
            <a:r>
              <a:rPr lang="zh-CN" altLang="en-US" dirty="0">
                <a:solidFill>
                  <a:schemeClr val="tx1">
                    <a:lumMod val="75000"/>
                    <a:lumOff val="25000"/>
                  </a:schemeClr>
                </a:solidFill>
                <a:latin typeface="华文楷体" panose="02010600040101010101" pitchFamily="2" charset="-122"/>
                <a:ea typeface="华文楷体" panose="02010600040101010101" pitchFamily="2" charset="-122"/>
              </a:rPr>
              <a:t>翟象平 副教授</a:t>
            </a:r>
          </a:p>
        </p:txBody>
      </p:sp>
      <p:cxnSp>
        <p:nvCxnSpPr>
          <p:cNvPr id="7" name="直接连接符 6"/>
          <p:cNvCxnSpPr/>
          <p:nvPr/>
        </p:nvCxnSpPr>
        <p:spPr>
          <a:xfrm>
            <a:off x="199636" y="6627119"/>
            <a:ext cx="440822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1524000" y="3770844"/>
            <a:ext cx="9144000" cy="56736"/>
            <a:chOff x="30834" y="1305568"/>
            <a:chExt cx="8816454" cy="66133"/>
          </a:xfrm>
        </p:grpSpPr>
        <p:sp>
          <p:nvSpPr>
            <p:cNvPr id="14" name="矩形 13"/>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886861" y="1305712"/>
              <a:ext cx="2960427" cy="6598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28" name="Picture 4" descr="Image result for åäº¬èªç©ºèªå¤©å¤§å­¦ png">
            <a:extLst>
              <a:ext uri="{FF2B5EF4-FFF2-40B4-BE49-F238E27FC236}">
                <a16:creationId xmlns:a16="http://schemas.microsoft.com/office/drawing/2014/main" id="{8F0CBBC9-A4A3-4996-96D4-D5CA3146046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005" y="-130575"/>
            <a:ext cx="3983890" cy="3299541"/>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1D75871E-EC18-43BE-85AB-62F4DEF4B551}"/>
              </a:ext>
            </a:extLst>
          </p:cNvPr>
          <p:cNvSpPr>
            <a:spLocks noGrp="1"/>
          </p:cNvSpPr>
          <p:nvPr>
            <p:ph type="sldNum" sz="quarter" idx="12"/>
          </p:nvPr>
        </p:nvSpPr>
        <p:spPr/>
        <p:txBody>
          <a:bodyPr/>
          <a:lstStyle/>
          <a:p>
            <a:fld id="{1B217210-6342-4CBD-AECC-FD7487F24651}" type="slidenum">
              <a:rPr lang="zh-CN" altLang="en-US" smtClean="0"/>
              <a:t>1</a:t>
            </a:fld>
            <a:endParaRPr lang="zh-CN" altLang="en-US" dirty="0"/>
          </a:p>
        </p:txBody>
      </p:sp>
    </p:spTree>
    <p:extLst>
      <p:ext uri="{BB962C8B-B14F-4D97-AF65-F5344CB8AC3E}">
        <p14:creationId xmlns:p14="http://schemas.microsoft.com/office/powerpoint/2010/main" val="7600152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4" descr="Image result for åäº¬èªç©ºèªå¤©å¤§å­¦ png">
            <a:extLst>
              <a:ext uri="{FF2B5EF4-FFF2-40B4-BE49-F238E27FC236}">
                <a16:creationId xmlns:a16="http://schemas.microsoft.com/office/drawing/2014/main" id="{0F9115C1-57B5-4844-A6F5-B4CC66AF02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110" y="-700856"/>
            <a:ext cx="3144530" cy="260436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0" y="5"/>
            <a:ext cx="12192000" cy="468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510352"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640836"/>
            <a:ext cx="1219200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6F4DD9B6-18D7-453F-9237-F9138D457EB2}"/>
              </a:ext>
            </a:extLst>
          </p:cNvPr>
          <p:cNvSpPr txBox="1"/>
          <p:nvPr/>
        </p:nvSpPr>
        <p:spPr>
          <a:xfrm>
            <a:off x="4157008" y="570588"/>
            <a:ext cx="3877986" cy="584775"/>
          </a:xfrm>
          <a:prstGeom prst="rect">
            <a:avLst/>
          </a:prstGeom>
          <a:noFill/>
        </p:spPr>
        <p:txBody>
          <a:bodyPr wrap="none" rtlCol="0">
            <a:spAutoFit/>
          </a:bodyPr>
          <a:lstStyle/>
          <a:p>
            <a:pPr algn="ctr"/>
            <a:r>
              <a:rPr lang="zh-CN" altLang="en-US" sz="3200" dirty="0">
                <a:latin typeface="华文楷体" panose="02010600040101010101" pitchFamily="2" charset="-122"/>
                <a:ea typeface="华文楷体" panose="02010600040101010101" pitchFamily="2" charset="-122"/>
              </a:rPr>
              <a:t>路径规划与轨迹生成</a:t>
            </a:r>
          </a:p>
        </p:txBody>
      </p:sp>
      <p:pic>
        <p:nvPicPr>
          <p:cNvPr id="12290" name="图片 7">
            <a:extLst>
              <a:ext uri="{FF2B5EF4-FFF2-40B4-BE49-F238E27FC236}">
                <a16:creationId xmlns:a16="http://schemas.microsoft.com/office/drawing/2014/main" id="{0D7391B4-CA5A-4CD0-A115-06F43FF9E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0386" y="2219465"/>
            <a:ext cx="5603222" cy="3437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7AC04E12-FF94-414E-A363-0CC93771FAD0}"/>
              </a:ext>
            </a:extLst>
          </p:cNvPr>
          <p:cNvSpPr/>
          <p:nvPr/>
        </p:nvSpPr>
        <p:spPr>
          <a:xfrm>
            <a:off x="4562678" y="5738802"/>
            <a:ext cx="2518638" cy="307777"/>
          </a:xfrm>
          <a:prstGeom prst="rect">
            <a:avLst/>
          </a:prstGeom>
        </p:spPr>
        <p:txBody>
          <a:bodyPr wrap="none">
            <a:spAutoFit/>
          </a:bodyPr>
          <a:lstStyle/>
          <a:p>
            <a:r>
              <a:rPr lang="zh-CN" altLang="zh-CN" sz="1400" kern="100" dirty="0">
                <a:latin typeface="Times New Roman" panose="02020603050405020304" pitchFamily="18" charset="0"/>
                <a:ea typeface="黑体" panose="02010609060101010101" pitchFamily="49" charset="-122"/>
                <a:cs typeface="Times New Roman" panose="02020603050405020304" pitchFamily="18" charset="0"/>
              </a:rPr>
              <a:t>基于采样的规划方法层次结构</a:t>
            </a:r>
            <a:endParaRPr lang="zh-CN" altLang="en-US" sz="1400" dirty="0"/>
          </a:p>
        </p:txBody>
      </p:sp>
      <p:sp>
        <p:nvSpPr>
          <p:cNvPr id="4" name="灯片编号占位符 3">
            <a:extLst>
              <a:ext uri="{FF2B5EF4-FFF2-40B4-BE49-F238E27FC236}">
                <a16:creationId xmlns:a16="http://schemas.microsoft.com/office/drawing/2014/main" id="{7B5E0EB1-7A5C-4CFC-B48E-4B0D19816C70}"/>
              </a:ext>
            </a:extLst>
          </p:cNvPr>
          <p:cNvSpPr>
            <a:spLocks noGrp="1"/>
          </p:cNvSpPr>
          <p:nvPr>
            <p:ph type="sldNum" sz="quarter" idx="12"/>
          </p:nvPr>
        </p:nvSpPr>
        <p:spPr/>
        <p:txBody>
          <a:bodyPr/>
          <a:lstStyle/>
          <a:p>
            <a:fld id="{1B217210-6342-4CBD-AECC-FD7487F24651}" type="slidenum">
              <a:rPr lang="zh-CN" altLang="en-US" smtClean="0"/>
              <a:t>10</a:t>
            </a:fld>
            <a:endParaRPr lang="zh-CN" altLang="en-US"/>
          </a:p>
        </p:txBody>
      </p:sp>
      <p:sp>
        <p:nvSpPr>
          <p:cNvPr id="14" name="文本框 13">
            <a:extLst>
              <a:ext uri="{FF2B5EF4-FFF2-40B4-BE49-F238E27FC236}">
                <a16:creationId xmlns:a16="http://schemas.microsoft.com/office/drawing/2014/main" id="{4E205239-A2B5-4827-AA16-9B5C1B17C44A}"/>
              </a:ext>
            </a:extLst>
          </p:cNvPr>
          <p:cNvSpPr txBox="1"/>
          <p:nvPr/>
        </p:nvSpPr>
        <p:spPr>
          <a:xfrm>
            <a:off x="1764352" y="1403780"/>
            <a:ext cx="646331"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en-US" dirty="0"/>
              <a:t>算法</a:t>
            </a:r>
          </a:p>
        </p:txBody>
      </p:sp>
      <p:sp>
        <p:nvSpPr>
          <p:cNvPr id="15" name="文本框 14">
            <a:extLst>
              <a:ext uri="{FF2B5EF4-FFF2-40B4-BE49-F238E27FC236}">
                <a16:creationId xmlns:a16="http://schemas.microsoft.com/office/drawing/2014/main" id="{A2A7BDC7-EF7E-47EE-B105-8F2F1C974F50}"/>
              </a:ext>
            </a:extLst>
          </p:cNvPr>
          <p:cNvSpPr txBox="1"/>
          <p:nvPr/>
        </p:nvSpPr>
        <p:spPr>
          <a:xfrm>
            <a:off x="2520781" y="1403780"/>
            <a:ext cx="1800493" cy="369332"/>
          </a:xfrm>
          <a:prstGeom prst="rect">
            <a:avLst/>
          </a:prstGeom>
          <a:solidFill>
            <a:srgbClr val="5C307D"/>
          </a:solidFill>
        </p:spPr>
        <p:txBody>
          <a:bodyPr wrap="none" rtlCol="0">
            <a:spAutoFit/>
          </a:bodyPr>
          <a:lstStyle>
            <a:defPPr>
              <a:defRPr lang="zh-CN"/>
            </a:defPPr>
            <a:lvl1pPr algn="ctr">
              <a:defRPr>
                <a:solidFill>
                  <a:schemeClr val="bg1"/>
                </a:solidFill>
                <a:latin typeface="华文楷体" panose="02010600040101010101" pitchFamily="2" charset="-122"/>
                <a:ea typeface="华文楷体" panose="02010600040101010101" pitchFamily="2" charset="-122"/>
              </a:defRPr>
            </a:lvl1pPr>
          </a:lstStyle>
          <a:p>
            <a:r>
              <a:rPr lang="zh-CN" altLang="en-US" dirty="0"/>
              <a:t>基于采样的算法</a:t>
            </a:r>
          </a:p>
        </p:txBody>
      </p:sp>
    </p:spTree>
    <p:extLst>
      <p:ext uri="{BB962C8B-B14F-4D97-AF65-F5344CB8AC3E}">
        <p14:creationId xmlns:p14="http://schemas.microsoft.com/office/powerpoint/2010/main" val="478986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4" descr="Image result for åäº¬èªç©ºèªå¤©å¤§å­¦ png">
            <a:extLst>
              <a:ext uri="{FF2B5EF4-FFF2-40B4-BE49-F238E27FC236}">
                <a16:creationId xmlns:a16="http://schemas.microsoft.com/office/drawing/2014/main" id="{0F9115C1-57B5-4844-A6F5-B4CC66AF02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110" y="-700856"/>
            <a:ext cx="3144530" cy="260436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0" y="5"/>
            <a:ext cx="12192000" cy="468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510352"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640836"/>
            <a:ext cx="1219200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6F4DD9B6-18D7-453F-9237-F9138D457EB2}"/>
              </a:ext>
            </a:extLst>
          </p:cNvPr>
          <p:cNvSpPr txBox="1"/>
          <p:nvPr/>
        </p:nvSpPr>
        <p:spPr>
          <a:xfrm>
            <a:off x="4157008" y="570588"/>
            <a:ext cx="3877986" cy="584775"/>
          </a:xfrm>
          <a:prstGeom prst="rect">
            <a:avLst/>
          </a:prstGeom>
          <a:noFill/>
        </p:spPr>
        <p:txBody>
          <a:bodyPr wrap="none" rtlCol="0">
            <a:spAutoFit/>
          </a:bodyPr>
          <a:lstStyle/>
          <a:p>
            <a:pPr algn="ctr"/>
            <a:r>
              <a:rPr lang="zh-CN" altLang="en-US" sz="3200" dirty="0">
                <a:latin typeface="华文楷体" panose="02010600040101010101" pitchFamily="2" charset="-122"/>
                <a:ea typeface="华文楷体" panose="02010600040101010101" pitchFamily="2" charset="-122"/>
              </a:rPr>
              <a:t>路径规划与轨迹生成</a:t>
            </a:r>
          </a:p>
        </p:txBody>
      </p:sp>
      <p:sp>
        <p:nvSpPr>
          <p:cNvPr id="2" name="矩形 1">
            <a:extLst>
              <a:ext uri="{FF2B5EF4-FFF2-40B4-BE49-F238E27FC236}">
                <a16:creationId xmlns:a16="http://schemas.microsoft.com/office/drawing/2014/main" id="{18DF7B9B-0825-4E2B-96E9-8141255103E4}"/>
              </a:ext>
            </a:extLst>
          </p:cNvPr>
          <p:cNvSpPr/>
          <p:nvPr/>
        </p:nvSpPr>
        <p:spPr>
          <a:xfrm>
            <a:off x="1777220" y="2166592"/>
            <a:ext cx="8879941" cy="923330"/>
          </a:xfrm>
          <a:prstGeom prst="rect">
            <a:avLst/>
          </a:prstGeom>
        </p:spPr>
        <p:txBody>
          <a:bodyPr wrap="square">
            <a:spAutoFit/>
          </a:bodyPr>
          <a:lstStyle/>
          <a:p>
            <a:pPr algn="just"/>
            <a:r>
              <a:rPr lang="zh-CN" altLang="zh-CN" kern="100" dirty="0">
                <a:latin typeface="Times New Roman" panose="02020603050405020304" pitchFamily="18" charset="0"/>
                <a:cs typeface="Times New Roman" panose="02020603050405020304" pitchFamily="18" charset="0"/>
              </a:rPr>
              <a:t>基于采样的规划方法一个最重要的性质就是它</a:t>
            </a:r>
            <a:r>
              <a:rPr lang="zh-CN" altLang="zh-CN" b="1" kern="100" dirty="0">
                <a:latin typeface="Times New Roman" panose="02020603050405020304" pitchFamily="18" charset="0"/>
                <a:cs typeface="Times New Roman" panose="02020603050405020304" pitchFamily="18" charset="0"/>
              </a:rPr>
              <a:t>不需要</a:t>
            </a:r>
            <a:r>
              <a:rPr lang="zh-CN" altLang="zh-CN" kern="100" dirty="0">
                <a:latin typeface="Times New Roman" panose="02020603050405020304" pitchFamily="18" charset="0"/>
                <a:cs typeface="Times New Roman" panose="02020603050405020304" pitchFamily="18" charset="0"/>
              </a:rPr>
              <a:t>对整个运动环境进行精确的建模，也就是说不需要对环境中的障碍物域进行建模，也不用对可行域进行建</a:t>
            </a:r>
            <a:r>
              <a:rPr lang="zh-CN" altLang="en-US" kern="100" dirty="0">
                <a:latin typeface="Times New Roman" panose="02020603050405020304" pitchFamily="18" charset="0"/>
                <a:cs typeface="Times New Roman" panose="02020603050405020304" pitchFamily="18" charset="0"/>
              </a:rPr>
              <a:t>模</a:t>
            </a:r>
            <a:r>
              <a:rPr lang="zh-CN" altLang="zh-CN" kern="100" dirty="0">
                <a:latin typeface="Times New Roman" panose="02020603050405020304" pitchFamily="18" charset="0"/>
                <a:cs typeface="Times New Roman" panose="02020603050405020304" pitchFamily="18" charset="0"/>
              </a:rPr>
              <a:t>，一定程度上讲，采样的规划算法对于环境的接触是有局限性的。</a:t>
            </a:r>
            <a:endParaRPr lang="zh-CN" altLang="en-US" dirty="0"/>
          </a:p>
        </p:txBody>
      </p:sp>
      <p:sp>
        <p:nvSpPr>
          <p:cNvPr id="4" name="矩形 3">
            <a:extLst>
              <a:ext uri="{FF2B5EF4-FFF2-40B4-BE49-F238E27FC236}">
                <a16:creationId xmlns:a16="http://schemas.microsoft.com/office/drawing/2014/main" id="{188A84BD-64C8-4D57-985F-90D2241615A8}"/>
              </a:ext>
            </a:extLst>
          </p:cNvPr>
          <p:cNvSpPr/>
          <p:nvPr/>
        </p:nvSpPr>
        <p:spPr>
          <a:xfrm>
            <a:off x="1775047" y="3198743"/>
            <a:ext cx="8879940" cy="2031325"/>
          </a:xfrm>
          <a:prstGeom prst="rect">
            <a:avLst/>
          </a:prstGeom>
        </p:spPr>
        <p:txBody>
          <a:bodyPr wrap="square">
            <a:spAutoFit/>
          </a:bodyPr>
          <a:lstStyle/>
          <a:p>
            <a:pPr algn="just"/>
            <a:r>
              <a:rPr lang="zh-CN" altLang="zh-CN" kern="100" dirty="0">
                <a:latin typeface="Times New Roman" panose="02020603050405020304" pitchFamily="18" charset="0"/>
                <a:cs typeface="Times New Roman" panose="02020603050405020304" pitchFamily="18" charset="0"/>
              </a:rPr>
              <a:t>另外一个重要的性质是基于采样的规划方法可以达到某些形式的</a:t>
            </a:r>
            <a:r>
              <a:rPr lang="zh-CN" altLang="zh-CN" b="1" kern="100" dirty="0">
                <a:latin typeface="Times New Roman" panose="02020603050405020304" pitchFamily="18" charset="0"/>
                <a:cs typeface="Times New Roman" panose="02020603050405020304" pitchFamily="18" charset="0"/>
              </a:rPr>
              <a:t>完成度</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some form of completeness</a:t>
            </a:r>
            <a:r>
              <a:rPr lang="zh-CN" altLang="zh-CN" kern="100" dirty="0">
                <a:latin typeface="Times New Roman" panose="02020603050405020304" pitchFamily="18" charset="0"/>
                <a:cs typeface="Times New Roman" panose="02020603050405020304" pitchFamily="18" charset="0"/>
              </a:rPr>
              <a:t>），完成度即要求规划算法总是能够在渐进约束的时间范围内能正确地相应规划请求。一个完全完成度规划器（</a:t>
            </a:r>
            <a:r>
              <a:rPr lang="en-US" altLang="zh-CN" kern="100" dirty="0">
                <a:latin typeface="Times New Roman" panose="02020603050405020304" pitchFamily="18" charset="0"/>
              </a:rPr>
              <a:t>complete planner</a:t>
            </a:r>
            <a:r>
              <a:rPr lang="zh-CN" altLang="zh-CN" kern="100" dirty="0">
                <a:latin typeface="Times New Roman" panose="02020603050405020304" pitchFamily="18" charset="0"/>
                <a:cs typeface="Times New Roman" panose="02020603050405020304" pitchFamily="18" charset="0"/>
              </a:rPr>
              <a:t>）在大于三自由度的机器人上是很难实现的，因为其高维复杂性使得规划问题变得很难。然而，一个较弱的完成度可以达到，即如果环境中存在一条路径，那么规划器在时间允许的条件下就能找到它。如果基于采样的规划器其采样过程是随机的，那么</a:t>
            </a:r>
            <a:r>
              <a:rPr lang="zh-CN" altLang="en-US" kern="100" dirty="0">
                <a:latin typeface="Times New Roman" panose="02020603050405020304" pitchFamily="18" charset="0"/>
                <a:cs typeface="Times New Roman" panose="02020603050405020304" pitchFamily="18" charset="0"/>
              </a:rPr>
              <a:t>该</a:t>
            </a:r>
            <a:r>
              <a:rPr lang="zh-CN" altLang="zh-CN" kern="100" dirty="0">
                <a:latin typeface="Times New Roman" panose="02020603050405020304" pitchFamily="18" charset="0"/>
                <a:cs typeface="Times New Roman" panose="02020603050405020304" pitchFamily="18" charset="0"/>
              </a:rPr>
              <a:t>规划器的完成度可以称为</a:t>
            </a:r>
            <a:r>
              <a:rPr lang="zh-CN" altLang="zh-CN" b="1" kern="100" dirty="0">
                <a:latin typeface="Times New Roman" panose="02020603050405020304" pitchFamily="18" charset="0"/>
                <a:cs typeface="Times New Roman" panose="02020603050405020304" pitchFamily="18" charset="0"/>
              </a:rPr>
              <a:t>概率完成度</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probabilistic completeness</a:t>
            </a:r>
            <a:r>
              <a:rPr lang="zh-CN" altLang="zh-CN" kern="100" dirty="0">
                <a:latin typeface="Times New Roman" panose="02020603050405020304" pitchFamily="18" charset="0"/>
                <a:cs typeface="Times New Roman" panose="02020603050405020304" pitchFamily="18" charset="0"/>
              </a:rPr>
              <a:t>）。</a:t>
            </a:r>
            <a:endParaRPr lang="zh-CN" altLang="en-US" dirty="0"/>
          </a:p>
        </p:txBody>
      </p:sp>
      <p:sp>
        <p:nvSpPr>
          <p:cNvPr id="5" name="灯片编号占位符 4">
            <a:extLst>
              <a:ext uri="{FF2B5EF4-FFF2-40B4-BE49-F238E27FC236}">
                <a16:creationId xmlns:a16="http://schemas.microsoft.com/office/drawing/2014/main" id="{6C7319A9-96C6-4C2B-8BB6-5F65099B5E2C}"/>
              </a:ext>
            </a:extLst>
          </p:cNvPr>
          <p:cNvSpPr>
            <a:spLocks noGrp="1"/>
          </p:cNvSpPr>
          <p:nvPr>
            <p:ph type="sldNum" sz="quarter" idx="12"/>
          </p:nvPr>
        </p:nvSpPr>
        <p:spPr/>
        <p:txBody>
          <a:bodyPr/>
          <a:lstStyle/>
          <a:p>
            <a:fld id="{1B217210-6342-4CBD-AECC-FD7487F24651}" type="slidenum">
              <a:rPr lang="zh-CN" altLang="en-US" smtClean="0"/>
              <a:t>11</a:t>
            </a:fld>
            <a:endParaRPr lang="zh-CN" altLang="en-US"/>
          </a:p>
        </p:txBody>
      </p:sp>
      <p:sp>
        <p:nvSpPr>
          <p:cNvPr id="14" name="文本框 13">
            <a:extLst>
              <a:ext uri="{FF2B5EF4-FFF2-40B4-BE49-F238E27FC236}">
                <a16:creationId xmlns:a16="http://schemas.microsoft.com/office/drawing/2014/main" id="{B9786343-6639-488C-9391-172B667CA911}"/>
              </a:ext>
            </a:extLst>
          </p:cNvPr>
          <p:cNvSpPr txBox="1"/>
          <p:nvPr/>
        </p:nvSpPr>
        <p:spPr>
          <a:xfrm>
            <a:off x="1764352" y="1403780"/>
            <a:ext cx="646331"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en-US" dirty="0"/>
              <a:t>算法</a:t>
            </a:r>
          </a:p>
        </p:txBody>
      </p:sp>
      <p:sp>
        <p:nvSpPr>
          <p:cNvPr id="15" name="文本框 14">
            <a:extLst>
              <a:ext uri="{FF2B5EF4-FFF2-40B4-BE49-F238E27FC236}">
                <a16:creationId xmlns:a16="http://schemas.microsoft.com/office/drawing/2014/main" id="{E490FD1B-CA3C-4DCE-B9B8-B8F2EC1DBA75}"/>
              </a:ext>
            </a:extLst>
          </p:cNvPr>
          <p:cNvSpPr txBox="1"/>
          <p:nvPr/>
        </p:nvSpPr>
        <p:spPr>
          <a:xfrm>
            <a:off x="2520781" y="1403780"/>
            <a:ext cx="1800493" cy="369332"/>
          </a:xfrm>
          <a:prstGeom prst="rect">
            <a:avLst/>
          </a:prstGeom>
          <a:solidFill>
            <a:srgbClr val="5C307D"/>
          </a:solidFill>
        </p:spPr>
        <p:txBody>
          <a:bodyPr wrap="none" rtlCol="0">
            <a:spAutoFit/>
          </a:bodyPr>
          <a:lstStyle>
            <a:defPPr>
              <a:defRPr lang="zh-CN"/>
            </a:defPPr>
            <a:lvl1pPr algn="ctr">
              <a:defRPr>
                <a:solidFill>
                  <a:schemeClr val="bg1"/>
                </a:solidFill>
                <a:latin typeface="华文楷体" panose="02010600040101010101" pitchFamily="2" charset="-122"/>
                <a:ea typeface="华文楷体" panose="02010600040101010101" pitchFamily="2" charset="-122"/>
              </a:defRPr>
            </a:lvl1pPr>
          </a:lstStyle>
          <a:p>
            <a:r>
              <a:rPr lang="zh-CN" altLang="en-US" dirty="0"/>
              <a:t>基于采样的算法</a:t>
            </a:r>
          </a:p>
        </p:txBody>
      </p:sp>
    </p:spTree>
    <p:extLst>
      <p:ext uri="{BB962C8B-B14F-4D97-AF65-F5344CB8AC3E}">
        <p14:creationId xmlns:p14="http://schemas.microsoft.com/office/powerpoint/2010/main" val="41888738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416454-D7F0-4EA8-A82C-18DF1094B08A}"/>
              </a:ext>
            </a:extLst>
          </p:cNvPr>
          <p:cNvSpPr>
            <a:spLocks noGrp="1"/>
          </p:cNvSpPr>
          <p:nvPr>
            <p:ph type="ctrTitle"/>
          </p:nvPr>
        </p:nvSpPr>
        <p:spPr>
          <a:xfrm>
            <a:off x="1537648" y="1152486"/>
            <a:ext cx="9144000" cy="2387600"/>
          </a:xfrm>
        </p:spPr>
        <p:txBody>
          <a:bodyPr/>
          <a:lstStyle/>
          <a:p>
            <a:r>
              <a:rPr lang="en-US" altLang="zh-CN" dirty="0">
                <a:latin typeface="华文楷体" panose="02010600040101010101" pitchFamily="2" charset="-122"/>
                <a:ea typeface="华文楷体" panose="02010600040101010101" pitchFamily="2" charset="-122"/>
              </a:rPr>
              <a:t>RRT</a:t>
            </a:r>
            <a:r>
              <a:rPr lang="zh-CN" altLang="en-US" dirty="0">
                <a:latin typeface="华文楷体" panose="02010600040101010101" pitchFamily="2" charset="-122"/>
                <a:ea typeface="华文楷体" panose="02010600040101010101" pitchFamily="2" charset="-122"/>
              </a:rPr>
              <a:t>方法</a:t>
            </a:r>
            <a:endParaRPr lang="zh-CN" altLang="en-US" dirty="0"/>
          </a:p>
        </p:txBody>
      </p:sp>
      <p:sp>
        <p:nvSpPr>
          <p:cNvPr id="4" name="矩形 3">
            <a:extLst>
              <a:ext uri="{FF2B5EF4-FFF2-40B4-BE49-F238E27FC236}">
                <a16:creationId xmlns:a16="http://schemas.microsoft.com/office/drawing/2014/main" id="{4F7E08CF-C36C-4FD3-A1E5-D2ACA4605E5D}"/>
              </a:ext>
            </a:extLst>
          </p:cNvPr>
          <p:cNvSpPr/>
          <p:nvPr/>
        </p:nvSpPr>
        <p:spPr>
          <a:xfrm>
            <a:off x="0" y="5"/>
            <a:ext cx="12192000" cy="468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70D09ADA-B86A-4535-B946-7A89E2F33A58}"/>
              </a:ext>
            </a:extLst>
          </p:cNvPr>
          <p:cNvSpPr/>
          <p:nvPr/>
        </p:nvSpPr>
        <p:spPr>
          <a:xfrm>
            <a:off x="0" y="6640836"/>
            <a:ext cx="1219200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FDDC771-B3BA-4CB3-8D16-1DC8A2A06CA5}"/>
              </a:ext>
            </a:extLst>
          </p:cNvPr>
          <p:cNvCxnSpPr/>
          <p:nvPr/>
        </p:nvCxnSpPr>
        <p:spPr>
          <a:xfrm>
            <a:off x="1537648" y="3521889"/>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2653B8A4-5600-441A-8D03-DCB4ED5E1DF9}"/>
              </a:ext>
            </a:extLst>
          </p:cNvPr>
          <p:cNvSpPr/>
          <p:nvPr/>
        </p:nvSpPr>
        <p:spPr>
          <a:xfrm>
            <a:off x="13648" y="46841"/>
            <a:ext cx="12192000" cy="120264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4" descr="Image result for åäº¬èªç©ºèªå¤©å¤§å­¦ png">
            <a:extLst>
              <a:ext uri="{FF2B5EF4-FFF2-40B4-BE49-F238E27FC236}">
                <a16:creationId xmlns:a16="http://schemas.microsoft.com/office/drawing/2014/main" id="{0FC54545-A58A-4985-8438-C6438500481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110" y="-700856"/>
            <a:ext cx="3144530" cy="2604364"/>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a:extLst>
              <a:ext uri="{FF2B5EF4-FFF2-40B4-BE49-F238E27FC236}">
                <a16:creationId xmlns:a16="http://schemas.microsoft.com/office/drawing/2014/main" id="{924455DA-5EC6-48D1-B35F-146C1EB2AA3F}"/>
              </a:ext>
            </a:extLst>
          </p:cNvPr>
          <p:cNvSpPr>
            <a:spLocks noGrp="1"/>
          </p:cNvSpPr>
          <p:nvPr>
            <p:ph type="sldNum" sz="quarter" idx="12"/>
          </p:nvPr>
        </p:nvSpPr>
        <p:spPr/>
        <p:txBody>
          <a:bodyPr/>
          <a:lstStyle/>
          <a:p>
            <a:fld id="{1B217210-6342-4CBD-AECC-FD7487F24651}" type="slidenum">
              <a:rPr lang="zh-CN" altLang="en-US" smtClean="0"/>
              <a:t>12</a:t>
            </a:fld>
            <a:endParaRPr lang="zh-CN" altLang="en-US"/>
          </a:p>
        </p:txBody>
      </p:sp>
      <p:sp>
        <p:nvSpPr>
          <p:cNvPr id="7" name="矩形 6">
            <a:extLst>
              <a:ext uri="{FF2B5EF4-FFF2-40B4-BE49-F238E27FC236}">
                <a16:creationId xmlns:a16="http://schemas.microsoft.com/office/drawing/2014/main" id="{834B4365-3645-4072-B61D-6A64443A2955}"/>
              </a:ext>
            </a:extLst>
          </p:cNvPr>
          <p:cNvSpPr/>
          <p:nvPr/>
        </p:nvSpPr>
        <p:spPr>
          <a:xfrm>
            <a:off x="3066965" y="3714327"/>
            <a:ext cx="6058069" cy="461665"/>
          </a:xfrm>
          <a:prstGeom prst="rect">
            <a:avLst/>
          </a:prstGeom>
        </p:spPr>
        <p:txBody>
          <a:bodyPr wrap="none">
            <a:spAutoFit/>
          </a:bodyPr>
          <a:lstStyle/>
          <a:p>
            <a:r>
              <a:rPr lang="en-US" altLang="zh-CN" sz="2400" dirty="0">
                <a:latin typeface="华文楷体" panose="02010600040101010101" pitchFamily="2" charset="-122"/>
                <a:ea typeface="华文楷体" panose="02010600040101010101" pitchFamily="2" charset="-122"/>
              </a:rPr>
              <a:t>Rapid-exploring Random Tree </a:t>
            </a:r>
            <a:r>
              <a:rPr lang="zh-CN" altLang="en-US" sz="2400" dirty="0">
                <a:latin typeface="华文楷体" panose="02010600040101010101" pitchFamily="2" charset="-122"/>
                <a:ea typeface="华文楷体" panose="02010600040101010101" pitchFamily="2" charset="-122"/>
              </a:rPr>
              <a:t>快速搜索随机树</a:t>
            </a:r>
            <a:endParaRPr lang="zh-CN" altLang="en-US" sz="2400" dirty="0"/>
          </a:p>
        </p:txBody>
      </p:sp>
    </p:spTree>
    <p:extLst>
      <p:ext uri="{BB962C8B-B14F-4D97-AF65-F5344CB8AC3E}">
        <p14:creationId xmlns:p14="http://schemas.microsoft.com/office/powerpoint/2010/main" val="1349946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5"/>
            <a:ext cx="12192000" cy="468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510352"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640836"/>
            <a:ext cx="1219200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6F4DD9B6-18D7-453F-9237-F9138D457EB2}"/>
              </a:ext>
            </a:extLst>
          </p:cNvPr>
          <p:cNvSpPr txBox="1"/>
          <p:nvPr/>
        </p:nvSpPr>
        <p:spPr>
          <a:xfrm>
            <a:off x="5210983" y="570588"/>
            <a:ext cx="1770036" cy="584775"/>
          </a:xfrm>
          <a:prstGeom prst="rect">
            <a:avLst/>
          </a:prstGeom>
          <a:noFill/>
        </p:spPr>
        <p:txBody>
          <a:bodyPr wrap="none" rtlCol="0">
            <a:spAutoFit/>
          </a:bodyPr>
          <a:lstStyle/>
          <a:p>
            <a:pPr algn="ctr"/>
            <a:r>
              <a:rPr lang="en-US" altLang="zh-CN" sz="3200" dirty="0">
                <a:latin typeface="华文楷体" panose="02010600040101010101" pitchFamily="2" charset="-122"/>
                <a:ea typeface="华文楷体" panose="02010600040101010101" pitchFamily="2" charset="-122"/>
              </a:rPr>
              <a:t>RRT</a:t>
            </a:r>
            <a:r>
              <a:rPr lang="zh-CN" altLang="en-US" sz="3200" dirty="0">
                <a:latin typeface="华文楷体" panose="02010600040101010101" pitchFamily="2" charset="-122"/>
                <a:ea typeface="华文楷体" panose="02010600040101010101" pitchFamily="2" charset="-122"/>
              </a:rPr>
              <a:t>方法</a:t>
            </a:r>
          </a:p>
        </p:txBody>
      </p:sp>
      <p:sp>
        <p:nvSpPr>
          <p:cNvPr id="33" name="文本框 32">
            <a:extLst>
              <a:ext uri="{FF2B5EF4-FFF2-40B4-BE49-F238E27FC236}">
                <a16:creationId xmlns:a16="http://schemas.microsoft.com/office/drawing/2014/main" id="{243CE1D6-9A51-448B-80E9-707A92232CE1}"/>
              </a:ext>
            </a:extLst>
          </p:cNvPr>
          <p:cNvSpPr txBox="1"/>
          <p:nvPr/>
        </p:nvSpPr>
        <p:spPr>
          <a:xfrm>
            <a:off x="1777223" y="1303761"/>
            <a:ext cx="1107996" cy="369332"/>
          </a:xfrm>
          <a:prstGeom prst="rect">
            <a:avLst/>
          </a:prstGeom>
          <a:solidFill>
            <a:srgbClr val="5C307D"/>
          </a:solidFill>
        </p:spPr>
        <p:txBody>
          <a:bodyPr wrap="none" rtlCol="0">
            <a:spAutoFit/>
          </a:bodyPr>
          <a:lstStyle>
            <a:defPPr>
              <a:defRPr lang="zh-CN"/>
            </a:defPPr>
            <a:lvl1pPr algn="ctr">
              <a:defRPr>
                <a:solidFill>
                  <a:schemeClr val="bg1"/>
                </a:solidFill>
                <a:latin typeface="华文楷体" panose="02010600040101010101" pitchFamily="2" charset="-122"/>
                <a:ea typeface="华文楷体" panose="02010600040101010101" pitchFamily="2" charset="-122"/>
              </a:defRPr>
            </a:lvl1pPr>
          </a:lstStyle>
          <a:p>
            <a:r>
              <a:rPr lang="zh-CN" altLang="en-US" dirty="0"/>
              <a:t>搜索过程</a:t>
            </a:r>
          </a:p>
        </p:txBody>
      </p:sp>
      <p:sp>
        <p:nvSpPr>
          <p:cNvPr id="34" name="文本框 33">
            <a:extLst>
              <a:ext uri="{FF2B5EF4-FFF2-40B4-BE49-F238E27FC236}">
                <a16:creationId xmlns:a16="http://schemas.microsoft.com/office/drawing/2014/main" id="{9B763A21-BECF-48FF-B57C-7B5134D18EF2}"/>
              </a:ext>
            </a:extLst>
          </p:cNvPr>
          <p:cNvSpPr txBox="1"/>
          <p:nvPr/>
        </p:nvSpPr>
        <p:spPr>
          <a:xfrm>
            <a:off x="3034244"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en-US" dirty="0"/>
              <a:t>搜索算法</a:t>
            </a:r>
          </a:p>
        </p:txBody>
      </p:sp>
      <p:pic>
        <p:nvPicPr>
          <p:cNvPr id="28" name="Picture 4" descr="Image result for åäº¬èªç©ºèªå¤©å¤§å­¦ png">
            <a:extLst>
              <a:ext uri="{FF2B5EF4-FFF2-40B4-BE49-F238E27FC236}">
                <a16:creationId xmlns:a16="http://schemas.microsoft.com/office/drawing/2014/main" id="{A3E0FBF4-4210-4879-BEA7-919192DEEB8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110" y="-700856"/>
            <a:ext cx="3144530" cy="2604364"/>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C5AAC753-D76B-4B31-BEAB-4727529501E8}"/>
              </a:ext>
            </a:extLst>
          </p:cNvPr>
          <p:cNvSpPr>
            <a:spLocks noGrp="1"/>
          </p:cNvSpPr>
          <p:nvPr>
            <p:ph type="sldNum" sz="quarter" idx="12"/>
          </p:nvPr>
        </p:nvSpPr>
        <p:spPr/>
        <p:txBody>
          <a:bodyPr/>
          <a:lstStyle/>
          <a:p>
            <a:fld id="{1B217210-6342-4CBD-AECC-FD7487F24651}" type="slidenum">
              <a:rPr lang="zh-CN" altLang="en-US" smtClean="0"/>
              <a:t>13</a:t>
            </a:fld>
            <a:endParaRPr lang="zh-CN" altLang="en-US"/>
          </a:p>
        </p:txBody>
      </p:sp>
      <p:pic>
        <p:nvPicPr>
          <p:cNvPr id="5" name="图片 4" descr="图片包含 地图, 文字&#10;&#10;描述已自动生成">
            <a:extLst>
              <a:ext uri="{FF2B5EF4-FFF2-40B4-BE49-F238E27FC236}">
                <a16:creationId xmlns:a16="http://schemas.microsoft.com/office/drawing/2014/main" id="{7EE3E3E9-7233-4C09-9CC0-BAEA6D90DF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028" y="2006265"/>
            <a:ext cx="10463458" cy="4168368"/>
          </a:xfrm>
          <a:prstGeom prst="rect">
            <a:avLst/>
          </a:prstGeom>
        </p:spPr>
      </p:pic>
    </p:spTree>
    <p:extLst>
      <p:ext uri="{BB962C8B-B14F-4D97-AF65-F5344CB8AC3E}">
        <p14:creationId xmlns:p14="http://schemas.microsoft.com/office/powerpoint/2010/main" val="3778259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5"/>
            <a:ext cx="12192000" cy="468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510352"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640836"/>
            <a:ext cx="1219200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6F4DD9B6-18D7-453F-9237-F9138D457EB2}"/>
              </a:ext>
            </a:extLst>
          </p:cNvPr>
          <p:cNvSpPr txBox="1"/>
          <p:nvPr/>
        </p:nvSpPr>
        <p:spPr>
          <a:xfrm>
            <a:off x="5210983" y="570588"/>
            <a:ext cx="1770036" cy="584775"/>
          </a:xfrm>
          <a:prstGeom prst="rect">
            <a:avLst/>
          </a:prstGeom>
          <a:noFill/>
        </p:spPr>
        <p:txBody>
          <a:bodyPr wrap="none" rtlCol="0">
            <a:spAutoFit/>
          </a:bodyPr>
          <a:lstStyle/>
          <a:p>
            <a:pPr algn="ctr"/>
            <a:r>
              <a:rPr lang="en-US" altLang="zh-CN" sz="3200" dirty="0">
                <a:latin typeface="华文楷体" panose="02010600040101010101" pitchFamily="2" charset="-122"/>
                <a:ea typeface="华文楷体" panose="02010600040101010101" pitchFamily="2" charset="-122"/>
              </a:rPr>
              <a:t>RRT</a:t>
            </a:r>
            <a:r>
              <a:rPr lang="zh-CN" altLang="en-US" sz="3200" dirty="0">
                <a:latin typeface="华文楷体" panose="02010600040101010101" pitchFamily="2" charset="-122"/>
                <a:ea typeface="华文楷体" panose="02010600040101010101" pitchFamily="2" charset="-122"/>
              </a:rPr>
              <a:t>方法</a:t>
            </a:r>
          </a:p>
        </p:txBody>
      </p:sp>
      <p:pic>
        <p:nvPicPr>
          <p:cNvPr id="13314" name="图片 1" descr="sRRT">
            <a:extLst>
              <a:ext uri="{FF2B5EF4-FFF2-40B4-BE49-F238E27FC236}">
                <a16:creationId xmlns:a16="http://schemas.microsoft.com/office/drawing/2014/main" id="{088CBD0D-8CCC-47BE-B826-89DEAA2E73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8725" y="1719208"/>
            <a:ext cx="6810063" cy="4494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30">
            <a:extLst>
              <a:ext uri="{FF2B5EF4-FFF2-40B4-BE49-F238E27FC236}">
                <a16:creationId xmlns:a16="http://schemas.microsoft.com/office/drawing/2014/main" id="{D0907CAF-1A45-488C-98F4-B2DCCA00D358}"/>
              </a:ext>
            </a:extLst>
          </p:cNvPr>
          <p:cNvSpPr/>
          <p:nvPr/>
        </p:nvSpPr>
        <p:spPr>
          <a:xfrm>
            <a:off x="5452815" y="6279517"/>
            <a:ext cx="1261884" cy="307777"/>
          </a:xfrm>
          <a:prstGeom prst="rect">
            <a:avLst/>
          </a:prstGeom>
        </p:spPr>
        <p:txBody>
          <a:bodyPr wrap="none">
            <a:spAutoFit/>
          </a:bodyPr>
          <a:lstStyle/>
          <a:p>
            <a:r>
              <a:rPr lang="en-US" altLang="zh-CN" sz="1400" kern="100" dirty="0">
                <a:latin typeface="黑体" panose="02010609060101010101" pitchFamily="49" charset="-122"/>
                <a:cs typeface="Times New Roman" panose="02020603050405020304" pitchFamily="18" charset="0"/>
              </a:rPr>
              <a:t>sRRT</a:t>
            </a:r>
            <a:r>
              <a:rPr lang="zh-CN" altLang="zh-CN" sz="1400" kern="100" dirty="0">
                <a:ea typeface="黑体" panose="02010609060101010101" pitchFamily="49" charset="-122"/>
                <a:cs typeface="Times New Roman" panose="02020603050405020304" pitchFamily="18" charset="0"/>
              </a:rPr>
              <a:t>算法</a:t>
            </a:r>
            <a:r>
              <a:rPr lang="zh-CN" altLang="en-US" sz="1400" kern="100" dirty="0">
                <a:ea typeface="黑体" panose="02010609060101010101" pitchFamily="49" charset="-122"/>
                <a:cs typeface="Times New Roman" panose="02020603050405020304" pitchFamily="18" charset="0"/>
              </a:rPr>
              <a:t>举例</a:t>
            </a:r>
            <a:endParaRPr lang="zh-CN" altLang="en-US" sz="1400" dirty="0"/>
          </a:p>
        </p:txBody>
      </p:sp>
      <p:sp>
        <p:nvSpPr>
          <p:cNvPr id="33" name="文本框 32">
            <a:extLst>
              <a:ext uri="{FF2B5EF4-FFF2-40B4-BE49-F238E27FC236}">
                <a16:creationId xmlns:a16="http://schemas.microsoft.com/office/drawing/2014/main" id="{243CE1D6-9A51-448B-80E9-707A92232CE1}"/>
              </a:ext>
            </a:extLst>
          </p:cNvPr>
          <p:cNvSpPr txBox="1"/>
          <p:nvPr/>
        </p:nvSpPr>
        <p:spPr>
          <a:xfrm>
            <a:off x="1777223" y="1303761"/>
            <a:ext cx="1107996" cy="369332"/>
          </a:xfrm>
          <a:prstGeom prst="rect">
            <a:avLst/>
          </a:prstGeom>
          <a:solidFill>
            <a:srgbClr val="5C307D"/>
          </a:solidFill>
        </p:spPr>
        <p:txBody>
          <a:bodyPr wrap="none" rtlCol="0">
            <a:spAutoFit/>
          </a:bodyPr>
          <a:lstStyle>
            <a:defPPr>
              <a:defRPr lang="zh-CN"/>
            </a:defPPr>
            <a:lvl1pPr algn="ctr">
              <a:defRPr>
                <a:solidFill>
                  <a:schemeClr val="bg1"/>
                </a:solidFill>
                <a:latin typeface="华文楷体" panose="02010600040101010101" pitchFamily="2" charset="-122"/>
                <a:ea typeface="华文楷体" panose="02010600040101010101" pitchFamily="2" charset="-122"/>
              </a:defRPr>
            </a:lvl1pPr>
          </a:lstStyle>
          <a:p>
            <a:r>
              <a:rPr lang="zh-CN" altLang="en-US" dirty="0"/>
              <a:t>搜索过程</a:t>
            </a:r>
          </a:p>
        </p:txBody>
      </p:sp>
      <p:sp>
        <p:nvSpPr>
          <p:cNvPr id="34" name="文本框 33">
            <a:extLst>
              <a:ext uri="{FF2B5EF4-FFF2-40B4-BE49-F238E27FC236}">
                <a16:creationId xmlns:a16="http://schemas.microsoft.com/office/drawing/2014/main" id="{9B763A21-BECF-48FF-B57C-7B5134D18EF2}"/>
              </a:ext>
            </a:extLst>
          </p:cNvPr>
          <p:cNvSpPr txBox="1"/>
          <p:nvPr/>
        </p:nvSpPr>
        <p:spPr>
          <a:xfrm>
            <a:off x="3034244"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en-US" dirty="0"/>
              <a:t>搜索算法</a:t>
            </a:r>
          </a:p>
        </p:txBody>
      </p:sp>
      <p:pic>
        <p:nvPicPr>
          <p:cNvPr id="28" name="Picture 4" descr="Image result for åäº¬èªç©ºèªå¤©å¤§å­¦ png">
            <a:extLst>
              <a:ext uri="{FF2B5EF4-FFF2-40B4-BE49-F238E27FC236}">
                <a16:creationId xmlns:a16="http://schemas.microsoft.com/office/drawing/2014/main" id="{A3E0FBF4-4210-4879-BEA7-919192DEEB8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6110" y="-700856"/>
            <a:ext cx="3144530" cy="2604364"/>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C5AAC753-D76B-4B31-BEAB-4727529501E8}"/>
              </a:ext>
            </a:extLst>
          </p:cNvPr>
          <p:cNvSpPr>
            <a:spLocks noGrp="1"/>
          </p:cNvSpPr>
          <p:nvPr>
            <p:ph type="sldNum" sz="quarter" idx="12"/>
          </p:nvPr>
        </p:nvSpPr>
        <p:spPr/>
        <p:txBody>
          <a:bodyPr/>
          <a:lstStyle/>
          <a:p>
            <a:fld id="{1B217210-6342-4CBD-AECC-FD7487F24651}" type="slidenum">
              <a:rPr lang="zh-CN" altLang="en-US" smtClean="0"/>
              <a:t>14</a:t>
            </a:fld>
            <a:endParaRPr lang="zh-CN" altLang="en-US"/>
          </a:p>
        </p:txBody>
      </p:sp>
    </p:spTree>
    <p:extLst>
      <p:ext uri="{BB962C8B-B14F-4D97-AF65-F5344CB8AC3E}">
        <p14:creationId xmlns:p14="http://schemas.microsoft.com/office/powerpoint/2010/main" val="12801698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Image result for åäº¬èªç©ºèªå¤©å¤§å­¦ png">
            <a:extLst>
              <a:ext uri="{FF2B5EF4-FFF2-40B4-BE49-F238E27FC236}">
                <a16:creationId xmlns:a16="http://schemas.microsoft.com/office/drawing/2014/main" id="{ACB5A4DA-3C5D-4A45-8997-BE97CAB1AC5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110" y="-700856"/>
            <a:ext cx="3144530" cy="2604364"/>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C18A7278-711E-40EC-A276-E4906578DEBD}"/>
              </a:ext>
            </a:extLst>
          </p:cNvPr>
          <p:cNvSpPr>
            <a:spLocks noGrp="1"/>
          </p:cNvSpPr>
          <p:nvPr>
            <p:ph type="sldNum" sz="quarter" idx="12"/>
          </p:nvPr>
        </p:nvSpPr>
        <p:spPr/>
        <p:txBody>
          <a:bodyPr/>
          <a:lstStyle/>
          <a:p>
            <a:fld id="{1B217210-6342-4CBD-AECC-FD7487F24651}" type="slidenum">
              <a:rPr lang="zh-CN" altLang="en-US" smtClean="0"/>
              <a:t>15</a:t>
            </a:fld>
            <a:endParaRPr lang="zh-CN" altLang="en-US"/>
          </a:p>
        </p:txBody>
      </p:sp>
      <p:sp>
        <p:nvSpPr>
          <p:cNvPr id="4" name="矩形 3">
            <a:extLst>
              <a:ext uri="{FF2B5EF4-FFF2-40B4-BE49-F238E27FC236}">
                <a16:creationId xmlns:a16="http://schemas.microsoft.com/office/drawing/2014/main" id="{220EC6C0-045C-43B5-A1EB-2E11ED28E3D2}"/>
              </a:ext>
            </a:extLst>
          </p:cNvPr>
          <p:cNvSpPr/>
          <p:nvPr/>
        </p:nvSpPr>
        <p:spPr>
          <a:xfrm>
            <a:off x="0" y="5"/>
            <a:ext cx="12192000" cy="468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a:extLst>
              <a:ext uri="{FF2B5EF4-FFF2-40B4-BE49-F238E27FC236}">
                <a16:creationId xmlns:a16="http://schemas.microsoft.com/office/drawing/2014/main" id="{84BE422E-5EB8-4FE5-B712-4F6E1831FE4F}"/>
              </a:ext>
            </a:extLst>
          </p:cNvPr>
          <p:cNvCxnSpPr/>
          <p:nvPr/>
        </p:nvCxnSpPr>
        <p:spPr>
          <a:xfrm>
            <a:off x="1510352"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A9EB7152-7A89-4A2D-A6FF-931277640914}"/>
              </a:ext>
            </a:extLst>
          </p:cNvPr>
          <p:cNvSpPr txBox="1"/>
          <p:nvPr/>
        </p:nvSpPr>
        <p:spPr>
          <a:xfrm>
            <a:off x="5210983" y="570588"/>
            <a:ext cx="1770036" cy="584775"/>
          </a:xfrm>
          <a:prstGeom prst="rect">
            <a:avLst/>
          </a:prstGeom>
          <a:noFill/>
        </p:spPr>
        <p:txBody>
          <a:bodyPr wrap="none" rtlCol="0">
            <a:spAutoFit/>
          </a:bodyPr>
          <a:lstStyle/>
          <a:p>
            <a:pPr algn="ctr"/>
            <a:r>
              <a:rPr lang="en-US" altLang="zh-CN" sz="3200" dirty="0">
                <a:latin typeface="华文楷体" panose="02010600040101010101" pitchFamily="2" charset="-122"/>
                <a:ea typeface="华文楷体" panose="02010600040101010101" pitchFamily="2" charset="-122"/>
              </a:rPr>
              <a:t>RRT</a:t>
            </a:r>
            <a:r>
              <a:rPr lang="zh-CN" altLang="en-US" sz="3200" dirty="0">
                <a:latin typeface="华文楷体" panose="02010600040101010101" pitchFamily="2" charset="-122"/>
                <a:ea typeface="华文楷体" panose="02010600040101010101" pitchFamily="2" charset="-122"/>
              </a:rPr>
              <a:t>方法</a:t>
            </a:r>
          </a:p>
        </p:txBody>
      </p:sp>
      <p:pic>
        <p:nvPicPr>
          <p:cNvPr id="11" name="图片 10">
            <a:extLst>
              <a:ext uri="{FF2B5EF4-FFF2-40B4-BE49-F238E27FC236}">
                <a16:creationId xmlns:a16="http://schemas.microsoft.com/office/drawing/2014/main" id="{96224C4F-848E-4EF7-BA77-341B207AEB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9264" y="1201003"/>
            <a:ext cx="6213472" cy="5543214"/>
          </a:xfrm>
          <a:prstGeom prst="rect">
            <a:avLst/>
          </a:prstGeom>
        </p:spPr>
      </p:pic>
    </p:spTree>
    <p:extLst>
      <p:ext uri="{BB962C8B-B14F-4D97-AF65-F5344CB8AC3E}">
        <p14:creationId xmlns:p14="http://schemas.microsoft.com/office/powerpoint/2010/main" val="42785779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18A7278-711E-40EC-A276-E4906578DEBD}"/>
              </a:ext>
            </a:extLst>
          </p:cNvPr>
          <p:cNvSpPr>
            <a:spLocks noGrp="1"/>
          </p:cNvSpPr>
          <p:nvPr>
            <p:ph type="sldNum" sz="quarter" idx="12"/>
          </p:nvPr>
        </p:nvSpPr>
        <p:spPr/>
        <p:txBody>
          <a:bodyPr/>
          <a:lstStyle/>
          <a:p>
            <a:fld id="{1B217210-6342-4CBD-AECC-FD7487F24651}" type="slidenum">
              <a:rPr lang="zh-CN" altLang="en-US" smtClean="0"/>
              <a:t>16</a:t>
            </a:fld>
            <a:endParaRPr lang="zh-CN" altLang="en-US"/>
          </a:p>
        </p:txBody>
      </p:sp>
      <p:pic>
        <p:nvPicPr>
          <p:cNvPr id="3" name="图片 2">
            <a:extLst>
              <a:ext uri="{FF2B5EF4-FFF2-40B4-BE49-F238E27FC236}">
                <a16:creationId xmlns:a16="http://schemas.microsoft.com/office/drawing/2014/main" id="{D595AAAB-FB33-40A1-BD4C-2A877BDD65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080" y="1433603"/>
            <a:ext cx="5661840" cy="5042834"/>
          </a:xfrm>
          <a:prstGeom prst="rect">
            <a:avLst/>
          </a:prstGeom>
          <a:effectLst>
            <a:outerShdw blurRad="50800" dist="38100" dir="5400000" algn="t" rotWithShape="0">
              <a:prstClr val="black">
                <a:alpha val="40000"/>
              </a:prstClr>
            </a:outerShdw>
          </a:effectLst>
        </p:spPr>
      </p:pic>
      <p:sp>
        <p:nvSpPr>
          <p:cNvPr id="4" name="矩形 3">
            <a:extLst>
              <a:ext uri="{FF2B5EF4-FFF2-40B4-BE49-F238E27FC236}">
                <a16:creationId xmlns:a16="http://schemas.microsoft.com/office/drawing/2014/main" id="{220EC6C0-045C-43B5-A1EB-2E11ED28E3D2}"/>
              </a:ext>
            </a:extLst>
          </p:cNvPr>
          <p:cNvSpPr/>
          <p:nvPr/>
        </p:nvSpPr>
        <p:spPr>
          <a:xfrm>
            <a:off x="0" y="5"/>
            <a:ext cx="12192000" cy="468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a:extLst>
              <a:ext uri="{FF2B5EF4-FFF2-40B4-BE49-F238E27FC236}">
                <a16:creationId xmlns:a16="http://schemas.microsoft.com/office/drawing/2014/main" id="{84BE422E-5EB8-4FE5-B712-4F6E1831FE4F}"/>
              </a:ext>
            </a:extLst>
          </p:cNvPr>
          <p:cNvCxnSpPr/>
          <p:nvPr/>
        </p:nvCxnSpPr>
        <p:spPr>
          <a:xfrm>
            <a:off x="1510352"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A9EB7152-7A89-4A2D-A6FF-931277640914}"/>
              </a:ext>
            </a:extLst>
          </p:cNvPr>
          <p:cNvSpPr txBox="1"/>
          <p:nvPr/>
        </p:nvSpPr>
        <p:spPr>
          <a:xfrm>
            <a:off x="5210983" y="570588"/>
            <a:ext cx="1770036" cy="584775"/>
          </a:xfrm>
          <a:prstGeom prst="rect">
            <a:avLst/>
          </a:prstGeom>
          <a:noFill/>
        </p:spPr>
        <p:txBody>
          <a:bodyPr wrap="none" rtlCol="0">
            <a:spAutoFit/>
          </a:bodyPr>
          <a:lstStyle/>
          <a:p>
            <a:pPr algn="ctr"/>
            <a:r>
              <a:rPr lang="en-US" altLang="zh-CN" sz="3200" dirty="0">
                <a:latin typeface="华文楷体" panose="02010600040101010101" pitchFamily="2" charset="-122"/>
                <a:ea typeface="华文楷体" panose="02010600040101010101" pitchFamily="2" charset="-122"/>
              </a:rPr>
              <a:t>RRT</a:t>
            </a:r>
            <a:r>
              <a:rPr lang="zh-CN" altLang="en-US" sz="3200" dirty="0">
                <a:latin typeface="华文楷体" panose="02010600040101010101" pitchFamily="2" charset="-122"/>
                <a:ea typeface="华文楷体" panose="02010600040101010101" pitchFamily="2" charset="-122"/>
              </a:rPr>
              <a:t>方法</a:t>
            </a:r>
          </a:p>
        </p:txBody>
      </p:sp>
      <p:pic>
        <p:nvPicPr>
          <p:cNvPr id="7" name="Picture 4" descr="Image result for åäº¬èªç©ºèªå¤©å¤§å­¦ png">
            <a:extLst>
              <a:ext uri="{FF2B5EF4-FFF2-40B4-BE49-F238E27FC236}">
                <a16:creationId xmlns:a16="http://schemas.microsoft.com/office/drawing/2014/main" id="{ACB5A4DA-3C5D-4A45-8997-BE97CAB1AC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6110" y="-700856"/>
            <a:ext cx="3144530" cy="2604364"/>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AB1AC54E-D7F3-48AC-B68D-A24C43B84222}"/>
              </a:ext>
            </a:extLst>
          </p:cNvPr>
          <p:cNvSpPr txBox="1"/>
          <p:nvPr/>
        </p:nvSpPr>
        <p:spPr>
          <a:xfrm>
            <a:off x="1350595" y="1835152"/>
            <a:ext cx="1270000" cy="369312"/>
          </a:xfrm>
          <a:prstGeom prst="rect">
            <a:avLst/>
          </a:prstGeom>
          <a:noFill/>
          <a:ln w="3175">
            <a:solidFill>
              <a:srgbClr val="00B0F0"/>
            </a:solidFill>
          </a:ln>
        </p:spPr>
        <p:txBody>
          <a:bodyPr wrap="square" rtlCol="0">
            <a:spAutoFit/>
          </a:bodyPr>
          <a:lstStyle/>
          <a:p>
            <a:pPr algn="ctr"/>
            <a:r>
              <a:rPr lang="zh-CN" altLang="en-US" dirty="0"/>
              <a:t>初始点</a:t>
            </a:r>
          </a:p>
        </p:txBody>
      </p:sp>
      <p:sp>
        <p:nvSpPr>
          <p:cNvPr id="10" name="文本框 9">
            <a:extLst>
              <a:ext uri="{FF2B5EF4-FFF2-40B4-BE49-F238E27FC236}">
                <a16:creationId xmlns:a16="http://schemas.microsoft.com/office/drawing/2014/main" id="{96E4ED81-77A7-4A99-9418-034EE3019C97}"/>
              </a:ext>
            </a:extLst>
          </p:cNvPr>
          <p:cNvSpPr txBox="1"/>
          <p:nvPr/>
        </p:nvSpPr>
        <p:spPr>
          <a:xfrm>
            <a:off x="9347200" y="4969594"/>
            <a:ext cx="1270000" cy="369312"/>
          </a:xfrm>
          <a:prstGeom prst="rect">
            <a:avLst/>
          </a:prstGeom>
          <a:noFill/>
          <a:ln w="3175">
            <a:solidFill>
              <a:srgbClr val="00B0F0"/>
            </a:solidFill>
          </a:ln>
        </p:spPr>
        <p:txBody>
          <a:bodyPr wrap="square" rtlCol="0">
            <a:spAutoFit/>
          </a:bodyPr>
          <a:lstStyle/>
          <a:p>
            <a:pPr algn="ctr"/>
            <a:r>
              <a:rPr lang="zh-CN" altLang="en-US" dirty="0"/>
              <a:t>目标点</a:t>
            </a:r>
          </a:p>
        </p:txBody>
      </p:sp>
      <p:cxnSp>
        <p:nvCxnSpPr>
          <p:cNvPr id="12" name="直接箭头连接符 11">
            <a:extLst>
              <a:ext uri="{FF2B5EF4-FFF2-40B4-BE49-F238E27FC236}">
                <a16:creationId xmlns:a16="http://schemas.microsoft.com/office/drawing/2014/main" id="{4427E135-CEED-4302-8B36-D38DC859FD0D}"/>
              </a:ext>
            </a:extLst>
          </p:cNvPr>
          <p:cNvCxnSpPr>
            <a:cxnSpLocks/>
            <a:endCxn id="9" idx="3"/>
          </p:cNvCxnSpPr>
          <p:nvPr/>
        </p:nvCxnSpPr>
        <p:spPr>
          <a:xfrm flipH="1" flipV="1">
            <a:off x="2620595" y="2019808"/>
            <a:ext cx="1809165" cy="18465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 name="直接箭头连接符 14">
            <a:extLst>
              <a:ext uri="{FF2B5EF4-FFF2-40B4-BE49-F238E27FC236}">
                <a16:creationId xmlns:a16="http://schemas.microsoft.com/office/drawing/2014/main" id="{13A41DE5-9241-45CA-BE3F-6006E16C8193}"/>
              </a:ext>
            </a:extLst>
          </p:cNvPr>
          <p:cNvCxnSpPr>
            <a:cxnSpLocks/>
            <a:endCxn id="10" idx="1"/>
          </p:cNvCxnSpPr>
          <p:nvPr/>
        </p:nvCxnSpPr>
        <p:spPr>
          <a:xfrm flipV="1">
            <a:off x="7721600" y="5154250"/>
            <a:ext cx="1625600" cy="2148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流程图: 接点 18">
            <a:extLst>
              <a:ext uri="{FF2B5EF4-FFF2-40B4-BE49-F238E27FC236}">
                <a16:creationId xmlns:a16="http://schemas.microsoft.com/office/drawing/2014/main" id="{FB6DC8DB-B9B3-4DD2-B827-DAB202530F5D}"/>
              </a:ext>
            </a:extLst>
          </p:cNvPr>
          <p:cNvSpPr/>
          <p:nvPr/>
        </p:nvSpPr>
        <p:spPr>
          <a:xfrm>
            <a:off x="4267200" y="2036785"/>
            <a:ext cx="314960" cy="335358"/>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接点 19">
            <a:extLst>
              <a:ext uri="{FF2B5EF4-FFF2-40B4-BE49-F238E27FC236}">
                <a16:creationId xmlns:a16="http://schemas.microsoft.com/office/drawing/2014/main" id="{4438D176-B7FA-487D-A671-977EE911C3BB}"/>
              </a:ext>
            </a:extLst>
          </p:cNvPr>
          <p:cNvSpPr/>
          <p:nvPr/>
        </p:nvSpPr>
        <p:spPr>
          <a:xfrm>
            <a:off x="7564120" y="5201421"/>
            <a:ext cx="314960" cy="335358"/>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746356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4" descr="Image result for åäº¬èªç©ºèªå¤©å¤§å­¦ png">
            <a:extLst>
              <a:ext uri="{FF2B5EF4-FFF2-40B4-BE49-F238E27FC236}">
                <a16:creationId xmlns:a16="http://schemas.microsoft.com/office/drawing/2014/main" id="{0F9115C1-57B5-4844-A6F5-B4CC66AF02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110" y="-700856"/>
            <a:ext cx="3144530" cy="260436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0" y="5"/>
            <a:ext cx="12192000" cy="468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D67A89AC-6187-4C19-BF72-7F56C2CBAE84}"/>
              </a:ext>
            </a:extLst>
          </p:cNvPr>
          <p:cNvSpPr txBox="1"/>
          <p:nvPr/>
        </p:nvSpPr>
        <p:spPr>
          <a:xfrm>
            <a:off x="1777223"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en-US" dirty="0"/>
              <a:t>搜索过程</a:t>
            </a:r>
          </a:p>
        </p:txBody>
      </p:sp>
      <p:sp>
        <p:nvSpPr>
          <p:cNvPr id="16" name="文本框 15">
            <a:extLst>
              <a:ext uri="{FF2B5EF4-FFF2-40B4-BE49-F238E27FC236}">
                <a16:creationId xmlns:a16="http://schemas.microsoft.com/office/drawing/2014/main" id="{DF5662E8-3892-4D75-B92B-8384103588EF}"/>
              </a:ext>
            </a:extLst>
          </p:cNvPr>
          <p:cNvSpPr txBox="1"/>
          <p:nvPr/>
        </p:nvSpPr>
        <p:spPr>
          <a:xfrm>
            <a:off x="3034244" y="1303761"/>
            <a:ext cx="1107996" cy="369332"/>
          </a:xfrm>
          <a:prstGeom prst="rect">
            <a:avLst/>
          </a:prstGeom>
          <a:solidFill>
            <a:srgbClr val="5C307D"/>
          </a:solidFill>
        </p:spPr>
        <p:txBody>
          <a:bodyPr wrap="none" rtlCol="0">
            <a:spAutoFit/>
          </a:bodyPr>
          <a:lstStyle>
            <a:defPPr>
              <a:defRPr lang="zh-CN"/>
            </a:defPPr>
            <a:lvl1pPr algn="ctr">
              <a:defRPr>
                <a:solidFill>
                  <a:schemeClr val="bg1"/>
                </a:solidFill>
                <a:latin typeface="华文楷体" panose="02010600040101010101" pitchFamily="2" charset="-122"/>
                <a:ea typeface="华文楷体" panose="02010600040101010101" pitchFamily="2" charset="-122"/>
              </a:defRPr>
            </a:lvl1pPr>
          </a:lstStyle>
          <a:p>
            <a:r>
              <a:rPr lang="zh-CN" altLang="en-US" dirty="0"/>
              <a:t>搜索算法</a:t>
            </a:r>
          </a:p>
        </p:txBody>
      </p:sp>
      <p:cxnSp>
        <p:nvCxnSpPr>
          <p:cNvPr id="17" name="直接连接符 16">
            <a:extLst>
              <a:ext uri="{FF2B5EF4-FFF2-40B4-BE49-F238E27FC236}">
                <a16:creationId xmlns:a16="http://schemas.microsoft.com/office/drawing/2014/main" id="{3BBF62F6-FB3D-4F56-8023-3788C507D08A}"/>
              </a:ext>
            </a:extLst>
          </p:cNvPr>
          <p:cNvCxnSpPr>
            <a:cxnSpLocks/>
          </p:cNvCxnSpPr>
          <p:nvPr/>
        </p:nvCxnSpPr>
        <p:spPr>
          <a:xfrm>
            <a:off x="1510352" y="1201003"/>
            <a:ext cx="278091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34260850-F3FE-4E0B-B666-4E3FE6E5A1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9932" y="747702"/>
            <a:ext cx="6534150" cy="5819775"/>
          </a:xfrm>
          <a:prstGeom prst="rect">
            <a:avLst/>
          </a:prstGeom>
          <a:effectLst>
            <a:outerShdw blurRad="50800" dist="38100" dir="5400000" algn="t" rotWithShape="0">
              <a:prstClr val="black">
                <a:alpha val="40000"/>
              </a:prstClr>
            </a:outerShdw>
          </a:effectLst>
        </p:spPr>
      </p:pic>
      <p:pic>
        <p:nvPicPr>
          <p:cNvPr id="11" name="图片 10">
            <a:extLst>
              <a:ext uri="{FF2B5EF4-FFF2-40B4-BE49-F238E27FC236}">
                <a16:creationId xmlns:a16="http://schemas.microsoft.com/office/drawing/2014/main" id="{1C316145-E637-4C92-883A-A0E3517618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563" y="2184401"/>
            <a:ext cx="4129361" cy="3677900"/>
          </a:xfrm>
          <a:prstGeom prst="rect">
            <a:avLst/>
          </a:prstGeom>
          <a:effectLst>
            <a:outerShdw blurRad="50800" dist="38100" dir="5400000" algn="t" rotWithShape="0">
              <a:prstClr val="black">
                <a:alpha val="40000"/>
              </a:prstClr>
            </a:outerShdw>
          </a:effectLst>
        </p:spPr>
      </p:pic>
      <p:sp>
        <p:nvSpPr>
          <p:cNvPr id="6" name="箭头: 右 5">
            <a:extLst>
              <a:ext uri="{FF2B5EF4-FFF2-40B4-BE49-F238E27FC236}">
                <a16:creationId xmlns:a16="http://schemas.microsoft.com/office/drawing/2014/main" id="{0E74B1CF-45AC-40EB-AF1A-AD046CE06215}"/>
              </a:ext>
            </a:extLst>
          </p:cNvPr>
          <p:cNvSpPr/>
          <p:nvPr/>
        </p:nvSpPr>
        <p:spPr>
          <a:xfrm>
            <a:off x="4654882" y="3119120"/>
            <a:ext cx="1901734" cy="1209040"/>
          </a:xfrm>
          <a:prstGeom prst="rightArrow">
            <a:avLst/>
          </a:prstGeom>
          <a:solidFill>
            <a:schemeClr val="accent2">
              <a:lumMod val="60000"/>
              <a:lumOff val="4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剪枝</a:t>
            </a:r>
            <a:r>
              <a:rPr lang="zh-CN" altLang="en-US" dirty="0"/>
              <a:t>、抽象</a:t>
            </a:r>
          </a:p>
        </p:txBody>
      </p:sp>
      <p:sp>
        <p:nvSpPr>
          <p:cNvPr id="2" name="灯片编号占位符 1">
            <a:extLst>
              <a:ext uri="{FF2B5EF4-FFF2-40B4-BE49-F238E27FC236}">
                <a16:creationId xmlns:a16="http://schemas.microsoft.com/office/drawing/2014/main" id="{64E6A2BA-FDFC-41CE-BC11-B3A0D46EC960}"/>
              </a:ext>
            </a:extLst>
          </p:cNvPr>
          <p:cNvSpPr>
            <a:spLocks noGrp="1"/>
          </p:cNvSpPr>
          <p:nvPr>
            <p:ph type="sldNum" sz="quarter" idx="12"/>
          </p:nvPr>
        </p:nvSpPr>
        <p:spPr/>
        <p:txBody>
          <a:bodyPr/>
          <a:lstStyle/>
          <a:p>
            <a:fld id="{1B217210-6342-4CBD-AECC-FD7487F24651}" type="slidenum">
              <a:rPr lang="zh-CN" altLang="en-US" smtClean="0"/>
              <a:t>17</a:t>
            </a:fld>
            <a:endParaRPr lang="zh-CN" altLang="en-US"/>
          </a:p>
        </p:txBody>
      </p:sp>
    </p:spTree>
    <p:extLst>
      <p:ext uri="{BB962C8B-B14F-4D97-AF65-F5344CB8AC3E}">
        <p14:creationId xmlns:p14="http://schemas.microsoft.com/office/powerpoint/2010/main" val="510277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4" descr="Image result for åäº¬èªç©ºèªå¤©å¤§å­¦ png">
            <a:extLst>
              <a:ext uri="{FF2B5EF4-FFF2-40B4-BE49-F238E27FC236}">
                <a16:creationId xmlns:a16="http://schemas.microsoft.com/office/drawing/2014/main" id="{0F9115C1-57B5-4844-A6F5-B4CC66AF02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110" y="-700856"/>
            <a:ext cx="3144530" cy="260436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0" y="5"/>
            <a:ext cx="12192000" cy="468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510352"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640836"/>
            <a:ext cx="1219200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6F4DD9B6-18D7-453F-9237-F9138D457EB2}"/>
              </a:ext>
            </a:extLst>
          </p:cNvPr>
          <p:cNvSpPr txBox="1"/>
          <p:nvPr/>
        </p:nvSpPr>
        <p:spPr>
          <a:xfrm>
            <a:off x="4800615" y="570588"/>
            <a:ext cx="2590774" cy="584775"/>
          </a:xfrm>
          <a:prstGeom prst="rect">
            <a:avLst/>
          </a:prstGeom>
          <a:noFill/>
        </p:spPr>
        <p:txBody>
          <a:bodyPr wrap="none" rtlCol="0">
            <a:spAutoFit/>
          </a:bodyPr>
          <a:lstStyle/>
          <a:p>
            <a:pPr algn="ctr"/>
            <a:r>
              <a:rPr lang="en-US" altLang="zh-CN" sz="3200" dirty="0">
                <a:latin typeface="华文楷体" panose="02010600040101010101" pitchFamily="2" charset="-122"/>
                <a:ea typeface="华文楷体" panose="02010600040101010101" pitchFamily="2" charset="-122"/>
              </a:rPr>
              <a:t>RRT</a:t>
            </a:r>
            <a:r>
              <a:rPr lang="zh-CN" altLang="en-US" sz="3200" dirty="0">
                <a:latin typeface="华文楷体" panose="02010600040101010101" pitchFamily="2" charset="-122"/>
                <a:ea typeface="华文楷体" panose="02010600040101010101" pitchFamily="2" charset="-122"/>
              </a:rPr>
              <a:t>柔顺方法</a:t>
            </a:r>
          </a:p>
        </p:txBody>
      </p:sp>
      <p:pic>
        <p:nvPicPr>
          <p:cNvPr id="14337" name="图片 14" descr="Bezier">
            <a:extLst>
              <a:ext uri="{FF2B5EF4-FFF2-40B4-BE49-F238E27FC236}">
                <a16:creationId xmlns:a16="http://schemas.microsoft.com/office/drawing/2014/main" id="{303C84EE-B640-4D7F-BCBA-CC21B36E56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0881" y="3482534"/>
            <a:ext cx="7105751" cy="2844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a:extLst>
              <a:ext uri="{FF2B5EF4-FFF2-40B4-BE49-F238E27FC236}">
                <a16:creationId xmlns:a16="http://schemas.microsoft.com/office/drawing/2014/main" id="{FE9C7F58-8DD1-4828-A6DB-0376C778C19B}"/>
              </a:ext>
            </a:extLst>
          </p:cNvPr>
          <p:cNvPicPr>
            <a:picLocks noChangeAspect="1"/>
          </p:cNvPicPr>
          <p:nvPr/>
        </p:nvPicPr>
        <p:blipFill>
          <a:blip r:embed="rId4"/>
          <a:stretch>
            <a:fillRect/>
          </a:stretch>
        </p:blipFill>
        <p:spPr>
          <a:xfrm>
            <a:off x="1510352" y="1632359"/>
            <a:ext cx="4034155" cy="410360"/>
          </a:xfrm>
          <a:prstGeom prst="rect">
            <a:avLst/>
          </a:prstGeom>
        </p:spPr>
      </p:pic>
      <p:pic>
        <p:nvPicPr>
          <p:cNvPr id="9" name="图片 8">
            <a:extLst>
              <a:ext uri="{FF2B5EF4-FFF2-40B4-BE49-F238E27FC236}">
                <a16:creationId xmlns:a16="http://schemas.microsoft.com/office/drawing/2014/main" id="{54396ADB-B17E-4DC1-8856-D86D47B28FA5}"/>
              </a:ext>
            </a:extLst>
          </p:cNvPr>
          <p:cNvPicPr>
            <a:picLocks noChangeAspect="1"/>
          </p:cNvPicPr>
          <p:nvPr/>
        </p:nvPicPr>
        <p:blipFill>
          <a:blip r:embed="rId5"/>
          <a:stretch>
            <a:fillRect/>
          </a:stretch>
        </p:blipFill>
        <p:spPr>
          <a:xfrm>
            <a:off x="1550992" y="2456628"/>
            <a:ext cx="7332280" cy="451813"/>
          </a:xfrm>
          <a:prstGeom prst="rect">
            <a:avLst/>
          </a:prstGeom>
        </p:spPr>
      </p:pic>
      <p:pic>
        <p:nvPicPr>
          <p:cNvPr id="11" name="图片 10">
            <a:extLst>
              <a:ext uri="{FF2B5EF4-FFF2-40B4-BE49-F238E27FC236}">
                <a16:creationId xmlns:a16="http://schemas.microsoft.com/office/drawing/2014/main" id="{79671B3D-ED2B-4164-88E9-F44DFA3C5754}"/>
              </a:ext>
            </a:extLst>
          </p:cNvPr>
          <p:cNvPicPr>
            <a:picLocks noChangeAspect="1"/>
          </p:cNvPicPr>
          <p:nvPr/>
        </p:nvPicPr>
        <p:blipFill>
          <a:blip r:embed="rId6"/>
          <a:stretch>
            <a:fillRect/>
          </a:stretch>
        </p:blipFill>
        <p:spPr>
          <a:xfrm>
            <a:off x="1520512" y="3162622"/>
            <a:ext cx="5747855" cy="405885"/>
          </a:xfrm>
          <a:prstGeom prst="rect">
            <a:avLst/>
          </a:prstGeom>
        </p:spPr>
      </p:pic>
      <p:sp>
        <p:nvSpPr>
          <p:cNvPr id="12" name="矩形 11">
            <a:extLst>
              <a:ext uri="{FF2B5EF4-FFF2-40B4-BE49-F238E27FC236}">
                <a16:creationId xmlns:a16="http://schemas.microsoft.com/office/drawing/2014/main" id="{DC32074F-FC4E-4A3A-AAB9-2AFD528396F4}"/>
              </a:ext>
            </a:extLst>
          </p:cNvPr>
          <p:cNvSpPr/>
          <p:nvPr/>
        </p:nvSpPr>
        <p:spPr>
          <a:xfrm>
            <a:off x="1510352" y="1316466"/>
            <a:ext cx="1569660" cy="369332"/>
          </a:xfrm>
          <a:prstGeom prst="rect">
            <a:avLst/>
          </a:prstGeom>
        </p:spPr>
        <p:txBody>
          <a:bodyPr wrap="none">
            <a:spAutoFit/>
          </a:bodyPr>
          <a:lstStyle/>
          <a:p>
            <a:r>
              <a:rPr lang="zh-CN" altLang="zh-CN" kern="100" dirty="0">
                <a:latin typeface="Times New Roman" panose="02020603050405020304" pitchFamily="18" charset="0"/>
                <a:cs typeface="Times New Roman" panose="02020603050405020304" pitchFamily="18" charset="0"/>
              </a:rPr>
              <a:t>一次曲线</a:t>
            </a:r>
            <a:r>
              <a:rPr lang="zh-CN" altLang="en-US" kern="100" dirty="0">
                <a:latin typeface="Times New Roman" panose="02020603050405020304" pitchFamily="18" charset="0"/>
                <a:cs typeface="Times New Roman" panose="02020603050405020304" pitchFamily="18" charset="0"/>
              </a:rPr>
              <a:t>定义</a:t>
            </a:r>
            <a:endParaRPr lang="zh-CN" altLang="en-US" dirty="0"/>
          </a:p>
        </p:txBody>
      </p:sp>
      <p:sp>
        <p:nvSpPr>
          <p:cNvPr id="16" name="矩形 15">
            <a:extLst>
              <a:ext uri="{FF2B5EF4-FFF2-40B4-BE49-F238E27FC236}">
                <a16:creationId xmlns:a16="http://schemas.microsoft.com/office/drawing/2014/main" id="{7C4640B3-80C0-4C72-A287-58407A34B37F}"/>
              </a:ext>
            </a:extLst>
          </p:cNvPr>
          <p:cNvSpPr/>
          <p:nvPr/>
        </p:nvSpPr>
        <p:spPr>
          <a:xfrm>
            <a:off x="1493545" y="2177362"/>
            <a:ext cx="1569660" cy="369332"/>
          </a:xfrm>
          <a:prstGeom prst="rect">
            <a:avLst/>
          </a:prstGeom>
        </p:spPr>
        <p:txBody>
          <a:bodyPr wrap="none">
            <a:spAutoFit/>
          </a:bodyPr>
          <a:lstStyle/>
          <a:p>
            <a:r>
              <a:rPr lang="zh-CN" altLang="en-US" kern="100" dirty="0">
                <a:latin typeface="Times New Roman" panose="02020603050405020304" pitchFamily="18" charset="0"/>
                <a:cs typeface="Times New Roman" panose="02020603050405020304" pitchFamily="18" charset="0"/>
              </a:rPr>
              <a:t>二</a:t>
            </a:r>
            <a:r>
              <a:rPr lang="zh-CN" altLang="zh-CN" kern="100" dirty="0">
                <a:latin typeface="Times New Roman" panose="02020603050405020304" pitchFamily="18" charset="0"/>
                <a:cs typeface="Times New Roman" panose="02020603050405020304" pitchFamily="18" charset="0"/>
              </a:rPr>
              <a:t>次曲线</a:t>
            </a:r>
            <a:r>
              <a:rPr lang="zh-CN" altLang="en-US" kern="100" dirty="0">
                <a:latin typeface="Times New Roman" panose="02020603050405020304" pitchFamily="18" charset="0"/>
                <a:cs typeface="Times New Roman" panose="02020603050405020304" pitchFamily="18" charset="0"/>
              </a:rPr>
              <a:t>定义</a:t>
            </a:r>
            <a:endParaRPr lang="zh-CN" altLang="en-US" dirty="0"/>
          </a:p>
        </p:txBody>
      </p:sp>
      <p:sp>
        <p:nvSpPr>
          <p:cNvPr id="2" name="灯片编号占位符 1">
            <a:extLst>
              <a:ext uri="{FF2B5EF4-FFF2-40B4-BE49-F238E27FC236}">
                <a16:creationId xmlns:a16="http://schemas.microsoft.com/office/drawing/2014/main" id="{BEE72D53-0718-44EA-8314-8B0B08FB7322}"/>
              </a:ext>
            </a:extLst>
          </p:cNvPr>
          <p:cNvSpPr>
            <a:spLocks noGrp="1"/>
          </p:cNvSpPr>
          <p:nvPr>
            <p:ph type="sldNum" sz="quarter" idx="12"/>
          </p:nvPr>
        </p:nvSpPr>
        <p:spPr/>
        <p:txBody>
          <a:bodyPr/>
          <a:lstStyle/>
          <a:p>
            <a:fld id="{1B217210-6342-4CBD-AECC-FD7487F24651}" type="slidenum">
              <a:rPr lang="zh-CN" altLang="en-US" smtClean="0"/>
              <a:t>18</a:t>
            </a:fld>
            <a:endParaRPr lang="zh-CN" altLang="en-US"/>
          </a:p>
        </p:txBody>
      </p:sp>
    </p:spTree>
    <p:extLst>
      <p:ext uri="{BB962C8B-B14F-4D97-AF65-F5344CB8AC3E}">
        <p14:creationId xmlns:p14="http://schemas.microsoft.com/office/powerpoint/2010/main" val="7084733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B20DCE20-60EB-4BE2-A823-2AF4F83644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3075" y="601326"/>
            <a:ext cx="6534150" cy="5819775"/>
          </a:xfrm>
          <a:prstGeom prst="rect">
            <a:avLst/>
          </a:prstGeom>
          <a:effectLst>
            <a:outerShdw blurRad="50800" dist="38100" dir="5400000" algn="t" rotWithShape="0">
              <a:prstClr val="black">
                <a:alpha val="40000"/>
              </a:prstClr>
            </a:outerShdw>
          </a:effectLst>
        </p:spPr>
      </p:pic>
      <p:pic>
        <p:nvPicPr>
          <p:cNvPr id="2" name="Picture 4" descr="Image result for åäº¬èªç©ºèªå¤©å¤§å­¦ png">
            <a:extLst>
              <a:ext uri="{FF2B5EF4-FFF2-40B4-BE49-F238E27FC236}">
                <a16:creationId xmlns:a16="http://schemas.microsoft.com/office/drawing/2014/main" id="{A06568FB-8D37-4BE9-BBD0-DB656B84AA9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6110" y="-700856"/>
            <a:ext cx="3144530" cy="260436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4E336A75-0C87-46E6-824B-E3C00EB1434D}"/>
              </a:ext>
            </a:extLst>
          </p:cNvPr>
          <p:cNvSpPr/>
          <p:nvPr/>
        </p:nvSpPr>
        <p:spPr>
          <a:xfrm>
            <a:off x="0" y="5"/>
            <a:ext cx="12192000" cy="468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2BDD374C-0066-4805-809A-8408D1610C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4732" y="2007820"/>
            <a:ext cx="4065268" cy="3620815"/>
          </a:xfrm>
          <a:prstGeom prst="rect">
            <a:avLst/>
          </a:prstGeom>
          <a:effectLst>
            <a:outerShdw blurRad="50800" dist="38100" dir="5400000" algn="t" rotWithShape="0">
              <a:prstClr val="black">
                <a:alpha val="40000"/>
              </a:prstClr>
            </a:outerShdw>
          </a:effectLst>
        </p:spPr>
      </p:pic>
      <p:sp>
        <p:nvSpPr>
          <p:cNvPr id="7" name="箭头: 右 6">
            <a:extLst>
              <a:ext uri="{FF2B5EF4-FFF2-40B4-BE49-F238E27FC236}">
                <a16:creationId xmlns:a16="http://schemas.microsoft.com/office/drawing/2014/main" id="{2698171B-50A2-4864-87A3-011AA8B2FBAF}"/>
              </a:ext>
            </a:extLst>
          </p:cNvPr>
          <p:cNvSpPr/>
          <p:nvPr/>
        </p:nvSpPr>
        <p:spPr>
          <a:xfrm>
            <a:off x="4654882" y="3119120"/>
            <a:ext cx="1901734" cy="1209040"/>
          </a:xfrm>
          <a:prstGeom prst="rightArrow">
            <a:avLst/>
          </a:prstGeom>
          <a:solidFill>
            <a:schemeClr val="accent2">
              <a:lumMod val="60000"/>
              <a:lumOff val="4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柔顺</a:t>
            </a:r>
          </a:p>
        </p:txBody>
      </p:sp>
      <p:cxnSp>
        <p:nvCxnSpPr>
          <p:cNvPr id="10" name="直接连接符 9">
            <a:extLst>
              <a:ext uri="{FF2B5EF4-FFF2-40B4-BE49-F238E27FC236}">
                <a16:creationId xmlns:a16="http://schemas.microsoft.com/office/drawing/2014/main" id="{2088F3D7-3BFE-4799-923F-2FE48EA0E588}"/>
              </a:ext>
            </a:extLst>
          </p:cNvPr>
          <p:cNvCxnSpPr>
            <a:cxnSpLocks/>
          </p:cNvCxnSpPr>
          <p:nvPr/>
        </p:nvCxnSpPr>
        <p:spPr>
          <a:xfrm>
            <a:off x="1510352" y="1201003"/>
            <a:ext cx="278091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78081884-179B-4D51-888F-88E8E7BF2E44}"/>
              </a:ext>
            </a:extLst>
          </p:cNvPr>
          <p:cNvSpPr>
            <a:spLocks noGrp="1"/>
          </p:cNvSpPr>
          <p:nvPr>
            <p:ph type="sldNum" sz="quarter" idx="12"/>
          </p:nvPr>
        </p:nvSpPr>
        <p:spPr/>
        <p:txBody>
          <a:bodyPr/>
          <a:lstStyle/>
          <a:p>
            <a:fld id="{1B217210-6342-4CBD-AECC-FD7487F24651}" type="slidenum">
              <a:rPr lang="zh-CN" altLang="en-US" smtClean="0"/>
              <a:t>19</a:t>
            </a:fld>
            <a:endParaRPr lang="zh-CN" altLang="en-US"/>
          </a:p>
        </p:txBody>
      </p:sp>
    </p:spTree>
    <p:extLst>
      <p:ext uri="{BB962C8B-B14F-4D97-AF65-F5344CB8AC3E}">
        <p14:creationId xmlns:p14="http://schemas.microsoft.com/office/powerpoint/2010/main" val="781743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5"/>
            <a:ext cx="12192000" cy="120264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1687773" y="3083037"/>
            <a:ext cx="3123394" cy="646331"/>
          </a:xfrm>
          <a:prstGeom prst="rect">
            <a:avLst/>
          </a:prstGeom>
          <a:noFill/>
        </p:spPr>
        <p:txBody>
          <a:bodyPr wrap="square" rtlCol="0">
            <a:spAutoFit/>
          </a:bodyPr>
          <a:lstStyle/>
          <a:p>
            <a:r>
              <a:rPr lang="en-US" altLang="zh-CN" sz="3600" b="1" dirty="0">
                <a:solidFill>
                  <a:schemeClr val="bg1">
                    <a:lumMod val="65000"/>
                  </a:schemeClr>
                </a:solidFill>
                <a:latin typeface="华文楷体" panose="02010600040101010101" pitchFamily="2" charset="-122"/>
                <a:ea typeface="华文楷体" panose="02010600040101010101" pitchFamily="2" charset="-122"/>
              </a:rPr>
              <a:t>CONTENTS</a:t>
            </a:r>
            <a:endParaRPr lang="zh-CN" altLang="en-US" sz="3600" b="1" dirty="0">
              <a:solidFill>
                <a:schemeClr val="bg1">
                  <a:lumMod val="65000"/>
                </a:schemeClr>
              </a:solidFill>
              <a:latin typeface="华文楷体" panose="02010600040101010101" pitchFamily="2" charset="-122"/>
              <a:ea typeface="华文楷体" panose="02010600040101010101" pitchFamily="2" charset="-122"/>
            </a:endParaRPr>
          </a:p>
        </p:txBody>
      </p:sp>
      <p:sp>
        <p:nvSpPr>
          <p:cNvPr id="14" name="矩形 13"/>
          <p:cNvSpPr/>
          <p:nvPr/>
        </p:nvSpPr>
        <p:spPr>
          <a:xfrm>
            <a:off x="0" y="1316461"/>
            <a:ext cx="7539791" cy="457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597588" y="1316585"/>
            <a:ext cx="4594412"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7494500" y="6627119"/>
            <a:ext cx="408725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645268" y="2917957"/>
            <a:ext cx="902811" cy="523220"/>
          </a:xfrm>
          <a:prstGeom prst="rect">
            <a:avLst/>
          </a:prstGeom>
          <a:noFill/>
        </p:spPr>
        <p:txBody>
          <a:bodyPr wrap="none" rtlCol="0">
            <a:spAutoFit/>
          </a:bodyPr>
          <a:lstStyle/>
          <a:p>
            <a:r>
              <a:rPr lang="zh-CN" altLang="en-US" sz="2800" b="1" dirty="0">
                <a:solidFill>
                  <a:srgbClr val="5C307D"/>
                </a:solidFill>
                <a:latin typeface="华文楷体" panose="02010600040101010101" pitchFamily="2" charset="-122"/>
                <a:ea typeface="华文楷体" panose="02010600040101010101" pitchFamily="2" charset="-122"/>
              </a:rPr>
              <a:t>目录</a:t>
            </a:r>
          </a:p>
        </p:txBody>
      </p:sp>
      <p:sp>
        <p:nvSpPr>
          <p:cNvPr id="17" name="文本框 16"/>
          <p:cNvSpPr txBox="1"/>
          <p:nvPr/>
        </p:nvSpPr>
        <p:spPr>
          <a:xfrm>
            <a:off x="5049600" y="2903403"/>
            <a:ext cx="377026" cy="584775"/>
          </a:xfrm>
          <a:prstGeom prst="rect">
            <a:avLst/>
          </a:prstGeom>
          <a:noFill/>
        </p:spPr>
        <p:txBody>
          <a:bodyPr wrap="none" rtlCol="0">
            <a:spAutoFit/>
          </a:bodyPr>
          <a:lstStyle/>
          <a:p>
            <a:pPr algn="ctr"/>
            <a:r>
              <a:rPr lang="en-US" altLang="zh-CN" sz="3200" dirty="0">
                <a:solidFill>
                  <a:srgbClr val="5C307D"/>
                </a:solidFill>
                <a:latin typeface="华文楷体" panose="02010600040101010101" pitchFamily="2" charset="-122"/>
                <a:ea typeface="华文楷体" panose="02010600040101010101" pitchFamily="2" charset="-122"/>
              </a:rPr>
              <a:t>1</a:t>
            </a:r>
            <a:endParaRPr lang="zh-CN" altLang="en-US" sz="3200" dirty="0">
              <a:solidFill>
                <a:srgbClr val="5C307D"/>
              </a:solidFill>
              <a:latin typeface="华文楷体" panose="02010600040101010101" pitchFamily="2" charset="-122"/>
              <a:ea typeface="华文楷体" panose="02010600040101010101" pitchFamily="2" charset="-122"/>
            </a:endParaRPr>
          </a:p>
        </p:txBody>
      </p:sp>
      <p:sp>
        <p:nvSpPr>
          <p:cNvPr id="19" name="文本框 18"/>
          <p:cNvSpPr txBox="1"/>
          <p:nvPr/>
        </p:nvSpPr>
        <p:spPr>
          <a:xfrm>
            <a:off x="5510055" y="2970191"/>
            <a:ext cx="697627" cy="400110"/>
          </a:xfrm>
          <a:prstGeom prst="rect">
            <a:avLst/>
          </a:prstGeom>
          <a:noFill/>
        </p:spPr>
        <p:txBody>
          <a:bodyPr wrap="none" rtlCol="0">
            <a:spAutoFit/>
          </a:bodyPr>
          <a:lstStyle/>
          <a:p>
            <a:r>
              <a:rPr lang="zh-CN" altLang="en-US" sz="2000" dirty="0">
                <a:solidFill>
                  <a:schemeClr val="tx1">
                    <a:lumMod val="75000"/>
                    <a:lumOff val="25000"/>
                  </a:schemeClr>
                </a:solidFill>
                <a:ea typeface="华文楷体" panose="02010600040101010101" pitchFamily="2" charset="-122"/>
              </a:rPr>
              <a:t>引言</a:t>
            </a:r>
          </a:p>
        </p:txBody>
      </p:sp>
      <p:cxnSp>
        <p:nvCxnSpPr>
          <p:cNvPr id="20" name="直接连接符 19"/>
          <p:cNvCxnSpPr/>
          <p:nvPr/>
        </p:nvCxnSpPr>
        <p:spPr>
          <a:xfrm flipH="1">
            <a:off x="5260631" y="3083032"/>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6C8C2312-8DC9-49F5-BF99-1B510256B6AD}"/>
              </a:ext>
            </a:extLst>
          </p:cNvPr>
          <p:cNvGrpSpPr/>
          <p:nvPr/>
        </p:nvGrpSpPr>
        <p:grpSpPr>
          <a:xfrm>
            <a:off x="5018265" y="3370301"/>
            <a:ext cx="488822" cy="584775"/>
            <a:chOff x="5049600" y="3994087"/>
            <a:chExt cx="488822" cy="584775"/>
          </a:xfrm>
        </p:grpSpPr>
        <p:sp>
          <p:nvSpPr>
            <p:cNvPr id="21" name="文本框 20"/>
            <p:cNvSpPr txBox="1"/>
            <p:nvPr/>
          </p:nvSpPr>
          <p:spPr>
            <a:xfrm>
              <a:off x="5049600" y="3994087"/>
              <a:ext cx="377026" cy="584775"/>
            </a:xfrm>
            <a:prstGeom prst="rect">
              <a:avLst/>
            </a:prstGeom>
            <a:noFill/>
          </p:spPr>
          <p:txBody>
            <a:bodyPr wrap="none" rtlCol="0">
              <a:spAutoFit/>
            </a:bodyPr>
            <a:lstStyle/>
            <a:p>
              <a:pPr algn="ctr"/>
              <a:r>
                <a:rPr lang="en-US" altLang="zh-CN" sz="3200" dirty="0">
                  <a:solidFill>
                    <a:srgbClr val="5C307D"/>
                  </a:solidFill>
                  <a:latin typeface="华文楷体" panose="02010600040101010101" pitchFamily="2" charset="-122"/>
                  <a:ea typeface="华文楷体" panose="02010600040101010101" pitchFamily="2" charset="-122"/>
                </a:rPr>
                <a:t>2</a:t>
              </a:r>
              <a:endParaRPr lang="zh-CN" altLang="en-US" sz="3200" dirty="0">
                <a:solidFill>
                  <a:srgbClr val="5C307D"/>
                </a:solidFill>
                <a:latin typeface="华文楷体" panose="02010600040101010101" pitchFamily="2" charset="-122"/>
                <a:ea typeface="华文楷体" panose="02010600040101010101" pitchFamily="2" charset="-122"/>
              </a:endParaRPr>
            </a:p>
          </p:txBody>
        </p:sp>
        <p:cxnSp>
          <p:nvCxnSpPr>
            <p:cNvPr id="23" name="直接连接符 22"/>
            <p:cNvCxnSpPr/>
            <p:nvPr/>
          </p:nvCxnSpPr>
          <p:spPr>
            <a:xfrm flipH="1">
              <a:off x="5291966" y="4163498"/>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grpSp>
        <p:nvGrpSpPr>
          <p:cNvPr id="3" name="组合 2">
            <a:extLst>
              <a:ext uri="{FF2B5EF4-FFF2-40B4-BE49-F238E27FC236}">
                <a16:creationId xmlns:a16="http://schemas.microsoft.com/office/drawing/2014/main" id="{C96E031F-F9A0-4406-AC35-1CE1215754DE}"/>
              </a:ext>
            </a:extLst>
          </p:cNvPr>
          <p:cNvGrpSpPr/>
          <p:nvPr/>
        </p:nvGrpSpPr>
        <p:grpSpPr>
          <a:xfrm>
            <a:off x="4991125" y="3847296"/>
            <a:ext cx="476341" cy="584775"/>
            <a:chOff x="5049600" y="3482785"/>
            <a:chExt cx="476341" cy="584775"/>
          </a:xfrm>
        </p:grpSpPr>
        <p:sp>
          <p:nvSpPr>
            <p:cNvPr id="24" name="文本框 23"/>
            <p:cNvSpPr txBox="1"/>
            <p:nvPr/>
          </p:nvSpPr>
          <p:spPr>
            <a:xfrm>
              <a:off x="5049600" y="3482785"/>
              <a:ext cx="377026" cy="584775"/>
            </a:xfrm>
            <a:prstGeom prst="rect">
              <a:avLst/>
            </a:prstGeom>
            <a:noFill/>
          </p:spPr>
          <p:txBody>
            <a:bodyPr wrap="none" rtlCol="0">
              <a:spAutoFit/>
            </a:bodyPr>
            <a:lstStyle/>
            <a:p>
              <a:pPr algn="ctr"/>
              <a:r>
                <a:rPr lang="en-US" altLang="zh-CN" sz="3200" dirty="0">
                  <a:solidFill>
                    <a:srgbClr val="5C307D"/>
                  </a:solidFill>
                  <a:latin typeface="华文楷体" panose="02010600040101010101" pitchFamily="2" charset="-122"/>
                  <a:ea typeface="华文楷体" panose="02010600040101010101" pitchFamily="2" charset="-122"/>
                </a:rPr>
                <a:t>3</a:t>
              </a:r>
              <a:endParaRPr lang="zh-CN" altLang="en-US" sz="3200" dirty="0">
                <a:solidFill>
                  <a:srgbClr val="5C307D"/>
                </a:solidFill>
                <a:latin typeface="华文楷体" panose="02010600040101010101" pitchFamily="2" charset="-122"/>
                <a:ea typeface="华文楷体" panose="02010600040101010101" pitchFamily="2" charset="-122"/>
              </a:endParaRPr>
            </a:p>
          </p:txBody>
        </p:sp>
        <p:cxnSp>
          <p:nvCxnSpPr>
            <p:cNvPr id="26" name="直接连接符 25"/>
            <p:cNvCxnSpPr/>
            <p:nvPr/>
          </p:nvCxnSpPr>
          <p:spPr>
            <a:xfrm flipH="1">
              <a:off x="5279485" y="3662414"/>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28" name="文本框 27"/>
          <p:cNvSpPr txBox="1"/>
          <p:nvPr/>
        </p:nvSpPr>
        <p:spPr>
          <a:xfrm>
            <a:off x="5475752" y="3467360"/>
            <a:ext cx="2492990" cy="400110"/>
          </a:xfrm>
          <a:prstGeom prst="rect">
            <a:avLst/>
          </a:prstGeom>
          <a:noFill/>
        </p:spPr>
        <p:txBody>
          <a:bodyPr wrap="none" rtlCol="0">
            <a:spAutoFit/>
          </a:bodyPr>
          <a:lstStyle/>
          <a:p>
            <a:r>
              <a:rPr lang="zh-CN" altLang="en-US" sz="2000" dirty="0">
                <a:solidFill>
                  <a:schemeClr val="tx1">
                    <a:lumMod val="75000"/>
                    <a:lumOff val="25000"/>
                  </a:schemeClr>
                </a:solidFill>
                <a:ea typeface="华文楷体" panose="02010600040101010101" pitchFamily="2" charset="-122"/>
              </a:rPr>
              <a:t>路径规划与轨迹生成</a:t>
            </a:r>
          </a:p>
        </p:txBody>
      </p:sp>
      <p:grpSp>
        <p:nvGrpSpPr>
          <p:cNvPr id="5" name="组合 4">
            <a:extLst>
              <a:ext uri="{FF2B5EF4-FFF2-40B4-BE49-F238E27FC236}">
                <a16:creationId xmlns:a16="http://schemas.microsoft.com/office/drawing/2014/main" id="{6DDC0FBC-1C09-41E6-8BBF-46347C13DCC9}"/>
              </a:ext>
            </a:extLst>
          </p:cNvPr>
          <p:cNvGrpSpPr/>
          <p:nvPr/>
        </p:nvGrpSpPr>
        <p:grpSpPr>
          <a:xfrm>
            <a:off x="4986930" y="4343652"/>
            <a:ext cx="488822" cy="584775"/>
            <a:chOff x="5049600" y="4573469"/>
            <a:chExt cx="488822" cy="584775"/>
          </a:xfrm>
        </p:grpSpPr>
        <p:sp>
          <p:nvSpPr>
            <p:cNvPr id="27" name="文本框 26"/>
            <p:cNvSpPr txBox="1"/>
            <p:nvPr/>
          </p:nvSpPr>
          <p:spPr>
            <a:xfrm>
              <a:off x="5049600" y="4573469"/>
              <a:ext cx="377026" cy="584775"/>
            </a:xfrm>
            <a:prstGeom prst="rect">
              <a:avLst/>
            </a:prstGeom>
            <a:noFill/>
          </p:spPr>
          <p:txBody>
            <a:bodyPr wrap="none" rtlCol="0">
              <a:spAutoFit/>
            </a:bodyPr>
            <a:lstStyle/>
            <a:p>
              <a:pPr algn="r"/>
              <a:r>
                <a:rPr lang="en-US" altLang="zh-CN" sz="3200" dirty="0">
                  <a:solidFill>
                    <a:srgbClr val="5C307D"/>
                  </a:solidFill>
                  <a:latin typeface="华文楷体" panose="02010600040101010101" pitchFamily="2" charset="-122"/>
                  <a:ea typeface="华文楷体" panose="02010600040101010101" pitchFamily="2" charset="-122"/>
                </a:rPr>
                <a:t>4</a:t>
              </a:r>
              <a:endParaRPr lang="zh-CN" altLang="en-US" sz="3200" dirty="0">
                <a:solidFill>
                  <a:srgbClr val="5C307D"/>
                </a:solidFill>
                <a:latin typeface="华文楷体" panose="02010600040101010101" pitchFamily="2" charset="-122"/>
                <a:ea typeface="华文楷体" panose="02010600040101010101" pitchFamily="2" charset="-122"/>
              </a:endParaRPr>
            </a:p>
          </p:txBody>
        </p:sp>
        <p:cxnSp>
          <p:nvCxnSpPr>
            <p:cNvPr id="29" name="直接连接符 28"/>
            <p:cNvCxnSpPr/>
            <p:nvPr/>
          </p:nvCxnSpPr>
          <p:spPr>
            <a:xfrm flipH="1">
              <a:off x="5291966" y="4742880"/>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34" name="文本框 33"/>
          <p:cNvSpPr txBox="1"/>
          <p:nvPr/>
        </p:nvSpPr>
        <p:spPr>
          <a:xfrm>
            <a:off x="5452833" y="3943542"/>
            <a:ext cx="1210588" cy="400110"/>
          </a:xfrm>
          <a:prstGeom prst="rect">
            <a:avLst/>
          </a:prstGeom>
          <a:noFill/>
        </p:spPr>
        <p:txBody>
          <a:bodyPr wrap="none" rtlCol="0">
            <a:spAutoFit/>
          </a:bodyPr>
          <a:lstStyle/>
          <a:p>
            <a:r>
              <a:rPr lang="zh-CN" altLang="en-US" sz="2000" dirty="0">
                <a:solidFill>
                  <a:schemeClr val="tx1">
                    <a:lumMod val="75000"/>
                    <a:lumOff val="25000"/>
                  </a:schemeClr>
                </a:solidFill>
                <a:ea typeface="华文楷体" panose="02010600040101010101" pitchFamily="2" charset="-122"/>
              </a:rPr>
              <a:t>实验部分</a:t>
            </a:r>
          </a:p>
        </p:txBody>
      </p:sp>
      <p:sp>
        <p:nvSpPr>
          <p:cNvPr id="36" name="椭圆 16"/>
          <p:cNvSpPr/>
          <p:nvPr/>
        </p:nvSpPr>
        <p:spPr>
          <a:xfrm>
            <a:off x="11293716" y="6346632"/>
            <a:ext cx="288032" cy="288032"/>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37" name="椭圆 17"/>
          <p:cNvSpPr/>
          <p:nvPr/>
        </p:nvSpPr>
        <p:spPr>
          <a:xfrm>
            <a:off x="11614690" y="6029540"/>
            <a:ext cx="288032" cy="2880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cxnSp>
        <p:nvCxnSpPr>
          <p:cNvPr id="8" name="直接连接符 7"/>
          <p:cNvCxnSpPr>
            <a:cxnSpLocks/>
          </p:cNvCxnSpPr>
          <p:nvPr/>
        </p:nvCxnSpPr>
        <p:spPr>
          <a:xfrm flipH="1">
            <a:off x="4802341" y="2994901"/>
            <a:ext cx="119" cy="214096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8" name="Picture 4" descr="Image result for åäº¬èªç©ºèªå¤©å¤§å­¦ png">
            <a:extLst>
              <a:ext uri="{FF2B5EF4-FFF2-40B4-BE49-F238E27FC236}">
                <a16:creationId xmlns:a16="http://schemas.microsoft.com/office/drawing/2014/main" id="{806822E2-9E84-478B-BA4F-A42432C7DAB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110" y="-700856"/>
            <a:ext cx="3144530" cy="2604364"/>
          </a:xfrm>
          <a:prstGeom prst="rect">
            <a:avLst/>
          </a:prstGeom>
          <a:noFill/>
          <a:extLst>
            <a:ext uri="{909E8E84-426E-40DD-AFC4-6F175D3DCCD1}">
              <a14:hiddenFill xmlns:a14="http://schemas.microsoft.com/office/drawing/2010/main">
                <a:solidFill>
                  <a:srgbClr val="FFFFFF"/>
                </a:solidFill>
              </a14:hiddenFill>
            </a:ext>
          </a:extLst>
        </p:spPr>
      </p:pic>
      <p:sp>
        <p:nvSpPr>
          <p:cNvPr id="42" name="文本框 41">
            <a:extLst>
              <a:ext uri="{FF2B5EF4-FFF2-40B4-BE49-F238E27FC236}">
                <a16:creationId xmlns:a16="http://schemas.microsoft.com/office/drawing/2014/main" id="{6E8998B3-B559-4A24-B377-0A6295E7CE16}"/>
              </a:ext>
            </a:extLst>
          </p:cNvPr>
          <p:cNvSpPr txBox="1"/>
          <p:nvPr/>
        </p:nvSpPr>
        <p:spPr>
          <a:xfrm>
            <a:off x="5507087" y="4436710"/>
            <a:ext cx="1467068" cy="400110"/>
          </a:xfrm>
          <a:prstGeom prst="rect">
            <a:avLst/>
          </a:prstGeom>
          <a:noFill/>
        </p:spPr>
        <p:txBody>
          <a:bodyPr wrap="none" rtlCol="0">
            <a:spAutoFit/>
          </a:bodyPr>
          <a:lstStyle/>
          <a:p>
            <a:r>
              <a:rPr lang="zh-CN" altLang="en-US" sz="2000" dirty="0">
                <a:solidFill>
                  <a:schemeClr val="tx1">
                    <a:lumMod val="75000"/>
                    <a:lumOff val="25000"/>
                  </a:schemeClr>
                </a:solidFill>
                <a:ea typeface="华文楷体" panose="02010600040101010101" pitchFamily="2" charset="-122"/>
              </a:rPr>
              <a:t>总结与致谢</a:t>
            </a:r>
          </a:p>
        </p:txBody>
      </p:sp>
      <p:sp>
        <p:nvSpPr>
          <p:cNvPr id="2" name="灯片编号占位符 1">
            <a:extLst>
              <a:ext uri="{FF2B5EF4-FFF2-40B4-BE49-F238E27FC236}">
                <a16:creationId xmlns:a16="http://schemas.microsoft.com/office/drawing/2014/main" id="{B69015B9-37AA-4A9A-833B-165902087A6D}"/>
              </a:ext>
            </a:extLst>
          </p:cNvPr>
          <p:cNvSpPr>
            <a:spLocks noGrp="1"/>
          </p:cNvSpPr>
          <p:nvPr>
            <p:ph type="sldNum" sz="quarter" idx="12"/>
          </p:nvPr>
        </p:nvSpPr>
        <p:spPr/>
        <p:txBody>
          <a:bodyPr/>
          <a:lstStyle/>
          <a:p>
            <a:fld id="{1B217210-6342-4CBD-AECC-FD7487F24651}" type="slidenum">
              <a:rPr lang="zh-CN" altLang="en-US" smtClean="0"/>
              <a:t>2</a:t>
            </a:fld>
            <a:endParaRPr lang="zh-CN" altLang="en-US"/>
          </a:p>
        </p:txBody>
      </p:sp>
    </p:spTree>
    <p:extLst>
      <p:ext uri="{BB962C8B-B14F-4D97-AF65-F5344CB8AC3E}">
        <p14:creationId xmlns:p14="http://schemas.microsoft.com/office/powerpoint/2010/main" val="17662750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416454-D7F0-4EA8-A82C-18DF1094B08A}"/>
              </a:ext>
            </a:extLst>
          </p:cNvPr>
          <p:cNvSpPr>
            <a:spLocks noGrp="1"/>
          </p:cNvSpPr>
          <p:nvPr>
            <p:ph type="ctrTitle"/>
          </p:nvPr>
        </p:nvSpPr>
        <p:spPr>
          <a:xfrm>
            <a:off x="1537648" y="1152486"/>
            <a:ext cx="9144000" cy="2387600"/>
          </a:xfrm>
        </p:spPr>
        <p:txBody>
          <a:bodyPr/>
          <a:lstStyle/>
          <a:p>
            <a:r>
              <a:rPr lang="zh-CN" altLang="en-US" dirty="0">
                <a:latin typeface="华文楷体" panose="02010600040101010101" pitchFamily="2" charset="-122"/>
                <a:ea typeface="华文楷体" panose="02010600040101010101" pitchFamily="2" charset="-122"/>
              </a:rPr>
              <a:t>双向</a:t>
            </a:r>
            <a:r>
              <a:rPr lang="en-US" altLang="zh-CN" dirty="0">
                <a:latin typeface="华文楷体" panose="02010600040101010101" pitchFamily="2" charset="-122"/>
                <a:ea typeface="华文楷体" panose="02010600040101010101" pitchFamily="2" charset="-122"/>
              </a:rPr>
              <a:t>RRT</a:t>
            </a:r>
            <a:r>
              <a:rPr lang="zh-CN" altLang="en-US" dirty="0">
                <a:latin typeface="华文楷体" panose="02010600040101010101" pitchFamily="2" charset="-122"/>
                <a:ea typeface="华文楷体" panose="02010600040101010101" pitchFamily="2" charset="-122"/>
              </a:rPr>
              <a:t>方法</a:t>
            </a:r>
            <a:endParaRPr lang="zh-CN" altLang="en-US" dirty="0"/>
          </a:p>
        </p:txBody>
      </p:sp>
      <p:sp>
        <p:nvSpPr>
          <p:cNvPr id="4" name="矩形 3">
            <a:extLst>
              <a:ext uri="{FF2B5EF4-FFF2-40B4-BE49-F238E27FC236}">
                <a16:creationId xmlns:a16="http://schemas.microsoft.com/office/drawing/2014/main" id="{4F7E08CF-C36C-4FD3-A1E5-D2ACA4605E5D}"/>
              </a:ext>
            </a:extLst>
          </p:cNvPr>
          <p:cNvSpPr/>
          <p:nvPr/>
        </p:nvSpPr>
        <p:spPr>
          <a:xfrm>
            <a:off x="0" y="5"/>
            <a:ext cx="12192000" cy="468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70D09ADA-B86A-4535-B946-7A89E2F33A58}"/>
              </a:ext>
            </a:extLst>
          </p:cNvPr>
          <p:cNvSpPr/>
          <p:nvPr/>
        </p:nvSpPr>
        <p:spPr>
          <a:xfrm>
            <a:off x="0" y="6640836"/>
            <a:ext cx="1219200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FDDC771-B3BA-4CB3-8D16-1DC8A2A06CA5}"/>
              </a:ext>
            </a:extLst>
          </p:cNvPr>
          <p:cNvCxnSpPr/>
          <p:nvPr/>
        </p:nvCxnSpPr>
        <p:spPr>
          <a:xfrm>
            <a:off x="1537648" y="3521889"/>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2653B8A4-5600-441A-8D03-DCB4ED5E1DF9}"/>
              </a:ext>
            </a:extLst>
          </p:cNvPr>
          <p:cNvSpPr/>
          <p:nvPr/>
        </p:nvSpPr>
        <p:spPr>
          <a:xfrm>
            <a:off x="13648" y="46841"/>
            <a:ext cx="12192000" cy="120264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4" descr="Image result for åäº¬èªç©ºèªå¤©å¤§å­¦ png">
            <a:extLst>
              <a:ext uri="{FF2B5EF4-FFF2-40B4-BE49-F238E27FC236}">
                <a16:creationId xmlns:a16="http://schemas.microsoft.com/office/drawing/2014/main" id="{0FC54545-A58A-4985-8438-C6438500481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110" y="-700856"/>
            <a:ext cx="3144530" cy="2604364"/>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a:extLst>
              <a:ext uri="{FF2B5EF4-FFF2-40B4-BE49-F238E27FC236}">
                <a16:creationId xmlns:a16="http://schemas.microsoft.com/office/drawing/2014/main" id="{149B462E-FA57-44B0-97BE-D19BCDBB2CD4}"/>
              </a:ext>
            </a:extLst>
          </p:cNvPr>
          <p:cNvSpPr>
            <a:spLocks noGrp="1"/>
          </p:cNvSpPr>
          <p:nvPr>
            <p:ph type="sldNum" sz="quarter" idx="12"/>
          </p:nvPr>
        </p:nvSpPr>
        <p:spPr/>
        <p:txBody>
          <a:bodyPr/>
          <a:lstStyle/>
          <a:p>
            <a:fld id="{1B217210-6342-4CBD-AECC-FD7487F24651}" type="slidenum">
              <a:rPr lang="zh-CN" altLang="en-US" smtClean="0"/>
              <a:t>20</a:t>
            </a:fld>
            <a:endParaRPr lang="zh-CN" altLang="en-US"/>
          </a:p>
        </p:txBody>
      </p:sp>
    </p:spTree>
    <p:extLst>
      <p:ext uri="{BB962C8B-B14F-4D97-AF65-F5344CB8AC3E}">
        <p14:creationId xmlns:p14="http://schemas.microsoft.com/office/powerpoint/2010/main" val="24176302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5"/>
            <a:ext cx="12192000" cy="468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510352"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640836"/>
            <a:ext cx="1219200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6F4DD9B6-18D7-453F-9237-F9138D457EB2}"/>
              </a:ext>
            </a:extLst>
          </p:cNvPr>
          <p:cNvSpPr txBox="1"/>
          <p:nvPr/>
        </p:nvSpPr>
        <p:spPr>
          <a:xfrm>
            <a:off x="4800617" y="570588"/>
            <a:ext cx="2590774" cy="584775"/>
          </a:xfrm>
          <a:prstGeom prst="rect">
            <a:avLst/>
          </a:prstGeom>
          <a:noFill/>
        </p:spPr>
        <p:txBody>
          <a:bodyPr wrap="none" rtlCol="0">
            <a:spAutoFit/>
          </a:bodyPr>
          <a:lstStyle/>
          <a:p>
            <a:pPr algn="ctr"/>
            <a:r>
              <a:rPr lang="zh-CN" altLang="en-US" sz="3200" dirty="0">
                <a:latin typeface="华文楷体" panose="02010600040101010101" pitchFamily="2" charset="-122"/>
                <a:ea typeface="华文楷体" panose="02010600040101010101" pitchFamily="2" charset="-122"/>
              </a:rPr>
              <a:t>双向</a:t>
            </a:r>
            <a:r>
              <a:rPr lang="en-US" altLang="zh-CN" sz="3200" dirty="0">
                <a:latin typeface="华文楷体" panose="02010600040101010101" pitchFamily="2" charset="-122"/>
                <a:ea typeface="华文楷体" panose="02010600040101010101" pitchFamily="2" charset="-122"/>
              </a:rPr>
              <a:t>RRT</a:t>
            </a:r>
            <a:r>
              <a:rPr lang="zh-CN" altLang="en-US" sz="3200" dirty="0">
                <a:latin typeface="华文楷体" panose="02010600040101010101" pitchFamily="2" charset="-122"/>
                <a:ea typeface="华文楷体" panose="02010600040101010101" pitchFamily="2" charset="-122"/>
              </a:rPr>
              <a:t>方法</a:t>
            </a:r>
          </a:p>
        </p:txBody>
      </p:sp>
      <p:sp>
        <p:nvSpPr>
          <p:cNvPr id="33" name="文本框 32">
            <a:extLst>
              <a:ext uri="{FF2B5EF4-FFF2-40B4-BE49-F238E27FC236}">
                <a16:creationId xmlns:a16="http://schemas.microsoft.com/office/drawing/2014/main" id="{243CE1D6-9A51-448B-80E9-707A92232CE1}"/>
              </a:ext>
            </a:extLst>
          </p:cNvPr>
          <p:cNvSpPr txBox="1"/>
          <p:nvPr/>
        </p:nvSpPr>
        <p:spPr>
          <a:xfrm>
            <a:off x="1777223" y="1303761"/>
            <a:ext cx="1107996" cy="369332"/>
          </a:xfrm>
          <a:prstGeom prst="rect">
            <a:avLst/>
          </a:prstGeom>
          <a:solidFill>
            <a:srgbClr val="5C307D"/>
          </a:solidFill>
        </p:spPr>
        <p:txBody>
          <a:bodyPr wrap="none" rtlCol="0">
            <a:spAutoFit/>
          </a:bodyPr>
          <a:lstStyle>
            <a:defPPr>
              <a:defRPr lang="zh-CN"/>
            </a:defPPr>
            <a:lvl1pPr algn="ctr">
              <a:defRPr>
                <a:solidFill>
                  <a:schemeClr val="bg1"/>
                </a:solidFill>
                <a:latin typeface="华文楷体" panose="02010600040101010101" pitchFamily="2" charset="-122"/>
                <a:ea typeface="华文楷体" panose="02010600040101010101" pitchFamily="2" charset="-122"/>
              </a:defRPr>
            </a:lvl1pPr>
          </a:lstStyle>
          <a:p>
            <a:r>
              <a:rPr lang="zh-CN" altLang="en-US" dirty="0"/>
              <a:t>搜索过程</a:t>
            </a:r>
          </a:p>
        </p:txBody>
      </p:sp>
      <p:sp>
        <p:nvSpPr>
          <p:cNvPr id="34" name="文本框 33">
            <a:extLst>
              <a:ext uri="{FF2B5EF4-FFF2-40B4-BE49-F238E27FC236}">
                <a16:creationId xmlns:a16="http://schemas.microsoft.com/office/drawing/2014/main" id="{9B763A21-BECF-48FF-B57C-7B5134D18EF2}"/>
              </a:ext>
            </a:extLst>
          </p:cNvPr>
          <p:cNvSpPr txBox="1"/>
          <p:nvPr/>
        </p:nvSpPr>
        <p:spPr>
          <a:xfrm>
            <a:off x="3034244"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en-US" dirty="0"/>
              <a:t>搜索算法</a:t>
            </a:r>
          </a:p>
        </p:txBody>
      </p:sp>
      <p:pic>
        <p:nvPicPr>
          <p:cNvPr id="28" name="Picture 4" descr="Image result for åäº¬èªç©ºèªå¤©å¤§å­¦ png">
            <a:extLst>
              <a:ext uri="{FF2B5EF4-FFF2-40B4-BE49-F238E27FC236}">
                <a16:creationId xmlns:a16="http://schemas.microsoft.com/office/drawing/2014/main" id="{A3E0FBF4-4210-4879-BEA7-919192DEEB8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110" y="-700856"/>
            <a:ext cx="3144530" cy="2604364"/>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B552CFAC-DD41-4D2A-A3A9-FBEF7AA32C33}"/>
              </a:ext>
            </a:extLst>
          </p:cNvPr>
          <p:cNvSpPr>
            <a:spLocks noGrp="1"/>
          </p:cNvSpPr>
          <p:nvPr>
            <p:ph type="sldNum" sz="quarter" idx="12"/>
          </p:nvPr>
        </p:nvSpPr>
        <p:spPr/>
        <p:txBody>
          <a:bodyPr/>
          <a:lstStyle/>
          <a:p>
            <a:fld id="{1B217210-6342-4CBD-AECC-FD7487F24651}" type="slidenum">
              <a:rPr lang="zh-CN" altLang="en-US" smtClean="0"/>
              <a:t>21</a:t>
            </a:fld>
            <a:endParaRPr lang="zh-CN" altLang="en-US"/>
          </a:p>
        </p:txBody>
      </p:sp>
      <p:pic>
        <p:nvPicPr>
          <p:cNvPr id="5" name="图片 4" descr="图片包含 地图, 文字&#10;&#10;描述已自动生成">
            <a:extLst>
              <a:ext uri="{FF2B5EF4-FFF2-40B4-BE49-F238E27FC236}">
                <a16:creationId xmlns:a16="http://schemas.microsoft.com/office/drawing/2014/main" id="{4F9B8755-EF20-45F2-90CA-ECD47B1FAB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046" y="2006265"/>
            <a:ext cx="10351908" cy="3989371"/>
          </a:xfrm>
          <a:prstGeom prst="rect">
            <a:avLst/>
          </a:prstGeom>
        </p:spPr>
      </p:pic>
    </p:spTree>
    <p:extLst>
      <p:ext uri="{BB962C8B-B14F-4D97-AF65-F5344CB8AC3E}">
        <p14:creationId xmlns:p14="http://schemas.microsoft.com/office/powerpoint/2010/main" val="3602231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5"/>
            <a:ext cx="12192000" cy="468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510352"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640836"/>
            <a:ext cx="1219200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6F4DD9B6-18D7-453F-9237-F9138D457EB2}"/>
              </a:ext>
            </a:extLst>
          </p:cNvPr>
          <p:cNvSpPr txBox="1"/>
          <p:nvPr/>
        </p:nvSpPr>
        <p:spPr>
          <a:xfrm>
            <a:off x="4800617" y="570588"/>
            <a:ext cx="2590774" cy="584775"/>
          </a:xfrm>
          <a:prstGeom prst="rect">
            <a:avLst/>
          </a:prstGeom>
          <a:noFill/>
        </p:spPr>
        <p:txBody>
          <a:bodyPr wrap="none" rtlCol="0">
            <a:spAutoFit/>
          </a:bodyPr>
          <a:lstStyle/>
          <a:p>
            <a:pPr algn="ctr"/>
            <a:r>
              <a:rPr lang="zh-CN" altLang="en-US" sz="3200" dirty="0">
                <a:latin typeface="华文楷体" panose="02010600040101010101" pitchFamily="2" charset="-122"/>
                <a:ea typeface="华文楷体" panose="02010600040101010101" pitchFamily="2" charset="-122"/>
              </a:rPr>
              <a:t>双向</a:t>
            </a:r>
            <a:r>
              <a:rPr lang="en-US" altLang="zh-CN" sz="3200" dirty="0">
                <a:latin typeface="华文楷体" panose="02010600040101010101" pitchFamily="2" charset="-122"/>
                <a:ea typeface="华文楷体" panose="02010600040101010101" pitchFamily="2" charset="-122"/>
              </a:rPr>
              <a:t>RRT</a:t>
            </a:r>
            <a:r>
              <a:rPr lang="zh-CN" altLang="en-US" sz="3200" dirty="0">
                <a:latin typeface="华文楷体" panose="02010600040101010101" pitchFamily="2" charset="-122"/>
                <a:ea typeface="华文楷体" panose="02010600040101010101" pitchFamily="2" charset="-122"/>
              </a:rPr>
              <a:t>方法</a:t>
            </a:r>
          </a:p>
        </p:txBody>
      </p:sp>
      <p:sp>
        <p:nvSpPr>
          <p:cNvPr id="31" name="矩形 30">
            <a:extLst>
              <a:ext uri="{FF2B5EF4-FFF2-40B4-BE49-F238E27FC236}">
                <a16:creationId xmlns:a16="http://schemas.microsoft.com/office/drawing/2014/main" id="{D0907CAF-1A45-488C-98F4-B2DCCA00D358}"/>
              </a:ext>
            </a:extLst>
          </p:cNvPr>
          <p:cNvSpPr/>
          <p:nvPr/>
        </p:nvSpPr>
        <p:spPr>
          <a:xfrm>
            <a:off x="5465058" y="6358538"/>
            <a:ext cx="1351652" cy="307777"/>
          </a:xfrm>
          <a:prstGeom prst="rect">
            <a:avLst/>
          </a:prstGeom>
        </p:spPr>
        <p:txBody>
          <a:bodyPr wrap="none">
            <a:spAutoFit/>
          </a:bodyPr>
          <a:lstStyle/>
          <a:p>
            <a:r>
              <a:rPr lang="en-US" altLang="zh-CN" sz="1400" kern="100" dirty="0">
                <a:latin typeface="黑体" panose="02010609060101010101" pitchFamily="49" charset="-122"/>
                <a:cs typeface="Times New Roman" panose="02020603050405020304" pitchFamily="18" charset="0"/>
              </a:rPr>
              <a:t>biRRT</a:t>
            </a:r>
            <a:r>
              <a:rPr lang="zh-CN" altLang="zh-CN" sz="1400" kern="100" dirty="0">
                <a:ea typeface="黑体" panose="02010609060101010101" pitchFamily="49" charset="-122"/>
                <a:cs typeface="Times New Roman" panose="02020603050405020304" pitchFamily="18" charset="0"/>
              </a:rPr>
              <a:t>算法</a:t>
            </a:r>
            <a:r>
              <a:rPr lang="zh-CN" altLang="en-US" sz="1400" kern="100" dirty="0">
                <a:ea typeface="黑体" panose="02010609060101010101" pitchFamily="49" charset="-122"/>
                <a:cs typeface="Times New Roman" panose="02020603050405020304" pitchFamily="18" charset="0"/>
              </a:rPr>
              <a:t>举例</a:t>
            </a:r>
            <a:endParaRPr lang="zh-CN" altLang="en-US" sz="1400" dirty="0"/>
          </a:p>
        </p:txBody>
      </p:sp>
      <p:sp>
        <p:nvSpPr>
          <p:cNvPr id="33" name="文本框 32">
            <a:extLst>
              <a:ext uri="{FF2B5EF4-FFF2-40B4-BE49-F238E27FC236}">
                <a16:creationId xmlns:a16="http://schemas.microsoft.com/office/drawing/2014/main" id="{243CE1D6-9A51-448B-80E9-707A92232CE1}"/>
              </a:ext>
            </a:extLst>
          </p:cNvPr>
          <p:cNvSpPr txBox="1"/>
          <p:nvPr/>
        </p:nvSpPr>
        <p:spPr>
          <a:xfrm>
            <a:off x="1777223" y="1303761"/>
            <a:ext cx="1107996" cy="369332"/>
          </a:xfrm>
          <a:prstGeom prst="rect">
            <a:avLst/>
          </a:prstGeom>
          <a:solidFill>
            <a:srgbClr val="5C307D"/>
          </a:solidFill>
        </p:spPr>
        <p:txBody>
          <a:bodyPr wrap="none" rtlCol="0">
            <a:spAutoFit/>
          </a:bodyPr>
          <a:lstStyle>
            <a:defPPr>
              <a:defRPr lang="zh-CN"/>
            </a:defPPr>
            <a:lvl1pPr algn="ctr">
              <a:defRPr>
                <a:solidFill>
                  <a:schemeClr val="bg1"/>
                </a:solidFill>
                <a:latin typeface="华文楷体" panose="02010600040101010101" pitchFamily="2" charset="-122"/>
                <a:ea typeface="华文楷体" panose="02010600040101010101" pitchFamily="2" charset="-122"/>
              </a:defRPr>
            </a:lvl1pPr>
          </a:lstStyle>
          <a:p>
            <a:r>
              <a:rPr lang="zh-CN" altLang="en-US" dirty="0"/>
              <a:t>搜索过程</a:t>
            </a:r>
          </a:p>
        </p:txBody>
      </p:sp>
      <p:sp>
        <p:nvSpPr>
          <p:cNvPr id="34" name="文本框 33">
            <a:extLst>
              <a:ext uri="{FF2B5EF4-FFF2-40B4-BE49-F238E27FC236}">
                <a16:creationId xmlns:a16="http://schemas.microsoft.com/office/drawing/2014/main" id="{9B763A21-BECF-48FF-B57C-7B5134D18EF2}"/>
              </a:ext>
            </a:extLst>
          </p:cNvPr>
          <p:cNvSpPr txBox="1"/>
          <p:nvPr/>
        </p:nvSpPr>
        <p:spPr>
          <a:xfrm>
            <a:off x="3034244"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en-US" dirty="0"/>
              <a:t>搜索算法</a:t>
            </a:r>
          </a:p>
        </p:txBody>
      </p:sp>
      <p:pic>
        <p:nvPicPr>
          <p:cNvPr id="28" name="Picture 4" descr="Image result for åäº¬èªç©ºèªå¤©å¤§å­¦ png">
            <a:extLst>
              <a:ext uri="{FF2B5EF4-FFF2-40B4-BE49-F238E27FC236}">
                <a16:creationId xmlns:a16="http://schemas.microsoft.com/office/drawing/2014/main" id="{A3E0FBF4-4210-4879-BEA7-919192DEEB8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110" y="-700856"/>
            <a:ext cx="3144530" cy="2604364"/>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descr="biRRT">
            <a:extLst>
              <a:ext uri="{FF2B5EF4-FFF2-40B4-BE49-F238E27FC236}">
                <a16:creationId xmlns:a16="http://schemas.microsoft.com/office/drawing/2014/main" id="{67398A00-BA20-4374-9E5B-1B9A6E2799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3077" y="1673093"/>
            <a:ext cx="5798363" cy="470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B552CFAC-DD41-4D2A-A3A9-FBEF7AA32C33}"/>
              </a:ext>
            </a:extLst>
          </p:cNvPr>
          <p:cNvSpPr>
            <a:spLocks noGrp="1"/>
          </p:cNvSpPr>
          <p:nvPr>
            <p:ph type="sldNum" sz="quarter" idx="12"/>
          </p:nvPr>
        </p:nvSpPr>
        <p:spPr/>
        <p:txBody>
          <a:bodyPr/>
          <a:lstStyle/>
          <a:p>
            <a:fld id="{1B217210-6342-4CBD-AECC-FD7487F24651}" type="slidenum">
              <a:rPr lang="zh-CN" altLang="en-US" smtClean="0"/>
              <a:t>22</a:t>
            </a:fld>
            <a:endParaRPr lang="zh-CN" altLang="en-US"/>
          </a:p>
        </p:txBody>
      </p:sp>
    </p:spTree>
    <p:extLst>
      <p:ext uri="{BB962C8B-B14F-4D97-AF65-F5344CB8AC3E}">
        <p14:creationId xmlns:p14="http://schemas.microsoft.com/office/powerpoint/2010/main" val="26756222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4" descr="Image result for åäº¬èªç©ºèªå¤©å¤§å­¦ png">
            <a:extLst>
              <a:ext uri="{FF2B5EF4-FFF2-40B4-BE49-F238E27FC236}">
                <a16:creationId xmlns:a16="http://schemas.microsoft.com/office/drawing/2014/main" id="{A3E0FBF4-4210-4879-BEA7-919192DEEB8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110" y="-700856"/>
            <a:ext cx="3144530" cy="260436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0" y="5"/>
            <a:ext cx="12192000" cy="468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510352"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640836"/>
            <a:ext cx="1219200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6F4DD9B6-18D7-453F-9237-F9138D457EB2}"/>
              </a:ext>
            </a:extLst>
          </p:cNvPr>
          <p:cNvSpPr txBox="1"/>
          <p:nvPr/>
        </p:nvSpPr>
        <p:spPr>
          <a:xfrm>
            <a:off x="4800617" y="570588"/>
            <a:ext cx="2590774" cy="584775"/>
          </a:xfrm>
          <a:prstGeom prst="rect">
            <a:avLst/>
          </a:prstGeom>
          <a:noFill/>
        </p:spPr>
        <p:txBody>
          <a:bodyPr wrap="none" rtlCol="0">
            <a:spAutoFit/>
          </a:bodyPr>
          <a:lstStyle/>
          <a:p>
            <a:pPr algn="ctr"/>
            <a:r>
              <a:rPr lang="zh-CN" altLang="en-US" sz="3200" dirty="0">
                <a:latin typeface="华文楷体" panose="02010600040101010101" pitchFamily="2" charset="-122"/>
                <a:ea typeface="华文楷体" panose="02010600040101010101" pitchFamily="2" charset="-122"/>
              </a:rPr>
              <a:t>双向</a:t>
            </a:r>
            <a:r>
              <a:rPr lang="en-US" altLang="zh-CN" sz="3200" dirty="0">
                <a:latin typeface="华文楷体" panose="02010600040101010101" pitchFamily="2" charset="-122"/>
                <a:ea typeface="华文楷体" panose="02010600040101010101" pitchFamily="2" charset="-122"/>
              </a:rPr>
              <a:t>RRT</a:t>
            </a:r>
            <a:r>
              <a:rPr lang="zh-CN" altLang="en-US" sz="3200" dirty="0">
                <a:latin typeface="华文楷体" panose="02010600040101010101" pitchFamily="2" charset="-122"/>
                <a:ea typeface="华文楷体" panose="02010600040101010101" pitchFamily="2" charset="-122"/>
              </a:rPr>
              <a:t>方法</a:t>
            </a:r>
          </a:p>
        </p:txBody>
      </p:sp>
      <p:pic>
        <p:nvPicPr>
          <p:cNvPr id="2" name="图片 1">
            <a:extLst>
              <a:ext uri="{FF2B5EF4-FFF2-40B4-BE49-F238E27FC236}">
                <a16:creationId xmlns:a16="http://schemas.microsoft.com/office/drawing/2014/main" id="{1AFF7918-469A-42CC-8A96-518FF026B52F}"/>
              </a:ext>
            </a:extLst>
          </p:cNvPr>
          <p:cNvPicPr>
            <a:picLocks noChangeAspect="1"/>
          </p:cNvPicPr>
          <p:nvPr/>
        </p:nvPicPr>
        <p:blipFill>
          <a:blip r:embed="rId3"/>
          <a:stretch>
            <a:fillRect/>
          </a:stretch>
        </p:blipFill>
        <p:spPr>
          <a:xfrm>
            <a:off x="8185152" y="1718922"/>
            <a:ext cx="3854448" cy="3844384"/>
          </a:xfrm>
          <a:prstGeom prst="rect">
            <a:avLst/>
          </a:prstGeom>
        </p:spPr>
      </p:pic>
      <p:pic>
        <p:nvPicPr>
          <p:cNvPr id="4" name="图片 3">
            <a:extLst>
              <a:ext uri="{FF2B5EF4-FFF2-40B4-BE49-F238E27FC236}">
                <a16:creationId xmlns:a16="http://schemas.microsoft.com/office/drawing/2014/main" id="{85889B93-EF7D-4A32-B4E4-8A61D2862248}"/>
              </a:ext>
            </a:extLst>
          </p:cNvPr>
          <p:cNvPicPr>
            <a:picLocks noChangeAspect="1"/>
          </p:cNvPicPr>
          <p:nvPr/>
        </p:nvPicPr>
        <p:blipFill>
          <a:blip r:embed="rId4"/>
          <a:stretch>
            <a:fillRect/>
          </a:stretch>
        </p:blipFill>
        <p:spPr>
          <a:xfrm>
            <a:off x="4241847" y="1718922"/>
            <a:ext cx="3864539" cy="3844384"/>
          </a:xfrm>
          <a:prstGeom prst="rect">
            <a:avLst/>
          </a:prstGeom>
        </p:spPr>
      </p:pic>
      <p:pic>
        <p:nvPicPr>
          <p:cNvPr id="5" name="图片 4">
            <a:extLst>
              <a:ext uri="{FF2B5EF4-FFF2-40B4-BE49-F238E27FC236}">
                <a16:creationId xmlns:a16="http://schemas.microsoft.com/office/drawing/2014/main" id="{607E1DD9-77B1-4051-8A82-89AFD34C5FD4}"/>
              </a:ext>
            </a:extLst>
          </p:cNvPr>
          <p:cNvPicPr>
            <a:picLocks noChangeAspect="1"/>
          </p:cNvPicPr>
          <p:nvPr/>
        </p:nvPicPr>
        <p:blipFill>
          <a:blip r:embed="rId5"/>
          <a:stretch>
            <a:fillRect/>
          </a:stretch>
        </p:blipFill>
        <p:spPr>
          <a:xfrm>
            <a:off x="152400" y="1718922"/>
            <a:ext cx="3854461" cy="3844384"/>
          </a:xfrm>
          <a:prstGeom prst="rect">
            <a:avLst/>
          </a:prstGeom>
        </p:spPr>
      </p:pic>
      <p:sp>
        <p:nvSpPr>
          <p:cNvPr id="7" name="文本框 6">
            <a:extLst>
              <a:ext uri="{FF2B5EF4-FFF2-40B4-BE49-F238E27FC236}">
                <a16:creationId xmlns:a16="http://schemas.microsoft.com/office/drawing/2014/main" id="{37FE51C2-0CAF-43B0-A188-49B59149A1BF}"/>
              </a:ext>
            </a:extLst>
          </p:cNvPr>
          <p:cNvSpPr txBox="1"/>
          <p:nvPr/>
        </p:nvSpPr>
        <p:spPr>
          <a:xfrm>
            <a:off x="914400" y="5730240"/>
            <a:ext cx="2286000" cy="369332"/>
          </a:xfrm>
          <a:prstGeom prst="rect">
            <a:avLst/>
          </a:prstGeom>
          <a:noFill/>
        </p:spPr>
        <p:txBody>
          <a:bodyPr wrap="square" rtlCol="0">
            <a:spAutoFit/>
          </a:bodyPr>
          <a:lstStyle/>
          <a:p>
            <a:pPr algn="ctr"/>
            <a:r>
              <a:rPr lang="en-US" altLang="zh-CN" dirty="0"/>
              <a:t>raw</a:t>
            </a:r>
            <a:endParaRPr lang="zh-CN" altLang="en-US" dirty="0"/>
          </a:p>
        </p:txBody>
      </p:sp>
      <p:sp>
        <p:nvSpPr>
          <p:cNvPr id="15" name="文本框 14">
            <a:extLst>
              <a:ext uri="{FF2B5EF4-FFF2-40B4-BE49-F238E27FC236}">
                <a16:creationId xmlns:a16="http://schemas.microsoft.com/office/drawing/2014/main" id="{492951AB-0874-4E3B-986A-4B3EC057EE02}"/>
              </a:ext>
            </a:extLst>
          </p:cNvPr>
          <p:cNvSpPr txBox="1"/>
          <p:nvPr/>
        </p:nvSpPr>
        <p:spPr>
          <a:xfrm>
            <a:off x="5031116" y="5750560"/>
            <a:ext cx="2286000" cy="369332"/>
          </a:xfrm>
          <a:prstGeom prst="rect">
            <a:avLst/>
          </a:prstGeom>
          <a:noFill/>
        </p:spPr>
        <p:txBody>
          <a:bodyPr wrap="square" rtlCol="0">
            <a:spAutoFit/>
          </a:bodyPr>
          <a:lstStyle/>
          <a:p>
            <a:pPr algn="ctr"/>
            <a:r>
              <a:rPr lang="en-US" altLang="zh-CN" dirty="0"/>
              <a:t>abstract</a:t>
            </a:r>
            <a:endParaRPr lang="zh-CN" altLang="en-US" dirty="0"/>
          </a:p>
        </p:txBody>
      </p:sp>
      <p:sp>
        <p:nvSpPr>
          <p:cNvPr id="16" name="文本框 15">
            <a:extLst>
              <a:ext uri="{FF2B5EF4-FFF2-40B4-BE49-F238E27FC236}">
                <a16:creationId xmlns:a16="http://schemas.microsoft.com/office/drawing/2014/main" id="{1CEB47D5-C490-4447-994E-0134C9BD4417}"/>
              </a:ext>
            </a:extLst>
          </p:cNvPr>
          <p:cNvSpPr txBox="1"/>
          <p:nvPr/>
        </p:nvSpPr>
        <p:spPr>
          <a:xfrm>
            <a:off x="9147832" y="5752346"/>
            <a:ext cx="2286000" cy="369332"/>
          </a:xfrm>
          <a:prstGeom prst="rect">
            <a:avLst/>
          </a:prstGeom>
          <a:noFill/>
        </p:spPr>
        <p:txBody>
          <a:bodyPr wrap="square" rtlCol="0">
            <a:spAutoFit/>
          </a:bodyPr>
          <a:lstStyle/>
          <a:p>
            <a:pPr algn="ctr"/>
            <a:r>
              <a:rPr lang="en-US" altLang="zh-CN" dirty="0"/>
              <a:t>smooth</a:t>
            </a:r>
            <a:endParaRPr lang="zh-CN" altLang="en-US" dirty="0"/>
          </a:p>
        </p:txBody>
      </p:sp>
      <p:sp>
        <p:nvSpPr>
          <p:cNvPr id="8" name="灯片编号占位符 7">
            <a:extLst>
              <a:ext uri="{FF2B5EF4-FFF2-40B4-BE49-F238E27FC236}">
                <a16:creationId xmlns:a16="http://schemas.microsoft.com/office/drawing/2014/main" id="{A19A769C-0CBE-4D2B-A566-648DA9CD86CE}"/>
              </a:ext>
            </a:extLst>
          </p:cNvPr>
          <p:cNvSpPr>
            <a:spLocks noGrp="1"/>
          </p:cNvSpPr>
          <p:nvPr>
            <p:ph type="sldNum" sz="quarter" idx="12"/>
          </p:nvPr>
        </p:nvSpPr>
        <p:spPr/>
        <p:txBody>
          <a:bodyPr/>
          <a:lstStyle/>
          <a:p>
            <a:fld id="{1B217210-6342-4CBD-AECC-FD7487F24651}" type="slidenum">
              <a:rPr lang="zh-CN" altLang="en-US" smtClean="0"/>
              <a:t>23</a:t>
            </a:fld>
            <a:endParaRPr lang="zh-CN" altLang="en-US"/>
          </a:p>
        </p:txBody>
      </p:sp>
    </p:spTree>
    <p:extLst>
      <p:ext uri="{BB962C8B-B14F-4D97-AF65-F5344CB8AC3E}">
        <p14:creationId xmlns:p14="http://schemas.microsoft.com/office/powerpoint/2010/main" val="14464481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416454-D7F0-4EA8-A82C-18DF1094B08A}"/>
              </a:ext>
            </a:extLst>
          </p:cNvPr>
          <p:cNvSpPr>
            <a:spLocks noGrp="1"/>
          </p:cNvSpPr>
          <p:nvPr>
            <p:ph type="ctrTitle"/>
          </p:nvPr>
        </p:nvSpPr>
        <p:spPr>
          <a:xfrm>
            <a:off x="1537648" y="1152486"/>
            <a:ext cx="9144000" cy="2387600"/>
          </a:xfrm>
        </p:spPr>
        <p:txBody>
          <a:bodyPr/>
          <a:lstStyle/>
          <a:p>
            <a:r>
              <a:rPr lang="zh-CN" altLang="en-US" dirty="0">
                <a:latin typeface="华文楷体" panose="02010600040101010101" pitchFamily="2" charset="-122"/>
                <a:ea typeface="华文楷体" panose="02010600040101010101" pitchFamily="2" charset="-122"/>
              </a:rPr>
              <a:t>改进的双向</a:t>
            </a:r>
            <a:r>
              <a:rPr lang="en-US" altLang="zh-CN" dirty="0">
                <a:latin typeface="华文楷体" panose="02010600040101010101" pitchFamily="2" charset="-122"/>
                <a:ea typeface="华文楷体" panose="02010600040101010101" pitchFamily="2" charset="-122"/>
              </a:rPr>
              <a:t>RRT</a:t>
            </a:r>
            <a:r>
              <a:rPr lang="zh-CN" altLang="en-US" dirty="0">
                <a:latin typeface="华文楷体" panose="02010600040101010101" pitchFamily="2" charset="-122"/>
                <a:ea typeface="华文楷体" panose="02010600040101010101" pitchFamily="2" charset="-122"/>
              </a:rPr>
              <a:t>方法</a:t>
            </a:r>
            <a:endParaRPr lang="zh-CN" altLang="en-US" dirty="0"/>
          </a:p>
        </p:txBody>
      </p:sp>
      <p:sp>
        <p:nvSpPr>
          <p:cNvPr id="4" name="矩形 3">
            <a:extLst>
              <a:ext uri="{FF2B5EF4-FFF2-40B4-BE49-F238E27FC236}">
                <a16:creationId xmlns:a16="http://schemas.microsoft.com/office/drawing/2014/main" id="{4F7E08CF-C36C-4FD3-A1E5-D2ACA4605E5D}"/>
              </a:ext>
            </a:extLst>
          </p:cNvPr>
          <p:cNvSpPr/>
          <p:nvPr/>
        </p:nvSpPr>
        <p:spPr>
          <a:xfrm>
            <a:off x="0" y="5"/>
            <a:ext cx="12192000" cy="468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70D09ADA-B86A-4535-B946-7A89E2F33A58}"/>
              </a:ext>
            </a:extLst>
          </p:cNvPr>
          <p:cNvSpPr/>
          <p:nvPr/>
        </p:nvSpPr>
        <p:spPr>
          <a:xfrm>
            <a:off x="0" y="6640836"/>
            <a:ext cx="1219200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FDDC771-B3BA-4CB3-8D16-1DC8A2A06CA5}"/>
              </a:ext>
            </a:extLst>
          </p:cNvPr>
          <p:cNvCxnSpPr/>
          <p:nvPr/>
        </p:nvCxnSpPr>
        <p:spPr>
          <a:xfrm>
            <a:off x="1537648" y="3521889"/>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2653B8A4-5600-441A-8D03-DCB4ED5E1DF9}"/>
              </a:ext>
            </a:extLst>
          </p:cNvPr>
          <p:cNvSpPr/>
          <p:nvPr/>
        </p:nvSpPr>
        <p:spPr>
          <a:xfrm>
            <a:off x="13648" y="46841"/>
            <a:ext cx="12192000" cy="120264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4" descr="Image result for åäº¬èªç©ºèªå¤©å¤§å­¦ png">
            <a:extLst>
              <a:ext uri="{FF2B5EF4-FFF2-40B4-BE49-F238E27FC236}">
                <a16:creationId xmlns:a16="http://schemas.microsoft.com/office/drawing/2014/main" id="{0FC54545-A58A-4985-8438-C6438500481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110" y="-700856"/>
            <a:ext cx="3144530" cy="2604364"/>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a:extLst>
              <a:ext uri="{FF2B5EF4-FFF2-40B4-BE49-F238E27FC236}">
                <a16:creationId xmlns:a16="http://schemas.microsoft.com/office/drawing/2014/main" id="{A62F51F2-F639-4D9F-8A63-67209AB78EE5}"/>
              </a:ext>
            </a:extLst>
          </p:cNvPr>
          <p:cNvSpPr>
            <a:spLocks noGrp="1"/>
          </p:cNvSpPr>
          <p:nvPr>
            <p:ph type="sldNum" sz="quarter" idx="12"/>
          </p:nvPr>
        </p:nvSpPr>
        <p:spPr/>
        <p:txBody>
          <a:bodyPr/>
          <a:lstStyle/>
          <a:p>
            <a:fld id="{1B217210-6342-4CBD-AECC-FD7487F24651}" type="slidenum">
              <a:rPr lang="zh-CN" altLang="en-US" smtClean="0"/>
              <a:t>24</a:t>
            </a:fld>
            <a:endParaRPr lang="zh-CN" altLang="en-US"/>
          </a:p>
        </p:txBody>
      </p:sp>
    </p:spTree>
    <p:extLst>
      <p:ext uri="{BB962C8B-B14F-4D97-AF65-F5344CB8AC3E}">
        <p14:creationId xmlns:p14="http://schemas.microsoft.com/office/powerpoint/2010/main" val="10581848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4" descr="Image result for åäº¬èªç©ºèªå¤©å¤§å­¦ png">
            <a:extLst>
              <a:ext uri="{FF2B5EF4-FFF2-40B4-BE49-F238E27FC236}">
                <a16:creationId xmlns:a16="http://schemas.microsoft.com/office/drawing/2014/main" id="{0F9115C1-57B5-4844-A6F5-B4CC66AF02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110" y="-700856"/>
            <a:ext cx="3144530" cy="260436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0" y="5"/>
            <a:ext cx="12192000" cy="468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DF5662E8-3892-4D75-B92B-8384103588EF}"/>
              </a:ext>
            </a:extLst>
          </p:cNvPr>
          <p:cNvSpPr txBox="1"/>
          <p:nvPr/>
        </p:nvSpPr>
        <p:spPr>
          <a:xfrm>
            <a:off x="1787234" y="1314263"/>
            <a:ext cx="1107996" cy="369332"/>
          </a:xfrm>
          <a:prstGeom prst="rect">
            <a:avLst/>
          </a:prstGeom>
          <a:solidFill>
            <a:srgbClr val="5C307D"/>
          </a:solidFill>
        </p:spPr>
        <p:txBody>
          <a:bodyPr wrap="none" rtlCol="0">
            <a:spAutoFit/>
          </a:bodyPr>
          <a:lstStyle>
            <a:defPPr>
              <a:defRPr lang="zh-CN"/>
            </a:defPPr>
            <a:lvl1pPr algn="ctr">
              <a:defRPr>
                <a:solidFill>
                  <a:schemeClr val="bg1"/>
                </a:solidFill>
                <a:latin typeface="华文楷体" panose="02010600040101010101" pitchFamily="2" charset="-122"/>
                <a:ea typeface="华文楷体" panose="02010600040101010101" pitchFamily="2" charset="-122"/>
              </a:defRPr>
            </a:lvl1pPr>
          </a:lstStyle>
          <a:p>
            <a:r>
              <a:rPr lang="zh-CN" altLang="en-US" dirty="0"/>
              <a:t>搜索算法</a:t>
            </a:r>
          </a:p>
        </p:txBody>
      </p:sp>
      <p:cxnSp>
        <p:nvCxnSpPr>
          <p:cNvPr id="17" name="直接连接符 16">
            <a:extLst>
              <a:ext uri="{FF2B5EF4-FFF2-40B4-BE49-F238E27FC236}">
                <a16:creationId xmlns:a16="http://schemas.microsoft.com/office/drawing/2014/main" id="{3BBF62F6-FB3D-4F56-8023-3788C507D08A}"/>
              </a:ext>
            </a:extLst>
          </p:cNvPr>
          <p:cNvCxnSpPr>
            <a:cxnSpLocks/>
          </p:cNvCxnSpPr>
          <p:nvPr/>
        </p:nvCxnSpPr>
        <p:spPr>
          <a:xfrm>
            <a:off x="1510352" y="1201003"/>
            <a:ext cx="278091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9BED89B5-6ECC-46C0-ADF3-5D2A981F4587}"/>
              </a:ext>
            </a:extLst>
          </p:cNvPr>
          <p:cNvSpPr>
            <a:spLocks noGrp="1"/>
          </p:cNvSpPr>
          <p:nvPr>
            <p:ph type="sldNum" sz="quarter" idx="12"/>
          </p:nvPr>
        </p:nvSpPr>
        <p:spPr/>
        <p:txBody>
          <a:bodyPr/>
          <a:lstStyle/>
          <a:p>
            <a:fld id="{1B217210-6342-4CBD-AECC-FD7487F24651}" type="slidenum">
              <a:rPr lang="zh-CN" altLang="en-US" smtClean="0"/>
              <a:t>25</a:t>
            </a:fld>
            <a:endParaRPr lang="zh-CN" altLang="en-US"/>
          </a:p>
        </p:txBody>
      </p:sp>
      <p:pic>
        <p:nvPicPr>
          <p:cNvPr id="6" name="图片 5" descr="图片包含 文字, 地图, 室内, 餐桌&#10;&#10;描述已自动生成">
            <a:extLst>
              <a:ext uri="{FF2B5EF4-FFF2-40B4-BE49-F238E27FC236}">
                <a16:creationId xmlns:a16="http://schemas.microsoft.com/office/drawing/2014/main" id="{347E905C-F427-4F0C-898C-C7B4877616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8860" y="0"/>
            <a:ext cx="5105342" cy="6858000"/>
          </a:xfrm>
          <a:prstGeom prst="rect">
            <a:avLst/>
          </a:prstGeom>
        </p:spPr>
      </p:pic>
    </p:spTree>
    <p:extLst>
      <p:ext uri="{BB962C8B-B14F-4D97-AF65-F5344CB8AC3E}">
        <p14:creationId xmlns:p14="http://schemas.microsoft.com/office/powerpoint/2010/main" val="16626328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416454-D7F0-4EA8-A82C-18DF1094B08A}"/>
              </a:ext>
            </a:extLst>
          </p:cNvPr>
          <p:cNvSpPr>
            <a:spLocks noGrp="1"/>
          </p:cNvSpPr>
          <p:nvPr>
            <p:ph type="ctrTitle"/>
          </p:nvPr>
        </p:nvSpPr>
        <p:spPr>
          <a:xfrm>
            <a:off x="1537648" y="1152486"/>
            <a:ext cx="9144000" cy="2387600"/>
          </a:xfrm>
        </p:spPr>
        <p:txBody>
          <a:bodyPr/>
          <a:lstStyle/>
          <a:p>
            <a:r>
              <a:rPr lang="zh-CN" altLang="en-US" dirty="0"/>
              <a:t>实验部分</a:t>
            </a:r>
          </a:p>
        </p:txBody>
      </p:sp>
      <p:sp>
        <p:nvSpPr>
          <p:cNvPr id="4" name="矩形 3">
            <a:extLst>
              <a:ext uri="{FF2B5EF4-FFF2-40B4-BE49-F238E27FC236}">
                <a16:creationId xmlns:a16="http://schemas.microsoft.com/office/drawing/2014/main" id="{4F7E08CF-C36C-4FD3-A1E5-D2ACA4605E5D}"/>
              </a:ext>
            </a:extLst>
          </p:cNvPr>
          <p:cNvSpPr/>
          <p:nvPr/>
        </p:nvSpPr>
        <p:spPr>
          <a:xfrm>
            <a:off x="0" y="5"/>
            <a:ext cx="12192000" cy="468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70D09ADA-B86A-4535-B946-7A89E2F33A58}"/>
              </a:ext>
            </a:extLst>
          </p:cNvPr>
          <p:cNvSpPr/>
          <p:nvPr/>
        </p:nvSpPr>
        <p:spPr>
          <a:xfrm>
            <a:off x="0" y="6640836"/>
            <a:ext cx="1219200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FDDC771-B3BA-4CB3-8D16-1DC8A2A06CA5}"/>
              </a:ext>
            </a:extLst>
          </p:cNvPr>
          <p:cNvCxnSpPr/>
          <p:nvPr/>
        </p:nvCxnSpPr>
        <p:spPr>
          <a:xfrm>
            <a:off x="1537648" y="3521889"/>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2653B8A4-5600-441A-8D03-DCB4ED5E1DF9}"/>
              </a:ext>
            </a:extLst>
          </p:cNvPr>
          <p:cNvSpPr/>
          <p:nvPr/>
        </p:nvSpPr>
        <p:spPr>
          <a:xfrm>
            <a:off x="13648" y="46841"/>
            <a:ext cx="12192000" cy="120264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4" descr="Image result for åäº¬èªç©ºèªå¤©å¤§å­¦ png">
            <a:extLst>
              <a:ext uri="{FF2B5EF4-FFF2-40B4-BE49-F238E27FC236}">
                <a16:creationId xmlns:a16="http://schemas.microsoft.com/office/drawing/2014/main" id="{0FC54545-A58A-4985-8438-C6438500481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110" y="-700856"/>
            <a:ext cx="3144530" cy="2604364"/>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a:extLst>
              <a:ext uri="{FF2B5EF4-FFF2-40B4-BE49-F238E27FC236}">
                <a16:creationId xmlns:a16="http://schemas.microsoft.com/office/drawing/2014/main" id="{892342F9-9FF4-4236-87E0-B8AE1E08CBF0}"/>
              </a:ext>
            </a:extLst>
          </p:cNvPr>
          <p:cNvSpPr>
            <a:spLocks noGrp="1"/>
          </p:cNvSpPr>
          <p:nvPr>
            <p:ph type="sldNum" sz="quarter" idx="12"/>
          </p:nvPr>
        </p:nvSpPr>
        <p:spPr/>
        <p:txBody>
          <a:bodyPr/>
          <a:lstStyle/>
          <a:p>
            <a:fld id="{1B217210-6342-4CBD-AECC-FD7487F24651}" type="slidenum">
              <a:rPr lang="zh-CN" altLang="en-US" smtClean="0"/>
              <a:t>26</a:t>
            </a:fld>
            <a:endParaRPr lang="zh-CN" altLang="en-US"/>
          </a:p>
        </p:txBody>
      </p:sp>
    </p:spTree>
    <p:extLst>
      <p:ext uri="{BB962C8B-B14F-4D97-AF65-F5344CB8AC3E}">
        <p14:creationId xmlns:p14="http://schemas.microsoft.com/office/powerpoint/2010/main" val="39857145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4" descr="Image result for åäº¬èªç©ºèªå¤©å¤§å­¦ png">
            <a:extLst>
              <a:ext uri="{FF2B5EF4-FFF2-40B4-BE49-F238E27FC236}">
                <a16:creationId xmlns:a16="http://schemas.microsoft.com/office/drawing/2014/main" id="{0F9115C1-57B5-4844-A6F5-B4CC66AF02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110" y="-700856"/>
            <a:ext cx="3144530" cy="260436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0" y="5"/>
            <a:ext cx="12192000" cy="468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510352"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640836"/>
            <a:ext cx="1219200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777221" y="1303761"/>
            <a:ext cx="1107996" cy="369332"/>
          </a:xfrm>
          <a:prstGeom prst="rect">
            <a:avLst/>
          </a:prstGeom>
          <a:solidFill>
            <a:srgbClr val="5C307D"/>
          </a:solidFill>
        </p:spPr>
        <p:txBody>
          <a:bodyPr wrap="none" rtlCol="0">
            <a:spAutoFit/>
          </a:bodyPr>
          <a:lstStyle>
            <a:defPPr>
              <a:defRPr lang="zh-CN"/>
            </a:defPPr>
            <a:lvl1pPr algn="ctr">
              <a:defRPr>
                <a:solidFill>
                  <a:schemeClr val="bg1"/>
                </a:solidFill>
                <a:latin typeface="华文楷体" panose="02010600040101010101" pitchFamily="2" charset="-122"/>
                <a:ea typeface="华文楷体" panose="02010600040101010101" pitchFamily="2" charset="-122"/>
              </a:defRPr>
            </a:lvl1pPr>
          </a:lstStyle>
          <a:p>
            <a:r>
              <a:rPr lang="zh-CN" altLang="zh-CN" dirty="0"/>
              <a:t>实验环境</a:t>
            </a:r>
            <a:endParaRPr lang="zh-CN" altLang="en-US" dirty="0"/>
          </a:p>
        </p:txBody>
      </p:sp>
      <p:sp>
        <p:nvSpPr>
          <p:cNvPr id="12" name="文本框 11"/>
          <p:cNvSpPr txBox="1"/>
          <p:nvPr/>
        </p:nvSpPr>
        <p:spPr>
          <a:xfrm>
            <a:off x="3116274"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zh-CN" dirty="0"/>
              <a:t>实验</a:t>
            </a:r>
            <a:r>
              <a:rPr lang="zh-CN" altLang="en-US" dirty="0"/>
              <a:t>设计</a:t>
            </a:r>
          </a:p>
        </p:txBody>
      </p:sp>
      <p:sp>
        <p:nvSpPr>
          <p:cNvPr id="13" name="文本框 12"/>
          <p:cNvSpPr txBox="1"/>
          <p:nvPr/>
        </p:nvSpPr>
        <p:spPr>
          <a:xfrm>
            <a:off x="4331326"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zh-CN" dirty="0"/>
              <a:t>实验</a:t>
            </a:r>
            <a:r>
              <a:rPr lang="zh-CN" altLang="en-US" dirty="0"/>
              <a:t>结果</a:t>
            </a:r>
          </a:p>
        </p:txBody>
      </p:sp>
      <p:sp>
        <p:nvSpPr>
          <p:cNvPr id="24" name="文本框 23">
            <a:extLst>
              <a:ext uri="{FF2B5EF4-FFF2-40B4-BE49-F238E27FC236}">
                <a16:creationId xmlns:a16="http://schemas.microsoft.com/office/drawing/2014/main" id="{6F4DD9B6-18D7-453F-9237-F9138D457EB2}"/>
              </a:ext>
            </a:extLst>
          </p:cNvPr>
          <p:cNvSpPr txBox="1"/>
          <p:nvPr/>
        </p:nvSpPr>
        <p:spPr>
          <a:xfrm>
            <a:off x="5182930" y="570588"/>
            <a:ext cx="1826142" cy="584775"/>
          </a:xfrm>
          <a:prstGeom prst="rect">
            <a:avLst/>
          </a:prstGeom>
          <a:noFill/>
        </p:spPr>
        <p:txBody>
          <a:bodyPr wrap="none" rtlCol="0">
            <a:spAutoFit/>
          </a:bodyPr>
          <a:lstStyle/>
          <a:p>
            <a:pPr algn="ctr"/>
            <a:r>
              <a:rPr lang="zh-CN" altLang="en-US" sz="3200" dirty="0"/>
              <a:t>实验部分</a:t>
            </a:r>
            <a:endParaRPr lang="zh-CN" altLang="en-US" sz="3200" dirty="0">
              <a:latin typeface="华文楷体" panose="02010600040101010101" pitchFamily="2" charset="-122"/>
              <a:ea typeface="华文楷体" panose="02010600040101010101" pitchFamily="2" charset="-122"/>
            </a:endParaRPr>
          </a:p>
        </p:txBody>
      </p:sp>
      <p:sp>
        <p:nvSpPr>
          <p:cNvPr id="4" name="矩形 3">
            <a:extLst>
              <a:ext uri="{FF2B5EF4-FFF2-40B4-BE49-F238E27FC236}">
                <a16:creationId xmlns:a16="http://schemas.microsoft.com/office/drawing/2014/main" id="{5666F6C6-983D-4428-8484-2AEB0A18A35D}"/>
              </a:ext>
            </a:extLst>
          </p:cNvPr>
          <p:cNvSpPr/>
          <p:nvPr/>
        </p:nvSpPr>
        <p:spPr>
          <a:xfrm>
            <a:off x="1777221" y="2762071"/>
            <a:ext cx="8879941" cy="1754326"/>
          </a:xfrm>
          <a:prstGeom prst="rect">
            <a:avLst/>
          </a:prstGeom>
        </p:spPr>
        <p:txBody>
          <a:bodyPr wrap="square">
            <a:spAutoFit/>
          </a:bodyPr>
          <a:lstStyle/>
          <a:p>
            <a:pPr marL="342900" lvl="0" indent="-342900" algn="just" fontAlgn="ctr">
              <a:lnSpc>
                <a:spcPct val="150000"/>
              </a:lnSpc>
              <a:spcAft>
                <a:spcPts val="0"/>
              </a:spcAft>
              <a:buFont typeface="+mj-lt"/>
              <a:buAutoNum type="arabicPeriod"/>
            </a:pPr>
            <a:r>
              <a:rPr lang="zh-CN" altLang="zh-CN" kern="100" dirty="0">
                <a:latin typeface="Times New Roman" panose="02020603050405020304" pitchFamily="18" charset="0"/>
              </a:rPr>
              <a:t>操作系统 </a:t>
            </a:r>
            <a:r>
              <a:rPr lang="en-US" altLang="zh-CN" kern="100" dirty="0">
                <a:latin typeface="Times New Roman" panose="02020603050405020304" pitchFamily="18" charset="0"/>
              </a:rPr>
              <a:t>Windows 10 Professional Version</a:t>
            </a:r>
            <a:endParaRPr lang="zh-CN" altLang="zh-CN" sz="1400" kern="100" dirty="0">
              <a:latin typeface="Times New Roman" panose="02020603050405020304" pitchFamily="18" charset="0"/>
            </a:endParaRPr>
          </a:p>
          <a:p>
            <a:pPr marL="342900" lvl="0" indent="-342900" algn="just" fontAlgn="ctr">
              <a:lnSpc>
                <a:spcPct val="150000"/>
              </a:lnSpc>
              <a:spcAft>
                <a:spcPts val="0"/>
              </a:spcAft>
              <a:buFont typeface="+mj-lt"/>
              <a:buAutoNum type="arabicPeriod"/>
            </a:pPr>
            <a:r>
              <a:rPr lang="zh-CN" altLang="zh-CN" kern="100" dirty="0">
                <a:latin typeface="Times New Roman" panose="02020603050405020304" pitchFamily="18" charset="0"/>
              </a:rPr>
              <a:t>软件及版本：</a:t>
            </a:r>
            <a:r>
              <a:rPr lang="en-US" altLang="zh-CN" kern="100" dirty="0">
                <a:latin typeface="Times New Roman" panose="02020603050405020304" pitchFamily="18" charset="0"/>
              </a:rPr>
              <a:t>MATLAB R2017a</a:t>
            </a:r>
            <a:endParaRPr lang="zh-CN" altLang="zh-CN" sz="1400" kern="100" dirty="0">
              <a:latin typeface="Times New Roman" panose="02020603050405020304" pitchFamily="18" charset="0"/>
            </a:endParaRPr>
          </a:p>
          <a:p>
            <a:pPr marL="342900" lvl="0" indent="-342900" algn="just" fontAlgn="ctr">
              <a:lnSpc>
                <a:spcPct val="150000"/>
              </a:lnSpc>
              <a:spcAft>
                <a:spcPts val="0"/>
              </a:spcAft>
              <a:buFont typeface="+mj-lt"/>
              <a:buAutoNum type="arabicPeriod"/>
            </a:pPr>
            <a:r>
              <a:rPr lang="zh-CN" altLang="zh-CN" kern="100" dirty="0">
                <a:latin typeface="Times New Roman" panose="02020603050405020304" pitchFamily="18" charset="0"/>
              </a:rPr>
              <a:t>版本控制工具：</a:t>
            </a:r>
            <a:r>
              <a:rPr lang="en-US" altLang="zh-CN" kern="100" dirty="0">
                <a:latin typeface="Times New Roman" panose="02020603050405020304" pitchFamily="18" charset="0"/>
              </a:rPr>
              <a:t>Git</a:t>
            </a:r>
            <a:endParaRPr lang="zh-CN" altLang="zh-CN" sz="1400" kern="100" dirty="0">
              <a:latin typeface="Times New Roman" panose="02020603050405020304" pitchFamily="18" charset="0"/>
            </a:endParaRPr>
          </a:p>
          <a:p>
            <a:pPr marL="342900" lvl="0" indent="-342900" algn="just" fontAlgn="ctr">
              <a:lnSpc>
                <a:spcPct val="150000"/>
              </a:lnSpc>
              <a:spcAft>
                <a:spcPts val="0"/>
              </a:spcAft>
              <a:buFont typeface="+mj-lt"/>
              <a:buAutoNum type="arabicPeriod"/>
            </a:pPr>
            <a:r>
              <a:rPr lang="zh-CN" altLang="zh-CN" kern="100" dirty="0">
                <a:latin typeface="Times New Roman" panose="02020603050405020304" pitchFamily="18" charset="0"/>
              </a:rPr>
              <a:t>代码托管地址：</a:t>
            </a:r>
            <a:r>
              <a:rPr lang="en-US" altLang="zh-CN" kern="100" dirty="0">
                <a:latin typeface="Times New Roman" panose="02020603050405020304" pitchFamily="18" charset="0"/>
                <a:hlinkClick r:id="rId3"/>
              </a:rPr>
              <a:t>https://github.com/Lewis-Lu/RRTSimulation</a:t>
            </a:r>
            <a:endParaRPr lang="zh-CN" altLang="zh-CN" sz="1400" kern="100" dirty="0">
              <a:latin typeface="Times New Roman" panose="02020603050405020304" pitchFamily="18" charset="0"/>
            </a:endParaRPr>
          </a:p>
        </p:txBody>
      </p:sp>
      <p:sp>
        <p:nvSpPr>
          <p:cNvPr id="14" name="文本框 13">
            <a:extLst>
              <a:ext uri="{FF2B5EF4-FFF2-40B4-BE49-F238E27FC236}">
                <a16:creationId xmlns:a16="http://schemas.microsoft.com/office/drawing/2014/main" id="{2B2A7ACC-4A84-4D1F-A297-40B4539D9278}"/>
              </a:ext>
            </a:extLst>
          </p:cNvPr>
          <p:cNvSpPr txBox="1"/>
          <p:nvPr/>
        </p:nvSpPr>
        <p:spPr>
          <a:xfrm>
            <a:off x="5546378"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zh-CN" dirty="0"/>
              <a:t>实验分析</a:t>
            </a:r>
            <a:endParaRPr lang="zh-CN" altLang="en-US" dirty="0"/>
          </a:p>
        </p:txBody>
      </p:sp>
      <p:sp>
        <p:nvSpPr>
          <p:cNvPr id="2" name="灯片编号占位符 1">
            <a:extLst>
              <a:ext uri="{FF2B5EF4-FFF2-40B4-BE49-F238E27FC236}">
                <a16:creationId xmlns:a16="http://schemas.microsoft.com/office/drawing/2014/main" id="{F8CFA7D6-1FEC-45C4-9CE3-291248D5ADCC}"/>
              </a:ext>
            </a:extLst>
          </p:cNvPr>
          <p:cNvSpPr>
            <a:spLocks noGrp="1"/>
          </p:cNvSpPr>
          <p:nvPr>
            <p:ph type="sldNum" sz="quarter" idx="12"/>
          </p:nvPr>
        </p:nvSpPr>
        <p:spPr/>
        <p:txBody>
          <a:bodyPr/>
          <a:lstStyle/>
          <a:p>
            <a:fld id="{1B217210-6342-4CBD-AECC-FD7487F24651}" type="slidenum">
              <a:rPr lang="zh-CN" altLang="en-US" smtClean="0"/>
              <a:t>27</a:t>
            </a:fld>
            <a:endParaRPr lang="zh-CN" altLang="en-US"/>
          </a:p>
        </p:txBody>
      </p:sp>
    </p:spTree>
    <p:extLst>
      <p:ext uri="{BB962C8B-B14F-4D97-AF65-F5344CB8AC3E}">
        <p14:creationId xmlns:p14="http://schemas.microsoft.com/office/powerpoint/2010/main" val="36047555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4" descr="Image result for åäº¬èªç©ºèªå¤©å¤§å­¦ png">
            <a:extLst>
              <a:ext uri="{FF2B5EF4-FFF2-40B4-BE49-F238E27FC236}">
                <a16:creationId xmlns:a16="http://schemas.microsoft.com/office/drawing/2014/main" id="{0F9115C1-57B5-4844-A6F5-B4CC66AF02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110" y="-700856"/>
            <a:ext cx="3144530" cy="260436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0" y="5"/>
            <a:ext cx="12192000" cy="468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510352"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640836"/>
            <a:ext cx="1219200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777221"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zh-CN" dirty="0"/>
              <a:t>实验环境</a:t>
            </a:r>
            <a:endParaRPr lang="zh-CN" altLang="en-US" dirty="0"/>
          </a:p>
        </p:txBody>
      </p:sp>
      <p:sp>
        <p:nvSpPr>
          <p:cNvPr id="12" name="文本框 11"/>
          <p:cNvSpPr txBox="1"/>
          <p:nvPr/>
        </p:nvSpPr>
        <p:spPr>
          <a:xfrm>
            <a:off x="3116274" y="1303761"/>
            <a:ext cx="1107996" cy="369332"/>
          </a:xfrm>
          <a:prstGeom prst="rect">
            <a:avLst/>
          </a:prstGeom>
          <a:solidFill>
            <a:srgbClr val="5C307D"/>
          </a:solidFill>
        </p:spPr>
        <p:txBody>
          <a:bodyPr wrap="none" rtlCol="0">
            <a:spAutoFit/>
          </a:bodyPr>
          <a:lstStyle>
            <a:defPPr>
              <a:defRPr lang="zh-CN"/>
            </a:defPPr>
            <a:lvl1pPr algn="ctr">
              <a:defRPr>
                <a:solidFill>
                  <a:schemeClr val="bg1"/>
                </a:solidFill>
                <a:latin typeface="华文楷体" panose="02010600040101010101" pitchFamily="2" charset="-122"/>
                <a:ea typeface="华文楷体" panose="02010600040101010101" pitchFamily="2" charset="-122"/>
              </a:defRPr>
            </a:lvl1pPr>
          </a:lstStyle>
          <a:p>
            <a:r>
              <a:rPr lang="zh-CN" altLang="zh-CN" dirty="0"/>
              <a:t>实验</a:t>
            </a:r>
            <a:r>
              <a:rPr lang="zh-CN" altLang="en-US" dirty="0"/>
              <a:t>设计</a:t>
            </a:r>
          </a:p>
        </p:txBody>
      </p:sp>
      <p:sp>
        <p:nvSpPr>
          <p:cNvPr id="13" name="文本框 12"/>
          <p:cNvSpPr txBox="1"/>
          <p:nvPr/>
        </p:nvSpPr>
        <p:spPr>
          <a:xfrm>
            <a:off x="4331326"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zh-CN" dirty="0"/>
              <a:t>实验</a:t>
            </a:r>
            <a:r>
              <a:rPr lang="zh-CN" altLang="en-US" dirty="0"/>
              <a:t>结果</a:t>
            </a:r>
          </a:p>
        </p:txBody>
      </p:sp>
      <p:sp>
        <p:nvSpPr>
          <p:cNvPr id="24" name="文本框 23">
            <a:extLst>
              <a:ext uri="{FF2B5EF4-FFF2-40B4-BE49-F238E27FC236}">
                <a16:creationId xmlns:a16="http://schemas.microsoft.com/office/drawing/2014/main" id="{6F4DD9B6-18D7-453F-9237-F9138D457EB2}"/>
              </a:ext>
            </a:extLst>
          </p:cNvPr>
          <p:cNvSpPr txBox="1"/>
          <p:nvPr/>
        </p:nvSpPr>
        <p:spPr>
          <a:xfrm>
            <a:off x="5182930" y="570588"/>
            <a:ext cx="1826142" cy="584775"/>
          </a:xfrm>
          <a:prstGeom prst="rect">
            <a:avLst/>
          </a:prstGeom>
          <a:noFill/>
        </p:spPr>
        <p:txBody>
          <a:bodyPr wrap="none" rtlCol="0">
            <a:spAutoFit/>
          </a:bodyPr>
          <a:lstStyle/>
          <a:p>
            <a:pPr algn="ctr"/>
            <a:r>
              <a:rPr lang="zh-CN" altLang="en-US" sz="3200" dirty="0"/>
              <a:t>实验部分</a:t>
            </a:r>
            <a:endParaRPr lang="zh-CN" altLang="en-US" sz="3200" dirty="0">
              <a:latin typeface="华文楷体" panose="02010600040101010101" pitchFamily="2" charset="-122"/>
              <a:ea typeface="华文楷体" panose="02010600040101010101" pitchFamily="2" charset="-122"/>
            </a:endParaRPr>
          </a:p>
        </p:txBody>
      </p:sp>
      <p:sp>
        <p:nvSpPr>
          <p:cNvPr id="14" name="文本框 13">
            <a:extLst>
              <a:ext uri="{FF2B5EF4-FFF2-40B4-BE49-F238E27FC236}">
                <a16:creationId xmlns:a16="http://schemas.microsoft.com/office/drawing/2014/main" id="{2B2A7ACC-4A84-4D1F-A297-40B4539D9278}"/>
              </a:ext>
            </a:extLst>
          </p:cNvPr>
          <p:cNvSpPr txBox="1"/>
          <p:nvPr/>
        </p:nvSpPr>
        <p:spPr>
          <a:xfrm>
            <a:off x="5546378"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zh-CN" dirty="0"/>
              <a:t>实验分析</a:t>
            </a:r>
            <a:endParaRPr lang="zh-CN" altLang="en-US" dirty="0"/>
          </a:p>
        </p:txBody>
      </p:sp>
      <p:sp>
        <p:nvSpPr>
          <p:cNvPr id="5" name="矩形 4">
            <a:extLst>
              <a:ext uri="{FF2B5EF4-FFF2-40B4-BE49-F238E27FC236}">
                <a16:creationId xmlns:a16="http://schemas.microsoft.com/office/drawing/2014/main" id="{84F5447F-28DE-4E64-B54F-B3C7EB36F27C}"/>
              </a:ext>
            </a:extLst>
          </p:cNvPr>
          <p:cNvSpPr/>
          <p:nvPr/>
        </p:nvSpPr>
        <p:spPr>
          <a:xfrm>
            <a:off x="3030215" y="2621970"/>
            <a:ext cx="2296160" cy="905256"/>
          </a:xfrm>
          <a:prstGeom prst="rect">
            <a:avLst/>
          </a:prstGeom>
          <a:gradFill flip="none" rotWithShape="1">
            <a:gsLst>
              <a:gs pos="95000">
                <a:schemeClr val="bg1"/>
              </a:gs>
              <a:gs pos="49000">
                <a:schemeClr val="accent1">
                  <a:lumMod val="40000"/>
                  <a:lumOff val="60000"/>
                </a:schemeClr>
              </a:gs>
            </a:gsLst>
            <a:lin ang="2700000" scaled="1"/>
            <a:tileRect/>
          </a:gradFill>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chemeClr val="tx1"/>
                </a:solidFill>
              </a:rPr>
              <a:t>人工势场法</a:t>
            </a:r>
          </a:p>
        </p:txBody>
      </p:sp>
      <p:sp>
        <p:nvSpPr>
          <p:cNvPr id="15" name="矩形 14">
            <a:extLst>
              <a:ext uri="{FF2B5EF4-FFF2-40B4-BE49-F238E27FC236}">
                <a16:creationId xmlns:a16="http://schemas.microsoft.com/office/drawing/2014/main" id="{B9099A44-28B4-4851-857D-D8656E5E8844}"/>
              </a:ext>
            </a:extLst>
          </p:cNvPr>
          <p:cNvSpPr/>
          <p:nvPr/>
        </p:nvSpPr>
        <p:spPr>
          <a:xfrm>
            <a:off x="6474455" y="2621970"/>
            <a:ext cx="2296160" cy="905256"/>
          </a:xfrm>
          <a:prstGeom prst="rect">
            <a:avLst/>
          </a:prstGeom>
          <a:gradFill flip="none" rotWithShape="1">
            <a:gsLst>
              <a:gs pos="95000">
                <a:schemeClr val="bg1"/>
              </a:gs>
              <a:gs pos="49000">
                <a:schemeClr val="accent1">
                  <a:lumMod val="40000"/>
                  <a:lumOff val="60000"/>
                </a:schemeClr>
              </a:gs>
            </a:gsLst>
            <a:lin ang="2700000" scaled="1"/>
            <a:tileRect/>
          </a:gradFill>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rPr>
              <a:t>简单</a:t>
            </a:r>
            <a:r>
              <a:rPr lang="en-US" altLang="zh-CN" dirty="0">
                <a:solidFill>
                  <a:schemeClr val="tx1"/>
                </a:solidFill>
              </a:rPr>
              <a:t>RRT</a:t>
            </a:r>
            <a:endParaRPr lang="zh-CN" altLang="en-US" dirty="0">
              <a:solidFill>
                <a:schemeClr val="tx1"/>
              </a:solidFill>
            </a:endParaRPr>
          </a:p>
        </p:txBody>
      </p:sp>
      <p:sp>
        <p:nvSpPr>
          <p:cNvPr id="16" name="矩形 15">
            <a:extLst>
              <a:ext uri="{FF2B5EF4-FFF2-40B4-BE49-F238E27FC236}">
                <a16:creationId xmlns:a16="http://schemas.microsoft.com/office/drawing/2014/main" id="{8E33379F-F5BD-450D-A4E2-F94809F5ED18}"/>
              </a:ext>
            </a:extLst>
          </p:cNvPr>
          <p:cNvSpPr/>
          <p:nvPr/>
        </p:nvSpPr>
        <p:spPr>
          <a:xfrm>
            <a:off x="6474455" y="3961784"/>
            <a:ext cx="2296160" cy="905256"/>
          </a:xfrm>
          <a:prstGeom prst="rect">
            <a:avLst/>
          </a:prstGeom>
          <a:gradFill flip="none" rotWithShape="1">
            <a:gsLst>
              <a:gs pos="95000">
                <a:schemeClr val="bg1"/>
              </a:gs>
              <a:gs pos="49000">
                <a:schemeClr val="accent1">
                  <a:lumMod val="40000"/>
                  <a:lumOff val="60000"/>
                </a:schemeClr>
              </a:gs>
            </a:gsLst>
            <a:lin ang="2700000" scaled="1"/>
            <a:tileRect/>
          </a:gradFill>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rPr>
              <a:t>双向</a:t>
            </a:r>
            <a:r>
              <a:rPr lang="en-US" altLang="zh-CN" dirty="0">
                <a:solidFill>
                  <a:schemeClr val="tx1"/>
                </a:solidFill>
              </a:rPr>
              <a:t>RRT</a:t>
            </a:r>
            <a:endParaRPr lang="zh-CN" altLang="en-US" dirty="0">
              <a:solidFill>
                <a:schemeClr val="tx1"/>
              </a:solidFill>
            </a:endParaRPr>
          </a:p>
        </p:txBody>
      </p:sp>
      <p:sp>
        <p:nvSpPr>
          <p:cNvPr id="17" name="矩形 16">
            <a:extLst>
              <a:ext uri="{FF2B5EF4-FFF2-40B4-BE49-F238E27FC236}">
                <a16:creationId xmlns:a16="http://schemas.microsoft.com/office/drawing/2014/main" id="{11119905-C228-4A07-99D6-314903B9EEDE}"/>
              </a:ext>
            </a:extLst>
          </p:cNvPr>
          <p:cNvSpPr/>
          <p:nvPr/>
        </p:nvSpPr>
        <p:spPr>
          <a:xfrm>
            <a:off x="6474455" y="5383421"/>
            <a:ext cx="2296160" cy="905256"/>
          </a:xfrm>
          <a:prstGeom prst="rect">
            <a:avLst/>
          </a:prstGeom>
          <a:gradFill flip="none" rotWithShape="1">
            <a:gsLst>
              <a:gs pos="95000">
                <a:schemeClr val="bg1"/>
              </a:gs>
              <a:gs pos="49000">
                <a:schemeClr val="accent1">
                  <a:lumMod val="40000"/>
                  <a:lumOff val="60000"/>
                </a:schemeClr>
              </a:gs>
            </a:gsLst>
            <a:lin ang="2700000" scaled="1"/>
            <a:tileRect/>
          </a:gradFill>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rPr>
              <a:t>改进的双向</a:t>
            </a:r>
            <a:r>
              <a:rPr lang="en-US" altLang="zh-CN" dirty="0">
                <a:solidFill>
                  <a:schemeClr val="tx1"/>
                </a:solidFill>
              </a:rPr>
              <a:t>RRT</a:t>
            </a:r>
            <a:endParaRPr lang="zh-CN" altLang="en-US" dirty="0">
              <a:solidFill>
                <a:schemeClr val="tx1"/>
              </a:solidFill>
            </a:endParaRPr>
          </a:p>
        </p:txBody>
      </p:sp>
      <p:sp>
        <p:nvSpPr>
          <p:cNvPr id="7" name="箭头: 左右 6">
            <a:extLst>
              <a:ext uri="{FF2B5EF4-FFF2-40B4-BE49-F238E27FC236}">
                <a16:creationId xmlns:a16="http://schemas.microsoft.com/office/drawing/2014/main" id="{BF470378-432B-4A57-B416-899003A24306}"/>
              </a:ext>
            </a:extLst>
          </p:cNvPr>
          <p:cNvSpPr/>
          <p:nvPr/>
        </p:nvSpPr>
        <p:spPr>
          <a:xfrm>
            <a:off x="5326375" y="2864690"/>
            <a:ext cx="1148080" cy="456486"/>
          </a:xfrm>
          <a:prstGeom prst="leftRightArrow">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箭头: 下 7">
            <a:extLst>
              <a:ext uri="{FF2B5EF4-FFF2-40B4-BE49-F238E27FC236}">
                <a16:creationId xmlns:a16="http://schemas.microsoft.com/office/drawing/2014/main" id="{B25E5D46-D9B2-46B5-871E-3DEA34A8C8BE}"/>
              </a:ext>
            </a:extLst>
          </p:cNvPr>
          <p:cNvSpPr/>
          <p:nvPr/>
        </p:nvSpPr>
        <p:spPr>
          <a:xfrm>
            <a:off x="7152640" y="3554222"/>
            <a:ext cx="1066800" cy="374396"/>
          </a:xfrm>
          <a:prstGeom prst="downArrow">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9" name="箭头: 下 18">
            <a:extLst>
              <a:ext uri="{FF2B5EF4-FFF2-40B4-BE49-F238E27FC236}">
                <a16:creationId xmlns:a16="http://schemas.microsoft.com/office/drawing/2014/main" id="{D0399CE7-F8BA-499C-B7C3-72749913F743}"/>
              </a:ext>
            </a:extLst>
          </p:cNvPr>
          <p:cNvSpPr/>
          <p:nvPr/>
        </p:nvSpPr>
        <p:spPr>
          <a:xfrm>
            <a:off x="7152640" y="4969598"/>
            <a:ext cx="1066800" cy="374396"/>
          </a:xfrm>
          <a:prstGeom prst="downArrow">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27" name="直接箭头连接符 26">
            <a:extLst>
              <a:ext uri="{FF2B5EF4-FFF2-40B4-BE49-F238E27FC236}">
                <a16:creationId xmlns:a16="http://schemas.microsoft.com/office/drawing/2014/main" id="{2C0529B2-4691-46D3-AF64-AD35F07ACC89}"/>
              </a:ext>
            </a:extLst>
          </p:cNvPr>
          <p:cNvCxnSpPr>
            <a:cxnSpLocks/>
            <a:endCxn id="15" idx="3"/>
          </p:cNvCxnSpPr>
          <p:nvPr/>
        </p:nvCxnSpPr>
        <p:spPr>
          <a:xfrm flipH="1" flipV="1">
            <a:off x="8770615" y="3074598"/>
            <a:ext cx="1016000" cy="1263589"/>
          </a:xfrm>
          <a:prstGeom prst="straightConnector1">
            <a:avLst/>
          </a:prstGeom>
          <a:ln>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AF04E2B3-BB11-4130-A891-A9C6B97B5F36}"/>
              </a:ext>
            </a:extLst>
          </p:cNvPr>
          <p:cNvCxnSpPr>
            <a:cxnSpLocks/>
            <a:endCxn id="16" idx="3"/>
          </p:cNvCxnSpPr>
          <p:nvPr/>
        </p:nvCxnSpPr>
        <p:spPr>
          <a:xfrm flipH="1" flipV="1">
            <a:off x="8770615" y="4414412"/>
            <a:ext cx="1016000" cy="4673"/>
          </a:xfrm>
          <a:prstGeom prst="straightConnector1">
            <a:avLst/>
          </a:prstGeom>
          <a:ln>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96A6C7D5-EB03-47E2-95AD-8F6E18F79F33}"/>
              </a:ext>
            </a:extLst>
          </p:cNvPr>
          <p:cNvCxnSpPr>
            <a:cxnSpLocks/>
            <a:endCxn id="17" idx="3"/>
          </p:cNvCxnSpPr>
          <p:nvPr/>
        </p:nvCxnSpPr>
        <p:spPr>
          <a:xfrm flipH="1">
            <a:off x="8770615" y="4502409"/>
            <a:ext cx="1016000" cy="1333640"/>
          </a:xfrm>
          <a:prstGeom prst="straightConnector1">
            <a:avLst/>
          </a:prstGeom>
          <a:ln>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1A2EB05D-2A4C-4CF1-AE7E-3DE5563E21BB}"/>
              </a:ext>
            </a:extLst>
          </p:cNvPr>
          <p:cNvSpPr/>
          <p:nvPr/>
        </p:nvSpPr>
        <p:spPr>
          <a:xfrm>
            <a:off x="9918695" y="3715318"/>
            <a:ext cx="1685367" cy="392563"/>
          </a:xfrm>
          <a:prstGeom prst="rect">
            <a:avLst/>
          </a:prstGeom>
          <a:solidFill>
            <a:schemeClr val="bg1"/>
          </a:solidFill>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rPr>
              <a:t>路径减枝</a:t>
            </a:r>
          </a:p>
        </p:txBody>
      </p:sp>
      <p:sp>
        <p:nvSpPr>
          <p:cNvPr id="22" name="矩形 21">
            <a:extLst>
              <a:ext uri="{FF2B5EF4-FFF2-40B4-BE49-F238E27FC236}">
                <a16:creationId xmlns:a16="http://schemas.microsoft.com/office/drawing/2014/main" id="{BCE713BE-15F0-4418-BC8B-83C547CAD45A}"/>
              </a:ext>
            </a:extLst>
          </p:cNvPr>
          <p:cNvSpPr/>
          <p:nvPr/>
        </p:nvSpPr>
        <p:spPr>
          <a:xfrm>
            <a:off x="9918695" y="4224653"/>
            <a:ext cx="1685367" cy="392563"/>
          </a:xfrm>
          <a:prstGeom prst="rect">
            <a:avLst/>
          </a:prstGeom>
          <a:solidFill>
            <a:schemeClr val="bg1"/>
          </a:solidFill>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rPr>
              <a:t>路径抽象</a:t>
            </a:r>
          </a:p>
        </p:txBody>
      </p:sp>
      <p:sp>
        <p:nvSpPr>
          <p:cNvPr id="23" name="矩形 22">
            <a:extLst>
              <a:ext uri="{FF2B5EF4-FFF2-40B4-BE49-F238E27FC236}">
                <a16:creationId xmlns:a16="http://schemas.microsoft.com/office/drawing/2014/main" id="{2D06D499-B9B4-429E-A4EB-1EDD5CD5D4D4}"/>
              </a:ext>
            </a:extLst>
          </p:cNvPr>
          <p:cNvSpPr/>
          <p:nvPr/>
        </p:nvSpPr>
        <p:spPr>
          <a:xfrm>
            <a:off x="9918695" y="4737809"/>
            <a:ext cx="1685367" cy="392563"/>
          </a:xfrm>
          <a:prstGeom prst="rect">
            <a:avLst/>
          </a:prstGeom>
          <a:solidFill>
            <a:schemeClr val="bg1"/>
          </a:solidFill>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rPr>
              <a:t>路径柔顺</a:t>
            </a:r>
          </a:p>
        </p:txBody>
      </p:sp>
      <p:sp>
        <p:nvSpPr>
          <p:cNvPr id="39" name="左大括号 38">
            <a:extLst>
              <a:ext uri="{FF2B5EF4-FFF2-40B4-BE49-F238E27FC236}">
                <a16:creationId xmlns:a16="http://schemas.microsoft.com/office/drawing/2014/main" id="{86AEC6B3-4AE8-4EDB-BE8C-C0A754A09FB3}"/>
              </a:ext>
            </a:extLst>
          </p:cNvPr>
          <p:cNvSpPr/>
          <p:nvPr/>
        </p:nvSpPr>
        <p:spPr>
          <a:xfrm>
            <a:off x="2303109" y="2838699"/>
            <a:ext cx="528320" cy="3109404"/>
          </a:xfrm>
          <a:prstGeom prst="leftBrace">
            <a:avLst>
              <a:gd name="adj1" fmla="val 79487"/>
              <a:gd name="adj2" fmla="val 50000"/>
            </a:avLst>
          </a:prstGeom>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0" name="左大括号 39">
            <a:extLst>
              <a:ext uri="{FF2B5EF4-FFF2-40B4-BE49-F238E27FC236}">
                <a16:creationId xmlns:a16="http://schemas.microsoft.com/office/drawing/2014/main" id="{7E884439-22ED-48A9-B4ED-8E917B3D30AD}"/>
              </a:ext>
            </a:extLst>
          </p:cNvPr>
          <p:cNvSpPr/>
          <p:nvPr/>
        </p:nvSpPr>
        <p:spPr>
          <a:xfrm rot="5400000">
            <a:off x="5698593" y="228933"/>
            <a:ext cx="276533" cy="4210564"/>
          </a:xfrm>
          <a:prstGeom prst="leftBrace">
            <a:avLst>
              <a:gd name="adj1" fmla="val 237786"/>
              <a:gd name="adj2" fmla="val 50000"/>
            </a:avLst>
          </a:prstGeom>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84032266-DA6F-42B6-8274-4B0B0940C7E6}"/>
              </a:ext>
            </a:extLst>
          </p:cNvPr>
          <p:cNvSpPr txBox="1"/>
          <p:nvPr/>
        </p:nvSpPr>
        <p:spPr>
          <a:xfrm>
            <a:off x="5083166" y="1810334"/>
            <a:ext cx="1500514" cy="406265"/>
          </a:xfrm>
          <a:prstGeom prst="rect">
            <a:avLst/>
          </a:prstGeom>
          <a:noFill/>
        </p:spPr>
        <p:txBody>
          <a:bodyPr wrap="square" rtlCol="0">
            <a:spAutoFit/>
          </a:bodyPr>
          <a:lstStyle/>
          <a:p>
            <a:pPr algn="ctr"/>
            <a:r>
              <a:rPr lang="zh-CN" altLang="en-US" dirty="0"/>
              <a:t>横向</a:t>
            </a:r>
          </a:p>
        </p:txBody>
      </p:sp>
      <p:sp>
        <p:nvSpPr>
          <p:cNvPr id="42" name="文本框 41">
            <a:extLst>
              <a:ext uri="{FF2B5EF4-FFF2-40B4-BE49-F238E27FC236}">
                <a16:creationId xmlns:a16="http://schemas.microsoft.com/office/drawing/2014/main" id="{7ACCC5DC-43EE-4A35-9429-23AAA9715FDB}"/>
              </a:ext>
            </a:extLst>
          </p:cNvPr>
          <p:cNvSpPr txBox="1"/>
          <p:nvPr/>
        </p:nvSpPr>
        <p:spPr>
          <a:xfrm>
            <a:off x="1796039" y="4108348"/>
            <a:ext cx="507070" cy="710964"/>
          </a:xfrm>
          <a:prstGeom prst="rect">
            <a:avLst/>
          </a:prstGeom>
          <a:noFill/>
        </p:spPr>
        <p:txBody>
          <a:bodyPr wrap="square" rtlCol="0">
            <a:spAutoFit/>
          </a:bodyPr>
          <a:lstStyle/>
          <a:p>
            <a:pPr algn="ctr"/>
            <a:r>
              <a:rPr lang="zh-CN" altLang="en-US" dirty="0"/>
              <a:t>纵</a:t>
            </a:r>
            <a:endParaRPr lang="en-US" altLang="zh-CN" dirty="0"/>
          </a:p>
          <a:p>
            <a:pPr algn="ctr"/>
            <a:r>
              <a:rPr lang="zh-CN" altLang="en-US" dirty="0"/>
              <a:t>向</a:t>
            </a:r>
          </a:p>
        </p:txBody>
      </p:sp>
      <p:sp>
        <p:nvSpPr>
          <p:cNvPr id="43" name="矩形 42">
            <a:extLst>
              <a:ext uri="{FF2B5EF4-FFF2-40B4-BE49-F238E27FC236}">
                <a16:creationId xmlns:a16="http://schemas.microsoft.com/office/drawing/2014/main" id="{A805203C-4785-4825-8CEA-6D621876C8B6}"/>
              </a:ext>
            </a:extLst>
          </p:cNvPr>
          <p:cNvSpPr/>
          <p:nvPr/>
        </p:nvSpPr>
        <p:spPr>
          <a:xfrm>
            <a:off x="3030215" y="4314613"/>
            <a:ext cx="2296159" cy="375593"/>
          </a:xfrm>
          <a:prstGeom prst="rect">
            <a:avLst/>
          </a:prstGeom>
          <a:solidFill>
            <a:schemeClr val="bg1"/>
          </a:solidFill>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rPr>
              <a:t>简单环境</a:t>
            </a:r>
          </a:p>
        </p:txBody>
      </p:sp>
      <p:sp>
        <p:nvSpPr>
          <p:cNvPr id="44" name="矩形 43">
            <a:extLst>
              <a:ext uri="{FF2B5EF4-FFF2-40B4-BE49-F238E27FC236}">
                <a16:creationId xmlns:a16="http://schemas.microsoft.com/office/drawing/2014/main" id="{5158C102-EAE1-4BCB-BA7E-4C23ABA578A7}"/>
              </a:ext>
            </a:extLst>
          </p:cNvPr>
          <p:cNvSpPr/>
          <p:nvPr/>
        </p:nvSpPr>
        <p:spPr>
          <a:xfrm>
            <a:off x="3030215" y="4895049"/>
            <a:ext cx="2296159" cy="363394"/>
          </a:xfrm>
          <a:prstGeom prst="rect">
            <a:avLst/>
          </a:prstGeom>
          <a:solidFill>
            <a:schemeClr val="bg1"/>
          </a:solidFill>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rPr>
              <a:t>较复杂环境</a:t>
            </a:r>
          </a:p>
        </p:txBody>
      </p:sp>
      <p:sp>
        <p:nvSpPr>
          <p:cNvPr id="45" name="矩形 44">
            <a:extLst>
              <a:ext uri="{FF2B5EF4-FFF2-40B4-BE49-F238E27FC236}">
                <a16:creationId xmlns:a16="http://schemas.microsoft.com/office/drawing/2014/main" id="{2099D34B-B072-4AEA-95DF-14E5F820053D}"/>
              </a:ext>
            </a:extLst>
          </p:cNvPr>
          <p:cNvSpPr/>
          <p:nvPr/>
        </p:nvSpPr>
        <p:spPr>
          <a:xfrm>
            <a:off x="3023221" y="5493253"/>
            <a:ext cx="2296159" cy="363395"/>
          </a:xfrm>
          <a:prstGeom prst="rect">
            <a:avLst/>
          </a:prstGeom>
          <a:solidFill>
            <a:schemeClr val="bg1"/>
          </a:solidFill>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rPr>
              <a:t>密集环境</a:t>
            </a:r>
          </a:p>
        </p:txBody>
      </p:sp>
      <p:cxnSp>
        <p:nvCxnSpPr>
          <p:cNvPr id="46" name="直接箭头连接符 45">
            <a:extLst>
              <a:ext uri="{FF2B5EF4-FFF2-40B4-BE49-F238E27FC236}">
                <a16:creationId xmlns:a16="http://schemas.microsoft.com/office/drawing/2014/main" id="{51D979C0-BB24-4C17-AA27-00DDCA3B8A51}"/>
              </a:ext>
            </a:extLst>
          </p:cNvPr>
          <p:cNvCxnSpPr>
            <a:cxnSpLocks/>
            <a:endCxn id="5" idx="2"/>
          </p:cNvCxnSpPr>
          <p:nvPr/>
        </p:nvCxnSpPr>
        <p:spPr>
          <a:xfrm flipV="1">
            <a:off x="4178295" y="3527226"/>
            <a:ext cx="0" cy="580655"/>
          </a:xfrm>
          <a:prstGeom prst="straightConnector1">
            <a:avLst/>
          </a:prstGeom>
          <a:ln>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3BAE2D2E-3814-4744-BD26-D0A91BA05D62}"/>
              </a:ext>
            </a:extLst>
          </p:cNvPr>
          <p:cNvCxnSpPr>
            <a:cxnSpLocks/>
          </p:cNvCxnSpPr>
          <p:nvPr/>
        </p:nvCxnSpPr>
        <p:spPr>
          <a:xfrm flipV="1">
            <a:off x="5546378" y="3441827"/>
            <a:ext cx="928078" cy="1453222"/>
          </a:xfrm>
          <a:prstGeom prst="straightConnector1">
            <a:avLst/>
          </a:prstGeom>
          <a:ln>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59D81903-3128-448F-898F-1C793213E6E7}"/>
              </a:ext>
            </a:extLst>
          </p:cNvPr>
          <p:cNvCxnSpPr>
            <a:cxnSpLocks/>
            <a:endCxn id="16" idx="1"/>
          </p:cNvCxnSpPr>
          <p:nvPr/>
        </p:nvCxnSpPr>
        <p:spPr>
          <a:xfrm flipV="1">
            <a:off x="5546378" y="4414412"/>
            <a:ext cx="928077" cy="591025"/>
          </a:xfrm>
          <a:prstGeom prst="straightConnector1">
            <a:avLst/>
          </a:prstGeom>
          <a:ln>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A9BE46FC-06F9-4732-9B86-BD22BE89CD9C}"/>
              </a:ext>
            </a:extLst>
          </p:cNvPr>
          <p:cNvCxnSpPr>
            <a:cxnSpLocks/>
            <a:endCxn id="17" idx="1"/>
          </p:cNvCxnSpPr>
          <p:nvPr/>
        </p:nvCxnSpPr>
        <p:spPr>
          <a:xfrm>
            <a:off x="5540522" y="5087118"/>
            <a:ext cx="933933" cy="748931"/>
          </a:xfrm>
          <a:prstGeom prst="straightConnector1">
            <a:avLst/>
          </a:prstGeom>
          <a:ln>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249591CD-AD4B-4253-BA67-A76E9B11902E}"/>
              </a:ext>
            </a:extLst>
          </p:cNvPr>
          <p:cNvSpPr>
            <a:spLocks noGrp="1"/>
          </p:cNvSpPr>
          <p:nvPr>
            <p:ph type="sldNum" sz="quarter" idx="12"/>
          </p:nvPr>
        </p:nvSpPr>
        <p:spPr/>
        <p:txBody>
          <a:bodyPr/>
          <a:lstStyle/>
          <a:p>
            <a:fld id="{1B217210-6342-4CBD-AECC-FD7487F24651}" type="slidenum">
              <a:rPr lang="zh-CN" altLang="en-US" smtClean="0"/>
              <a:t>28</a:t>
            </a:fld>
            <a:endParaRPr lang="zh-CN" altLang="en-US"/>
          </a:p>
        </p:txBody>
      </p:sp>
    </p:spTree>
    <p:extLst>
      <p:ext uri="{BB962C8B-B14F-4D97-AF65-F5344CB8AC3E}">
        <p14:creationId xmlns:p14="http://schemas.microsoft.com/office/powerpoint/2010/main" val="37206471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4" descr="Image result for åäº¬èªç©ºèªå¤©å¤§å­¦ png">
            <a:extLst>
              <a:ext uri="{FF2B5EF4-FFF2-40B4-BE49-F238E27FC236}">
                <a16:creationId xmlns:a16="http://schemas.microsoft.com/office/drawing/2014/main" id="{0F9115C1-57B5-4844-A6F5-B4CC66AF02E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6110" y="-700856"/>
            <a:ext cx="3144530" cy="260436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0" y="5"/>
            <a:ext cx="12192000" cy="468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510352"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640836"/>
            <a:ext cx="1219200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777221"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zh-CN" dirty="0"/>
              <a:t>实验环境</a:t>
            </a:r>
            <a:endParaRPr lang="zh-CN" altLang="en-US" dirty="0"/>
          </a:p>
        </p:txBody>
      </p:sp>
      <p:sp>
        <p:nvSpPr>
          <p:cNvPr id="12" name="文本框 11"/>
          <p:cNvSpPr txBox="1"/>
          <p:nvPr/>
        </p:nvSpPr>
        <p:spPr>
          <a:xfrm>
            <a:off x="3116274"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zh-CN" dirty="0"/>
              <a:t>实验</a:t>
            </a:r>
            <a:r>
              <a:rPr lang="zh-CN" altLang="en-US" dirty="0"/>
              <a:t>设计</a:t>
            </a:r>
          </a:p>
        </p:txBody>
      </p:sp>
      <p:sp>
        <p:nvSpPr>
          <p:cNvPr id="13" name="文本框 12"/>
          <p:cNvSpPr txBox="1"/>
          <p:nvPr/>
        </p:nvSpPr>
        <p:spPr>
          <a:xfrm>
            <a:off x="4331326" y="1303761"/>
            <a:ext cx="1107996" cy="369332"/>
          </a:xfrm>
          <a:prstGeom prst="rect">
            <a:avLst/>
          </a:prstGeom>
          <a:solidFill>
            <a:srgbClr val="5C307D"/>
          </a:solidFill>
        </p:spPr>
        <p:txBody>
          <a:bodyPr wrap="none" rtlCol="0">
            <a:spAutoFit/>
          </a:bodyPr>
          <a:lstStyle>
            <a:defPPr>
              <a:defRPr lang="zh-CN"/>
            </a:defPPr>
            <a:lvl1pPr algn="ctr">
              <a:defRPr>
                <a:solidFill>
                  <a:schemeClr val="bg1"/>
                </a:solidFill>
                <a:latin typeface="华文楷体" panose="02010600040101010101" pitchFamily="2" charset="-122"/>
                <a:ea typeface="华文楷体" panose="02010600040101010101" pitchFamily="2" charset="-122"/>
              </a:defRPr>
            </a:lvl1pPr>
          </a:lstStyle>
          <a:p>
            <a:r>
              <a:rPr lang="zh-CN" altLang="zh-CN" dirty="0"/>
              <a:t>实验</a:t>
            </a:r>
            <a:r>
              <a:rPr lang="zh-CN" altLang="en-US" dirty="0"/>
              <a:t>结果</a:t>
            </a:r>
          </a:p>
        </p:txBody>
      </p:sp>
      <p:sp>
        <p:nvSpPr>
          <p:cNvPr id="24" name="文本框 23">
            <a:extLst>
              <a:ext uri="{FF2B5EF4-FFF2-40B4-BE49-F238E27FC236}">
                <a16:creationId xmlns:a16="http://schemas.microsoft.com/office/drawing/2014/main" id="{6F4DD9B6-18D7-453F-9237-F9138D457EB2}"/>
              </a:ext>
            </a:extLst>
          </p:cNvPr>
          <p:cNvSpPr txBox="1"/>
          <p:nvPr/>
        </p:nvSpPr>
        <p:spPr>
          <a:xfrm>
            <a:off x="5182930" y="570588"/>
            <a:ext cx="1826142" cy="584775"/>
          </a:xfrm>
          <a:prstGeom prst="rect">
            <a:avLst/>
          </a:prstGeom>
          <a:noFill/>
        </p:spPr>
        <p:txBody>
          <a:bodyPr wrap="none" rtlCol="0">
            <a:spAutoFit/>
          </a:bodyPr>
          <a:lstStyle/>
          <a:p>
            <a:pPr algn="ctr"/>
            <a:r>
              <a:rPr lang="zh-CN" altLang="en-US" sz="3200" dirty="0"/>
              <a:t>实验部分</a:t>
            </a:r>
            <a:endParaRPr lang="zh-CN" altLang="en-US" sz="3200" dirty="0">
              <a:latin typeface="华文楷体" panose="02010600040101010101" pitchFamily="2" charset="-122"/>
              <a:ea typeface="华文楷体" panose="02010600040101010101" pitchFamily="2" charset="-122"/>
            </a:endParaRPr>
          </a:p>
        </p:txBody>
      </p:sp>
      <p:sp>
        <p:nvSpPr>
          <p:cNvPr id="14" name="文本框 13">
            <a:extLst>
              <a:ext uri="{FF2B5EF4-FFF2-40B4-BE49-F238E27FC236}">
                <a16:creationId xmlns:a16="http://schemas.microsoft.com/office/drawing/2014/main" id="{2B2A7ACC-4A84-4D1F-A297-40B4539D9278}"/>
              </a:ext>
            </a:extLst>
          </p:cNvPr>
          <p:cNvSpPr txBox="1"/>
          <p:nvPr/>
        </p:nvSpPr>
        <p:spPr>
          <a:xfrm>
            <a:off x="5546378"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zh-CN" dirty="0"/>
              <a:t>实验分析</a:t>
            </a:r>
            <a:endParaRPr lang="zh-CN" altLang="en-US" dirty="0"/>
          </a:p>
        </p:txBody>
      </p:sp>
      <p:pic>
        <p:nvPicPr>
          <p:cNvPr id="15362" name="Picture 2" descr="compare1">
            <a:extLst>
              <a:ext uri="{FF2B5EF4-FFF2-40B4-BE49-F238E27FC236}">
                <a16:creationId xmlns:a16="http://schemas.microsoft.com/office/drawing/2014/main" id="{6C46A8B4-DFF8-442C-8180-50879485DB4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10352" y="2599276"/>
            <a:ext cx="4244975" cy="2324100"/>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Picture 3" descr="compare2">
            <a:extLst>
              <a:ext uri="{FF2B5EF4-FFF2-40B4-BE49-F238E27FC236}">
                <a16:creationId xmlns:a16="http://schemas.microsoft.com/office/drawing/2014/main" id="{3DCAA625-6C14-40D1-9FE5-1963EB60DB1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94330" y="2599276"/>
            <a:ext cx="4373563" cy="2362200"/>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BEB46246-E034-4F13-81CC-E20FAD2A4DC7}"/>
              </a:ext>
            </a:extLst>
          </p:cNvPr>
          <p:cNvSpPr/>
          <p:nvPr/>
        </p:nvSpPr>
        <p:spPr>
          <a:xfrm>
            <a:off x="1777221" y="1975278"/>
            <a:ext cx="2927981" cy="369332"/>
          </a:xfrm>
          <a:prstGeom prst="rect">
            <a:avLst/>
          </a:prstGeom>
        </p:spPr>
        <p:txBody>
          <a:bodyPr wrap="none">
            <a:spAutoFit/>
          </a:bodyPr>
          <a:lstStyle/>
          <a:p>
            <a:r>
              <a:rPr lang="zh-CN" altLang="zh-CN" kern="100" dirty="0">
                <a:latin typeface="Times New Roman" panose="02020603050405020304" pitchFamily="18" charset="0"/>
                <a:cs typeface="Times New Roman" panose="02020603050405020304" pitchFamily="18" charset="0"/>
                <a:hlinkClick r:id="rId6" action="ppaction://hlinksldjump"/>
              </a:rPr>
              <a:t>人工势场法</a:t>
            </a:r>
            <a:r>
              <a:rPr lang="zh-CN" altLang="zh-CN" kern="100" dirty="0">
                <a:latin typeface="Times New Roman" panose="02020603050405020304" pitchFamily="18" charset="0"/>
                <a:cs typeface="Times New Roman" panose="02020603050405020304" pitchFamily="18" charset="0"/>
              </a:rPr>
              <a:t>与</a:t>
            </a:r>
            <a:r>
              <a:rPr lang="en-US" altLang="zh-CN" kern="100" dirty="0">
                <a:latin typeface="Times New Roman" panose="02020603050405020304" pitchFamily="18" charset="0"/>
                <a:cs typeface="Times New Roman" panose="02020603050405020304" pitchFamily="18" charset="0"/>
              </a:rPr>
              <a:t>RRT</a:t>
            </a:r>
            <a:r>
              <a:rPr lang="zh-CN" altLang="zh-CN" kern="100" dirty="0">
                <a:latin typeface="Times New Roman" panose="02020603050405020304" pitchFamily="18" charset="0"/>
                <a:cs typeface="Times New Roman" panose="02020603050405020304" pitchFamily="18" charset="0"/>
              </a:rPr>
              <a:t>算法比较</a:t>
            </a:r>
            <a:endParaRPr lang="zh-CN" altLang="en-US" dirty="0"/>
          </a:p>
        </p:txBody>
      </p:sp>
      <p:sp>
        <p:nvSpPr>
          <p:cNvPr id="7" name="矩形 6">
            <a:extLst>
              <a:ext uri="{FF2B5EF4-FFF2-40B4-BE49-F238E27FC236}">
                <a16:creationId xmlns:a16="http://schemas.microsoft.com/office/drawing/2014/main" id="{936701C7-8480-4012-A240-E49C5455703C}"/>
              </a:ext>
            </a:extLst>
          </p:cNvPr>
          <p:cNvSpPr/>
          <p:nvPr/>
        </p:nvSpPr>
        <p:spPr>
          <a:xfrm>
            <a:off x="3078841" y="5178042"/>
            <a:ext cx="1107996" cy="369332"/>
          </a:xfrm>
          <a:prstGeom prst="rect">
            <a:avLst/>
          </a:prstGeom>
        </p:spPr>
        <p:txBody>
          <a:bodyPr wrap="none">
            <a:spAutoFit/>
          </a:bodyPr>
          <a:lstStyle/>
          <a:p>
            <a:r>
              <a:rPr lang="zh-CN" altLang="zh-CN" kern="100" dirty="0">
                <a:latin typeface="Times New Roman" panose="02020603050405020304" pitchFamily="18" charset="0"/>
                <a:ea typeface="黑体" panose="02010609060101010101" pitchFamily="49" charset="-122"/>
                <a:cs typeface="Times New Roman" panose="02020603050405020304" pitchFamily="18" charset="0"/>
              </a:rPr>
              <a:t>简单环境</a:t>
            </a:r>
            <a:endParaRPr lang="zh-CN" altLang="en-US" dirty="0"/>
          </a:p>
        </p:txBody>
      </p:sp>
      <p:sp>
        <p:nvSpPr>
          <p:cNvPr id="17" name="矩形 16">
            <a:extLst>
              <a:ext uri="{FF2B5EF4-FFF2-40B4-BE49-F238E27FC236}">
                <a16:creationId xmlns:a16="http://schemas.microsoft.com/office/drawing/2014/main" id="{476236FD-3850-4E0E-AAA3-1FD34FC286F4}"/>
              </a:ext>
            </a:extLst>
          </p:cNvPr>
          <p:cNvSpPr/>
          <p:nvPr/>
        </p:nvSpPr>
        <p:spPr>
          <a:xfrm>
            <a:off x="8227113" y="5178042"/>
            <a:ext cx="1107996" cy="369332"/>
          </a:xfrm>
          <a:prstGeom prst="rect">
            <a:avLst/>
          </a:prstGeom>
        </p:spPr>
        <p:txBody>
          <a:bodyPr wrap="none">
            <a:spAutoFit/>
          </a:bodyPr>
          <a:lstStyle/>
          <a:p>
            <a:r>
              <a:rPr lang="zh-CN" altLang="en-US" kern="100" dirty="0">
                <a:latin typeface="Times New Roman" panose="02020603050405020304" pitchFamily="18" charset="0"/>
                <a:ea typeface="黑体" panose="02010609060101010101" pitchFamily="49" charset="-122"/>
                <a:cs typeface="Times New Roman" panose="02020603050405020304" pitchFamily="18" charset="0"/>
              </a:rPr>
              <a:t>复杂环境</a:t>
            </a:r>
            <a:endParaRPr lang="zh-CN" altLang="en-US" dirty="0"/>
          </a:p>
        </p:txBody>
      </p:sp>
      <p:sp>
        <p:nvSpPr>
          <p:cNvPr id="18" name="文本框 17">
            <a:extLst>
              <a:ext uri="{FF2B5EF4-FFF2-40B4-BE49-F238E27FC236}">
                <a16:creationId xmlns:a16="http://schemas.microsoft.com/office/drawing/2014/main" id="{96C985A3-D62E-4F60-8E1F-9C7FD275615D}"/>
              </a:ext>
            </a:extLst>
          </p:cNvPr>
          <p:cNvSpPr txBox="1"/>
          <p:nvPr/>
        </p:nvSpPr>
        <p:spPr>
          <a:xfrm>
            <a:off x="1510352" y="5909439"/>
            <a:ext cx="8605495" cy="369332"/>
          </a:xfrm>
          <a:prstGeom prst="rect">
            <a:avLst/>
          </a:prstGeom>
          <a:noFill/>
        </p:spPr>
        <p:txBody>
          <a:bodyPr wrap="squar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pPr algn="l"/>
            <a:r>
              <a:rPr lang="zh-CN" altLang="en-US" dirty="0"/>
              <a:t>实验全部结果：</a:t>
            </a:r>
            <a:r>
              <a:rPr lang="en-US" altLang="zh-CN" dirty="0">
                <a:hlinkClick r:id="rId7"/>
              </a:rPr>
              <a:t>http://lewissoft.com/assets/Algo_RRT/</a:t>
            </a:r>
            <a:endParaRPr lang="zh-CN" altLang="en-US" dirty="0"/>
          </a:p>
        </p:txBody>
      </p:sp>
      <p:sp>
        <p:nvSpPr>
          <p:cNvPr id="2" name="灯片编号占位符 1">
            <a:extLst>
              <a:ext uri="{FF2B5EF4-FFF2-40B4-BE49-F238E27FC236}">
                <a16:creationId xmlns:a16="http://schemas.microsoft.com/office/drawing/2014/main" id="{1B242B1D-28D6-4259-94BB-05284F3964D3}"/>
              </a:ext>
            </a:extLst>
          </p:cNvPr>
          <p:cNvSpPr>
            <a:spLocks noGrp="1"/>
          </p:cNvSpPr>
          <p:nvPr>
            <p:ph type="sldNum" sz="quarter" idx="12"/>
          </p:nvPr>
        </p:nvSpPr>
        <p:spPr/>
        <p:txBody>
          <a:bodyPr/>
          <a:lstStyle/>
          <a:p>
            <a:fld id="{1B217210-6342-4CBD-AECC-FD7487F24651}" type="slidenum">
              <a:rPr lang="zh-CN" altLang="en-US" smtClean="0"/>
              <a:pPr/>
              <a:t>29</a:t>
            </a:fld>
            <a:endParaRPr lang="zh-CN" altLang="en-US"/>
          </a:p>
        </p:txBody>
      </p:sp>
    </p:spTree>
    <p:extLst>
      <p:ext uri="{BB962C8B-B14F-4D97-AF65-F5344CB8AC3E}">
        <p14:creationId xmlns:p14="http://schemas.microsoft.com/office/powerpoint/2010/main" val="34196773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416454-D7F0-4EA8-A82C-18DF1094B08A}"/>
              </a:ext>
            </a:extLst>
          </p:cNvPr>
          <p:cNvSpPr>
            <a:spLocks noGrp="1"/>
          </p:cNvSpPr>
          <p:nvPr>
            <p:ph type="ctrTitle"/>
          </p:nvPr>
        </p:nvSpPr>
        <p:spPr>
          <a:xfrm>
            <a:off x="1537648" y="1152486"/>
            <a:ext cx="9144000" cy="2387600"/>
          </a:xfrm>
        </p:spPr>
        <p:txBody>
          <a:bodyPr/>
          <a:lstStyle/>
          <a:p>
            <a:r>
              <a:rPr lang="zh-CN" altLang="en-US" dirty="0">
                <a:latin typeface="华文楷体" panose="02010600040101010101" pitchFamily="2" charset="-122"/>
                <a:ea typeface="华文楷体" panose="02010600040101010101" pitchFamily="2" charset="-122"/>
              </a:rPr>
              <a:t>引言</a:t>
            </a:r>
            <a:endParaRPr lang="zh-CN" altLang="en-US" dirty="0"/>
          </a:p>
        </p:txBody>
      </p:sp>
      <p:sp>
        <p:nvSpPr>
          <p:cNvPr id="4" name="矩形 3">
            <a:extLst>
              <a:ext uri="{FF2B5EF4-FFF2-40B4-BE49-F238E27FC236}">
                <a16:creationId xmlns:a16="http://schemas.microsoft.com/office/drawing/2014/main" id="{4F7E08CF-C36C-4FD3-A1E5-D2ACA4605E5D}"/>
              </a:ext>
            </a:extLst>
          </p:cNvPr>
          <p:cNvSpPr/>
          <p:nvPr/>
        </p:nvSpPr>
        <p:spPr>
          <a:xfrm>
            <a:off x="0" y="5"/>
            <a:ext cx="12192000" cy="468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70D09ADA-B86A-4535-B946-7A89E2F33A58}"/>
              </a:ext>
            </a:extLst>
          </p:cNvPr>
          <p:cNvSpPr/>
          <p:nvPr/>
        </p:nvSpPr>
        <p:spPr>
          <a:xfrm>
            <a:off x="0" y="6640836"/>
            <a:ext cx="1219200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FDDC771-B3BA-4CB3-8D16-1DC8A2A06CA5}"/>
              </a:ext>
            </a:extLst>
          </p:cNvPr>
          <p:cNvCxnSpPr/>
          <p:nvPr/>
        </p:nvCxnSpPr>
        <p:spPr>
          <a:xfrm>
            <a:off x="1537648" y="3521889"/>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2653B8A4-5600-441A-8D03-DCB4ED5E1DF9}"/>
              </a:ext>
            </a:extLst>
          </p:cNvPr>
          <p:cNvSpPr/>
          <p:nvPr/>
        </p:nvSpPr>
        <p:spPr>
          <a:xfrm>
            <a:off x="13648" y="46841"/>
            <a:ext cx="12192000" cy="120264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4" descr="Image result for åäº¬èªç©ºèªå¤©å¤§å­¦ png">
            <a:extLst>
              <a:ext uri="{FF2B5EF4-FFF2-40B4-BE49-F238E27FC236}">
                <a16:creationId xmlns:a16="http://schemas.microsoft.com/office/drawing/2014/main" id="{0FC54545-A58A-4985-8438-C6438500481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110" y="-700856"/>
            <a:ext cx="3144530" cy="2604364"/>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a:extLst>
              <a:ext uri="{FF2B5EF4-FFF2-40B4-BE49-F238E27FC236}">
                <a16:creationId xmlns:a16="http://schemas.microsoft.com/office/drawing/2014/main" id="{ACD35408-88E6-4E69-8950-53582DDB8ABC}"/>
              </a:ext>
            </a:extLst>
          </p:cNvPr>
          <p:cNvSpPr>
            <a:spLocks noGrp="1"/>
          </p:cNvSpPr>
          <p:nvPr>
            <p:ph type="sldNum" sz="quarter" idx="12"/>
          </p:nvPr>
        </p:nvSpPr>
        <p:spPr/>
        <p:txBody>
          <a:bodyPr/>
          <a:lstStyle/>
          <a:p>
            <a:fld id="{1B217210-6342-4CBD-AECC-FD7487F24651}" type="slidenum">
              <a:rPr lang="zh-CN" altLang="en-US" smtClean="0"/>
              <a:t>3</a:t>
            </a:fld>
            <a:endParaRPr lang="zh-CN" altLang="en-US"/>
          </a:p>
        </p:txBody>
      </p:sp>
    </p:spTree>
    <p:extLst>
      <p:ext uri="{BB962C8B-B14F-4D97-AF65-F5344CB8AC3E}">
        <p14:creationId xmlns:p14="http://schemas.microsoft.com/office/powerpoint/2010/main" val="20301758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4" descr="Image result for åäº¬èªç©ºèªå¤©å¤§å­¦ png">
            <a:extLst>
              <a:ext uri="{FF2B5EF4-FFF2-40B4-BE49-F238E27FC236}">
                <a16:creationId xmlns:a16="http://schemas.microsoft.com/office/drawing/2014/main" id="{0F9115C1-57B5-4844-A6F5-B4CC66AF02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110" y="-700856"/>
            <a:ext cx="3144530" cy="260436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0" y="5"/>
            <a:ext cx="12192000" cy="468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510352"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640836"/>
            <a:ext cx="1219200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777221"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zh-CN" dirty="0"/>
              <a:t>实验环境</a:t>
            </a:r>
            <a:endParaRPr lang="zh-CN" altLang="en-US" dirty="0"/>
          </a:p>
        </p:txBody>
      </p:sp>
      <p:sp>
        <p:nvSpPr>
          <p:cNvPr id="12" name="文本框 11"/>
          <p:cNvSpPr txBox="1"/>
          <p:nvPr/>
        </p:nvSpPr>
        <p:spPr>
          <a:xfrm>
            <a:off x="3116274"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zh-CN" dirty="0"/>
              <a:t>实验</a:t>
            </a:r>
            <a:r>
              <a:rPr lang="zh-CN" altLang="en-US" dirty="0"/>
              <a:t>设计</a:t>
            </a:r>
          </a:p>
        </p:txBody>
      </p:sp>
      <p:sp>
        <p:nvSpPr>
          <p:cNvPr id="13" name="文本框 12"/>
          <p:cNvSpPr txBox="1"/>
          <p:nvPr/>
        </p:nvSpPr>
        <p:spPr>
          <a:xfrm>
            <a:off x="4331326" y="1303761"/>
            <a:ext cx="1107996" cy="369332"/>
          </a:xfrm>
          <a:prstGeom prst="rect">
            <a:avLst/>
          </a:prstGeom>
          <a:solidFill>
            <a:srgbClr val="5C307D"/>
          </a:solidFill>
        </p:spPr>
        <p:txBody>
          <a:bodyPr wrap="none" rtlCol="0">
            <a:spAutoFit/>
          </a:bodyPr>
          <a:lstStyle>
            <a:defPPr>
              <a:defRPr lang="zh-CN"/>
            </a:defPPr>
            <a:lvl1pPr algn="ctr">
              <a:defRPr>
                <a:solidFill>
                  <a:schemeClr val="bg1"/>
                </a:solidFill>
                <a:latin typeface="华文楷体" panose="02010600040101010101" pitchFamily="2" charset="-122"/>
                <a:ea typeface="华文楷体" panose="02010600040101010101" pitchFamily="2" charset="-122"/>
              </a:defRPr>
            </a:lvl1pPr>
          </a:lstStyle>
          <a:p>
            <a:r>
              <a:rPr lang="zh-CN" altLang="zh-CN" dirty="0"/>
              <a:t>实验</a:t>
            </a:r>
            <a:r>
              <a:rPr lang="zh-CN" altLang="en-US" dirty="0"/>
              <a:t>结果</a:t>
            </a:r>
          </a:p>
        </p:txBody>
      </p:sp>
      <p:sp>
        <p:nvSpPr>
          <p:cNvPr id="24" name="文本框 23">
            <a:extLst>
              <a:ext uri="{FF2B5EF4-FFF2-40B4-BE49-F238E27FC236}">
                <a16:creationId xmlns:a16="http://schemas.microsoft.com/office/drawing/2014/main" id="{6F4DD9B6-18D7-453F-9237-F9138D457EB2}"/>
              </a:ext>
            </a:extLst>
          </p:cNvPr>
          <p:cNvSpPr txBox="1"/>
          <p:nvPr/>
        </p:nvSpPr>
        <p:spPr>
          <a:xfrm>
            <a:off x="5182930" y="570588"/>
            <a:ext cx="1826142" cy="584775"/>
          </a:xfrm>
          <a:prstGeom prst="rect">
            <a:avLst/>
          </a:prstGeom>
          <a:noFill/>
        </p:spPr>
        <p:txBody>
          <a:bodyPr wrap="none" rtlCol="0">
            <a:spAutoFit/>
          </a:bodyPr>
          <a:lstStyle/>
          <a:p>
            <a:pPr algn="ctr"/>
            <a:r>
              <a:rPr lang="zh-CN" altLang="en-US" sz="3200" dirty="0"/>
              <a:t>实验部分</a:t>
            </a:r>
            <a:endParaRPr lang="zh-CN" altLang="en-US" sz="3200" dirty="0">
              <a:latin typeface="华文楷体" panose="02010600040101010101" pitchFamily="2" charset="-122"/>
              <a:ea typeface="华文楷体" panose="02010600040101010101" pitchFamily="2" charset="-122"/>
            </a:endParaRPr>
          </a:p>
        </p:txBody>
      </p:sp>
      <p:sp>
        <p:nvSpPr>
          <p:cNvPr id="14" name="文本框 13">
            <a:extLst>
              <a:ext uri="{FF2B5EF4-FFF2-40B4-BE49-F238E27FC236}">
                <a16:creationId xmlns:a16="http://schemas.microsoft.com/office/drawing/2014/main" id="{2B2A7ACC-4A84-4D1F-A297-40B4539D9278}"/>
              </a:ext>
            </a:extLst>
          </p:cNvPr>
          <p:cNvSpPr txBox="1"/>
          <p:nvPr/>
        </p:nvSpPr>
        <p:spPr>
          <a:xfrm>
            <a:off x="5546378"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zh-CN" dirty="0"/>
              <a:t>实验分析</a:t>
            </a:r>
            <a:endParaRPr lang="zh-CN" altLang="en-US" dirty="0"/>
          </a:p>
        </p:txBody>
      </p:sp>
      <p:sp>
        <p:nvSpPr>
          <p:cNvPr id="15" name="矩形 14">
            <a:extLst>
              <a:ext uri="{FF2B5EF4-FFF2-40B4-BE49-F238E27FC236}">
                <a16:creationId xmlns:a16="http://schemas.microsoft.com/office/drawing/2014/main" id="{5FEC1240-1864-417D-8861-8263FDFB0D06}"/>
              </a:ext>
            </a:extLst>
          </p:cNvPr>
          <p:cNvSpPr/>
          <p:nvPr/>
        </p:nvSpPr>
        <p:spPr>
          <a:xfrm>
            <a:off x="1777221" y="1975278"/>
            <a:ext cx="1542987" cy="369332"/>
          </a:xfrm>
          <a:prstGeom prst="rect">
            <a:avLst/>
          </a:prstGeom>
        </p:spPr>
        <p:txBody>
          <a:bodyPr wrap="none">
            <a:spAutoFit/>
          </a:bodyPr>
          <a:lstStyle/>
          <a:p>
            <a:r>
              <a:rPr lang="en-US" altLang="zh-CN" kern="100" dirty="0">
                <a:latin typeface="Times New Roman" panose="02020603050405020304" pitchFamily="18" charset="0"/>
                <a:cs typeface="Times New Roman" panose="02020603050405020304" pitchFamily="18" charset="0"/>
              </a:rPr>
              <a:t>RRT</a:t>
            </a:r>
            <a:r>
              <a:rPr lang="zh-CN" altLang="zh-CN" kern="100" dirty="0">
                <a:latin typeface="Times New Roman" panose="02020603050405020304" pitchFamily="18" charset="0"/>
                <a:cs typeface="Times New Roman" panose="02020603050405020304" pitchFamily="18" charset="0"/>
              </a:rPr>
              <a:t>算法</a:t>
            </a:r>
            <a:r>
              <a:rPr lang="zh-CN" altLang="en-US" kern="100" dirty="0">
                <a:latin typeface="Times New Roman" panose="02020603050405020304" pitchFamily="18" charset="0"/>
                <a:cs typeface="Times New Roman" panose="02020603050405020304" pitchFamily="18" charset="0"/>
              </a:rPr>
              <a:t>结果</a:t>
            </a:r>
            <a:endParaRPr lang="zh-CN" altLang="en-US" dirty="0"/>
          </a:p>
        </p:txBody>
      </p:sp>
      <p:pic>
        <p:nvPicPr>
          <p:cNvPr id="18434" name="Picture 2" descr="s2">
            <a:extLst>
              <a:ext uri="{FF2B5EF4-FFF2-40B4-BE49-F238E27FC236}">
                <a16:creationId xmlns:a16="http://schemas.microsoft.com/office/drawing/2014/main" id="{30542EC4-C9B7-4313-97DE-33EEE09ECB2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7221" y="2642716"/>
            <a:ext cx="8506489" cy="2731921"/>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33864670-FFE5-4A66-9FE6-FF547122329F}"/>
              </a:ext>
            </a:extLst>
          </p:cNvPr>
          <p:cNvSpPr>
            <a:spLocks noGrp="1"/>
          </p:cNvSpPr>
          <p:nvPr>
            <p:ph type="sldNum" sz="quarter" idx="12"/>
          </p:nvPr>
        </p:nvSpPr>
        <p:spPr/>
        <p:txBody>
          <a:bodyPr/>
          <a:lstStyle/>
          <a:p>
            <a:fld id="{1B217210-6342-4CBD-AECC-FD7487F24651}" type="slidenum">
              <a:rPr lang="zh-CN" altLang="en-US" smtClean="0"/>
              <a:t>30</a:t>
            </a:fld>
            <a:endParaRPr lang="zh-CN" altLang="en-US"/>
          </a:p>
        </p:txBody>
      </p:sp>
    </p:spTree>
    <p:extLst>
      <p:ext uri="{BB962C8B-B14F-4D97-AF65-F5344CB8AC3E}">
        <p14:creationId xmlns:p14="http://schemas.microsoft.com/office/powerpoint/2010/main" val="10257862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4" descr="Image result for åäº¬èªç©ºèªå¤©å¤§å­¦ png">
            <a:extLst>
              <a:ext uri="{FF2B5EF4-FFF2-40B4-BE49-F238E27FC236}">
                <a16:creationId xmlns:a16="http://schemas.microsoft.com/office/drawing/2014/main" id="{0F9115C1-57B5-4844-A6F5-B4CC66AF02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110" y="-700856"/>
            <a:ext cx="3144530" cy="260436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0" y="5"/>
            <a:ext cx="12192000" cy="468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510352"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640836"/>
            <a:ext cx="1219200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777221"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zh-CN" dirty="0"/>
              <a:t>实验环境</a:t>
            </a:r>
            <a:endParaRPr lang="zh-CN" altLang="en-US" dirty="0"/>
          </a:p>
        </p:txBody>
      </p:sp>
      <p:sp>
        <p:nvSpPr>
          <p:cNvPr id="12" name="文本框 11"/>
          <p:cNvSpPr txBox="1"/>
          <p:nvPr/>
        </p:nvSpPr>
        <p:spPr>
          <a:xfrm>
            <a:off x="3116274"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zh-CN" dirty="0"/>
              <a:t>实验</a:t>
            </a:r>
            <a:r>
              <a:rPr lang="zh-CN" altLang="en-US" dirty="0"/>
              <a:t>设计</a:t>
            </a:r>
          </a:p>
        </p:txBody>
      </p:sp>
      <p:sp>
        <p:nvSpPr>
          <p:cNvPr id="13" name="文本框 12"/>
          <p:cNvSpPr txBox="1"/>
          <p:nvPr/>
        </p:nvSpPr>
        <p:spPr>
          <a:xfrm>
            <a:off x="4331326" y="1303761"/>
            <a:ext cx="1107996" cy="369332"/>
          </a:xfrm>
          <a:prstGeom prst="rect">
            <a:avLst/>
          </a:prstGeom>
          <a:solidFill>
            <a:srgbClr val="5C307D"/>
          </a:solidFill>
        </p:spPr>
        <p:txBody>
          <a:bodyPr wrap="none" rtlCol="0">
            <a:spAutoFit/>
          </a:bodyPr>
          <a:lstStyle>
            <a:defPPr>
              <a:defRPr lang="zh-CN"/>
            </a:defPPr>
            <a:lvl1pPr algn="ctr">
              <a:defRPr>
                <a:solidFill>
                  <a:schemeClr val="bg1"/>
                </a:solidFill>
                <a:latin typeface="华文楷体" panose="02010600040101010101" pitchFamily="2" charset="-122"/>
                <a:ea typeface="华文楷体" panose="02010600040101010101" pitchFamily="2" charset="-122"/>
              </a:defRPr>
            </a:lvl1pPr>
          </a:lstStyle>
          <a:p>
            <a:r>
              <a:rPr lang="zh-CN" altLang="zh-CN" dirty="0"/>
              <a:t>实验</a:t>
            </a:r>
            <a:r>
              <a:rPr lang="zh-CN" altLang="en-US" dirty="0"/>
              <a:t>结果</a:t>
            </a:r>
          </a:p>
        </p:txBody>
      </p:sp>
      <p:sp>
        <p:nvSpPr>
          <p:cNvPr id="24" name="文本框 23">
            <a:extLst>
              <a:ext uri="{FF2B5EF4-FFF2-40B4-BE49-F238E27FC236}">
                <a16:creationId xmlns:a16="http://schemas.microsoft.com/office/drawing/2014/main" id="{6F4DD9B6-18D7-453F-9237-F9138D457EB2}"/>
              </a:ext>
            </a:extLst>
          </p:cNvPr>
          <p:cNvSpPr txBox="1"/>
          <p:nvPr/>
        </p:nvSpPr>
        <p:spPr>
          <a:xfrm>
            <a:off x="5182930" y="570588"/>
            <a:ext cx="1826142" cy="584775"/>
          </a:xfrm>
          <a:prstGeom prst="rect">
            <a:avLst/>
          </a:prstGeom>
          <a:noFill/>
        </p:spPr>
        <p:txBody>
          <a:bodyPr wrap="none" rtlCol="0">
            <a:spAutoFit/>
          </a:bodyPr>
          <a:lstStyle/>
          <a:p>
            <a:pPr algn="ctr"/>
            <a:r>
              <a:rPr lang="zh-CN" altLang="en-US" sz="3200" dirty="0"/>
              <a:t>实验部分</a:t>
            </a:r>
            <a:endParaRPr lang="zh-CN" altLang="en-US" sz="3200" dirty="0">
              <a:latin typeface="华文楷体" panose="02010600040101010101" pitchFamily="2" charset="-122"/>
              <a:ea typeface="华文楷体" panose="02010600040101010101" pitchFamily="2" charset="-122"/>
            </a:endParaRPr>
          </a:p>
        </p:txBody>
      </p:sp>
      <p:sp>
        <p:nvSpPr>
          <p:cNvPr id="14" name="文本框 13">
            <a:extLst>
              <a:ext uri="{FF2B5EF4-FFF2-40B4-BE49-F238E27FC236}">
                <a16:creationId xmlns:a16="http://schemas.microsoft.com/office/drawing/2014/main" id="{2B2A7ACC-4A84-4D1F-A297-40B4539D9278}"/>
              </a:ext>
            </a:extLst>
          </p:cNvPr>
          <p:cNvSpPr txBox="1"/>
          <p:nvPr/>
        </p:nvSpPr>
        <p:spPr>
          <a:xfrm>
            <a:off x="5546378"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zh-CN" dirty="0"/>
              <a:t>实验分析</a:t>
            </a:r>
            <a:endParaRPr lang="zh-CN" altLang="en-US" dirty="0"/>
          </a:p>
        </p:txBody>
      </p:sp>
      <p:sp>
        <p:nvSpPr>
          <p:cNvPr id="15" name="矩形 14">
            <a:extLst>
              <a:ext uri="{FF2B5EF4-FFF2-40B4-BE49-F238E27FC236}">
                <a16:creationId xmlns:a16="http://schemas.microsoft.com/office/drawing/2014/main" id="{5FEC1240-1864-417D-8861-8263FDFB0D06}"/>
              </a:ext>
            </a:extLst>
          </p:cNvPr>
          <p:cNvSpPr/>
          <p:nvPr/>
        </p:nvSpPr>
        <p:spPr>
          <a:xfrm>
            <a:off x="1777221" y="1975278"/>
            <a:ext cx="1533368" cy="369332"/>
          </a:xfrm>
          <a:prstGeom prst="rect">
            <a:avLst/>
          </a:prstGeom>
        </p:spPr>
        <p:txBody>
          <a:bodyPr wrap="none">
            <a:spAutoFit/>
          </a:bodyPr>
          <a:lstStyle/>
          <a:p>
            <a:r>
              <a:rPr lang="en-US" altLang="zh-CN" kern="100" dirty="0">
                <a:latin typeface="Times New Roman" panose="02020603050405020304" pitchFamily="18" charset="0"/>
                <a:cs typeface="Times New Roman" panose="02020603050405020304" pitchFamily="18" charset="0"/>
              </a:rPr>
              <a:t>RRT</a:t>
            </a:r>
            <a:r>
              <a:rPr lang="zh-CN" altLang="en-US" kern="100" dirty="0">
                <a:latin typeface="Times New Roman" panose="02020603050405020304" pitchFamily="18" charset="0"/>
                <a:cs typeface="Times New Roman" panose="02020603050405020304" pitchFamily="18" charset="0"/>
              </a:rPr>
              <a:t>转角细节</a:t>
            </a:r>
            <a:endParaRPr lang="zh-CN" altLang="en-US" dirty="0"/>
          </a:p>
        </p:txBody>
      </p:sp>
      <p:pic>
        <p:nvPicPr>
          <p:cNvPr id="19458" name="Picture 2" descr="s8">
            <a:extLst>
              <a:ext uri="{FF2B5EF4-FFF2-40B4-BE49-F238E27FC236}">
                <a16:creationId xmlns:a16="http://schemas.microsoft.com/office/drawing/2014/main" id="{A5D8C9A3-B0F7-440B-BA82-40BB615C95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3011"/>
          <a:stretch>
            <a:fillRect/>
          </a:stretch>
        </p:blipFill>
        <p:spPr bwMode="auto">
          <a:xfrm>
            <a:off x="134692" y="2511134"/>
            <a:ext cx="5705980" cy="3291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9" name="Picture 3" descr="s5">
            <a:extLst>
              <a:ext uri="{FF2B5EF4-FFF2-40B4-BE49-F238E27FC236}">
                <a16:creationId xmlns:a16="http://schemas.microsoft.com/office/drawing/2014/main" id="{0B5A60CD-6D4D-439A-89D8-C6A56C7E8CE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5196" y="1303761"/>
            <a:ext cx="5566004" cy="4598175"/>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 descr="s8">
            <a:extLst>
              <a:ext uri="{FF2B5EF4-FFF2-40B4-BE49-F238E27FC236}">
                <a16:creationId xmlns:a16="http://schemas.microsoft.com/office/drawing/2014/main" id="{A0063337-A6C1-451E-A2C8-9E1430CD22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3011"/>
          <a:stretch>
            <a:fillRect/>
          </a:stretch>
        </p:blipFill>
        <p:spPr bwMode="auto">
          <a:xfrm>
            <a:off x="134692" y="2541614"/>
            <a:ext cx="5705980" cy="3291661"/>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DBBD99C4-4CEE-40EA-B2FE-DA18D0BB8129}"/>
              </a:ext>
            </a:extLst>
          </p:cNvPr>
          <p:cNvSpPr>
            <a:spLocks noGrp="1"/>
          </p:cNvSpPr>
          <p:nvPr>
            <p:ph type="sldNum" sz="quarter" idx="12"/>
          </p:nvPr>
        </p:nvSpPr>
        <p:spPr/>
        <p:txBody>
          <a:bodyPr/>
          <a:lstStyle/>
          <a:p>
            <a:fld id="{1B217210-6342-4CBD-AECC-FD7487F24651}" type="slidenum">
              <a:rPr lang="zh-CN" altLang="en-US" smtClean="0"/>
              <a:t>31</a:t>
            </a:fld>
            <a:endParaRPr lang="zh-CN" altLang="en-US"/>
          </a:p>
        </p:txBody>
      </p:sp>
    </p:spTree>
    <p:extLst>
      <p:ext uri="{BB962C8B-B14F-4D97-AF65-F5344CB8AC3E}">
        <p14:creationId xmlns:p14="http://schemas.microsoft.com/office/powerpoint/2010/main" val="30639377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4" descr="Image result for åäº¬èªç©ºèªå¤©å¤§å­¦ png">
            <a:extLst>
              <a:ext uri="{FF2B5EF4-FFF2-40B4-BE49-F238E27FC236}">
                <a16:creationId xmlns:a16="http://schemas.microsoft.com/office/drawing/2014/main" id="{0F9115C1-57B5-4844-A6F5-B4CC66AF02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110" y="-700856"/>
            <a:ext cx="3144530" cy="260436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0" y="5"/>
            <a:ext cx="12192000" cy="468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510352"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640836"/>
            <a:ext cx="1219200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777221"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zh-CN" dirty="0"/>
              <a:t>实验环境</a:t>
            </a:r>
            <a:endParaRPr lang="zh-CN" altLang="en-US" dirty="0"/>
          </a:p>
        </p:txBody>
      </p:sp>
      <p:sp>
        <p:nvSpPr>
          <p:cNvPr id="12" name="文本框 11"/>
          <p:cNvSpPr txBox="1"/>
          <p:nvPr/>
        </p:nvSpPr>
        <p:spPr>
          <a:xfrm>
            <a:off x="3116274"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zh-CN" dirty="0"/>
              <a:t>实验</a:t>
            </a:r>
            <a:r>
              <a:rPr lang="zh-CN" altLang="en-US" dirty="0"/>
              <a:t>设计</a:t>
            </a:r>
          </a:p>
        </p:txBody>
      </p:sp>
      <p:sp>
        <p:nvSpPr>
          <p:cNvPr id="13" name="文本框 12"/>
          <p:cNvSpPr txBox="1"/>
          <p:nvPr/>
        </p:nvSpPr>
        <p:spPr>
          <a:xfrm>
            <a:off x="4331326" y="1303761"/>
            <a:ext cx="1107996" cy="369332"/>
          </a:xfrm>
          <a:prstGeom prst="rect">
            <a:avLst/>
          </a:prstGeom>
          <a:solidFill>
            <a:srgbClr val="5C307D"/>
          </a:solidFill>
        </p:spPr>
        <p:txBody>
          <a:bodyPr wrap="none" rtlCol="0">
            <a:spAutoFit/>
          </a:bodyPr>
          <a:lstStyle>
            <a:defPPr>
              <a:defRPr lang="zh-CN"/>
            </a:defPPr>
            <a:lvl1pPr algn="ctr">
              <a:defRPr>
                <a:solidFill>
                  <a:schemeClr val="bg1"/>
                </a:solidFill>
                <a:latin typeface="华文楷体" panose="02010600040101010101" pitchFamily="2" charset="-122"/>
                <a:ea typeface="华文楷体" panose="02010600040101010101" pitchFamily="2" charset="-122"/>
              </a:defRPr>
            </a:lvl1pPr>
          </a:lstStyle>
          <a:p>
            <a:r>
              <a:rPr lang="zh-CN" altLang="zh-CN" dirty="0"/>
              <a:t>实验</a:t>
            </a:r>
            <a:r>
              <a:rPr lang="zh-CN" altLang="en-US" dirty="0"/>
              <a:t>结果</a:t>
            </a:r>
          </a:p>
        </p:txBody>
      </p:sp>
      <p:sp>
        <p:nvSpPr>
          <p:cNvPr id="24" name="文本框 23">
            <a:extLst>
              <a:ext uri="{FF2B5EF4-FFF2-40B4-BE49-F238E27FC236}">
                <a16:creationId xmlns:a16="http://schemas.microsoft.com/office/drawing/2014/main" id="{6F4DD9B6-18D7-453F-9237-F9138D457EB2}"/>
              </a:ext>
            </a:extLst>
          </p:cNvPr>
          <p:cNvSpPr txBox="1"/>
          <p:nvPr/>
        </p:nvSpPr>
        <p:spPr>
          <a:xfrm>
            <a:off x="5182930" y="570588"/>
            <a:ext cx="1826142" cy="584775"/>
          </a:xfrm>
          <a:prstGeom prst="rect">
            <a:avLst/>
          </a:prstGeom>
          <a:noFill/>
        </p:spPr>
        <p:txBody>
          <a:bodyPr wrap="none" rtlCol="0">
            <a:spAutoFit/>
          </a:bodyPr>
          <a:lstStyle/>
          <a:p>
            <a:pPr algn="ctr"/>
            <a:r>
              <a:rPr lang="zh-CN" altLang="en-US" sz="3200" dirty="0"/>
              <a:t>实验部分</a:t>
            </a:r>
            <a:endParaRPr lang="zh-CN" altLang="en-US" sz="3200" dirty="0">
              <a:latin typeface="华文楷体" panose="02010600040101010101" pitchFamily="2" charset="-122"/>
              <a:ea typeface="华文楷体" panose="02010600040101010101" pitchFamily="2" charset="-122"/>
            </a:endParaRPr>
          </a:p>
        </p:txBody>
      </p:sp>
      <p:sp>
        <p:nvSpPr>
          <p:cNvPr id="14" name="文本框 13">
            <a:extLst>
              <a:ext uri="{FF2B5EF4-FFF2-40B4-BE49-F238E27FC236}">
                <a16:creationId xmlns:a16="http://schemas.microsoft.com/office/drawing/2014/main" id="{2B2A7ACC-4A84-4D1F-A297-40B4539D9278}"/>
              </a:ext>
            </a:extLst>
          </p:cNvPr>
          <p:cNvSpPr txBox="1"/>
          <p:nvPr/>
        </p:nvSpPr>
        <p:spPr>
          <a:xfrm>
            <a:off x="5546378"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zh-CN" dirty="0"/>
              <a:t>实验分析</a:t>
            </a:r>
            <a:endParaRPr lang="zh-CN" altLang="en-US" dirty="0"/>
          </a:p>
        </p:txBody>
      </p:sp>
      <p:sp>
        <p:nvSpPr>
          <p:cNvPr id="16" name="矩形 15">
            <a:extLst>
              <a:ext uri="{FF2B5EF4-FFF2-40B4-BE49-F238E27FC236}">
                <a16:creationId xmlns:a16="http://schemas.microsoft.com/office/drawing/2014/main" id="{A3CAF00A-F810-45CB-AC8F-9EDCAA1C5491}"/>
              </a:ext>
            </a:extLst>
          </p:cNvPr>
          <p:cNvSpPr/>
          <p:nvPr/>
        </p:nvSpPr>
        <p:spPr>
          <a:xfrm>
            <a:off x="1777221" y="1975278"/>
            <a:ext cx="2004651" cy="369332"/>
          </a:xfrm>
          <a:prstGeom prst="rect">
            <a:avLst/>
          </a:prstGeom>
        </p:spPr>
        <p:txBody>
          <a:bodyPr wrap="none">
            <a:spAutoFit/>
          </a:bodyPr>
          <a:lstStyle/>
          <a:p>
            <a:r>
              <a:rPr lang="zh-CN" altLang="en-US" kern="100" dirty="0">
                <a:latin typeface="Times New Roman" panose="02020603050405020304" pitchFamily="18" charset="0"/>
                <a:cs typeface="Times New Roman" panose="02020603050405020304" pitchFamily="18" charset="0"/>
              </a:rPr>
              <a:t>双向</a:t>
            </a:r>
            <a:r>
              <a:rPr lang="en-US" altLang="zh-CN" kern="100" dirty="0">
                <a:latin typeface="Times New Roman" panose="02020603050405020304" pitchFamily="18" charset="0"/>
                <a:cs typeface="Times New Roman" panose="02020603050405020304" pitchFamily="18" charset="0"/>
              </a:rPr>
              <a:t>RRT</a:t>
            </a:r>
            <a:r>
              <a:rPr lang="zh-CN" altLang="zh-CN" kern="100" dirty="0">
                <a:latin typeface="Times New Roman" panose="02020603050405020304" pitchFamily="18" charset="0"/>
                <a:cs typeface="Times New Roman" panose="02020603050405020304" pitchFamily="18" charset="0"/>
              </a:rPr>
              <a:t>算法</a:t>
            </a:r>
            <a:r>
              <a:rPr lang="zh-CN" altLang="en-US" kern="100" dirty="0">
                <a:latin typeface="Times New Roman" panose="02020603050405020304" pitchFamily="18" charset="0"/>
                <a:cs typeface="Times New Roman" panose="02020603050405020304" pitchFamily="18" charset="0"/>
              </a:rPr>
              <a:t>结果</a:t>
            </a:r>
            <a:endParaRPr lang="zh-CN" altLang="en-US" dirty="0"/>
          </a:p>
        </p:txBody>
      </p:sp>
      <p:grpSp>
        <p:nvGrpSpPr>
          <p:cNvPr id="7" name="组合 6">
            <a:extLst>
              <a:ext uri="{FF2B5EF4-FFF2-40B4-BE49-F238E27FC236}">
                <a16:creationId xmlns:a16="http://schemas.microsoft.com/office/drawing/2014/main" id="{885E5F42-45D9-4404-9A07-CE8AA27AF07C}"/>
              </a:ext>
            </a:extLst>
          </p:cNvPr>
          <p:cNvGrpSpPr/>
          <p:nvPr/>
        </p:nvGrpSpPr>
        <p:grpSpPr>
          <a:xfrm>
            <a:off x="1845989" y="2674457"/>
            <a:ext cx="8003332" cy="2358887"/>
            <a:chOff x="1845989" y="2674457"/>
            <a:chExt cx="8003332" cy="2358887"/>
          </a:xfrm>
          <a:effectLst>
            <a:outerShdw blurRad="50800" dist="38100" dir="5400000" algn="t" rotWithShape="0">
              <a:prstClr val="black">
                <a:alpha val="40000"/>
              </a:prstClr>
            </a:outerShdw>
          </a:effectLst>
        </p:grpSpPr>
        <p:pic>
          <p:nvPicPr>
            <p:cNvPr id="2" name="图片 1">
              <a:extLst>
                <a:ext uri="{FF2B5EF4-FFF2-40B4-BE49-F238E27FC236}">
                  <a16:creationId xmlns:a16="http://schemas.microsoft.com/office/drawing/2014/main" id="{687BB66A-9BE9-483C-B3FB-76E999AF1157}"/>
                </a:ext>
              </a:extLst>
            </p:cNvPr>
            <p:cNvPicPr>
              <a:picLocks noChangeAspect="1"/>
            </p:cNvPicPr>
            <p:nvPr/>
          </p:nvPicPr>
          <p:blipFill>
            <a:blip r:embed="rId3"/>
            <a:stretch>
              <a:fillRect/>
            </a:stretch>
          </p:blipFill>
          <p:spPr>
            <a:xfrm>
              <a:off x="1845989" y="2679137"/>
              <a:ext cx="2340127" cy="2335447"/>
            </a:xfrm>
            <a:prstGeom prst="rect">
              <a:avLst/>
            </a:prstGeom>
          </p:spPr>
        </p:pic>
        <p:pic>
          <p:nvPicPr>
            <p:cNvPr id="4" name="图片 3">
              <a:extLst>
                <a:ext uri="{FF2B5EF4-FFF2-40B4-BE49-F238E27FC236}">
                  <a16:creationId xmlns:a16="http://schemas.microsoft.com/office/drawing/2014/main" id="{09A7CC42-E0A4-4378-946C-4B910AB15609}"/>
                </a:ext>
              </a:extLst>
            </p:cNvPr>
            <p:cNvPicPr>
              <a:picLocks noChangeAspect="1"/>
            </p:cNvPicPr>
            <p:nvPr/>
          </p:nvPicPr>
          <p:blipFill>
            <a:blip r:embed="rId4"/>
            <a:stretch>
              <a:fillRect/>
            </a:stretch>
          </p:blipFill>
          <p:spPr>
            <a:xfrm>
              <a:off x="4744979" y="2674457"/>
              <a:ext cx="2340127" cy="2340127"/>
            </a:xfrm>
            <a:prstGeom prst="rect">
              <a:avLst/>
            </a:prstGeom>
          </p:spPr>
        </p:pic>
        <p:pic>
          <p:nvPicPr>
            <p:cNvPr id="5" name="图片 4">
              <a:extLst>
                <a:ext uri="{FF2B5EF4-FFF2-40B4-BE49-F238E27FC236}">
                  <a16:creationId xmlns:a16="http://schemas.microsoft.com/office/drawing/2014/main" id="{0C9ED0BF-DDA2-459A-956A-841097A4AFC1}"/>
                </a:ext>
              </a:extLst>
            </p:cNvPr>
            <p:cNvPicPr>
              <a:picLocks noChangeAspect="1"/>
            </p:cNvPicPr>
            <p:nvPr/>
          </p:nvPicPr>
          <p:blipFill>
            <a:blip r:embed="rId5"/>
            <a:stretch>
              <a:fillRect/>
            </a:stretch>
          </p:blipFill>
          <p:spPr>
            <a:xfrm>
              <a:off x="7509193" y="2674457"/>
              <a:ext cx="2340128" cy="2358887"/>
            </a:xfrm>
            <a:prstGeom prst="rect">
              <a:avLst/>
            </a:prstGeom>
          </p:spPr>
        </p:pic>
      </p:grpSp>
      <p:sp>
        <p:nvSpPr>
          <p:cNvPr id="8" name="灯片编号占位符 7">
            <a:extLst>
              <a:ext uri="{FF2B5EF4-FFF2-40B4-BE49-F238E27FC236}">
                <a16:creationId xmlns:a16="http://schemas.microsoft.com/office/drawing/2014/main" id="{51E081C3-2E73-4007-9679-409738CF74DF}"/>
              </a:ext>
            </a:extLst>
          </p:cNvPr>
          <p:cNvSpPr>
            <a:spLocks noGrp="1"/>
          </p:cNvSpPr>
          <p:nvPr>
            <p:ph type="sldNum" sz="quarter" idx="12"/>
          </p:nvPr>
        </p:nvSpPr>
        <p:spPr/>
        <p:txBody>
          <a:bodyPr/>
          <a:lstStyle/>
          <a:p>
            <a:fld id="{1B217210-6342-4CBD-AECC-FD7487F24651}" type="slidenum">
              <a:rPr lang="zh-CN" altLang="en-US" smtClean="0"/>
              <a:t>32</a:t>
            </a:fld>
            <a:endParaRPr lang="zh-CN" altLang="en-US"/>
          </a:p>
        </p:txBody>
      </p:sp>
    </p:spTree>
    <p:extLst>
      <p:ext uri="{BB962C8B-B14F-4D97-AF65-F5344CB8AC3E}">
        <p14:creationId xmlns:p14="http://schemas.microsoft.com/office/powerpoint/2010/main" val="715609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4" descr="Image result for åäº¬èªç©ºèªå¤©å¤§å­¦ png">
            <a:extLst>
              <a:ext uri="{FF2B5EF4-FFF2-40B4-BE49-F238E27FC236}">
                <a16:creationId xmlns:a16="http://schemas.microsoft.com/office/drawing/2014/main" id="{0F9115C1-57B5-4844-A6F5-B4CC66AF02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110" y="-700856"/>
            <a:ext cx="3144530" cy="260436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0" y="5"/>
            <a:ext cx="12192000" cy="468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510352"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640836"/>
            <a:ext cx="1219200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777221"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zh-CN" dirty="0"/>
              <a:t>实验环境</a:t>
            </a:r>
            <a:endParaRPr lang="zh-CN" altLang="en-US" dirty="0"/>
          </a:p>
        </p:txBody>
      </p:sp>
      <p:sp>
        <p:nvSpPr>
          <p:cNvPr id="12" name="文本框 11"/>
          <p:cNvSpPr txBox="1"/>
          <p:nvPr/>
        </p:nvSpPr>
        <p:spPr>
          <a:xfrm>
            <a:off x="3116274"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zh-CN" dirty="0"/>
              <a:t>实验</a:t>
            </a:r>
            <a:r>
              <a:rPr lang="zh-CN" altLang="en-US" dirty="0"/>
              <a:t>设计</a:t>
            </a:r>
          </a:p>
        </p:txBody>
      </p:sp>
      <p:sp>
        <p:nvSpPr>
          <p:cNvPr id="13" name="文本框 12"/>
          <p:cNvSpPr txBox="1"/>
          <p:nvPr/>
        </p:nvSpPr>
        <p:spPr>
          <a:xfrm>
            <a:off x="4331326" y="1303761"/>
            <a:ext cx="1107996" cy="369332"/>
          </a:xfrm>
          <a:prstGeom prst="rect">
            <a:avLst/>
          </a:prstGeom>
          <a:solidFill>
            <a:srgbClr val="5C307D"/>
          </a:solidFill>
        </p:spPr>
        <p:txBody>
          <a:bodyPr wrap="none" rtlCol="0">
            <a:spAutoFit/>
          </a:bodyPr>
          <a:lstStyle>
            <a:defPPr>
              <a:defRPr lang="zh-CN"/>
            </a:defPPr>
            <a:lvl1pPr algn="ctr">
              <a:defRPr>
                <a:solidFill>
                  <a:schemeClr val="bg1"/>
                </a:solidFill>
                <a:latin typeface="华文楷体" panose="02010600040101010101" pitchFamily="2" charset="-122"/>
                <a:ea typeface="华文楷体" panose="02010600040101010101" pitchFamily="2" charset="-122"/>
              </a:defRPr>
            </a:lvl1pPr>
          </a:lstStyle>
          <a:p>
            <a:r>
              <a:rPr lang="zh-CN" altLang="zh-CN" dirty="0"/>
              <a:t>实验</a:t>
            </a:r>
            <a:r>
              <a:rPr lang="zh-CN" altLang="en-US" dirty="0"/>
              <a:t>结果</a:t>
            </a:r>
          </a:p>
        </p:txBody>
      </p:sp>
      <p:sp>
        <p:nvSpPr>
          <p:cNvPr id="24" name="文本框 23">
            <a:extLst>
              <a:ext uri="{FF2B5EF4-FFF2-40B4-BE49-F238E27FC236}">
                <a16:creationId xmlns:a16="http://schemas.microsoft.com/office/drawing/2014/main" id="{6F4DD9B6-18D7-453F-9237-F9138D457EB2}"/>
              </a:ext>
            </a:extLst>
          </p:cNvPr>
          <p:cNvSpPr txBox="1"/>
          <p:nvPr/>
        </p:nvSpPr>
        <p:spPr>
          <a:xfrm>
            <a:off x="5182930" y="570588"/>
            <a:ext cx="1826142" cy="584775"/>
          </a:xfrm>
          <a:prstGeom prst="rect">
            <a:avLst/>
          </a:prstGeom>
          <a:noFill/>
        </p:spPr>
        <p:txBody>
          <a:bodyPr wrap="none" rtlCol="0">
            <a:spAutoFit/>
          </a:bodyPr>
          <a:lstStyle/>
          <a:p>
            <a:pPr algn="ctr"/>
            <a:r>
              <a:rPr lang="zh-CN" altLang="en-US" sz="3200" dirty="0"/>
              <a:t>实验部分</a:t>
            </a:r>
            <a:endParaRPr lang="zh-CN" altLang="en-US" sz="3200" dirty="0">
              <a:latin typeface="华文楷体" panose="02010600040101010101" pitchFamily="2" charset="-122"/>
              <a:ea typeface="华文楷体" panose="02010600040101010101" pitchFamily="2" charset="-122"/>
            </a:endParaRPr>
          </a:p>
        </p:txBody>
      </p:sp>
      <p:sp>
        <p:nvSpPr>
          <p:cNvPr id="14" name="文本框 13">
            <a:extLst>
              <a:ext uri="{FF2B5EF4-FFF2-40B4-BE49-F238E27FC236}">
                <a16:creationId xmlns:a16="http://schemas.microsoft.com/office/drawing/2014/main" id="{2B2A7ACC-4A84-4D1F-A297-40B4539D9278}"/>
              </a:ext>
            </a:extLst>
          </p:cNvPr>
          <p:cNvSpPr txBox="1"/>
          <p:nvPr/>
        </p:nvSpPr>
        <p:spPr>
          <a:xfrm>
            <a:off x="5546378"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zh-CN" dirty="0"/>
              <a:t>实验分析</a:t>
            </a:r>
            <a:endParaRPr lang="zh-CN" altLang="en-US" dirty="0"/>
          </a:p>
        </p:txBody>
      </p:sp>
      <p:sp>
        <p:nvSpPr>
          <p:cNvPr id="16" name="矩形 15">
            <a:extLst>
              <a:ext uri="{FF2B5EF4-FFF2-40B4-BE49-F238E27FC236}">
                <a16:creationId xmlns:a16="http://schemas.microsoft.com/office/drawing/2014/main" id="{A89A9974-EF5C-496D-B1CC-58F9D098B34C}"/>
              </a:ext>
            </a:extLst>
          </p:cNvPr>
          <p:cNvSpPr/>
          <p:nvPr/>
        </p:nvSpPr>
        <p:spPr>
          <a:xfrm>
            <a:off x="1777221" y="1975278"/>
            <a:ext cx="2466316" cy="369332"/>
          </a:xfrm>
          <a:prstGeom prst="rect">
            <a:avLst/>
          </a:prstGeom>
        </p:spPr>
        <p:txBody>
          <a:bodyPr wrap="none">
            <a:spAutoFit/>
          </a:bodyPr>
          <a:lstStyle/>
          <a:p>
            <a:r>
              <a:rPr lang="zh-CN" altLang="en-US" kern="100" dirty="0">
                <a:latin typeface="Times New Roman" panose="02020603050405020304" pitchFamily="18" charset="0"/>
                <a:cs typeface="Times New Roman" panose="02020603050405020304" pitchFamily="18" charset="0"/>
              </a:rPr>
              <a:t>改进双向</a:t>
            </a:r>
            <a:r>
              <a:rPr lang="en-US" altLang="zh-CN" kern="100" dirty="0">
                <a:latin typeface="Times New Roman" panose="02020603050405020304" pitchFamily="18" charset="0"/>
                <a:cs typeface="Times New Roman" panose="02020603050405020304" pitchFamily="18" charset="0"/>
              </a:rPr>
              <a:t>RRT</a:t>
            </a:r>
            <a:r>
              <a:rPr lang="zh-CN" altLang="zh-CN" kern="100" dirty="0">
                <a:latin typeface="Times New Roman" panose="02020603050405020304" pitchFamily="18" charset="0"/>
                <a:cs typeface="Times New Roman" panose="02020603050405020304" pitchFamily="18" charset="0"/>
              </a:rPr>
              <a:t>算法</a:t>
            </a:r>
            <a:r>
              <a:rPr lang="zh-CN" altLang="en-US" kern="100" dirty="0">
                <a:latin typeface="Times New Roman" panose="02020603050405020304" pitchFamily="18" charset="0"/>
                <a:cs typeface="Times New Roman" panose="02020603050405020304" pitchFamily="18" charset="0"/>
              </a:rPr>
              <a:t>结果</a:t>
            </a:r>
            <a:endParaRPr lang="zh-CN" altLang="en-US" dirty="0"/>
          </a:p>
        </p:txBody>
      </p:sp>
      <p:pic>
        <p:nvPicPr>
          <p:cNvPr id="20482" name="Picture 2" descr="simbi1">
            <a:extLst>
              <a:ext uri="{FF2B5EF4-FFF2-40B4-BE49-F238E27FC236}">
                <a16:creationId xmlns:a16="http://schemas.microsoft.com/office/drawing/2014/main" id="{8B77AE74-FB8B-4D7B-9E1D-4FEAA2E4346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7220" y="2747164"/>
            <a:ext cx="8446515" cy="2704419"/>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74C44442-8EFE-4037-937F-CB288EADF355}"/>
              </a:ext>
            </a:extLst>
          </p:cNvPr>
          <p:cNvSpPr>
            <a:spLocks noGrp="1"/>
          </p:cNvSpPr>
          <p:nvPr>
            <p:ph type="sldNum" sz="quarter" idx="12"/>
          </p:nvPr>
        </p:nvSpPr>
        <p:spPr/>
        <p:txBody>
          <a:bodyPr/>
          <a:lstStyle/>
          <a:p>
            <a:fld id="{1B217210-6342-4CBD-AECC-FD7487F24651}" type="slidenum">
              <a:rPr lang="zh-CN" altLang="en-US" smtClean="0"/>
              <a:t>33</a:t>
            </a:fld>
            <a:endParaRPr lang="zh-CN" altLang="en-US"/>
          </a:p>
        </p:txBody>
      </p:sp>
    </p:spTree>
    <p:extLst>
      <p:ext uri="{BB962C8B-B14F-4D97-AF65-F5344CB8AC3E}">
        <p14:creationId xmlns:p14="http://schemas.microsoft.com/office/powerpoint/2010/main" val="3209521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4" descr="Image result for åäº¬èªç©ºèªå¤©å¤§å­¦ png">
            <a:extLst>
              <a:ext uri="{FF2B5EF4-FFF2-40B4-BE49-F238E27FC236}">
                <a16:creationId xmlns:a16="http://schemas.microsoft.com/office/drawing/2014/main" id="{0F9115C1-57B5-4844-A6F5-B4CC66AF02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110" y="-700856"/>
            <a:ext cx="3144530" cy="260436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0" y="5"/>
            <a:ext cx="12192000" cy="468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510352"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640836"/>
            <a:ext cx="1219200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777221"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zh-CN" dirty="0"/>
              <a:t>实验环境</a:t>
            </a:r>
            <a:endParaRPr lang="zh-CN" altLang="en-US" dirty="0"/>
          </a:p>
        </p:txBody>
      </p:sp>
      <p:sp>
        <p:nvSpPr>
          <p:cNvPr id="12" name="文本框 11"/>
          <p:cNvSpPr txBox="1"/>
          <p:nvPr/>
        </p:nvSpPr>
        <p:spPr>
          <a:xfrm>
            <a:off x="3116274"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zh-CN" dirty="0"/>
              <a:t>实验</a:t>
            </a:r>
            <a:r>
              <a:rPr lang="zh-CN" altLang="en-US" dirty="0"/>
              <a:t>设计</a:t>
            </a:r>
          </a:p>
        </p:txBody>
      </p:sp>
      <p:sp>
        <p:nvSpPr>
          <p:cNvPr id="13" name="文本框 12"/>
          <p:cNvSpPr txBox="1"/>
          <p:nvPr/>
        </p:nvSpPr>
        <p:spPr>
          <a:xfrm>
            <a:off x="4331326"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zh-CN" dirty="0"/>
              <a:t>实验</a:t>
            </a:r>
            <a:r>
              <a:rPr lang="zh-CN" altLang="en-US" dirty="0"/>
              <a:t>结果</a:t>
            </a:r>
          </a:p>
        </p:txBody>
      </p:sp>
      <p:sp>
        <p:nvSpPr>
          <p:cNvPr id="24" name="文本框 23">
            <a:extLst>
              <a:ext uri="{FF2B5EF4-FFF2-40B4-BE49-F238E27FC236}">
                <a16:creationId xmlns:a16="http://schemas.microsoft.com/office/drawing/2014/main" id="{6F4DD9B6-18D7-453F-9237-F9138D457EB2}"/>
              </a:ext>
            </a:extLst>
          </p:cNvPr>
          <p:cNvSpPr txBox="1"/>
          <p:nvPr/>
        </p:nvSpPr>
        <p:spPr>
          <a:xfrm>
            <a:off x="5182930" y="570588"/>
            <a:ext cx="1826142" cy="584775"/>
          </a:xfrm>
          <a:prstGeom prst="rect">
            <a:avLst/>
          </a:prstGeom>
          <a:noFill/>
        </p:spPr>
        <p:txBody>
          <a:bodyPr wrap="none" rtlCol="0">
            <a:spAutoFit/>
          </a:bodyPr>
          <a:lstStyle/>
          <a:p>
            <a:pPr algn="ctr"/>
            <a:r>
              <a:rPr lang="zh-CN" altLang="en-US" sz="3200" dirty="0"/>
              <a:t>实验部分</a:t>
            </a:r>
            <a:endParaRPr lang="zh-CN" altLang="en-US" sz="3200" dirty="0">
              <a:latin typeface="华文楷体" panose="02010600040101010101" pitchFamily="2" charset="-122"/>
              <a:ea typeface="华文楷体" panose="02010600040101010101" pitchFamily="2" charset="-122"/>
            </a:endParaRPr>
          </a:p>
        </p:txBody>
      </p:sp>
      <p:sp>
        <p:nvSpPr>
          <p:cNvPr id="14" name="文本框 13">
            <a:extLst>
              <a:ext uri="{FF2B5EF4-FFF2-40B4-BE49-F238E27FC236}">
                <a16:creationId xmlns:a16="http://schemas.microsoft.com/office/drawing/2014/main" id="{2B2A7ACC-4A84-4D1F-A297-40B4539D9278}"/>
              </a:ext>
            </a:extLst>
          </p:cNvPr>
          <p:cNvSpPr txBox="1"/>
          <p:nvPr/>
        </p:nvSpPr>
        <p:spPr>
          <a:xfrm>
            <a:off x="5546378" y="1303761"/>
            <a:ext cx="1107996" cy="369332"/>
          </a:xfrm>
          <a:prstGeom prst="rect">
            <a:avLst/>
          </a:prstGeom>
          <a:solidFill>
            <a:srgbClr val="5C307D"/>
          </a:solidFill>
        </p:spPr>
        <p:txBody>
          <a:bodyPr wrap="none" rtlCol="0">
            <a:spAutoFit/>
          </a:bodyPr>
          <a:lstStyle>
            <a:defPPr>
              <a:defRPr lang="zh-CN"/>
            </a:defPPr>
            <a:lvl1pPr algn="ctr">
              <a:defRPr>
                <a:solidFill>
                  <a:schemeClr val="bg1"/>
                </a:solidFill>
                <a:latin typeface="华文楷体" panose="02010600040101010101" pitchFamily="2" charset="-122"/>
                <a:ea typeface="华文楷体" panose="02010600040101010101" pitchFamily="2" charset="-122"/>
              </a:defRPr>
            </a:lvl1pPr>
          </a:lstStyle>
          <a:p>
            <a:r>
              <a:rPr lang="zh-CN" altLang="zh-CN" dirty="0"/>
              <a:t>实验分析</a:t>
            </a:r>
            <a:endParaRPr lang="zh-CN" altLang="en-US" dirty="0"/>
          </a:p>
        </p:txBody>
      </p:sp>
      <p:grpSp>
        <p:nvGrpSpPr>
          <p:cNvPr id="7" name="组合 6">
            <a:extLst>
              <a:ext uri="{FF2B5EF4-FFF2-40B4-BE49-F238E27FC236}">
                <a16:creationId xmlns:a16="http://schemas.microsoft.com/office/drawing/2014/main" id="{C73EA314-9595-4073-92D3-7719BEE7DEDE}"/>
              </a:ext>
            </a:extLst>
          </p:cNvPr>
          <p:cNvGrpSpPr/>
          <p:nvPr/>
        </p:nvGrpSpPr>
        <p:grpSpPr>
          <a:xfrm>
            <a:off x="1317363" y="2508209"/>
            <a:ext cx="10674022" cy="2825422"/>
            <a:chOff x="1314461" y="1903508"/>
            <a:chExt cx="10674022" cy="2825422"/>
          </a:xfrm>
        </p:grpSpPr>
        <p:pic>
          <p:nvPicPr>
            <p:cNvPr id="21506" name="Picture 2" descr="sRRT">
              <a:extLst>
                <a:ext uri="{FF2B5EF4-FFF2-40B4-BE49-F238E27FC236}">
                  <a16:creationId xmlns:a16="http://schemas.microsoft.com/office/drawing/2014/main" id="{1C0495FA-01E0-449C-A211-72856C60BF15}"/>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461" y="1903508"/>
              <a:ext cx="3603625"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Picture 3" descr="simul">
              <a:extLst>
                <a:ext uri="{FF2B5EF4-FFF2-40B4-BE49-F238E27FC236}">
                  <a16:creationId xmlns:a16="http://schemas.microsoft.com/office/drawing/2014/main" id="{3DE1AC66-A098-4445-970F-7C9B29B164F2}"/>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5324" y="1903508"/>
              <a:ext cx="3603625"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4" descr="biRRT">
              <a:extLst>
                <a:ext uri="{FF2B5EF4-FFF2-40B4-BE49-F238E27FC236}">
                  <a16:creationId xmlns:a16="http://schemas.microsoft.com/office/drawing/2014/main" id="{DCDC7246-C361-45C9-9F0B-3763A93E867C}"/>
                </a:ext>
              </a:extLst>
            </p:cNvP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7083" y="1919383"/>
              <a:ext cx="3581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A926D3EE-D511-4AF6-B325-C15CE904DC1D}"/>
                </a:ext>
              </a:extLst>
            </p:cNvPr>
            <p:cNvSpPr/>
            <p:nvPr/>
          </p:nvSpPr>
          <p:spPr>
            <a:xfrm>
              <a:off x="1801218" y="4359598"/>
              <a:ext cx="2630110" cy="369332"/>
            </a:xfrm>
            <a:prstGeom prst="rect">
              <a:avLst/>
            </a:prstGeom>
          </p:spPr>
          <p:txBody>
            <a:bodyPr wrap="square">
              <a:spAutoFit/>
            </a:bodyPr>
            <a:lstStyle/>
            <a:p>
              <a:r>
                <a:rPr lang="zh-CN" altLang="zh-CN" kern="100" dirty="0">
                  <a:latin typeface="Times New Roman" panose="02020603050405020304" pitchFamily="18" charset="0"/>
                  <a:cs typeface="Times New Roman" panose="02020603050405020304" pitchFamily="18" charset="0"/>
                </a:rPr>
                <a:t>基本</a:t>
              </a:r>
              <a:r>
                <a:rPr lang="en-US" altLang="zh-CN" kern="100" dirty="0">
                  <a:latin typeface="Times New Roman" panose="02020603050405020304" pitchFamily="18" charset="0"/>
                </a:rPr>
                <a:t>RRT</a:t>
              </a:r>
              <a:r>
                <a:rPr lang="zh-CN" altLang="zh-CN" kern="100" dirty="0">
                  <a:latin typeface="Times New Roman" panose="02020603050405020304" pitchFamily="18" charset="0"/>
                  <a:cs typeface="Times New Roman" panose="02020603050405020304" pitchFamily="18" charset="0"/>
                </a:rPr>
                <a:t>算法</a:t>
              </a:r>
              <a:r>
                <a:rPr lang="en-US" altLang="zh-CN" kern="100" dirty="0">
                  <a:latin typeface="Times New Roman" panose="02020603050405020304" pitchFamily="18" charset="0"/>
                  <a:cs typeface="Times New Roman" panose="02020603050405020304" pitchFamily="18" charset="0"/>
                </a:rPr>
                <a:t> </a:t>
              </a:r>
              <a:r>
                <a:rPr lang="en-US" altLang="zh-CN" kern="100" dirty="0">
                  <a:latin typeface="Times New Roman" panose="02020603050405020304" pitchFamily="18" charset="0"/>
                </a:rPr>
                <a:t>0.0472s</a:t>
              </a:r>
              <a:endParaRPr lang="zh-CN" altLang="en-US" dirty="0"/>
            </a:p>
          </p:txBody>
        </p:sp>
        <p:sp>
          <p:nvSpPr>
            <p:cNvPr id="4" name="矩形 3">
              <a:extLst>
                <a:ext uri="{FF2B5EF4-FFF2-40B4-BE49-F238E27FC236}">
                  <a16:creationId xmlns:a16="http://schemas.microsoft.com/office/drawing/2014/main" id="{F686DCA3-E022-47EE-8FA1-5F3F3F26BA50}"/>
                </a:ext>
              </a:extLst>
            </p:cNvPr>
            <p:cNvSpPr/>
            <p:nvPr/>
          </p:nvSpPr>
          <p:spPr>
            <a:xfrm>
              <a:off x="5491748" y="4359598"/>
              <a:ext cx="2325252" cy="369332"/>
            </a:xfrm>
            <a:prstGeom prst="rect">
              <a:avLst/>
            </a:prstGeom>
          </p:spPr>
          <p:txBody>
            <a:bodyPr wrap="none">
              <a:spAutoFit/>
            </a:bodyPr>
            <a:lstStyle/>
            <a:p>
              <a:r>
                <a:rPr lang="zh-CN" altLang="zh-CN" kern="100" dirty="0">
                  <a:latin typeface="Times New Roman" panose="02020603050405020304" pitchFamily="18" charset="0"/>
                  <a:cs typeface="Times New Roman" panose="02020603050405020304" pitchFamily="18" charset="0"/>
                </a:rPr>
                <a:t>双向</a:t>
              </a:r>
              <a:r>
                <a:rPr lang="en-US" altLang="zh-CN" kern="100" dirty="0">
                  <a:latin typeface="Times New Roman" panose="02020603050405020304" pitchFamily="18" charset="0"/>
                </a:rPr>
                <a:t>RRT</a:t>
              </a:r>
              <a:r>
                <a:rPr lang="zh-CN" altLang="zh-CN" kern="100" dirty="0">
                  <a:latin typeface="Times New Roman" panose="02020603050405020304" pitchFamily="18" charset="0"/>
                  <a:cs typeface="Times New Roman" panose="02020603050405020304" pitchFamily="18" charset="0"/>
                </a:rPr>
                <a:t>算法</a:t>
              </a:r>
              <a:r>
                <a:rPr lang="en-US" altLang="zh-CN" kern="100" dirty="0">
                  <a:latin typeface="Times New Roman" panose="02020603050405020304" pitchFamily="18" charset="0"/>
                  <a:cs typeface="Times New Roman" panose="02020603050405020304" pitchFamily="18" charset="0"/>
                </a:rPr>
                <a:t> </a:t>
              </a:r>
              <a:r>
                <a:rPr lang="en-US" altLang="zh-CN" kern="100" dirty="0">
                  <a:latin typeface="Times New Roman" panose="02020603050405020304" pitchFamily="18" charset="0"/>
                </a:rPr>
                <a:t>0.0310s</a:t>
              </a:r>
              <a:endParaRPr lang="zh-CN" altLang="en-US" dirty="0"/>
            </a:p>
          </p:txBody>
        </p:sp>
        <p:sp>
          <p:nvSpPr>
            <p:cNvPr id="5" name="矩形 4">
              <a:extLst>
                <a:ext uri="{FF2B5EF4-FFF2-40B4-BE49-F238E27FC236}">
                  <a16:creationId xmlns:a16="http://schemas.microsoft.com/office/drawing/2014/main" id="{B0FA4B15-F5B8-4B39-B400-A10F9080F899}"/>
                </a:ext>
              </a:extLst>
            </p:cNvPr>
            <p:cNvSpPr/>
            <p:nvPr/>
          </p:nvSpPr>
          <p:spPr>
            <a:xfrm>
              <a:off x="8695320" y="4359598"/>
              <a:ext cx="3004925" cy="369332"/>
            </a:xfrm>
            <a:prstGeom prst="rect">
              <a:avLst/>
            </a:prstGeom>
          </p:spPr>
          <p:txBody>
            <a:bodyPr wrap="none">
              <a:spAutoFit/>
            </a:bodyPr>
            <a:lstStyle/>
            <a:p>
              <a:r>
                <a:rPr lang="zh-CN" altLang="en-US" kern="100" dirty="0">
                  <a:latin typeface="Times New Roman" panose="02020603050405020304" pitchFamily="18" charset="0"/>
                  <a:cs typeface="Times New Roman" panose="02020603050405020304" pitchFamily="18" charset="0"/>
                </a:rPr>
                <a:t>改进的</a:t>
              </a:r>
              <a:r>
                <a:rPr lang="zh-CN" altLang="zh-CN" kern="100" dirty="0">
                  <a:latin typeface="Times New Roman" panose="02020603050405020304" pitchFamily="18" charset="0"/>
                  <a:cs typeface="Times New Roman" panose="02020603050405020304" pitchFamily="18" charset="0"/>
                </a:rPr>
                <a:t>双向</a:t>
              </a:r>
              <a:r>
                <a:rPr lang="en-US" altLang="zh-CN" kern="100" dirty="0">
                  <a:latin typeface="Times New Roman" panose="02020603050405020304" pitchFamily="18" charset="0"/>
                </a:rPr>
                <a:t>RRT</a:t>
              </a:r>
              <a:r>
                <a:rPr lang="zh-CN" altLang="zh-CN" kern="100" dirty="0">
                  <a:latin typeface="Times New Roman" panose="02020603050405020304" pitchFamily="18" charset="0"/>
                  <a:cs typeface="Times New Roman" panose="02020603050405020304" pitchFamily="18" charset="0"/>
                </a:rPr>
                <a:t>算法</a:t>
              </a:r>
              <a:r>
                <a:rPr lang="en-US" altLang="zh-CN" kern="100" dirty="0">
                  <a:latin typeface="Times New Roman" panose="02020603050405020304" pitchFamily="18" charset="0"/>
                  <a:cs typeface="Times New Roman" panose="02020603050405020304" pitchFamily="18" charset="0"/>
                </a:rPr>
                <a:t> </a:t>
              </a:r>
              <a:r>
                <a:rPr lang="en-US" altLang="zh-CN" kern="100" dirty="0">
                  <a:latin typeface="Times New Roman" panose="02020603050405020304" pitchFamily="18" charset="0"/>
                </a:rPr>
                <a:t>0.0234s</a:t>
              </a:r>
              <a:endParaRPr lang="zh-CN" altLang="en-US" dirty="0"/>
            </a:p>
          </p:txBody>
        </p:sp>
      </p:grpSp>
      <p:sp>
        <p:nvSpPr>
          <p:cNvPr id="18" name="矩形 17">
            <a:extLst>
              <a:ext uri="{FF2B5EF4-FFF2-40B4-BE49-F238E27FC236}">
                <a16:creationId xmlns:a16="http://schemas.microsoft.com/office/drawing/2014/main" id="{F0300A83-7580-44F8-A687-EA885D4CCEAB}"/>
              </a:ext>
            </a:extLst>
          </p:cNvPr>
          <p:cNvSpPr/>
          <p:nvPr/>
        </p:nvSpPr>
        <p:spPr>
          <a:xfrm>
            <a:off x="1777221" y="1980715"/>
            <a:ext cx="2630110" cy="369332"/>
          </a:xfrm>
          <a:prstGeom prst="rect">
            <a:avLst/>
          </a:prstGeom>
        </p:spPr>
        <p:txBody>
          <a:bodyPr wrap="square">
            <a:spAutoFit/>
          </a:bodyPr>
          <a:lstStyle/>
          <a:p>
            <a:r>
              <a:rPr lang="zh-CN" altLang="en-US" kern="100" dirty="0">
                <a:latin typeface="Times New Roman" panose="02020603050405020304" pitchFamily="18" charset="0"/>
                <a:cs typeface="Times New Roman" panose="02020603050405020304" pitchFamily="18" charset="0"/>
              </a:rPr>
              <a:t>平均规划时间</a:t>
            </a:r>
            <a:endParaRPr lang="zh-CN" altLang="en-US" dirty="0"/>
          </a:p>
        </p:txBody>
      </p:sp>
      <p:sp>
        <p:nvSpPr>
          <p:cNvPr id="8" name="灯片编号占位符 7">
            <a:extLst>
              <a:ext uri="{FF2B5EF4-FFF2-40B4-BE49-F238E27FC236}">
                <a16:creationId xmlns:a16="http://schemas.microsoft.com/office/drawing/2014/main" id="{06090F3F-B735-46FB-8FA8-AC2DA05ECE98}"/>
              </a:ext>
            </a:extLst>
          </p:cNvPr>
          <p:cNvSpPr>
            <a:spLocks noGrp="1"/>
          </p:cNvSpPr>
          <p:nvPr>
            <p:ph type="sldNum" sz="quarter" idx="12"/>
          </p:nvPr>
        </p:nvSpPr>
        <p:spPr/>
        <p:txBody>
          <a:bodyPr/>
          <a:lstStyle/>
          <a:p>
            <a:fld id="{1B217210-6342-4CBD-AECC-FD7487F24651}" type="slidenum">
              <a:rPr lang="zh-CN" altLang="en-US" smtClean="0"/>
              <a:t>34</a:t>
            </a:fld>
            <a:endParaRPr lang="zh-CN" altLang="en-US"/>
          </a:p>
        </p:txBody>
      </p:sp>
    </p:spTree>
    <p:extLst>
      <p:ext uri="{BB962C8B-B14F-4D97-AF65-F5344CB8AC3E}">
        <p14:creationId xmlns:p14="http://schemas.microsoft.com/office/powerpoint/2010/main" val="26236844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4" descr="Image result for åäº¬èªç©ºèªå¤©å¤§å­¦ png">
            <a:extLst>
              <a:ext uri="{FF2B5EF4-FFF2-40B4-BE49-F238E27FC236}">
                <a16:creationId xmlns:a16="http://schemas.microsoft.com/office/drawing/2014/main" id="{0F9115C1-57B5-4844-A6F5-B4CC66AF02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110" y="-700856"/>
            <a:ext cx="3144530" cy="260436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0" y="5"/>
            <a:ext cx="12192000" cy="468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510352"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640836"/>
            <a:ext cx="1219200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777221"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zh-CN" dirty="0"/>
              <a:t>实验环境</a:t>
            </a:r>
            <a:endParaRPr lang="zh-CN" altLang="en-US" dirty="0"/>
          </a:p>
        </p:txBody>
      </p:sp>
      <p:sp>
        <p:nvSpPr>
          <p:cNvPr id="12" name="文本框 11"/>
          <p:cNvSpPr txBox="1"/>
          <p:nvPr/>
        </p:nvSpPr>
        <p:spPr>
          <a:xfrm>
            <a:off x="3116274"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zh-CN" dirty="0"/>
              <a:t>实验</a:t>
            </a:r>
            <a:r>
              <a:rPr lang="zh-CN" altLang="en-US" dirty="0"/>
              <a:t>设计</a:t>
            </a:r>
          </a:p>
        </p:txBody>
      </p:sp>
      <p:sp>
        <p:nvSpPr>
          <p:cNvPr id="13" name="文本框 12"/>
          <p:cNvSpPr txBox="1"/>
          <p:nvPr/>
        </p:nvSpPr>
        <p:spPr>
          <a:xfrm>
            <a:off x="4331326"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zh-CN" dirty="0"/>
              <a:t>实验</a:t>
            </a:r>
            <a:r>
              <a:rPr lang="zh-CN" altLang="en-US" dirty="0"/>
              <a:t>结果</a:t>
            </a:r>
          </a:p>
        </p:txBody>
      </p:sp>
      <p:sp>
        <p:nvSpPr>
          <p:cNvPr id="24" name="文本框 23">
            <a:extLst>
              <a:ext uri="{FF2B5EF4-FFF2-40B4-BE49-F238E27FC236}">
                <a16:creationId xmlns:a16="http://schemas.microsoft.com/office/drawing/2014/main" id="{6F4DD9B6-18D7-453F-9237-F9138D457EB2}"/>
              </a:ext>
            </a:extLst>
          </p:cNvPr>
          <p:cNvSpPr txBox="1"/>
          <p:nvPr/>
        </p:nvSpPr>
        <p:spPr>
          <a:xfrm>
            <a:off x="5182930" y="570588"/>
            <a:ext cx="1826142" cy="584775"/>
          </a:xfrm>
          <a:prstGeom prst="rect">
            <a:avLst/>
          </a:prstGeom>
          <a:noFill/>
        </p:spPr>
        <p:txBody>
          <a:bodyPr wrap="none" rtlCol="0">
            <a:spAutoFit/>
          </a:bodyPr>
          <a:lstStyle/>
          <a:p>
            <a:pPr algn="ctr"/>
            <a:r>
              <a:rPr lang="zh-CN" altLang="en-US" sz="3200" dirty="0"/>
              <a:t>实验部分</a:t>
            </a:r>
            <a:endParaRPr lang="zh-CN" altLang="en-US" sz="3200" dirty="0">
              <a:latin typeface="华文楷体" panose="02010600040101010101" pitchFamily="2" charset="-122"/>
              <a:ea typeface="华文楷体" panose="02010600040101010101" pitchFamily="2" charset="-122"/>
            </a:endParaRPr>
          </a:p>
        </p:txBody>
      </p:sp>
      <p:sp>
        <p:nvSpPr>
          <p:cNvPr id="14" name="文本框 13">
            <a:extLst>
              <a:ext uri="{FF2B5EF4-FFF2-40B4-BE49-F238E27FC236}">
                <a16:creationId xmlns:a16="http://schemas.microsoft.com/office/drawing/2014/main" id="{2B2A7ACC-4A84-4D1F-A297-40B4539D9278}"/>
              </a:ext>
            </a:extLst>
          </p:cNvPr>
          <p:cNvSpPr txBox="1"/>
          <p:nvPr/>
        </p:nvSpPr>
        <p:spPr>
          <a:xfrm>
            <a:off x="5546378" y="1303761"/>
            <a:ext cx="1107996" cy="369332"/>
          </a:xfrm>
          <a:prstGeom prst="rect">
            <a:avLst/>
          </a:prstGeom>
          <a:solidFill>
            <a:srgbClr val="5C307D"/>
          </a:solidFill>
        </p:spPr>
        <p:txBody>
          <a:bodyPr wrap="none" rtlCol="0">
            <a:spAutoFit/>
          </a:bodyPr>
          <a:lstStyle>
            <a:defPPr>
              <a:defRPr lang="zh-CN"/>
            </a:defPPr>
            <a:lvl1pPr algn="ctr">
              <a:defRPr>
                <a:solidFill>
                  <a:schemeClr val="bg1"/>
                </a:solidFill>
                <a:latin typeface="华文楷体" panose="02010600040101010101" pitchFamily="2" charset="-122"/>
                <a:ea typeface="华文楷体" panose="02010600040101010101" pitchFamily="2" charset="-122"/>
              </a:defRPr>
            </a:lvl1pPr>
          </a:lstStyle>
          <a:p>
            <a:r>
              <a:rPr lang="zh-CN" altLang="zh-CN" dirty="0"/>
              <a:t>实验分析</a:t>
            </a:r>
            <a:endParaRPr lang="zh-CN" altLang="en-US" dirty="0"/>
          </a:p>
        </p:txBody>
      </p:sp>
      <p:sp>
        <p:nvSpPr>
          <p:cNvPr id="18" name="矩形 17">
            <a:extLst>
              <a:ext uri="{FF2B5EF4-FFF2-40B4-BE49-F238E27FC236}">
                <a16:creationId xmlns:a16="http://schemas.microsoft.com/office/drawing/2014/main" id="{F0300A83-7580-44F8-A687-EA885D4CCEAB}"/>
              </a:ext>
            </a:extLst>
          </p:cNvPr>
          <p:cNvSpPr/>
          <p:nvPr/>
        </p:nvSpPr>
        <p:spPr>
          <a:xfrm>
            <a:off x="1777221" y="1980715"/>
            <a:ext cx="2630110" cy="369332"/>
          </a:xfrm>
          <a:prstGeom prst="rect">
            <a:avLst/>
          </a:prstGeom>
        </p:spPr>
        <p:txBody>
          <a:bodyPr wrap="square">
            <a:spAutoFit/>
          </a:bodyPr>
          <a:lstStyle/>
          <a:p>
            <a:r>
              <a:rPr lang="zh-CN" altLang="en-US" kern="100" dirty="0">
                <a:latin typeface="Times New Roman" panose="02020603050405020304" pitchFamily="18" charset="0"/>
                <a:cs typeface="Times New Roman" panose="02020603050405020304" pitchFamily="18" charset="0"/>
              </a:rPr>
              <a:t>搜索树分析</a:t>
            </a:r>
            <a:endParaRPr lang="zh-CN" altLang="en-US" dirty="0"/>
          </a:p>
        </p:txBody>
      </p:sp>
      <p:grpSp>
        <p:nvGrpSpPr>
          <p:cNvPr id="4" name="组合 3">
            <a:extLst>
              <a:ext uri="{FF2B5EF4-FFF2-40B4-BE49-F238E27FC236}">
                <a16:creationId xmlns:a16="http://schemas.microsoft.com/office/drawing/2014/main" id="{F9E12B75-DEC4-450C-B9B6-321E31587AFF}"/>
              </a:ext>
            </a:extLst>
          </p:cNvPr>
          <p:cNvGrpSpPr/>
          <p:nvPr/>
        </p:nvGrpSpPr>
        <p:grpSpPr>
          <a:xfrm>
            <a:off x="1777221" y="2603362"/>
            <a:ext cx="9356991" cy="3053635"/>
            <a:chOff x="1480257" y="2500604"/>
            <a:chExt cx="9356991" cy="3053635"/>
          </a:xfrm>
        </p:grpSpPr>
        <p:pic>
          <p:nvPicPr>
            <p:cNvPr id="21" name="图片 20">
              <a:extLst>
                <a:ext uri="{FF2B5EF4-FFF2-40B4-BE49-F238E27FC236}">
                  <a16:creationId xmlns:a16="http://schemas.microsoft.com/office/drawing/2014/main" id="{10C17129-E421-42E7-AE54-4B73C52D0036}"/>
                </a:ext>
              </a:extLst>
            </p:cNvPr>
            <p:cNvPicPr>
              <a:picLocks noChangeAspect="1"/>
            </p:cNvPicPr>
            <p:nvPr/>
          </p:nvPicPr>
          <p:blipFill>
            <a:blip r:embed="rId3"/>
            <a:stretch>
              <a:fillRect/>
            </a:stretch>
          </p:blipFill>
          <p:spPr>
            <a:xfrm>
              <a:off x="4951526" y="2753194"/>
              <a:ext cx="2288947" cy="2284369"/>
            </a:xfrm>
            <a:prstGeom prst="rect">
              <a:avLst/>
            </a:prstGeom>
            <a:effectLst/>
          </p:spPr>
        </p:pic>
        <p:pic>
          <p:nvPicPr>
            <p:cNvPr id="22" name="图片 21">
              <a:extLst>
                <a:ext uri="{FF2B5EF4-FFF2-40B4-BE49-F238E27FC236}">
                  <a16:creationId xmlns:a16="http://schemas.microsoft.com/office/drawing/2014/main" id="{8A61E5C2-38AA-4F80-BA57-38C428B79E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2717" y="2626117"/>
              <a:ext cx="3144531" cy="2805325"/>
            </a:xfrm>
            <a:prstGeom prst="rect">
              <a:avLst/>
            </a:prstGeom>
            <a:effectLst/>
          </p:spPr>
        </p:pic>
        <p:pic>
          <p:nvPicPr>
            <p:cNvPr id="23" name="图片 22">
              <a:extLst>
                <a:ext uri="{FF2B5EF4-FFF2-40B4-BE49-F238E27FC236}">
                  <a16:creationId xmlns:a16="http://schemas.microsoft.com/office/drawing/2014/main" id="{E8B9BE79-8EA2-4604-935F-5025BF7871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0257" y="2604369"/>
              <a:ext cx="3144531" cy="2800741"/>
            </a:xfrm>
            <a:prstGeom prst="rect">
              <a:avLst/>
            </a:prstGeom>
            <a:effectLst/>
          </p:spPr>
        </p:pic>
        <p:sp>
          <p:nvSpPr>
            <p:cNvPr id="8" name="矩形 7">
              <a:extLst>
                <a:ext uri="{FF2B5EF4-FFF2-40B4-BE49-F238E27FC236}">
                  <a16:creationId xmlns:a16="http://schemas.microsoft.com/office/drawing/2014/main" id="{5514693A-3CDD-4664-8437-482FFE1B80A2}"/>
                </a:ext>
              </a:extLst>
            </p:cNvPr>
            <p:cNvSpPr/>
            <p:nvPr/>
          </p:nvSpPr>
          <p:spPr>
            <a:xfrm>
              <a:off x="1510352" y="2500604"/>
              <a:ext cx="9326896" cy="3053635"/>
            </a:xfrm>
            <a:prstGeom prst="rect">
              <a:avLst/>
            </a:prstGeom>
            <a:no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a:extLst>
              <a:ext uri="{FF2B5EF4-FFF2-40B4-BE49-F238E27FC236}">
                <a16:creationId xmlns:a16="http://schemas.microsoft.com/office/drawing/2014/main" id="{DB5EB827-62E4-404F-9FD4-DADE15F7B56F}"/>
              </a:ext>
            </a:extLst>
          </p:cNvPr>
          <p:cNvSpPr>
            <a:spLocks noGrp="1"/>
          </p:cNvSpPr>
          <p:nvPr>
            <p:ph type="sldNum" sz="quarter" idx="12"/>
          </p:nvPr>
        </p:nvSpPr>
        <p:spPr/>
        <p:txBody>
          <a:bodyPr/>
          <a:lstStyle/>
          <a:p>
            <a:fld id="{1B217210-6342-4CBD-AECC-FD7487F24651}" type="slidenum">
              <a:rPr lang="zh-CN" altLang="en-US" smtClean="0"/>
              <a:t>35</a:t>
            </a:fld>
            <a:endParaRPr lang="zh-CN" altLang="en-US"/>
          </a:p>
        </p:txBody>
      </p:sp>
    </p:spTree>
    <p:extLst>
      <p:ext uri="{BB962C8B-B14F-4D97-AF65-F5344CB8AC3E}">
        <p14:creationId xmlns:p14="http://schemas.microsoft.com/office/powerpoint/2010/main" val="12820250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12192000" cy="365467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8581588" y="4732426"/>
            <a:ext cx="1813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5"/>
          <p:cNvSpPr txBox="1"/>
          <p:nvPr/>
        </p:nvSpPr>
        <p:spPr>
          <a:xfrm>
            <a:off x="7855411" y="3881931"/>
            <a:ext cx="2646878" cy="830997"/>
          </a:xfrm>
          <a:prstGeom prst="rect">
            <a:avLst/>
          </a:prstGeom>
          <a:noFill/>
        </p:spPr>
        <p:txBody>
          <a:bodyPr wrap="none" rtlCol="0">
            <a:spAutoFit/>
          </a:bodyPr>
          <a:lstStyle/>
          <a:p>
            <a:pPr algn="r"/>
            <a:r>
              <a:rPr lang="zh-CN" altLang="en-US" sz="4800" b="1" dirty="0">
                <a:solidFill>
                  <a:schemeClr val="tx1">
                    <a:lumMod val="75000"/>
                    <a:lumOff val="25000"/>
                  </a:schemeClr>
                </a:solidFill>
                <a:latin typeface="华文楷体" panose="02010600040101010101" pitchFamily="2" charset="-122"/>
                <a:ea typeface="华文楷体" panose="02010600040101010101" pitchFamily="2" charset="-122"/>
              </a:rPr>
              <a:t>谢谢聆听</a:t>
            </a:r>
          </a:p>
        </p:txBody>
      </p:sp>
      <p:sp>
        <p:nvSpPr>
          <p:cNvPr id="10" name="矩形 9"/>
          <p:cNvSpPr/>
          <p:nvPr/>
        </p:nvSpPr>
        <p:spPr>
          <a:xfrm>
            <a:off x="217555" y="6210551"/>
            <a:ext cx="424342" cy="424342"/>
          </a:xfrm>
          <a:prstGeom prst="rect">
            <a:avLst/>
          </a:prstGeom>
          <a:solidFill>
            <a:srgbClr val="5C307D"/>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90"/>
          <p:cNvSpPr txBox="1"/>
          <p:nvPr/>
        </p:nvSpPr>
        <p:spPr>
          <a:xfrm>
            <a:off x="2663508" y="5888775"/>
            <a:ext cx="7732034" cy="757130"/>
          </a:xfrm>
          <a:prstGeom prst="rect">
            <a:avLst/>
          </a:prstGeom>
          <a:noFill/>
        </p:spPr>
        <p:txBody>
          <a:bodyPr wrap="square" rtlCol="0">
            <a:spAutoFit/>
          </a:bodyPr>
          <a:lstStyle/>
          <a:p>
            <a:pPr algn="r">
              <a:lnSpc>
                <a:spcPct val="120000"/>
              </a:lnSpc>
            </a:pPr>
            <a:r>
              <a:rPr lang="zh-CN" altLang="en-US" dirty="0">
                <a:solidFill>
                  <a:schemeClr val="tx1">
                    <a:lumMod val="75000"/>
                    <a:lumOff val="25000"/>
                  </a:schemeClr>
                </a:solidFill>
                <a:latin typeface="华文楷体" panose="02010600040101010101" pitchFamily="2" charset="-122"/>
                <a:ea typeface="华文楷体" panose="02010600040101010101" pitchFamily="2" charset="-122"/>
              </a:rPr>
              <a:t>陆鸿 </a:t>
            </a:r>
            <a:r>
              <a:rPr lang="en-US" altLang="zh-CN" dirty="0">
                <a:solidFill>
                  <a:schemeClr val="tx1">
                    <a:lumMod val="75000"/>
                    <a:lumOff val="25000"/>
                  </a:schemeClr>
                </a:solidFill>
                <a:latin typeface="华文楷体" panose="02010600040101010101" pitchFamily="2" charset="-122"/>
                <a:ea typeface="华文楷体" panose="02010600040101010101" pitchFamily="2" charset="-122"/>
              </a:rPr>
              <a:t>– </a:t>
            </a:r>
            <a:r>
              <a:rPr lang="zh-CN" altLang="en-US" dirty="0">
                <a:solidFill>
                  <a:schemeClr val="tx1">
                    <a:lumMod val="75000"/>
                    <a:lumOff val="25000"/>
                  </a:schemeClr>
                </a:solidFill>
                <a:latin typeface="华文楷体" panose="02010600040101010101" pitchFamily="2" charset="-122"/>
                <a:ea typeface="华文楷体" panose="02010600040101010101" pitchFamily="2" charset="-122"/>
              </a:rPr>
              <a:t>物联网工程</a:t>
            </a:r>
            <a:endParaRPr lang="en-US" altLang="zh-CN" dirty="0">
              <a:solidFill>
                <a:schemeClr val="tx1">
                  <a:lumMod val="75000"/>
                  <a:lumOff val="25000"/>
                </a:schemeClr>
              </a:solidFill>
              <a:latin typeface="华文楷体" panose="02010600040101010101" pitchFamily="2" charset="-122"/>
              <a:ea typeface="华文楷体" panose="02010600040101010101" pitchFamily="2" charset="-122"/>
            </a:endParaRPr>
          </a:p>
          <a:p>
            <a:pPr algn="r">
              <a:lnSpc>
                <a:spcPct val="120000"/>
              </a:lnSpc>
            </a:pPr>
            <a:r>
              <a:rPr lang="zh-CN" altLang="en-US" dirty="0">
                <a:solidFill>
                  <a:schemeClr val="tx1">
                    <a:lumMod val="75000"/>
                    <a:lumOff val="25000"/>
                  </a:schemeClr>
                </a:solidFill>
                <a:latin typeface="华文楷体" panose="02010600040101010101" pitchFamily="2" charset="-122"/>
                <a:ea typeface="华文楷体" panose="02010600040101010101" pitchFamily="2" charset="-122"/>
              </a:rPr>
              <a:t>指导老师 </a:t>
            </a:r>
            <a:r>
              <a:rPr lang="en-US" altLang="zh-CN" dirty="0">
                <a:solidFill>
                  <a:schemeClr val="tx1">
                    <a:lumMod val="75000"/>
                    <a:lumOff val="25000"/>
                  </a:schemeClr>
                </a:solidFill>
                <a:latin typeface="华文楷体" panose="02010600040101010101" pitchFamily="2" charset="-122"/>
                <a:ea typeface="华文楷体" panose="02010600040101010101" pitchFamily="2" charset="-122"/>
              </a:rPr>
              <a:t>– </a:t>
            </a:r>
            <a:r>
              <a:rPr lang="zh-CN" altLang="en-US" dirty="0">
                <a:solidFill>
                  <a:schemeClr val="tx1">
                    <a:lumMod val="75000"/>
                    <a:lumOff val="25000"/>
                  </a:schemeClr>
                </a:solidFill>
                <a:latin typeface="华文楷体" panose="02010600040101010101" pitchFamily="2" charset="-122"/>
                <a:ea typeface="华文楷体" panose="02010600040101010101" pitchFamily="2" charset="-122"/>
              </a:rPr>
              <a:t>翟象平 副教授</a:t>
            </a:r>
          </a:p>
        </p:txBody>
      </p:sp>
      <p:cxnSp>
        <p:nvCxnSpPr>
          <p:cNvPr id="7" name="直接连接符 6"/>
          <p:cNvCxnSpPr/>
          <p:nvPr/>
        </p:nvCxnSpPr>
        <p:spPr>
          <a:xfrm>
            <a:off x="217560" y="6627119"/>
            <a:ext cx="440822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1524000" y="3770844"/>
            <a:ext cx="9144000" cy="56736"/>
            <a:chOff x="30834" y="1305568"/>
            <a:chExt cx="8816454" cy="66133"/>
          </a:xfrm>
        </p:grpSpPr>
        <p:sp>
          <p:nvSpPr>
            <p:cNvPr id="29" name="矩形 28"/>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Picture 4" descr="Image result for åäº¬èªç©ºèªå¤©å¤§å­¦ png">
            <a:extLst>
              <a:ext uri="{FF2B5EF4-FFF2-40B4-BE49-F238E27FC236}">
                <a16:creationId xmlns:a16="http://schemas.microsoft.com/office/drawing/2014/main" id="{CC6F1146-811B-4C8B-AA87-CE0FAC687E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110" y="-700857"/>
            <a:ext cx="4688850" cy="388340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5">
            <a:extLst>
              <a:ext uri="{FF2B5EF4-FFF2-40B4-BE49-F238E27FC236}">
                <a16:creationId xmlns:a16="http://schemas.microsoft.com/office/drawing/2014/main" id="{4B2D2990-6A20-4A86-954D-8945112410B0}"/>
              </a:ext>
            </a:extLst>
          </p:cNvPr>
          <p:cNvSpPr txBox="1"/>
          <p:nvPr/>
        </p:nvSpPr>
        <p:spPr>
          <a:xfrm>
            <a:off x="4162027" y="4751925"/>
            <a:ext cx="6340262" cy="1354217"/>
          </a:xfrm>
          <a:prstGeom prst="rect">
            <a:avLst/>
          </a:prstGeom>
          <a:noFill/>
        </p:spPr>
        <p:txBody>
          <a:bodyPr wrap="none" rtlCol="0">
            <a:spAutoFit/>
          </a:bodyPr>
          <a:lstStyle/>
          <a:p>
            <a:pPr algn="r"/>
            <a:r>
              <a:rPr lang="zh-CN" altLang="en-US" sz="3200" b="1" dirty="0">
                <a:solidFill>
                  <a:schemeClr val="tx1">
                    <a:lumMod val="75000"/>
                    <a:lumOff val="25000"/>
                  </a:schemeClr>
                </a:solidFill>
                <a:latin typeface="华文楷体" panose="02010600040101010101" pitchFamily="2" charset="-122"/>
                <a:ea typeface="华文楷体" panose="02010600040101010101" pitchFamily="2" charset="-122"/>
              </a:rPr>
              <a:t>基于四旋翼无人机的轨迹生成研究</a:t>
            </a:r>
            <a:endParaRPr lang="en-US" altLang="zh-CN" sz="3200" b="1" dirty="0">
              <a:solidFill>
                <a:schemeClr val="tx1">
                  <a:lumMod val="75000"/>
                  <a:lumOff val="25000"/>
                </a:schemeClr>
              </a:solidFill>
              <a:latin typeface="华文楷体" panose="02010600040101010101" pitchFamily="2" charset="-122"/>
              <a:ea typeface="华文楷体" panose="02010600040101010101" pitchFamily="2" charset="-122"/>
            </a:endParaRPr>
          </a:p>
          <a:p>
            <a:pPr algn="r"/>
            <a:r>
              <a:rPr lang="en-US" altLang="zh-CN" b="1" dirty="0">
                <a:solidFill>
                  <a:schemeClr val="tx1">
                    <a:lumMod val="75000"/>
                    <a:lumOff val="25000"/>
                  </a:schemeClr>
                </a:solidFill>
                <a:latin typeface="华文楷体" panose="02010600040101010101" pitchFamily="2" charset="-122"/>
                <a:ea typeface="华文楷体" panose="02010600040101010101" pitchFamily="2" charset="-122"/>
              </a:rPr>
              <a:t>Research on Trajectory Generation for Quadrotor UAV</a:t>
            </a:r>
          </a:p>
          <a:p>
            <a:pPr algn="r"/>
            <a:endParaRPr lang="zh-CN" altLang="en-US" sz="3200" b="1"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2" name="灯片编号占位符 1">
            <a:extLst>
              <a:ext uri="{FF2B5EF4-FFF2-40B4-BE49-F238E27FC236}">
                <a16:creationId xmlns:a16="http://schemas.microsoft.com/office/drawing/2014/main" id="{B380D681-A391-4554-9B61-109B7009AFD0}"/>
              </a:ext>
            </a:extLst>
          </p:cNvPr>
          <p:cNvSpPr>
            <a:spLocks noGrp="1"/>
          </p:cNvSpPr>
          <p:nvPr>
            <p:ph type="sldNum" sz="quarter" idx="12"/>
          </p:nvPr>
        </p:nvSpPr>
        <p:spPr/>
        <p:txBody>
          <a:bodyPr/>
          <a:lstStyle/>
          <a:p>
            <a:fld id="{1B217210-6342-4CBD-AECC-FD7487F24651}" type="slidenum">
              <a:rPr lang="zh-CN" altLang="en-US" smtClean="0"/>
              <a:t>36</a:t>
            </a:fld>
            <a:endParaRPr lang="zh-CN" altLang="en-US"/>
          </a:p>
        </p:txBody>
      </p:sp>
    </p:spTree>
    <p:extLst>
      <p:ext uri="{BB962C8B-B14F-4D97-AF65-F5344CB8AC3E}">
        <p14:creationId xmlns:p14="http://schemas.microsoft.com/office/powerpoint/2010/main" val="357987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Image result for åäº¬èªç©ºèªå¤©å¤§å­¦ png">
            <a:extLst>
              <a:ext uri="{FF2B5EF4-FFF2-40B4-BE49-F238E27FC236}">
                <a16:creationId xmlns:a16="http://schemas.microsoft.com/office/drawing/2014/main" id="{08DCBA0D-EC62-4321-B9EF-D63928FE7C2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110" y="-700856"/>
            <a:ext cx="3144530" cy="260436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53CEC636-F0B8-42D4-8FC7-A1F60D61FE13}"/>
              </a:ext>
            </a:extLst>
          </p:cNvPr>
          <p:cNvSpPr/>
          <p:nvPr/>
        </p:nvSpPr>
        <p:spPr>
          <a:xfrm>
            <a:off x="0" y="5"/>
            <a:ext cx="12192000" cy="468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箭头: 右弧形 3">
            <a:hlinkClick r:id="rId3" action="ppaction://hlinksldjump"/>
            <a:extLst>
              <a:ext uri="{FF2B5EF4-FFF2-40B4-BE49-F238E27FC236}">
                <a16:creationId xmlns:a16="http://schemas.microsoft.com/office/drawing/2014/main" id="{3CB278E1-3887-468A-89B8-472B2A4D25A5}"/>
              </a:ext>
            </a:extLst>
          </p:cNvPr>
          <p:cNvSpPr/>
          <p:nvPr/>
        </p:nvSpPr>
        <p:spPr>
          <a:xfrm>
            <a:off x="10708640" y="5713884"/>
            <a:ext cx="873760" cy="701040"/>
          </a:xfrm>
          <a:prstGeom prst="curved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endParaRPr>
          </a:p>
        </p:txBody>
      </p:sp>
      <p:cxnSp>
        <p:nvCxnSpPr>
          <p:cNvPr id="7" name="直接连接符 6">
            <a:extLst>
              <a:ext uri="{FF2B5EF4-FFF2-40B4-BE49-F238E27FC236}">
                <a16:creationId xmlns:a16="http://schemas.microsoft.com/office/drawing/2014/main" id="{EB9EDA74-08AD-46D7-A34B-C35A45D8F10E}"/>
              </a:ext>
            </a:extLst>
          </p:cNvPr>
          <p:cNvCxnSpPr/>
          <p:nvPr/>
        </p:nvCxnSpPr>
        <p:spPr>
          <a:xfrm>
            <a:off x="1510352"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17CCFAFE-F5D6-48F1-A82F-00CD8D7A5C60}"/>
              </a:ext>
            </a:extLst>
          </p:cNvPr>
          <p:cNvSpPr txBox="1"/>
          <p:nvPr/>
        </p:nvSpPr>
        <p:spPr>
          <a:xfrm>
            <a:off x="4977749" y="570588"/>
            <a:ext cx="2236511" cy="584775"/>
          </a:xfrm>
          <a:prstGeom prst="rect">
            <a:avLst/>
          </a:prstGeom>
          <a:noFill/>
        </p:spPr>
        <p:txBody>
          <a:bodyPr wrap="none" rtlCol="0">
            <a:spAutoFit/>
          </a:bodyPr>
          <a:lstStyle/>
          <a:p>
            <a:pPr algn="ctr"/>
            <a:r>
              <a:rPr lang="zh-CN" altLang="en-US" sz="3200" dirty="0"/>
              <a:t>人工势场法</a:t>
            </a:r>
            <a:endParaRPr lang="zh-CN" altLang="en-US" sz="3200" dirty="0">
              <a:latin typeface="华文楷体" panose="02010600040101010101" pitchFamily="2" charset="-122"/>
              <a:ea typeface="华文楷体" panose="02010600040101010101" pitchFamily="2" charset="-122"/>
            </a:endParaRPr>
          </a:p>
        </p:txBody>
      </p:sp>
      <p:grpSp>
        <p:nvGrpSpPr>
          <p:cNvPr id="10" name="组合 9">
            <a:extLst>
              <a:ext uri="{FF2B5EF4-FFF2-40B4-BE49-F238E27FC236}">
                <a16:creationId xmlns:a16="http://schemas.microsoft.com/office/drawing/2014/main" id="{3C27B61D-BC15-4C05-ACC0-E2732A197645}"/>
              </a:ext>
            </a:extLst>
          </p:cNvPr>
          <p:cNvGrpSpPr/>
          <p:nvPr/>
        </p:nvGrpSpPr>
        <p:grpSpPr>
          <a:xfrm>
            <a:off x="1510352" y="1733065"/>
            <a:ext cx="6043556" cy="495300"/>
            <a:chOff x="1510352" y="1733065"/>
            <a:chExt cx="6043556" cy="495300"/>
          </a:xfrm>
        </p:grpSpPr>
        <p:pic>
          <p:nvPicPr>
            <p:cNvPr id="5" name="图片 4">
              <a:extLst>
                <a:ext uri="{FF2B5EF4-FFF2-40B4-BE49-F238E27FC236}">
                  <a16:creationId xmlns:a16="http://schemas.microsoft.com/office/drawing/2014/main" id="{AFF0DC05-D777-4F04-9C70-4A0C7ADE8FE6}"/>
                </a:ext>
              </a:extLst>
            </p:cNvPr>
            <p:cNvPicPr>
              <a:picLocks noChangeAspect="1"/>
            </p:cNvPicPr>
            <p:nvPr/>
          </p:nvPicPr>
          <p:blipFill>
            <a:blip r:embed="rId4"/>
            <a:stretch>
              <a:fillRect/>
            </a:stretch>
          </p:blipFill>
          <p:spPr>
            <a:xfrm>
              <a:off x="5591758" y="1733065"/>
              <a:ext cx="1962150" cy="495300"/>
            </a:xfrm>
            <a:prstGeom prst="rect">
              <a:avLst/>
            </a:prstGeom>
          </p:spPr>
        </p:pic>
        <p:sp>
          <p:nvSpPr>
            <p:cNvPr id="9" name="矩形 8">
              <a:extLst>
                <a:ext uri="{FF2B5EF4-FFF2-40B4-BE49-F238E27FC236}">
                  <a16:creationId xmlns:a16="http://schemas.microsoft.com/office/drawing/2014/main" id="{53FB82F3-3EFE-4902-AEC5-252848AFA193}"/>
                </a:ext>
              </a:extLst>
            </p:cNvPr>
            <p:cNvSpPr/>
            <p:nvPr/>
          </p:nvSpPr>
          <p:spPr>
            <a:xfrm>
              <a:off x="1510352" y="1796049"/>
              <a:ext cx="4108817" cy="369332"/>
            </a:xfrm>
            <a:prstGeom prst="rect">
              <a:avLst/>
            </a:prstGeom>
          </p:spPr>
          <p:txBody>
            <a:bodyPr wrap="none">
              <a:spAutoFit/>
            </a:bodyPr>
            <a:lstStyle/>
            <a:p>
              <a:r>
                <a:rPr lang="zh-CN" altLang="zh-CN" kern="100" dirty="0">
                  <a:latin typeface="Times New Roman" panose="02020603050405020304" pitchFamily="18" charset="0"/>
                  <a:cs typeface="Times New Roman" panose="02020603050405020304" pitchFamily="18" charset="0"/>
                </a:rPr>
                <a:t>吸引势场是对于全局有效的，其定义为</a:t>
              </a:r>
              <a:endParaRPr lang="zh-CN" altLang="en-US" dirty="0"/>
            </a:p>
          </p:txBody>
        </p:sp>
      </p:grpSp>
      <p:grpSp>
        <p:nvGrpSpPr>
          <p:cNvPr id="12" name="组合 11">
            <a:extLst>
              <a:ext uri="{FF2B5EF4-FFF2-40B4-BE49-F238E27FC236}">
                <a16:creationId xmlns:a16="http://schemas.microsoft.com/office/drawing/2014/main" id="{5005C0FE-B3FC-4E3F-A69A-3E9654682DAB}"/>
              </a:ext>
            </a:extLst>
          </p:cNvPr>
          <p:cNvGrpSpPr/>
          <p:nvPr/>
        </p:nvGrpSpPr>
        <p:grpSpPr>
          <a:xfrm>
            <a:off x="1510352" y="2350432"/>
            <a:ext cx="10261600" cy="571500"/>
            <a:chOff x="1320800" y="3143250"/>
            <a:chExt cx="10261600" cy="571500"/>
          </a:xfrm>
        </p:grpSpPr>
        <p:pic>
          <p:nvPicPr>
            <p:cNvPr id="6" name="图片 5">
              <a:extLst>
                <a:ext uri="{FF2B5EF4-FFF2-40B4-BE49-F238E27FC236}">
                  <a16:creationId xmlns:a16="http://schemas.microsoft.com/office/drawing/2014/main" id="{3F416239-4D38-43CF-AE93-B6839F4E1550}"/>
                </a:ext>
              </a:extLst>
            </p:cNvPr>
            <p:cNvPicPr>
              <a:picLocks noChangeAspect="1"/>
            </p:cNvPicPr>
            <p:nvPr/>
          </p:nvPicPr>
          <p:blipFill>
            <a:blip r:embed="rId5"/>
            <a:stretch>
              <a:fillRect/>
            </a:stretch>
          </p:blipFill>
          <p:spPr>
            <a:xfrm>
              <a:off x="8124825" y="3143250"/>
              <a:ext cx="3457575" cy="571500"/>
            </a:xfrm>
            <a:prstGeom prst="rect">
              <a:avLst/>
            </a:prstGeom>
          </p:spPr>
        </p:pic>
        <p:sp>
          <p:nvSpPr>
            <p:cNvPr id="11" name="矩形 10">
              <a:extLst>
                <a:ext uri="{FF2B5EF4-FFF2-40B4-BE49-F238E27FC236}">
                  <a16:creationId xmlns:a16="http://schemas.microsoft.com/office/drawing/2014/main" id="{9F77EB3A-4DF3-4D66-A113-52028A5FC94C}"/>
                </a:ext>
              </a:extLst>
            </p:cNvPr>
            <p:cNvSpPr/>
            <p:nvPr/>
          </p:nvSpPr>
          <p:spPr>
            <a:xfrm>
              <a:off x="1320800" y="3244334"/>
              <a:ext cx="7955280" cy="369332"/>
            </a:xfrm>
            <a:prstGeom prst="rect">
              <a:avLst/>
            </a:prstGeom>
          </p:spPr>
          <p:txBody>
            <a:bodyPr wrap="square">
              <a:spAutoFit/>
            </a:bodyPr>
            <a:lstStyle/>
            <a:p>
              <a:r>
                <a:rPr lang="zh-CN" altLang="zh-CN" kern="100" dirty="0">
                  <a:latin typeface="Times New Roman" panose="02020603050405020304" pitchFamily="18" charset="0"/>
                  <a:cs typeface="Times New Roman" panose="02020603050405020304" pitchFamily="18" charset="0"/>
                </a:rPr>
                <a:t>排斥势场只在障碍物附近一定距离中有效，所以其形式为分段函数</a:t>
              </a:r>
              <a:endParaRPr lang="zh-CN" altLang="en-US" dirty="0"/>
            </a:p>
          </p:txBody>
        </p:sp>
      </p:grpSp>
      <p:pic>
        <p:nvPicPr>
          <p:cNvPr id="13" name="图片 12">
            <a:extLst>
              <a:ext uri="{FF2B5EF4-FFF2-40B4-BE49-F238E27FC236}">
                <a16:creationId xmlns:a16="http://schemas.microsoft.com/office/drawing/2014/main" id="{3680562F-9646-4CFF-9980-0A78506A4A87}"/>
              </a:ext>
            </a:extLst>
          </p:cNvPr>
          <p:cNvPicPr>
            <a:picLocks noChangeAspect="1"/>
          </p:cNvPicPr>
          <p:nvPr/>
        </p:nvPicPr>
        <p:blipFill>
          <a:blip r:embed="rId6"/>
          <a:stretch>
            <a:fillRect/>
          </a:stretch>
        </p:blipFill>
        <p:spPr>
          <a:xfrm>
            <a:off x="326390" y="3154020"/>
            <a:ext cx="3524250" cy="2428875"/>
          </a:xfrm>
          <a:prstGeom prst="rect">
            <a:avLst/>
          </a:prstGeom>
        </p:spPr>
      </p:pic>
      <p:cxnSp>
        <p:nvCxnSpPr>
          <p:cNvPr id="14" name="直接连接符 13">
            <a:extLst>
              <a:ext uri="{FF2B5EF4-FFF2-40B4-BE49-F238E27FC236}">
                <a16:creationId xmlns:a16="http://schemas.microsoft.com/office/drawing/2014/main" id="{742D3660-FD00-476F-82EE-5D89B82E2F71}"/>
              </a:ext>
            </a:extLst>
          </p:cNvPr>
          <p:cNvCxnSpPr/>
          <p:nvPr/>
        </p:nvCxnSpPr>
        <p:spPr>
          <a:xfrm>
            <a:off x="55906" y="600837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5C7C4262-23BB-45F5-BE3E-DD97AB3E80E8}"/>
              </a:ext>
            </a:extLst>
          </p:cNvPr>
          <p:cNvPicPr>
            <a:picLocks noChangeAspect="1"/>
          </p:cNvPicPr>
          <p:nvPr/>
        </p:nvPicPr>
        <p:blipFill>
          <a:blip r:embed="rId7"/>
          <a:stretch>
            <a:fillRect/>
          </a:stretch>
        </p:blipFill>
        <p:spPr>
          <a:xfrm>
            <a:off x="8314377" y="3082793"/>
            <a:ext cx="3101250" cy="2571328"/>
          </a:xfrm>
          <a:prstGeom prst="rect">
            <a:avLst/>
          </a:prstGeom>
        </p:spPr>
      </p:pic>
      <p:pic>
        <p:nvPicPr>
          <p:cNvPr id="16388" name="Picture 4" descr="Related image">
            <a:extLst>
              <a:ext uri="{FF2B5EF4-FFF2-40B4-BE49-F238E27FC236}">
                <a16:creationId xmlns:a16="http://schemas.microsoft.com/office/drawing/2014/main" id="{7B56F382-6335-46AE-B261-4CB9409F158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7266" y="3312370"/>
            <a:ext cx="3730484" cy="2225675"/>
          </a:xfrm>
          <a:prstGeom prst="rect">
            <a:avLst/>
          </a:prstGeom>
          <a:noFill/>
          <a:extLst>
            <a:ext uri="{909E8E84-426E-40DD-AFC4-6F175D3DCCD1}">
              <a14:hiddenFill xmlns:a14="http://schemas.microsoft.com/office/drawing/2010/main">
                <a:solidFill>
                  <a:srgbClr val="FFFFFF"/>
                </a:solidFill>
              </a14:hiddenFill>
            </a:ext>
          </a:extLst>
        </p:spPr>
      </p:pic>
      <p:sp>
        <p:nvSpPr>
          <p:cNvPr id="16" name="矩形 15">
            <a:extLst>
              <a:ext uri="{FF2B5EF4-FFF2-40B4-BE49-F238E27FC236}">
                <a16:creationId xmlns:a16="http://schemas.microsoft.com/office/drawing/2014/main" id="{FEF285C7-91C0-4935-AD5B-91D7BE12D2C4}"/>
              </a:ext>
            </a:extLst>
          </p:cNvPr>
          <p:cNvSpPr/>
          <p:nvPr/>
        </p:nvSpPr>
        <p:spPr>
          <a:xfrm>
            <a:off x="55906" y="6145643"/>
            <a:ext cx="10215854" cy="584775"/>
          </a:xfrm>
          <a:prstGeom prst="rect">
            <a:avLst/>
          </a:prstGeom>
        </p:spPr>
        <p:txBody>
          <a:bodyPr wrap="square">
            <a:spAutoFit/>
          </a:bodyPr>
          <a:lstStyle/>
          <a:p>
            <a:r>
              <a:rPr lang="en-US" altLang="zh-CN" sz="1600" kern="100" dirty="0">
                <a:latin typeface="Times New Roman" panose="02020603050405020304" pitchFamily="18" charset="0"/>
              </a:rPr>
              <a:t>Howie </a:t>
            </a:r>
            <a:r>
              <a:rPr lang="en-US" altLang="zh-CN" sz="1600" kern="100" dirty="0" err="1">
                <a:latin typeface="Times New Roman" panose="02020603050405020304" pitchFamily="18" charset="0"/>
              </a:rPr>
              <a:t>Choset</a:t>
            </a:r>
            <a:r>
              <a:rPr lang="en-US" altLang="zh-CN" sz="1600" kern="100" dirty="0">
                <a:latin typeface="Times New Roman" panose="02020603050405020304" pitchFamily="18" charset="0"/>
              </a:rPr>
              <a:t>; Kevin M. Lynch; Seth Hutchinson; George A. Kantor; Wolfram </a:t>
            </a:r>
            <a:r>
              <a:rPr lang="en-US" altLang="zh-CN" sz="1600" kern="100" dirty="0" err="1">
                <a:latin typeface="Times New Roman" panose="02020603050405020304" pitchFamily="18" charset="0"/>
              </a:rPr>
              <a:t>Burgard</a:t>
            </a:r>
            <a:r>
              <a:rPr lang="en-US" altLang="zh-CN" sz="1600" kern="100" dirty="0">
                <a:latin typeface="Times New Roman" panose="02020603050405020304" pitchFamily="18" charset="0"/>
              </a:rPr>
              <a:t>; Lydia E. Kavraki; Sebastian </a:t>
            </a:r>
            <a:r>
              <a:rPr lang="en-US" altLang="zh-CN" sz="1600" kern="100" dirty="0" err="1">
                <a:latin typeface="Times New Roman" panose="02020603050405020304" pitchFamily="18" charset="0"/>
              </a:rPr>
              <a:t>Thrun</a:t>
            </a:r>
            <a:r>
              <a:rPr lang="en-US" altLang="zh-CN" sz="1600" kern="100" dirty="0">
                <a:latin typeface="Times New Roman" panose="02020603050405020304" pitchFamily="18" charset="0"/>
              </a:rPr>
              <a:t>, </a:t>
            </a:r>
            <a:r>
              <a:rPr lang="zh-CN" altLang="en-US" sz="1600" kern="100" dirty="0">
                <a:latin typeface="Times New Roman" panose="02020603050405020304" pitchFamily="18" charset="0"/>
              </a:rPr>
              <a:t>“</a:t>
            </a:r>
            <a:r>
              <a:rPr lang="en-US" altLang="zh-CN" sz="1600" kern="100" dirty="0">
                <a:latin typeface="Times New Roman" panose="02020603050405020304" pitchFamily="18" charset="0"/>
              </a:rPr>
              <a:t>Principles of Robot Motion: Theory, Algorithms, and Implementations</a:t>
            </a:r>
            <a:r>
              <a:rPr lang="zh-CN" altLang="en-US" sz="1600" kern="100" dirty="0">
                <a:latin typeface="Times New Roman" panose="02020603050405020304" pitchFamily="18" charset="0"/>
              </a:rPr>
              <a:t>”</a:t>
            </a:r>
            <a:r>
              <a:rPr lang="en-US" altLang="zh-CN" sz="1600" kern="100" dirty="0">
                <a:latin typeface="Times New Roman" panose="02020603050405020304" pitchFamily="18" charset="0"/>
              </a:rPr>
              <a:t>, MIT Press, 2005.</a:t>
            </a:r>
            <a:endParaRPr lang="zh-CN" altLang="en-US" sz="1600" kern="100" dirty="0">
              <a:latin typeface="Times New Roman" panose="02020603050405020304" pitchFamily="18" charset="0"/>
            </a:endParaRPr>
          </a:p>
        </p:txBody>
      </p:sp>
      <p:sp>
        <p:nvSpPr>
          <p:cNvPr id="17" name="灯片编号占位符 16">
            <a:extLst>
              <a:ext uri="{FF2B5EF4-FFF2-40B4-BE49-F238E27FC236}">
                <a16:creationId xmlns:a16="http://schemas.microsoft.com/office/drawing/2014/main" id="{2AE6A8CB-AD36-492F-8722-A5772B827542}"/>
              </a:ext>
            </a:extLst>
          </p:cNvPr>
          <p:cNvSpPr>
            <a:spLocks noGrp="1"/>
          </p:cNvSpPr>
          <p:nvPr>
            <p:ph type="sldNum" sz="quarter" idx="12"/>
          </p:nvPr>
        </p:nvSpPr>
        <p:spPr/>
        <p:txBody>
          <a:bodyPr/>
          <a:lstStyle/>
          <a:p>
            <a:fld id="{1B217210-6342-4CBD-AECC-FD7487F24651}" type="slidenum">
              <a:rPr lang="zh-CN" altLang="en-US" smtClean="0"/>
              <a:t>37</a:t>
            </a:fld>
            <a:endParaRPr lang="zh-CN" altLang="en-US"/>
          </a:p>
        </p:txBody>
      </p:sp>
    </p:spTree>
    <p:extLst>
      <p:ext uri="{BB962C8B-B14F-4D97-AF65-F5344CB8AC3E}">
        <p14:creationId xmlns:p14="http://schemas.microsoft.com/office/powerpoint/2010/main" val="4902118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4" descr="Image result for åäº¬èªç©ºèªå¤©å¤§å­¦ png">
            <a:extLst>
              <a:ext uri="{FF2B5EF4-FFF2-40B4-BE49-F238E27FC236}">
                <a16:creationId xmlns:a16="http://schemas.microsoft.com/office/drawing/2014/main" id="{0F9115C1-57B5-4844-A6F5-B4CC66AF02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110" y="-700856"/>
            <a:ext cx="3144530" cy="260436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0" y="5"/>
            <a:ext cx="12192000" cy="468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510352"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640836"/>
            <a:ext cx="1219200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777221" y="1303761"/>
            <a:ext cx="1107996" cy="369332"/>
          </a:xfrm>
          <a:prstGeom prst="rect">
            <a:avLst/>
          </a:prstGeom>
          <a:solidFill>
            <a:srgbClr val="5C307D"/>
          </a:solidFill>
        </p:spPr>
        <p:txBody>
          <a:bodyPr wrap="none" rtlCol="0">
            <a:spAutoFit/>
          </a:bodyPr>
          <a:lstStyle/>
          <a:p>
            <a:pPr algn="ctr"/>
            <a:r>
              <a:rPr lang="zh-CN" altLang="en-US" dirty="0">
                <a:solidFill>
                  <a:schemeClr val="bg1"/>
                </a:solidFill>
                <a:latin typeface="华文楷体" panose="02010600040101010101" pitchFamily="2" charset="-122"/>
                <a:ea typeface="华文楷体" panose="02010600040101010101" pitchFamily="2" charset="-122"/>
              </a:rPr>
              <a:t>研究背景</a:t>
            </a:r>
          </a:p>
        </p:txBody>
      </p:sp>
      <p:sp>
        <p:nvSpPr>
          <p:cNvPr id="12" name="文本框 11"/>
          <p:cNvSpPr txBox="1"/>
          <p:nvPr/>
        </p:nvSpPr>
        <p:spPr>
          <a:xfrm>
            <a:off x="3034239" y="1303761"/>
            <a:ext cx="1107996" cy="369332"/>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研究方向</a:t>
            </a:r>
          </a:p>
        </p:txBody>
      </p:sp>
      <p:sp>
        <p:nvSpPr>
          <p:cNvPr id="13" name="文本框 12"/>
          <p:cNvSpPr txBox="1"/>
          <p:nvPr/>
        </p:nvSpPr>
        <p:spPr>
          <a:xfrm>
            <a:off x="4291255" y="1303761"/>
            <a:ext cx="1107996" cy="369332"/>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主要内容</a:t>
            </a:r>
          </a:p>
        </p:txBody>
      </p:sp>
      <p:sp>
        <p:nvSpPr>
          <p:cNvPr id="24" name="文本框 23">
            <a:extLst>
              <a:ext uri="{FF2B5EF4-FFF2-40B4-BE49-F238E27FC236}">
                <a16:creationId xmlns:a16="http://schemas.microsoft.com/office/drawing/2014/main" id="{6F4DD9B6-18D7-453F-9237-F9138D457EB2}"/>
              </a:ext>
            </a:extLst>
          </p:cNvPr>
          <p:cNvSpPr txBox="1"/>
          <p:nvPr/>
        </p:nvSpPr>
        <p:spPr>
          <a:xfrm>
            <a:off x="5593298" y="570588"/>
            <a:ext cx="1005404" cy="584775"/>
          </a:xfrm>
          <a:prstGeom prst="rect">
            <a:avLst/>
          </a:prstGeom>
          <a:noFill/>
        </p:spPr>
        <p:txBody>
          <a:bodyPr wrap="none" rtlCol="0">
            <a:spAutoFit/>
          </a:bodyPr>
          <a:lstStyle/>
          <a:p>
            <a:pPr algn="ctr"/>
            <a:r>
              <a:rPr lang="zh-CN" altLang="en-US" sz="3200" dirty="0">
                <a:latin typeface="华文楷体" panose="02010600040101010101" pitchFamily="2" charset="-122"/>
                <a:ea typeface="华文楷体" panose="02010600040101010101" pitchFamily="2" charset="-122"/>
              </a:rPr>
              <a:t>引言</a:t>
            </a:r>
          </a:p>
        </p:txBody>
      </p:sp>
      <p:sp>
        <p:nvSpPr>
          <p:cNvPr id="2" name="矩形 1">
            <a:extLst>
              <a:ext uri="{FF2B5EF4-FFF2-40B4-BE49-F238E27FC236}">
                <a16:creationId xmlns:a16="http://schemas.microsoft.com/office/drawing/2014/main" id="{A02873AA-E46B-4C40-AE66-A3FD0060783A}"/>
              </a:ext>
            </a:extLst>
          </p:cNvPr>
          <p:cNvSpPr/>
          <p:nvPr/>
        </p:nvSpPr>
        <p:spPr>
          <a:xfrm>
            <a:off x="1764145" y="2005583"/>
            <a:ext cx="8893017" cy="1200329"/>
          </a:xfrm>
          <a:prstGeom prst="rect">
            <a:avLst/>
          </a:prstGeom>
        </p:spPr>
        <p:txBody>
          <a:bodyPr wrap="square">
            <a:spAutoFit/>
          </a:bodyPr>
          <a:lstStyle/>
          <a:p>
            <a:pPr algn="just"/>
            <a:r>
              <a:rPr lang="zh-CN" altLang="en-US" kern="100" dirty="0">
                <a:latin typeface="Times New Roman" panose="02020603050405020304" pitchFamily="18" charset="0"/>
                <a:cs typeface="Times New Roman" panose="02020603050405020304" pitchFamily="18" charset="0"/>
              </a:rPr>
              <a:t>在</a:t>
            </a:r>
            <a:r>
              <a:rPr lang="zh-CN" altLang="en-US" b="1" kern="100" dirty="0">
                <a:latin typeface="Times New Roman" panose="02020603050405020304" pitchFamily="18" charset="0"/>
                <a:cs typeface="Times New Roman" panose="02020603050405020304" pitchFamily="18" charset="0"/>
              </a:rPr>
              <a:t>工业机器人</a:t>
            </a:r>
            <a:r>
              <a:rPr lang="zh-CN" altLang="en-US" kern="100" dirty="0">
                <a:latin typeface="Times New Roman" panose="02020603050405020304" pitchFamily="18" charset="0"/>
                <a:cs typeface="Times New Roman" panose="02020603050405020304" pitchFamily="18" charset="0"/>
              </a:rPr>
              <a:t>方面，</a:t>
            </a:r>
            <a:r>
              <a:rPr lang="zh-CN" altLang="zh-CN" kern="100" dirty="0">
                <a:latin typeface="Times New Roman" panose="02020603050405020304" pitchFamily="18" charset="0"/>
                <a:cs typeface="Times New Roman" panose="02020603050405020304" pitchFamily="18" charset="0"/>
              </a:rPr>
              <a:t>到</a:t>
            </a:r>
            <a:r>
              <a:rPr lang="en-US" altLang="zh-CN" kern="100" dirty="0">
                <a:latin typeface="Times New Roman" panose="02020603050405020304" pitchFamily="18" charset="0"/>
              </a:rPr>
              <a:t>2020</a:t>
            </a:r>
            <a:r>
              <a:rPr lang="zh-CN" altLang="zh-CN" kern="100" dirty="0">
                <a:latin typeface="Times New Roman" panose="02020603050405020304" pitchFamily="18" charset="0"/>
                <a:cs typeface="Times New Roman" panose="02020603050405020304" pitchFamily="18" charset="0"/>
              </a:rPr>
              <a:t>年，中国将预计生产出</a:t>
            </a:r>
            <a:r>
              <a:rPr lang="en-US" altLang="zh-CN" kern="100" dirty="0">
                <a:latin typeface="Times New Roman" panose="02020603050405020304" pitchFamily="18" charset="0"/>
              </a:rPr>
              <a:t>150,000</a:t>
            </a:r>
            <a:r>
              <a:rPr lang="zh-CN" altLang="zh-CN" kern="100" dirty="0">
                <a:latin typeface="Times New Roman" panose="02020603050405020304" pitchFamily="18" charset="0"/>
                <a:cs typeface="Times New Roman" panose="02020603050405020304" pitchFamily="18" charset="0"/>
              </a:rPr>
              <a:t>件工业机器人并且有</a:t>
            </a:r>
            <a:r>
              <a:rPr lang="en-US" altLang="zh-CN" kern="100" dirty="0">
                <a:latin typeface="Times New Roman" panose="02020603050405020304" pitchFamily="18" charset="0"/>
              </a:rPr>
              <a:t>950,300</a:t>
            </a:r>
            <a:r>
              <a:rPr lang="zh-CN" altLang="zh-CN" kern="100" dirty="0">
                <a:latin typeface="Times New Roman" panose="02020603050405020304" pitchFamily="18" charset="0"/>
                <a:cs typeface="Times New Roman" panose="02020603050405020304" pitchFamily="18" charset="0"/>
              </a:rPr>
              <a:t>个工业机器人在一线进行生产活动。</a:t>
            </a:r>
            <a:r>
              <a:rPr lang="zh-CN" altLang="en-US" kern="100" dirty="0">
                <a:latin typeface="Times New Roman" panose="02020603050405020304" pitchFamily="18" charset="0"/>
                <a:cs typeface="Times New Roman" panose="02020603050405020304" pitchFamily="18" charset="0"/>
              </a:rPr>
              <a:t>随着“中国制造</a:t>
            </a:r>
            <a:r>
              <a:rPr lang="en-US" altLang="zh-CN" kern="100" dirty="0">
                <a:latin typeface="Times New Roman" panose="02020603050405020304" pitchFamily="18" charset="0"/>
                <a:cs typeface="Times New Roman" panose="02020603050405020304" pitchFamily="18" charset="0"/>
              </a:rPr>
              <a:t>2025</a:t>
            </a:r>
            <a:r>
              <a:rPr lang="zh-CN" altLang="en-US" kern="100" dirty="0">
                <a:latin typeface="Times New Roman" panose="02020603050405020304" pitchFamily="18" charset="0"/>
                <a:cs typeface="Times New Roman" panose="02020603050405020304" pitchFamily="18" charset="0"/>
              </a:rPr>
              <a:t>”提出，机器人行业会更加蓬勃发展。</a:t>
            </a:r>
            <a:r>
              <a:rPr lang="zh-CN" altLang="zh-CN" dirty="0"/>
              <a:t>除了中国之外，韩国、日本、美国以及德国是全世界范围内机器人发展与销售量最大的几个国家。</a:t>
            </a:r>
            <a:endParaRPr lang="zh-CN" altLang="en-US" dirty="0"/>
          </a:p>
        </p:txBody>
      </p:sp>
      <p:sp>
        <p:nvSpPr>
          <p:cNvPr id="4" name="矩形 3">
            <a:extLst>
              <a:ext uri="{FF2B5EF4-FFF2-40B4-BE49-F238E27FC236}">
                <a16:creationId xmlns:a16="http://schemas.microsoft.com/office/drawing/2014/main" id="{A8586810-A386-4FD8-89CF-2E0163DB3E43}"/>
              </a:ext>
            </a:extLst>
          </p:cNvPr>
          <p:cNvSpPr/>
          <p:nvPr/>
        </p:nvSpPr>
        <p:spPr>
          <a:xfrm>
            <a:off x="1764145" y="3429000"/>
            <a:ext cx="8859909" cy="923330"/>
          </a:xfrm>
          <a:prstGeom prst="rect">
            <a:avLst/>
          </a:prstGeom>
        </p:spPr>
        <p:txBody>
          <a:bodyPr wrap="square">
            <a:spAutoFit/>
          </a:bodyPr>
          <a:lstStyle/>
          <a:p>
            <a:pPr algn="just"/>
            <a:r>
              <a:rPr lang="zh-CN" altLang="zh-CN" kern="100" dirty="0">
                <a:latin typeface="Times New Roman" panose="02020603050405020304" pitchFamily="18" charset="0"/>
                <a:cs typeface="Times New Roman" panose="02020603050405020304" pitchFamily="18" charset="0"/>
              </a:rPr>
              <a:t>在</a:t>
            </a:r>
            <a:r>
              <a:rPr lang="zh-CN" altLang="zh-CN" b="1" kern="100" dirty="0">
                <a:latin typeface="Times New Roman" panose="02020603050405020304" pitchFamily="18" charset="0"/>
                <a:cs typeface="Times New Roman" panose="02020603050405020304" pitchFamily="18" charset="0"/>
              </a:rPr>
              <a:t>四旋翼无人机</a:t>
            </a:r>
            <a:r>
              <a:rPr lang="zh-CN" altLang="zh-CN" kern="100" dirty="0">
                <a:latin typeface="Times New Roman" panose="02020603050405020304" pitchFamily="18" charset="0"/>
                <a:cs typeface="Times New Roman" panose="02020603050405020304" pitchFamily="18" charset="0"/>
              </a:rPr>
              <a:t>方面，中国的企业表现的十分出色，无人机的龙头企业大疆创新科技有限公司推出了很多全球性产品，引领了四旋翼无人机的潮流。</a:t>
            </a:r>
            <a:endParaRPr lang="en-US" altLang="zh-CN" kern="100" dirty="0">
              <a:latin typeface="Times New Roman" panose="02020603050405020304" pitchFamily="18" charset="0"/>
              <a:cs typeface="Times New Roman" panose="02020603050405020304" pitchFamily="18" charset="0"/>
            </a:endParaRPr>
          </a:p>
          <a:p>
            <a:pPr algn="just"/>
            <a:r>
              <a:rPr lang="zh-CN" altLang="en-US" kern="100" dirty="0">
                <a:latin typeface="Times New Roman" panose="02020603050405020304" pitchFamily="18" charset="0"/>
                <a:cs typeface="Times New Roman" panose="02020603050405020304" pitchFamily="18" charset="0"/>
              </a:rPr>
              <a:t>在欧美国家，</a:t>
            </a:r>
            <a:r>
              <a:rPr lang="en-US" altLang="zh-CN" kern="100" dirty="0">
                <a:latin typeface="Times New Roman" panose="02020603050405020304" pitchFamily="18" charset="0"/>
                <a:cs typeface="Times New Roman" panose="02020603050405020304" pitchFamily="18" charset="0"/>
              </a:rPr>
              <a:t>3D Robotics, Parrot</a:t>
            </a:r>
            <a:r>
              <a:rPr lang="zh-CN" altLang="en-US" kern="100" dirty="0">
                <a:latin typeface="Times New Roman" panose="02020603050405020304" pitchFamily="18" charset="0"/>
                <a:cs typeface="Times New Roman" panose="02020603050405020304" pitchFamily="18" charset="0"/>
              </a:rPr>
              <a:t>等公司都开发了足以竞争的产品。</a:t>
            </a:r>
            <a:endParaRPr lang="zh-CN" altLang="en-US" dirty="0"/>
          </a:p>
        </p:txBody>
      </p:sp>
      <p:pic>
        <p:nvPicPr>
          <p:cNvPr id="2050" name="Picture 2" descr="Image result for å¤§ççç²¾çµ4">
            <a:extLst>
              <a:ext uri="{FF2B5EF4-FFF2-40B4-BE49-F238E27FC236}">
                <a16:creationId xmlns:a16="http://schemas.microsoft.com/office/drawing/2014/main" id="{DECBC2FC-839E-4DC1-9389-633F698EFAE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9182" y="4635928"/>
            <a:ext cx="2310114" cy="144382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3d robotics">
            <a:extLst>
              <a:ext uri="{FF2B5EF4-FFF2-40B4-BE49-F238E27FC236}">
                <a16:creationId xmlns:a16="http://schemas.microsoft.com/office/drawing/2014/main" id="{A26B9FB8-3A17-4773-B736-5C589664DEB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37829" y="4635928"/>
            <a:ext cx="2690742" cy="144382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parrot drone">
            <a:extLst>
              <a:ext uri="{FF2B5EF4-FFF2-40B4-BE49-F238E27FC236}">
                <a16:creationId xmlns:a16="http://schemas.microsoft.com/office/drawing/2014/main" id="{1384309C-AF25-4F19-91CD-71BFF89E56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7105" y="4635928"/>
            <a:ext cx="1735713" cy="1443821"/>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a:extLst>
              <a:ext uri="{FF2B5EF4-FFF2-40B4-BE49-F238E27FC236}">
                <a16:creationId xmlns:a16="http://schemas.microsoft.com/office/drawing/2014/main" id="{C0582992-D153-4368-87A2-144AEEE11AFE}"/>
              </a:ext>
            </a:extLst>
          </p:cNvPr>
          <p:cNvSpPr>
            <a:spLocks noGrp="1"/>
          </p:cNvSpPr>
          <p:nvPr>
            <p:ph type="sldNum" sz="quarter" idx="12"/>
          </p:nvPr>
        </p:nvSpPr>
        <p:spPr/>
        <p:txBody>
          <a:bodyPr/>
          <a:lstStyle/>
          <a:p>
            <a:fld id="{1B217210-6342-4CBD-AECC-FD7487F24651}" type="slidenum">
              <a:rPr lang="zh-CN" altLang="en-US" smtClean="0"/>
              <a:t>4</a:t>
            </a:fld>
            <a:endParaRPr lang="zh-CN" altLang="en-US"/>
          </a:p>
        </p:txBody>
      </p:sp>
    </p:spTree>
    <p:extLst>
      <p:ext uri="{BB962C8B-B14F-4D97-AF65-F5344CB8AC3E}">
        <p14:creationId xmlns:p14="http://schemas.microsoft.com/office/powerpoint/2010/main" val="9278827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4" descr="Image result for åäº¬èªç©ºèªå¤©å¤§å­¦ png">
            <a:extLst>
              <a:ext uri="{FF2B5EF4-FFF2-40B4-BE49-F238E27FC236}">
                <a16:creationId xmlns:a16="http://schemas.microsoft.com/office/drawing/2014/main" id="{0F9115C1-57B5-4844-A6F5-B4CC66AF02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110" y="-700856"/>
            <a:ext cx="3144530" cy="260436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0" y="5"/>
            <a:ext cx="12192000" cy="468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510352"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640836"/>
            <a:ext cx="1219200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777221"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en-US" dirty="0"/>
              <a:t>研究背景</a:t>
            </a:r>
          </a:p>
        </p:txBody>
      </p:sp>
      <p:sp>
        <p:nvSpPr>
          <p:cNvPr id="12" name="文本框 11"/>
          <p:cNvSpPr txBox="1"/>
          <p:nvPr/>
        </p:nvSpPr>
        <p:spPr>
          <a:xfrm>
            <a:off x="3034239" y="1303761"/>
            <a:ext cx="1107996" cy="369332"/>
          </a:xfrm>
          <a:prstGeom prst="rect">
            <a:avLst/>
          </a:prstGeom>
          <a:solidFill>
            <a:srgbClr val="5C307D"/>
          </a:solidFill>
        </p:spPr>
        <p:txBody>
          <a:bodyPr wrap="none" rtlCol="0">
            <a:spAutoFit/>
          </a:bodyPr>
          <a:lstStyle>
            <a:defPPr>
              <a:defRPr lang="zh-CN"/>
            </a:defPPr>
            <a:lvl1pPr algn="ctr">
              <a:defRPr>
                <a:solidFill>
                  <a:schemeClr val="bg1"/>
                </a:solidFill>
                <a:latin typeface="华文楷体" panose="02010600040101010101" pitchFamily="2" charset="-122"/>
                <a:ea typeface="华文楷体" panose="02010600040101010101" pitchFamily="2" charset="-122"/>
              </a:defRPr>
            </a:lvl1pPr>
          </a:lstStyle>
          <a:p>
            <a:r>
              <a:rPr lang="zh-CN" altLang="en-US" dirty="0"/>
              <a:t>研究方向</a:t>
            </a:r>
          </a:p>
        </p:txBody>
      </p:sp>
      <p:sp>
        <p:nvSpPr>
          <p:cNvPr id="13" name="文本框 12"/>
          <p:cNvSpPr txBox="1"/>
          <p:nvPr/>
        </p:nvSpPr>
        <p:spPr>
          <a:xfrm>
            <a:off x="4291255" y="1303761"/>
            <a:ext cx="1107996" cy="369332"/>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主要内容</a:t>
            </a:r>
          </a:p>
        </p:txBody>
      </p:sp>
      <p:sp>
        <p:nvSpPr>
          <p:cNvPr id="24" name="文本框 23">
            <a:extLst>
              <a:ext uri="{FF2B5EF4-FFF2-40B4-BE49-F238E27FC236}">
                <a16:creationId xmlns:a16="http://schemas.microsoft.com/office/drawing/2014/main" id="{6F4DD9B6-18D7-453F-9237-F9138D457EB2}"/>
              </a:ext>
            </a:extLst>
          </p:cNvPr>
          <p:cNvSpPr txBox="1"/>
          <p:nvPr/>
        </p:nvSpPr>
        <p:spPr>
          <a:xfrm>
            <a:off x="5593298" y="570588"/>
            <a:ext cx="1005404" cy="584775"/>
          </a:xfrm>
          <a:prstGeom prst="rect">
            <a:avLst/>
          </a:prstGeom>
          <a:noFill/>
        </p:spPr>
        <p:txBody>
          <a:bodyPr wrap="none" rtlCol="0">
            <a:spAutoFit/>
          </a:bodyPr>
          <a:lstStyle/>
          <a:p>
            <a:pPr algn="ctr"/>
            <a:r>
              <a:rPr lang="zh-CN" altLang="en-US" sz="3200" dirty="0">
                <a:latin typeface="华文楷体" panose="02010600040101010101" pitchFamily="2" charset="-122"/>
                <a:ea typeface="华文楷体" panose="02010600040101010101" pitchFamily="2" charset="-122"/>
              </a:rPr>
              <a:t>引言</a:t>
            </a:r>
          </a:p>
        </p:txBody>
      </p:sp>
      <p:pic>
        <p:nvPicPr>
          <p:cNvPr id="3074" name="图片 2" descr="roboticsFlow">
            <a:extLst>
              <a:ext uri="{FF2B5EF4-FFF2-40B4-BE49-F238E27FC236}">
                <a16:creationId xmlns:a16="http://schemas.microsoft.com/office/drawing/2014/main" id="{79C11874-5908-41B3-A955-8FC288AEAF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126" y="2006265"/>
            <a:ext cx="6084576" cy="3692633"/>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FE0F246B-193A-4F1B-A41F-71FEADD790CF}"/>
              </a:ext>
            </a:extLst>
          </p:cNvPr>
          <p:cNvSpPr txBox="1"/>
          <p:nvPr/>
        </p:nvSpPr>
        <p:spPr>
          <a:xfrm>
            <a:off x="1773334" y="5820030"/>
            <a:ext cx="3566160" cy="307777"/>
          </a:xfrm>
          <a:prstGeom prst="rect">
            <a:avLst/>
          </a:prstGeom>
          <a:noFill/>
        </p:spPr>
        <p:txBody>
          <a:bodyPr wrap="square" rtlCol="0">
            <a:spAutoFit/>
          </a:bodyPr>
          <a:lstStyle/>
          <a:p>
            <a:pPr algn="ctr"/>
            <a:r>
              <a:rPr lang="zh-CN" altLang="zh-CN" sz="1400" kern="100" dirty="0">
                <a:latin typeface="Times New Roman" panose="02020603050405020304" pitchFamily="18" charset="0"/>
                <a:ea typeface="黑体" panose="02010609060101010101" pitchFamily="49" charset="-122"/>
              </a:rPr>
              <a:t>机器人运动规划框架</a:t>
            </a:r>
            <a:endParaRPr lang="zh-CN" altLang="en-US" sz="1400" kern="100" dirty="0">
              <a:latin typeface="Times New Roman" panose="02020603050405020304" pitchFamily="18" charset="0"/>
              <a:ea typeface="黑体" panose="02010609060101010101" pitchFamily="49" charset="-122"/>
            </a:endParaRPr>
          </a:p>
        </p:txBody>
      </p:sp>
      <p:pic>
        <p:nvPicPr>
          <p:cNvPr id="3075" name="图片 5" descr="PlanningFlow">
            <a:extLst>
              <a:ext uri="{FF2B5EF4-FFF2-40B4-BE49-F238E27FC236}">
                <a16:creationId xmlns:a16="http://schemas.microsoft.com/office/drawing/2014/main" id="{4049B3F1-BA5E-41F6-AE8B-073E2FBD22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7722" y="1303761"/>
            <a:ext cx="5251238" cy="4950505"/>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文本框 20">
            <a:extLst>
              <a:ext uri="{FF2B5EF4-FFF2-40B4-BE49-F238E27FC236}">
                <a16:creationId xmlns:a16="http://schemas.microsoft.com/office/drawing/2014/main" id="{69C73523-77B2-45D0-BCB6-76B9F33BF14A}"/>
              </a:ext>
            </a:extLst>
          </p:cNvPr>
          <p:cNvSpPr txBox="1"/>
          <p:nvPr/>
        </p:nvSpPr>
        <p:spPr>
          <a:xfrm>
            <a:off x="7660526" y="6293662"/>
            <a:ext cx="3566160" cy="307777"/>
          </a:xfrm>
          <a:prstGeom prst="rect">
            <a:avLst/>
          </a:prstGeom>
          <a:noFill/>
        </p:spPr>
        <p:txBody>
          <a:bodyPr wrap="square" rtlCol="0">
            <a:spAutoFit/>
          </a:bodyPr>
          <a:lstStyle/>
          <a:p>
            <a:pPr algn="ctr"/>
            <a:r>
              <a:rPr lang="zh-CN" altLang="en-US" sz="1400" kern="100" dirty="0">
                <a:latin typeface="Times New Roman" panose="02020603050405020304" pitchFamily="18" charset="0"/>
                <a:ea typeface="黑体" panose="02010609060101010101" pitchFamily="49" charset="-122"/>
              </a:rPr>
              <a:t>规划层</a:t>
            </a:r>
          </a:p>
        </p:txBody>
      </p:sp>
      <p:sp>
        <p:nvSpPr>
          <p:cNvPr id="2" name="灯片编号占位符 1">
            <a:extLst>
              <a:ext uri="{FF2B5EF4-FFF2-40B4-BE49-F238E27FC236}">
                <a16:creationId xmlns:a16="http://schemas.microsoft.com/office/drawing/2014/main" id="{24A429E5-F7F7-45B4-AFB1-C3ABCB627535}"/>
              </a:ext>
            </a:extLst>
          </p:cNvPr>
          <p:cNvSpPr>
            <a:spLocks noGrp="1"/>
          </p:cNvSpPr>
          <p:nvPr>
            <p:ph type="sldNum" sz="quarter" idx="12"/>
          </p:nvPr>
        </p:nvSpPr>
        <p:spPr/>
        <p:txBody>
          <a:bodyPr/>
          <a:lstStyle/>
          <a:p>
            <a:fld id="{1B217210-6342-4CBD-AECC-FD7487F24651}" type="slidenum">
              <a:rPr lang="zh-CN" altLang="en-US" smtClean="0"/>
              <a:t>5</a:t>
            </a:fld>
            <a:endParaRPr lang="zh-CN" altLang="en-US"/>
          </a:p>
        </p:txBody>
      </p:sp>
      <p:sp>
        <p:nvSpPr>
          <p:cNvPr id="4" name="矩形 3">
            <a:extLst>
              <a:ext uri="{FF2B5EF4-FFF2-40B4-BE49-F238E27FC236}">
                <a16:creationId xmlns:a16="http://schemas.microsoft.com/office/drawing/2014/main" id="{EF7F2A18-44EE-4452-AEEE-A5B4C1890D87}"/>
              </a:ext>
            </a:extLst>
          </p:cNvPr>
          <p:cNvSpPr/>
          <p:nvPr/>
        </p:nvSpPr>
        <p:spPr>
          <a:xfrm>
            <a:off x="8794221" y="4534018"/>
            <a:ext cx="1158240" cy="386070"/>
          </a:xfrm>
          <a:prstGeom prst="rect">
            <a:avLst/>
          </a:prstGeom>
          <a:noFill/>
          <a:ln w="254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4" name="箭头: 下 13">
            <a:extLst>
              <a:ext uri="{FF2B5EF4-FFF2-40B4-BE49-F238E27FC236}">
                <a16:creationId xmlns:a16="http://schemas.microsoft.com/office/drawing/2014/main" id="{74564C7A-0E72-4485-A707-4386EDBBDC66}"/>
              </a:ext>
            </a:extLst>
          </p:cNvPr>
          <p:cNvSpPr/>
          <p:nvPr/>
        </p:nvSpPr>
        <p:spPr>
          <a:xfrm rot="16200000">
            <a:off x="5480158" y="1453639"/>
            <a:ext cx="635748" cy="3013554"/>
          </a:xfrm>
          <a:prstGeom prst="downArrow">
            <a:avLst>
              <a:gd name="adj1" fmla="val 48902"/>
              <a:gd name="adj2" fmla="val 82345"/>
            </a:avLst>
          </a:prstGeom>
          <a:solidFill>
            <a:schemeClr val="accent1">
              <a:lumMod val="40000"/>
              <a:lumOff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FBF50C9F-77EC-456F-90BF-6A6DD265912E}"/>
              </a:ext>
            </a:extLst>
          </p:cNvPr>
          <p:cNvSpPr/>
          <p:nvPr/>
        </p:nvSpPr>
        <p:spPr>
          <a:xfrm>
            <a:off x="3588237" y="2674622"/>
            <a:ext cx="1158240" cy="2187194"/>
          </a:xfrm>
          <a:prstGeom prst="rect">
            <a:avLst/>
          </a:prstGeom>
          <a:noFill/>
          <a:ln w="254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0647585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4" descr="Image result for åäº¬èªç©ºèªå¤©å¤§å­¦ png">
            <a:extLst>
              <a:ext uri="{FF2B5EF4-FFF2-40B4-BE49-F238E27FC236}">
                <a16:creationId xmlns:a16="http://schemas.microsoft.com/office/drawing/2014/main" id="{0F9115C1-57B5-4844-A6F5-B4CC66AF02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110" y="-700856"/>
            <a:ext cx="3144530" cy="260436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0" y="5"/>
            <a:ext cx="12192000" cy="468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510352"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640836"/>
            <a:ext cx="1219200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777221"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en-US" dirty="0"/>
              <a:t>研究背景</a:t>
            </a:r>
          </a:p>
        </p:txBody>
      </p:sp>
      <p:sp>
        <p:nvSpPr>
          <p:cNvPr id="12" name="文本框 11"/>
          <p:cNvSpPr txBox="1"/>
          <p:nvPr/>
        </p:nvSpPr>
        <p:spPr>
          <a:xfrm>
            <a:off x="3034239" y="1303761"/>
            <a:ext cx="1107996" cy="369332"/>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研究方向</a:t>
            </a:r>
          </a:p>
        </p:txBody>
      </p:sp>
      <p:sp>
        <p:nvSpPr>
          <p:cNvPr id="13" name="文本框 12"/>
          <p:cNvSpPr txBox="1"/>
          <p:nvPr/>
        </p:nvSpPr>
        <p:spPr>
          <a:xfrm>
            <a:off x="4291255" y="1303761"/>
            <a:ext cx="1107996" cy="369332"/>
          </a:xfrm>
          <a:prstGeom prst="rect">
            <a:avLst/>
          </a:prstGeom>
          <a:solidFill>
            <a:srgbClr val="5C307D"/>
          </a:solidFill>
        </p:spPr>
        <p:txBody>
          <a:bodyPr wrap="none" rtlCol="0">
            <a:spAutoFit/>
          </a:bodyPr>
          <a:lstStyle>
            <a:defPPr>
              <a:defRPr lang="zh-CN"/>
            </a:defPPr>
            <a:lvl1pPr algn="ctr">
              <a:defRPr>
                <a:solidFill>
                  <a:schemeClr val="bg1"/>
                </a:solidFill>
                <a:latin typeface="华文楷体" panose="02010600040101010101" pitchFamily="2" charset="-122"/>
                <a:ea typeface="华文楷体" panose="02010600040101010101" pitchFamily="2" charset="-122"/>
              </a:defRPr>
            </a:lvl1pPr>
          </a:lstStyle>
          <a:p>
            <a:r>
              <a:rPr lang="zh-CN" altLang="en-US" dirty="0"/>
              <a:t>主要内容</a:t>
            </a:r>
          </a:p>
        </p:txBody>
      </p:sp>
      <p:sp>
        <p:nvSpPr>
          <p:cNvPr id="24" name="文本框 23">
            <a:extLst>
              <a:ext uri="{FF2B5EF4-FFF2-40B4-BE49-F238E27FC236}">
                <a16:creationId xmlns:a16="http://schemas.microsoft.com/office/drawing/2014/main" id="{6F4DD9B6-18D7-453F-9237-F9138D457EB2}"/>
              </a:ext>
            </a:extLst>
          </p:cNvPr>
          <p:cNvSpPr txBox="1"/>
          <p:nvPr/>
        </p:nvSpPr>
        <p:spPr>
          <a:xfrm>
            <a:off x="5593298" y="570588"/>
            <a:ext cx="1005404" cy="584775"/>
          </a:xfrm>
          <a:prstGeom prst="rect">
            <a:avLst/>
          </a:prstGeom>
          <a:noFill/>
        </p:spPr>
        <p:txBody>
          <a:bodyPr wrap="none" rtlCol="0">
            <a:spAutoFit/>
          </a:bodyPr>
          <a:lstStyle/>
          <a:p>
            <a:pPr algn="ctr"/>
            <a:r>
              <a:rPr lang="zh-CN" altLang="en-US" sz="3200" dirty="0">
                <a:latin typeface="华文楷体" panose="02010600040101010101" pitchFamily="2" charset="-122"/>
                <a:ea typeface="华文楷体" panose="02010600040101010101" pitchFamily="2" charset="-122"/>
              </a:rPr>
              <a:t>引言</a:t>
            </a:r>
          </a:p>
        </p:txBody>
      </p:sp>
      <p:sp>
        <p:nvSpPr>
          <p:cNvPr id="2" name="矩形 1">
            <a:extLst>
              <a:ext uri="{FF2B5EF4-FFF2-40B4-BE49-F238E27FC236}">
                <a16:creationId xmlns:a16="http://schemas.microsoft.com/office/drawing/2014/main" id="{7E14C063-F5AA-4C1E-B7F8-8837D36BF867}"/>
              </a:ext>
            </a:extLst>
          </p:cNvPr>
          <p:cNvSpPr/>
          <p:nvPr/>
        </p:nvSpPr>
        <p:spPr>
          <a:xfrm>
            <a:off x="1777221" y="2427255"/>
            <a:ext cx="8879941" cy="2122376"/>
          </a:xfrm>
          <a:prstGeom prst="rect">
            <a:avLst/>
          </a:prstGeom>
        </p:spPr>
        <p:txBody>
          <a:bodyPr wrap="square">
            <a:spAutoFit/>
          </a:bodyPr>
          <a:lstStyle/>
          <a:p>
            <a:pPr marL="342900" indent="-342900">
              <a:lnSpc>
                <a:spcPct val="150000"/>
              </a:lnSpc>
              <a:buAutoNum type="ea1ChsPeriod"/>
            </a:pPr>
            <a:r>
              <a:rPr lang="zh-CN" altLang="zh-CN" kern="100" dirty="0">
                <a:latin typeface="Times New Roman" panose="02020603050405020304" pitchFamily="18" charset="0"/>
                <a:cs typeface="Times New Roman" panose="02020603050405020304" pitchFamily="18" charset="0"/>
              </a:rPr>
              <a:t>对于路径规划与轨迹生成算法进行了分类与分析；</a:t>
            </a:r>
            <a:endParaRPr lang="en-US" altLang="zh-CN" kern="100" dirty="0">
              <a:latin typeface="Times New Roman" panose="02020603050405020304" pitchFamily="18" charset="0"/>
              <a:cs typeface="Times New Roman" panose="02020603050405020304" pitchFamily="18" charset="0"/>
            </a:endParaRPr>
          </a:p>
          <a:p>
            <a:pPr marL="342900" indent="-342900">
              <a:lnSpc>
                <a:spcPct val="150000"/>
              </a:lnSpc>
              <a:buAutoNum type="ea1ChsPeriod"/>
            </a:pPr>
            <a:r>
              <a:rPr lang="zh-CN" altLang="zh-CN" kern="100" dirty="0">
                <a:latin typeface="Times New Roman" panose="02020603050405020304" pitchFamily="18" charset="0"/>
                <a:cs typeface="Times New Roman" panose="02020603050405020304" pitchFamily="18" charset="0"/>
              </a:rPr>
              <a:t>实现了基于采样的规划算法快速搜索树算法，使得四旋翼无人机在不同环境中都快速能找到安全的行驶轨迹；</a:t>
            </a:r>
            <a:endParaRPr lang="en-US" altLang="zh-CN" kern="100" dirty="0">
              <a:latin typeface="Times New Roman" panose="02020603050405020304" pitchFamily="18" charset="0"/>
              <a:cs typeface="Times New Roman" panose="02020603050405020304" pitchFamily="18" charset="0"/>
            </a:endParaRPr>
          </a:p>
          <a:p>
            <a:pPr marL="342900" indent="-342900">
              <a:lnSpc>
                <a:spcPct val="150000"/>
              </a:lnSpc>
              <a:buAutoNum type="ea1ChsPeriod"/>
            </a:pPr>
            <a:r>
              <a:rPr lang="zh-CN" altLang="zh-CN" kern="100" dirty="0">
                <a:latin typeface="Times New Roman" panose="02020603050405020304" pitchFamily="18" charset="0"/>
                <a:cs typeface="Times New Roman" panose="02020603050405020304" pitchFamily="18" charset="0"/>
              </a:rPr>
              <a:t>提出了转角的顺滑算法，使得轨迹更加柔顺并且符合四旋翼无人机的飞行条件；</a:t>
            </a:r>
            <a:endParaRPr lang="en-US" altLang="zh-CN" kern="100" dirty="0">
              <a:latin typeface="Times New Roman" panose="02020603050405020304" pitchFamily="18" charset="0"/>
              <a:cs typeface="Times New Roman" panose="02020603050405020304" pitchFamily="18" charset="0"/>
            </a:endParaRPr>
          </a:p>
          <a:p>
            <a:pPr marL="342900" indent="-342900">
              <a:lnSpc>
                <a:spcPct val="150000"/>
              </a:lnSpc>
              <a:buAutoNum type="ea1ChsPeriod"/>
            </a:pPr>
            <a:r>
              <a:rPr lang="zh-CN" altLang="zh-CN" kern="100" dirty="0">
                <a:latin typeface="Times New Roman" panose="02020603050405020304" pitchFamily="18" charset="0"/>
                <a:cs typeface="Times New Roman" panose="02020603050405020304" pitchFamily="18" charset="0"/>
              </a:rPr>
              <a:t>提出并实现了同时更新的双向快速搜索树算法，提升了路径规划与轨迹生成的速度。</a:t>
            </a:r>
            <a:endParaRPr lang="zh-CN" altLang="en-US" dirty="0"/>
          </a:p>
        </p:txBody>
      </p:sp>
      <p:sp>
        <p:nvSpPr>
          <p:cNvPr id="4" name="灯片编号占位符 3">
            <a:extLst>
              <a:ext uri="{FF2B5EF4-FFF2-40B4-BE49-F238E27FC236}">
                <a16:creationId xmlns:a16="http://schemas.microsoft.com/office/drawing/2014/main" id="{0099A5F9-315A-4024-A855-22C39747C270}"/>
              </a:ext>
            </a:extLst>
          </p:cNvPr>
          <p:cNvSpPr>
            <a:spLocks noGrp="1"/>
          </p:cNvSpPr>
          <p:nvPr>
            <p:ph type="sldNum" sz="quarter" idx="12"/>
          </p:nvPr>
        </p:nvSpPr>
        <p:spPr/>
        <p:txBody>
          <a:bodyPr/>
          <a:lstStyle/>
          <a:p>
            <a:fld id="{1B217210-6342-4CBD-AECC-FD7487F24651}" type="slidenum">
              <a:rPr lang="zh-CN" altLang="en-US" smtClean="0"/>
              <a:t>6</a:t>
            </a:fld>
            <a:endParaRPr lang="zh-CN" altLang="en-US"/>
          </a:p>
        </p:txBody>
      </p:sp>
    </p:spTree>
    <p:extLst>
      <p:ext uri="{BB962C8B-B14F-4D97-AF65-F5344CB8AC3E}">
        <p14:creationId xmlns:p14="http://schemas.microsoft.com/office/powerpoint/2010/main" val="13491036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416454-D7F0-4EA8-A82C-18DF1094B08A}"/>
              </a:ext>
            </a:extLst>
          </p:cNvPr>
          <p:cNvSpPr>
            <a:spLocks noGrp="1"/>
          </p:cNvSpPr>
          <p:nvPr>
            <p:ph type="ctrTitle"/>
          </p:nvPr>
        </p:nvSpPr>
        <p:spPr>
          <a:xfrm>
            <a:off x="1537648" y="1152486"/>
            <a:ext cx="9144000" cy="2387600"/>
          </a:xfrm>
        </p:spPr>
        <p:txBody>
          <a:bodyPr/>
          <a:lstStyle/>
          <a:p>
            <a:r>
              <a:rPr lang="zh-CN" altLang="en-US" dirty="0">
                <a:latin typeface="华文楷体" panose="02010600040101010101" pitchFamily="2" charset="-122"/>
                <a:ea typeface="华文楷体" panose="02010600040101010101" pitchFamily="2" charset="-122"/>
              </a:rPr>
              <a:t>路径规划与轨迹生成</a:t>
            </a:r>
            <a:endParaRPr lang="zh-CN" altLang="en-US" dirty="0"/>
          </a:p>
        </p:txBody>
      </p:sp>
      <p:sp>
        <p:nvSpPr>
          <p:cNvPr id="4" name="矩形 3">
            <a:extLst>
              <a:ext uri="{FF2B5EF4-FFF2-40B4-BE49-F238E27FC236}">
                <a16:creationId xmlns:a16="http://schemas.microsoft.com/office/drawing/2014/main" id="{4F7E08CF-C36C-4FD3-A1E5-D2ACA4605E5D}"/>
              </a:ext>
            </a:extLst>
          </p:cNvPr>
          <p:cNvSpPr/>
          <p:nvPr/>
        </p:nvSpPr>
        <p:spPr>
          <a:xfrm>
            <a:off x="0" y="5"/>
            <a:ext cx="12192000" cy="468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70D09ADA-B86A-4535-B946-7A89E2F33A58}"/>
              </a:ext>
            </a:extLst>
          </p:cNvPr>
          <p:cNvSpPr/>
          <p:nvPr/>
        </p:nvSpPr>
        <p:spPr>
          <a:xfrm>
            <a:off x="0" y="6640836"/>
            <a:ext cx="1219200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FDDC771-B3BA-4CB3-8D16-1DC8A2A06CA5}"/>
              </a:ext>
            </a:extLst>
          </p:cNvPr>
          <p:cNvCxnSpPr/>
          <p:nvPr/>
        </p:nvCxnSpPr>
        <p:spPr>
          <a:xfrm>
            <a:off x="1537648" y="3521889"/>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2653B8A4-5600-441A-8D03-DCB4ED5E1DF9}"/>
              </a:ext>
            </a:extLst>
          </p:cNvPr>
          <p:cNvSpPr/>
          <p:nvPr/>
        </p:nvSpPr>
        <p:spPr>
          <a:xfrm>
            <a:off x="13648" y="46841"/>
            <a:ext cx="12192000" cy="120264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4" descr="Image result for åäº¬èªç©ºèªå¤©å¤§å­¦ png">
            <a:extLst>
              <a:ext uri="{FF2B5EF4-FFF2-40B4-BE49-F238E27FC236}">
                <a16:creationId xmlns:a16="http://schemas.microsoft.com/office/drawing/2014/main" id="{0FC54545-A58A-4985-8438-C6438500481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110" y="-700856"/>
            <a:ext cx="3144530" cy="2604364"/>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a:extLst>
              <a:ext uri="{FF2B5EF4-FFF2-40B4-BE49-F238E27FC236}">
                <a16:creationId xmlns:a16="http://schemas.microsoft.com/office/drawing/2014/main" id="{2043D4B6-3C72-4198-BF5E-1E2F5175E0C6}"/>
              </a:ext>
            </a:extLst>
          </p:cNvPr>
          <p:cNvSpPr>
            <a:spLocks noGrp="1"/>
          </p:cNvSpPr>
          <p:nvPr>
            <p:ph type="sldNum" sz="quarter" idx="12"/>
          </p:nvPr>
        </p:nvSpPr>
        <p:spPr/>
        <p:txBody>
          <a:bodyPr/>
          <a:lstStyle/>
          <a:p>
            <a:fld id="{1B217210-6342-4CBD-AECC-FD7487F24651}" type="slidenum">
              <a:rPr lang="zh-CN" altLang="en-US" smtClean="0"/>
              <a:t>7</a:t>
            </a:fld>
            <a:endParaRPr lang="zh-CN" altLang="en-US"/>
          </a:p>
        </p:txBody>
      </p:sp>
    </p:spTree>
    <p:extLst>
      <p:ext uri="{BB962C8B-B14F-4D97-AF65-F5344CB8AC3E}">
        <p14:creationId xmlns:p14="http://schemas.microsoft.com/office/powerpoint/2010/main" val="4154111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4" descr="Image result for åäº¬èªç©ºèªå¤©å¤§å­¦ png">
            <a:extLst>
              <a:ext uri="{FF2B5EF4-FFF2-40B4-BE49-F238E27FC236}">
                <a16:creationId xmlns:a16="http://schemas.microsoft.com/office/drawing/2014/main" id="{0F9115C1-57B5-4844-A6F5-B4CC66AF02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110" y="-700856"/>
            <a:ext cx="3144530" cy="260436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0" y="5"/>
            <a:ext cx="12192000" cy="468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510352"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640836"/>
            <a:ext cx="1219200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6F4DD9B6-18D7-453F-9237-F9138D457EB2}"/>
              </a:ext>
            </a:extLst>
          </p:cNvPr>
          <p:cNvSpPr txBox="1"/>
          <p:nvPr/>
        </p:nvSpPr>
        <p:spPr>
          <a:xfrm>
            <a:off x="4157008" y="570588"/>
            <a:ext cx="3877986" cy="584775"/>
          </a:xfrm>
          <a:prstGeom prst="rect">
            <a:avLst/>
          </a:prstGeom>
          <a:noFill/>
        </p:spPr>
        <p:txBody>
          <a:bodyPr wrap="none" rtlCol="0">
            <a:spAutoFit/>
          </a:bodyPr>
          <a:lstStyle/>
          <a:p>
            <a:pPr algn="ctr"/>
            <a:r>
              <a:rPr lang="zh-CN" altLang="en-US" sz="3200" dirty="0">
                <a:latin typeface="华文楷体" panose="02010600040101010101" pitchFamily="2" charset="-122"/>
                <a:ea typeface="华文楷体" panose="02010600040101010101" pitchFamily="2" charset="-122"/>
              </a:rPr>
              <a:t>路径规划与轨迹生成</a:t>
            </a:r>
          </a:p>
        </p:txBody>
      </p:sp>
      <p:sp>
        <p:nvSpPr>
          <p:cNvPr id="5" name="矩形 4">
            <a:extLst>
              <a:ext uri="{FF2B5EF4-FFF2-40B4-BE49-F238E27FC236}">
                <a16:creationId xmlns:a16="http://schemas.microsoft.com/office/drawing/2014/main" id="{774C35F7-8F09-477C-BA9F-724CC5B9C016}"/>
              </a:ext>
            </a:extLst>
          </p:cNvPr>
          <p:cNvSpPr/>
          <p:nvPr/>
        </p:nvSpPr>
        <p:spPr>
          <a:xfrm>
            <a:off x="1777220" y="1930330"/>
            <a:ext cx="8879941" cy="923330"/>
          </a:xfrm>
          <a:prstGeom prst="rect">
            <a:avLst/>
          </a:prstGeom>
        </p:spPr>
        <p:txBody>
          <a:bodyPr wrap="square">
            <a:spAutoFit/>
          </a:bodyPr>
          <a:lstStyle/>
          <a:p>
            <a:r>
              <a:rPr lang="zh-CN" altLang="zh-CN" kern="100" dirty="0">
                <a:latin typeface="Times New Roman" panose="02020603050405020304" pitchFamily="18" charset="0"/>
                <a:cs typeface="Times New Roman" panose="02020603050405020304" pitchFamily="18" charset="0"/>
              </a:rPr>
              <a:t>从</a:t>
            </a:r>
            <a:r>
              <a:rPr lang="en-US" altLang="zh-CN" kern="100" dirty="0">
                <a:latin typeface="Times New Roman" panose="02020603050405020304" pitchFamily="18" charset="0"/>
                <a:cs typeface="Times New Roman" panose="02020603050405020304" pitchFamily="18" charset="0"/>
              </a:rPr>
              <a:t> </a:t>
            </a:r>
            <a:r>
              <a:rPr lang="en-US" altLang="zh-CN" kern="100" dirty="0">
                <a:latin typeface="Times New Roman" panose="02020603050405020304" pitchFamily="18" charset="0"/>
              </a:rPr>
              <a:t>Lozano-Pérez [1] </a:t>
            </a:r>
            <a:r>
              <a:rPr lang="zh-CN" altLang="zh-CN" dirty="0"/>
              <a:t>在</a:t>
            </a:r>
            <a:r>
              <a:rPr lang="en-US" altLang="zh-CN" dirty="0"/>
              <a:t>1979</a:t>
            </a:r>
            <a:r>
              <a:rPr lang="zh-CN" altLang="zh-CN" dirty="0"/>
              <a:t>年引入空间规划（</a:t>
            </a:r>
            <a:r>
              <a:rPr lang="en-US" altLang="zh-CN" dirty="0"/>
              <a:t>spatial planning</a:t>
            </a:r>
            <a:r>
              <a:rPr lang="zh-CN" altLang="zh-CN" dirty="0"/>
              <a:t>）这一方法开始，不同的运动规划问题就转变为了在位形空间中寻找无碰撞路径的问题，并且使用了统一的数学方法进行了求解。</a:t>
            </a:r>
            <a:r>
              <a:rPr lang="zh-CN" altLang="zh-CN" kern="100" dirty="0">
                <a:latin typeface="Times New Roman" panose="02020603050405020304" pitchFamily="18" charset="0"/>
                <a:cs typeface="Times New Roman" panose="02020603050405020304" pitchFamily="18" charset="0"/>
              </a:rPr>
              <a:t>之后，</a:t>
            </a:r>
            <a:r>
              <a:rPr lang="en-US" altLang="zh-CN" kern="100" dirty="0">
                <a:latin typeface="Times New Roman" panose="02020603050405020304" pitchFamily="18" charset="0"/>
              </a:rPr>
              <a:t>Jeffrey R. Hartline </a:t>
            </a:r>
            <a:r>
              <a:rPr lang="zh-CN" altLang="en-US" kern="100" dirty="0">
                <a:latin typeface="Times New Roman" panose="02020603050405020304" pitchFamily="18" charset="0"/>
              </a:rPr>
              <a:t>等人 </a:t>
            </a:r>
            <a:r>
              <a:rPr lang="en-US" altLang="zh-CN" kern="100" dirty="0">
                <a:latin typeface="Times New Roman" panose="02020603050405020304" pitchFamily="18" charset="0"/>
              </a:rPr>
              <a:t>[2] </a:t>
            </a:r>
            <a:r>
              <a:rPr lang="zh-CN" altLang="zh-CN" dirty="0"/>
              <a:t>证明了运动规划问题是</a:t>
            </a:r>
            <a:r>
              <a:rPr lang="en-US" altLang="zh-CN" dirty="0"/>
              <a:t>NP</a:t>
            </a:r>
            <a:r>
              <a:rPr lang="zh-CN" altLang="zh-CN" dirty="0"/>
              <a:t>完全问题；</a:t>
            </a:r>
            <a:endParaRPr lang="zh-CN" altLang="en-US" dirty="0"/>
          </a:p>
        </p:txBody>
      </p:sp>
      <p:grpSp>
        <p:nvGrpSpPr>
          <p:cNvPr id="14" name="组合 13">
            <a:extLst>
              <a:ext uri="{FF2B5EF4-FFF2-40B4-BE49-F238E27FC236}">
                <a16:creationId xmlns:a16="http://schemas.microsoft.com/office/drawing/2014/main" id="{D21FD12F-C308-46E7-962B-9108C9C6810F}"/>
              </a:ext>
            </a:extLst>
          </p:cNvPr>
          <p:cNvGrpSpPr/>
          <p:nvPr/>
        </p:nvGrpSpPr>
        <p:grpSpPr>
          <a:xfrm>
            <a:off x="0" y="6026570"/>
            <a:ext cx="13381450" cy="634477"/>
            <a:chOff x="0" y="5943861"/>
            <a:chExt cx="13381450" cy="634477"/>
          </a:xfrm>
        </p:grpSpPr>
        <p:sp>
          <p:nvSpPr>
            <p:cNvPr id="8" name="矩形 7">
              <a:extLst>
                <a:ext uri="{FF2B5EF4-FFF2-40B4-BE49-F238E27FC236}">
                  <a16:creationId xmlns:a16="http://schemas.microsoft.com/office/drawing/2014/main" id="{2C2C2256-D018-4BB4-AF68-53B5D080F689}"/>
                </a:ext>
              </a:extLst>
            </p:cNvPr>
            <p:cNvSpPr/>
            <p:nvPr/>
          </p:nvSpPr>
          <p:spPr>
            <a:xfrm>
              <a:off x="0" y="5943861"/>
              <a:ext cx="13381450" cy="338554"/>
            </a:xfrm>
            <a:prstGeom prst="rect">
              <a:avLst/>
            </a:prstGeom>
          </p:spPr>
          <p:txBody>
            <a:bodyPr wrap="square">
              <a:spAutoFit/>
            </a:bodyPr>
            <a:lstStyle/>
            <a:p>
              <a:r>
                <a:rPr lang="en-US" altLang="zh-CN" sz="1600" kern="100" dirty="0">
                  <a:latin typeface="Times New Roman" panose="02020603050405020304" pitchFamily="18" charset="0"/>
                </a:rPr>
                <a:t>[1] Tomas Lozano-Perez. Spatial Planning: A Configuration Space Approach[J], IEEE Transactions on Computers, 1983, C(32): 108~120.</a:t>
              </a:r>
              <a:endParaRPr lang="zh-CN" altLang="en-US" sz="1600" dirty="0"/>
            </a:p>
          </p:txBody>
        </p:sp>
        <p:sp>
          <p:nvSpPr>
            <p:cNvPr id="9" name="矩形 8">
              <a:extLst>
                <a:ext uri="{FF2B5EF4-FFF2-40B4-BE49-F238E27FC236}">
                  <a16:creationId xmlns:a16="http://schemas.microsoft.com/office/drawing/2014/main" id="{62B1A21A-5AA7-49AD-AEAC-2AA190B1D991}"/>
                </a:ext>
              </a:extLst>
            </p:cNvPr>
            <p:cNvSpPr/>
            <p:nvPr/>
          </p:nvSpPr>
          <p:spPr>
            <a:xfrm>
              <a:off x="0" y="6116673"/>
              <a:ext cx="12065770" cy="461665"/>
            </a:xfrm>
            <a:prstGeom prst="rect">
              <a:avLst/>
            </a:prstGeom>
          </p:spPr>
          <p:txBody>
            <a:bodyPr wrap="square">
              <a:spAutoFit/>
            </a:bodyPr>
            <a:lstStyle/>
            <a:p>
              <a:pPr lvl="0" fontAlgn="ctr">
                <a:lnSpc>
                  <a:spcPct val="150000"/>
                </a:lnSpc>
                <a:spcAft>
                  <a:spcPts val="0"/>
                </a:spcAft>
                <a:buSzPts val="1050"/>
              </a:pPr>
              <a:r>
                <a:rPr lang="en-US" altLang="zh-CN" sz="1600" kern="100" dirty="0">
                  <a:latin typeface="Times New Roman" panose="02020603050405020304" pitchFamily="18" charset="0"/>
                </a:rPr>
                <a:t>[2] Jeffrey R. Hartline, Ran Libeskind-Hadas. The Computational Complexity of Motion Planning[J], SIAM Review, 2003, 45(3): 543~557.</a:t>
              </a:r>
              <a:endParaRPr lang="zh-CN" altLang="zh-CN" sz="1600" kern="100" dirty="0">
                <a:latin typeface="Times New Roman" panose="02020603050405020304" pitchFamily="18" charset="0"/>
              </a:endParaRPr>
            </a:p>
          </p:txBody>
        </p:sp>
      </p:grpSp>
      <p:cxnSp>
        <p:nvCxnSpPr>
          <p:cNvPr id="17" name="直接连接符 16">
            <a:extLst>
              <a:ext uri="{FF2B5EF4-FFF2-40B4-BE49-F238E27FC236}">
                <a16:creationId xmlns:a16="http://schemas.microsoft.com/office/drawing/2014/main" id="{3ACD33FA-4C6B-41DA-83AB-9604FE4A668A}"/>
              </a:ext>
            </a:extLst>
          </p:cNvPr>
          <p:cNvCxnSpPr/>
          <p:nvPr/>
        </p:nvCxnSpPr>
        <p:spPr>
          <a:xfrm>
            <a:off x="55906" y="600837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22" name="组合 21">
            <a:extLst>
              <a:ext uri="{FF2B5EF4-FFF2-40B4-BE49-F238E27FC236}">
                <a16:creationId xmlns:a16="http://schemas.microsoft.com/office/drawing/2014/main" id="{CB5E7B90-7384-4DEA-9EB7-6FA3F25886FB}"/>
              </a:ext>
            </a:extLst>
          </p:cNvPr>
          <p:cNvGrpSpPr/>
          <p:nvPr/>
        </p:nvGrpSpPr>
        <p:grpSpPr>
          <a:xfrm>
            <a:off x="1777220" y="2894752"/>
            <a:ext cx="2858250" cy="2122376"/>
            <a:chOff x="1777220" y="2904517"/>
            <a:chExt cx="2858250" cy="2122376"/>
          </a:xfrm>
        </p:grpSpPr>
        <p:sp>
          <p:nvSpPr>
            <p:cNvPr id="18" name="矩形 17">
              <a:extLst>
                <a:ext uri="{FF2B5EF4-FFF2-40B4-BE49-F238E27FC236}">
                  <a16:creationId xmlns:a16="http://schemas.microsoft.com/office/drawing/2014/main" id="{9EB13115-1F37-41ED-BC97-0212972DE037}"/>
                </a:ext>
              </a:extLst>
            </p:cNvPr>
            <p:cNvSpPr/>
            <p:nvPr/>
          </p:nvSpPr>
          <p:spPr>
            <a:xfrm>
              <a:off x="1777220" y="3782374"/>
              <a:ext cx="1107996" cy="369332"/>
            </a:xfrm>
            <a:prstGeom prst="rect">
              <a:avLst/>
            </a:prstGeom>
          </p:spPr>
          <p:txBody>
            <a:bodyPr wrap="none">
              <a:spAutoFit/>
            </a:bodyPr>
            <a:lstStyle/>
            <a:p>
              <a:r>
                <a:rPr lang="zh-CN" altLang="en-US" kern="100" dirty="0">
                  <a:latin typeface="Times New Roman" panose="02020603050405020304" pitchFamily="18" charset="0"/>
                  <a:cs typeface="Times New Roman" panose="02020603050405020304" pitchFamily="18" charset="0"/>
                </a:rPr>
                <a:t>经典算法</a:t>
              </a:r>
              <a:endParaRPr lang="zh-CN" altLang="en-US" dirty="0"/>
            </a:p>
          </p:txBody>
        </p:sp>
        <p:sp>
          <p:nvSpPr>
            <p:cNvPr id="15" name="左大括号 14">
              <a:extLst>
                <a:ext uri="{FF2B5EF4-FFF2-40B4-BE49-F238E27FC236}">
                  <a16:creationId xmlns:a16="http://schemas.microsoft.com/office/drawing/2014/main" id="{D38C14D0-46AD-4E0B-A9B6-29C95D2ADCA6}"/>
                </a:ext>
              </a:extLst>
            </p:cNvPr>
            <p:cNvSpPr/>
            <p:nvPr/>
          </p:nvSpPr>
          <p:spPr>
            <a:xfrm>
              <a:off x="2966720" y="2976880"/>
              <a:ext cx="298355" cy="1895526"/>
            </a:xfrm>
            <a:prstGeom prst="leftBrace">
              <a:avLst>
                <a:gd name="adj1" fmla="val 147952"/>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C066989F-7EF1-4EE4-AD00-9512D40764F8}"/>
                </a:ext>
              </a:extLst>
            </p:cNvPr>
            <p:cNvSpPr/>
            <p:nvPr/>
          </p:nvSpPr>
          <p:spPr>
            <a:xfrm>
              <a:off x="3296642" y="2904517"/>
              <a:ext cx="1338828" cy="2122376"/>
            </a:xfrm>
            <a:prstGeom prst="rect">
              <a:avLst/>
            </a:prstGeom>
          </p:spPr>
          <p:txBody>
            <a:bodyPr wrap="none">
              <a:spAutoFit/>
            </a:bodyPr>
            <a:lstStyle/>
            <a:p>
              <a:pPr>
                <a:lnSpc>
                  <a:spcPct val="150000"/>
                </a:lnSpc>
              </a:pPr>
              <a:r>
                <a:rPr lang="zh-CN" altLang="en-US" kern="100" dirty="0">
                  <a:latin typeface="Times New Roman" panose="02020603050405020304" pitchFamily="18" charset="0"/>
                  <a:cs typeface="Times New Roman" panose="02020603050405020304" pitchFamily="18" charset="0"/>
                </a:rPr>
                <a:t>人工</a:t>
              </a:r>
              <a:r>
                <a:rPr lang="zh-CN" altLang="zh-CN" kern="100" dirty="0">
                  <a:latin typeface="Times New Roman" panose="02020603050405020304" pitchFamily="18" charset="0"/>
                  <a:cs typeface="Times New Roman" panose="02020603050405020304" pitchFamily="18" charset="0"/>
                </a:rPr>
                <a:t>势场法</a:t>
              </a:r>
              <a:endParaRPr lang="en-US" altLang="zh-CN" kern="100" dirty="0">
                <a:latin typeface="Times New Roman" panose="02020603050405020304" pitchFamily="18" charset="0"/>
                <a:cs typeface="Times New Roman" panose="02020603050405020304" pitchFamily="18" charset="0"/>
              </a:endParaRPr>
            </a:p>
            <a:p>
              <a:pPr>
                <a:lnSpc>
                  <a:spcPct val="150000"/>
                </a:lnSpc>
              </a:pPr>
              <a:r>
                <a:rPr lang="en-US" altLang="zh-CN" kern="100" dirty="0">
                  <a:latin typeface="Times New Roman" panose="02020603050405020304" pitchFamily="18" charset="0"/>
                </a:rPr>
                <a:t>bug</a:t>
              </a:r>
              <a:r>
                <a:rPr lang="zh-CN" altLang="zh-CN" kern="100" dirty="0">
                  <a:latin typeface="Times New Roman" panose="02020603050405020304" pitchFamily="18" charset="0"/>
                  <a:cs typeface="Times New Roman" panose="02020603050405020304" pitchFamily="18" charset="0"/>
                </a:rPr>
                <a:t>算法</a:t>
              </a:r>
              <a:endParaRPr lang="en-US" altLang="zh-CN" kern="100" dirty="0">
                <a:latin typeface="Times New Roman" panose="02020603050405020304" pitchFamily="18" charset="0"/>
                <a:cs typeface="Times New Roman" panose="02020603050405020304" pitchFamily="18" charset="0"/>
              </a:endParaRPr>
            </a:p>
            <a:p>
              <a:pPr>
                <a:lnSpc>
                  <a:spcPct val="150000"/>
                </a:lnSpc>
              </a:pPr>
              <a:r>
                <a:rPr lang="zh-CN" altLang="zh-CN" kern="100" dirty="0">
                  <a:latin typeface="Times New Roman" panose="02020603050405020304" pitchFamily="18" charset="0"/>
                  <a:cs typeface="Times New Roman" panose="02020603050405020304" pitchFamily="18" charset="0"/>
                </a:rPr>
                <a:t>路径图法</a:t>
              </a:r>
              <a:endParaRPr lang="en-US" altLang="zh-CN" kern="100" dirty="0">
                <a:latin typeface="Times New Roman" panose="02020603050405020304" pitchFamily="18" charset="0"/>
                <a:cs typeface="Times New Roman" panose="02020603050405020304" pitchFamily="18" charset="0"/>
              </a:endParaRPr>
            </a:p>
            <a:p>
              <a:pPr>
                <a:lnSpc>
                  <a:spcPct val="150000"/>
                </a:lnSpc>
              </a:pPr>
              <a:r>
                <a:rPr lang="zh-CN" altLang="zh-CN" kern="100" dirty="0">
                  <a:latin typeface="Times New Roman" panose="02020603050405020304" pitchFamily="18" charset="0"/>
                  <a:cs typeface="Times New Roman" panose="02020603050405020304" pitchFamily="18" charset="0"/>
                </a:rPr>
                <a:t>分解法</a:t>
              </a:r>
              <a:endParaRPr lang="en-US" altLang="zh-CN" kern="100" dirty="0">
                <a:latin typeface="Times New Roman" panose="02020603050405020304" pitchFamily="18" charset="0"/>
                <a:cs typeface="Times New Roman" panose="02020603050405020304" pitchFamily="18" charset="0"/>
              </a:endParaRPr>
            </a:p>
            <a:p>
              <a:pPr>
                <a:lnSpc>
                  <a:spcPct val="150000"/>
                </a:lnSpc>
              </a:pPr>
              <a:r>
                <a:rPr lang="zh-CN" altLang="en-US" kern="100" dirty="0">
                  <a:latin typeface="Times New Roman" panose="02020603050405020304" pitchFamily="18" charset="0"/>
                  <a:cs typeface="Times New Roman" panose="02020603050405020304" pitchFamily="18" charset="0"/>
                </a:rPr>
                <a:t>。。。</a:t>
              </a:r>
              <a:endParaRPr lang="zh-CN" altLang="en-US" dirty="0"/>
            </a:p>
          </p:txBody>
        </p:sp>
      </p:grpSp>
      <p:grpSp>
        <p:nvGrpSpPr>
          <p:cNvPr id="23" name="组合 22">
            <a:extLst>
              <a:ext uri="{FF2B5EF4-FFF2-40B4-BE49-F238E27FC236}">
                <a16:creationId xmlns:a16="http://schemas.microsoft.com/office/drawing/2014/main" id="{83EF5C5C-26E3-4DD3-88A7-7ABE953897A6}"/>
              </a:ext>
            </a:extLst>
          </p:cNvPr>
          <p:cNvGrpSpPr/>
          <p:nvPr/>
        </p:nvGrpSpPr>
        <p:grpSpPr>
          <a:xfrm>
            <a:off x="6032885" y="3008178"/>
            <a:ext cx="2745179" cy="1895526"/>
            <a:chOff x="6032885" y="3019277"/>
            <a:chExt cx="2745179" cy="1895526"/>
          </a:xfrm>
        </p:grpSpPr>
        <p:sp>
          <p:nvSpPr>
            <p:cNvPr id="19" name="矩形 18">
              <a:extLst>
                <a:ext uri="{FF2B5EF4-FFF2-40B4-BE49-F238E27FC236}">
                  <a16:creationId xmlns:a16="http://schemas.microsoft.com/office/drawing/2014/main" id="{D222E413-0C7D-4E0B-BA23-091F5A52A3BB}"/>
                </a:ext>
              </a:extLst>
            </p:cNvPr>
            <p:cNvSpPr/>
            <p:nvPr/>
          </p:nvSpPr>
          <p:spPr>
            <a:xfrm>
              <a:off x="6032885" y="3782374"/>
              <a:ext cx="1338828" cy="369332"/>
            </a:xfrm>
            <a:prstGeom prst="rect">
              <a:avLst/>
            </a:prstGeom>
          </p:spPr>
          <p:txBody>
            <a:bodyPr wrap="none">
              <a:spAutoFit/>
            </a:bodyPr>
            <a:lstStyle/>
            <a:p>
              <a:r>
                <a:rPr lang="zh-CN" altLang="en-US" dirty="0"/>
                <a:t>启发式算法</a:t>
              </a:r>
            </a:p>
          </p:txBody>
        </p:sp>
        <p:sp>
          <p:nvSpPr>
            <p:cNvPr id="21" name="左大括号 20">
              <a:extLst>
                <a:ext uri="{FF2B5EF4-FFF2-40B4-BE49-F238E27FC236}">
                  <a16:creationId xmlns:a16="http://schemas.microsoft.com/office/drawing/2014/main" id="{280F4C02-7B74-4874-9385-0291F817423A}"/>
                </a:ext>
              </a:extLst>
            </p:cNvPr>
            <p:cNvSpPr/>
            <p:nvPr/>
          </p:nvSpPr>
          <p:spPr>
            <a:xfrm>
              <a:off x="7371713" y="3019277"/>
              <a:ext cx="298355" cy="1895526"/>
            </a:xfrm>
            <a:prstGeom prst="leftBrace">
              <a:avLst>
                <a:gd name="adj1" fmla="val 147952"/>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08DC9400-2288-48C3-9D7D-FA36C4462ECA}"/>
                </a:ext>
              </a:extLst>
            </p:cNvPr>
            <p:cNvSpPr/>
            <p:nvPr/>
          </p:nvSpPr>
          <p:spPr>
            <a:xfrm>
              <a:off x="7670068" y="3110897"/>
              <a:ext cx="1107996" cy="1706878"/>
            </a:xfrm>
            <a:prstGeom prst="rect">
              <a:avLst/>
            </a:prstGeom>
          </p:spPr>
          <p:txBody>
            <a:bodyPr wrap="none">
              <a:spAutoFit/>
            </a:bodyPr>
            <a:lstStyle/>
            <a:p>
              <a:pPr>
                <a:lnSpc>
                  <a:spcPct val="150000"/>
                </a:lnSpc>
              </a:pPr>
              <a:r>
                <a:rPr lang="zh-CN" altLang="en-US" kern="100" dirty="0">
                  <a:latin typeface="Times New Roman" panose="02020603050405020304" pitchFamily="18" charset="0"/>
                </a:rPr>
                <a:t>神经网络</a:t>
              </a:r>
              <a:endParaRPr lang="en-US" altLang="zh-CN" kern="100" dirty="0">
                <a:latin typeface="Times New Roman" panose="02020603050405020304" pitchFamily="18" charset="0"/>
              </a:endParaRPr>
            </a:p>
            <a:p>
              <a:pPr>
                <a:lnSpc>
                  <a:spcPct val="150000"/>
                </a:lnSpc>
              </a:pPr>
              <a:r>
                <a:rPr lang="zh-CN" altLang="en-US" kern="100" dirty="0">
                  <a:latin typeface="Times New Roman" panose="02020603050405020304" pitchFamily="18" charset="0"/>
                </a:rPr>
                <a:t>模糊逻辑</a:t>
              </a:r>
              <a:endParaRPr lang="en-US" altLang="zh-CN" kern="100" dirty="0">
                <a:latin typeface="Times New Roman" panose="02020603050405020304" pitchFamily="18" charset="0"/>
              </a:endParaRPr>
            </a:p>
            <a:p>
              <a:pPr>
                <a:lnSpc>
                  <a:spcPct val="150000"/>
                </a:lnSpc>
              </a:pPr>
              <a:r>
                <a:rPr lang="zh-CN" altLang="en-US" kern="100" dirty="0">
                  <a:latin typeface="Times New Roman" panose="02020603050405020304" pitchFamily="18" charset="0"/>
                  <a:cs typeface="Times New Roman" panose="02020603050405020304" pitchFamily="18" charset="0"/>
                </a:rPr>
                <a:t>进化算法</a:t>
              </a:r>
              <a:endParaRPr lang="en-US" altLang="zh-CN" kern="100" dirty="0">
                <a:latin typeface="Times New Roman" panose="02020603050405020304" pitchFamily="18" charset="0"/>
                <a:cs typeface="Times New Roman" panose="02020603050405020304" pitchFamily="18" charset="0"/>
              </a:endParaRPr>
            </a:p>
            <a:p>
              <a:pPr>
                <a:lnSpc>
                  <a:spcPct val="150000"/>
                </a:lnSpc>
              </a:pPr>
              <a:r>
                <a:rPr lang="zh-CN" altLang="en-US" kern="100" dirty="0">
                  <a:latin typeface="Times New Roman" panose="02020603050405020304" pitchFamily="18" charset="0"/>
                  <a:cs typeface="Times New Roman" panose="02020603050405020304" pitchFamily="18" charset="0"/>
                </a:rPr>
                <a:t>。。。</a:t>
              </a:r>
              <a:endParaRPr lang="zh-CN" altLang="en-US" dirty="0"/>
            </a:p>
          </p:txBody>
        </p:sp>
      </p:grpSp>
      <p:sp>
        <p:nvSpPr>
          <p:cNvPr id="26" name="左大括号 25">
            <a:extLst>
              <a:ext uri="{FF2B5EF4-FFF2-40B4-BE49-F238E27FC236}">
                <a16:creationId xmlns:a16="http://schemas.microsoft.com/office/drawing/2014/main" id="{7075C504-38BF-4DC8-8357-1D276D61A699}"/>
              </a:ext>
            </a:extLst>
          </p:cNvPr>
          <p:cNvSpPr/>
          <p:nvPr/>
        </p:nvSpPr>
        <p:spPr>
          <a:xfrm rot="16200000">
            <a:off x="4242181" y="2899205"/>
            <a:ext cx="265886" cy="4620312"/>
          </a:xfrm>
          <a:prstGeom prst="leftBrace">
            <a:avLst>
              <a:gd name="adj1" fmla="val 147952"/>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A0FACC6C-9345-44B6-8929-A2A000213F9E}"/>
              </a:ext>
            </a:extLst>
          </p:cNvPr>
          <p:cNvSpPr/>
          <p:nvPr/>
        </p:nvSpPr>
        <p:spPr>
          <a:xfrm>
            <a:off x="3821126" y="5472331"/>
            <a:ext cx="1338828" cy="369332"/>
          </a:xfrm>
          <a:prstGeom prst="rect">
            <a:avLst/>
          </a:prstGeom>
        </p:spPr>
        <p:txBody>
          <a:bodyPr wrap="none">
            <a:spAutoFit/>
          </a:bodyPr>
          <a:lstStyle/>
          <a:p>
            <a:r>
              <a:rPr lang="zh-CN" altLang="en-US" dirty="0"/>
              <a:t>混合规划器</a:t>
            </a:r>
          </a:p>
        </p:txBody>
      </p:sp>
      <p:sp>
        <p:nvSpPr>
          <p:cNvPr id="2" name="灯片编号占位符 1">
            <a:extLst>
              <a:ext uri="{FF2B5EF4-FFF2-40B4-BE49-F238E27FC236}">
                <a16:creationId xmlns:a16="http://schemas.microsoft.com/office/drawing/2014/main" id="{6803220E-8243-4AEC-B232-C48687988E9A}"/>
              </a:ext>
            </a:extLst>
          </p:cNvPr>
          <p:cNvSpPr>
            <a:spLocks noGrp="1"/>
          </p:cNvSpPr>
          <p:nvPr>
            <p:ph type="sldNum" sz="quarter" idx="12"/>
          </p:nvPr>
        </p:nvSpPr>
        <p:spPr/>
        <p:txBody>
          <a:bodyPr/>
          <a:lstStyle/>
          <a:p>
            <a:fld id="{1B217210-6342-4CBD-AECC-FD7487F24651}" type="slidenum">
              <a:rPr lang="zh-CN" altLang="en-US" smtClean="0"/>
              <a:t>8</a:t>
            </a:fld>
            <a:endParaRPr lang="zh-CN" altLang="en-US"/>
          </a:p>
        </p:txBody>
      </p:sp>
      <p:sp>
        <p:nvSpPr>
          <p:cNvPr id="30" name="文本框 29">
            <a:extLst>
              <a:ext uri="{FF2B5EF4-FFF2-40B4-BE49-F238E27FC236}">
                <a16:creationId xmlns:a16="http://schemas.microsoft.com/office/drawing/2014/main" id="{84ACDD0A-F981-46A8-9BE0-A63AF6F76616}"/>
              </a:ext>
            </a:extLst>
          </p:cNvPr>
          <p:cNvSpPr txBox="1"/>
          <p:nvPr/>
        </p:nvSpPr>
        <p:spPr>
          <a:xfrm>
            <a:off x="1777220" y="1355786"/>
            <a:ext cx="646331" cy="369332"/>
          </a:xfrm>
          <a:prstGeom prst="rect">
            <a:avLst/>
          </a:prstGeom>
          <a:solidFill>
            <a:srgbClr val="5C307D"/>
          </a:solidFill>
        </p:spPr>
        <p:txBody>
          <a:bodyPr wrap="none" rtlCol="0">
            <a:spAutoFit/>
          </a:bodyPr>
          <a:lstStyle>
            <a:defPPr>
              <a:defRPr lang="zh-CN"/>
            </a:defPPr>
            <a:lvl1pPr algn="ctr">
              <a:defRPr>
                <a:solidFill>
                  <a:schemeClr val="bg1"/>
                </a:solidFill>
                <a:latin typeface="华文楷体" panose="02010600040101010101" pitchFamily="2" charset="-122"/>
                <a:ea typeface="华文楷体" panose="02010600040101010101" pitchFamily="2" charset="-122"/>
              </a:defRPr>
            </a:lvl1pPr>
          </a:lstStyle>
          <a:p>
            <a:r>
              <a:rPr lang="zh-CN" altLang="en-US" dirty="0"/>
              <a:t>算法</a:t>
            </a:r>
          </a:p>
        </p:txBody>
      </p:sp>
      <p:sp>
        <p:nvSpPr>
          <p:cNvPr id="31" name="文本框 30">
            <a:extLst>
              <a:ext uri="{FF2B5EF4-FFF2-40B4-BE49-F238E27FC236}">
                <a16:creationId xmlns:a16="http://schemas.microsoft.com/office/drawing/2014/main" id="{5AAF47A5-E001-4577-A322-36209F512B8F}"/>
              </a:ext>
            </a:extLst>
          </p:cNvPr>
          <p:cNvSpPr txBox="1"/>
          <p:nvPr/>
        </p:nvSpPr>
        <p:spPr>
          <a:xfrm>
            <a:off x="2533649" y="1355786"/>
            <a:ext cx="1800493" cy="369332"/>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基于采样的算法</a:t>
            </a:r>
          </a:p>
        </p:txBody>
      </p:sp>
    </p:spTree>
    <p:extLst>
      <p:ext uri="{BB962C8B-B14F-4D97-AF65-F5344CB8AC3E}">
        <p14:creationId xmlns:p14="http://schemas.microsoft.com/office/powerpoint/2010/main" val="40054510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4" descr="Image result for åäº¬èªç©ºèªå¤©å¤§å­¦ png">
            <a:extLst>
              <a:ext uri="{FF2B5EF4-FFF2-40B4-BE49-F238E27FC236}">
                <a16:creationId xmlns:a16="http://schemas.microsoft.com/office/drawing/2014/main" id="{0F9115C1-57B5-4844-A6F5-B4CC66AF02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110" y="-700856"/>
            <a:ext cx="3144530" cy="260436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0" y="5"/>
            <a:ext cx="12192000" cy="468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510352"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640836"/>
            <a:ext cx="1219200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6F4DD9B6-18D7-453F-9237-F9138D457EB2}"/>
              </a:ext>
            </a:extLst>
          </p:cNvPr>
          <p:cNvSpPr txBox="1"/>
          <p:nvPr/>
        </p:nvSpPr>
        <p:spPr>
          <a:xfrm>
            <a:off x="4157008" y="570588"/>
            <a:ext cx="3877986" cy="584775"/>
          </a:xfrm>
          <a:prstGeom prst="rect">
            <a:avLst/>
          </a:prstGeom>
          <a:noFill/>
        </p:spPr>
        <p:txBody>
          <a:bodyPr wrap="none" rtlCol="0">
            <a:spAutoFit/>
          </a:bodyPr>
          <a:lstStyle/>
          <a:p>
            <a:pPr algn="ctr"/>
            <a:r>
              <a:rPr lang="zh-CN" altLang="en-US" sz="3200" dirty="0">
                <a:latin typeface="华文楷体" panose="02010600040101010101" pitchFamily="2" charset="-122"/>
                <a:ea typeface="华文楷体" panose="02010600040101010101" pitchFamily="2" charset="-122"/>
              </a:rPr>
              <a:t>路径规划与轨迹生成</a:t>
            </a:r>
          </a:p>
        </p:txBody>
      </p:sp>
      <p:sp>
        <p:nvSpPr>
          <p:cNvPr id="14" name="矩形 13">
            <a:extLst>
              <a:ext uri="{FF2B5EF4-FFF2-40B4-BE49-F238E27FC236}">
                <a16:creationId xmlns:a16="http://schemas.microsoft.com/office/drawing/2014/main" id="{72D1CA0D-B379-46CE-AE04-34FCB867D47A}"/>
              </a:ext>
            </a:extLst>
          </p:cNvPr>
          <p:cNvSpPr/>
          <p:nvPr/>
        </p:nvSpPr>
        <p:spPr>
          <a:xfrm>
            <a:off x="1777220" y="2104277"/>
            <a:ext cx="8879941" cy="923330"/>
          </a:xfrm>
          <a:prstGeom prst="rect">
            <a:avLst/>
          </a:prstGeom>
        </p:spPr>
        <p:txBody>
          <a:bodyPr wrap="square">
            <a:spAutoFit/>
          </a:bodyPr>
          <a:lstStyle/>
          <a:p>
            <a:pPr algn="just"/>
            <a:r>
              <a:rPr lang="zh-CN" altLang="en-US" kern="100" dirty="0">
                <a:latin typeface="Times New Roman" panose="02020603050405020304" pitchFamily="18" charset="0"/>
                <a:cs typeface="Times New Roman" panose="02020603050405020304" pitchFamily="18" charset="0"/>
              </a:rPr>
              <a:t>经典算法</a:t>
            </a:r>
            <a:r>
              <a:rPr lang="zh-CN" altLang="zh-CN" dirty="0"/>
              <a:t>大多需要对所处环境进行建模，无论是精确还是模糊建模都需要较大的计算量</a:t>
            </a:r>
            <a:r>
              <a:rPr lang="zh-CN" altLang="en-US" dirty="0"/>
              <a:t>；</a:t>
            </a:r>
            <a:endParaRPr lang="en-US" altLang="zh-CN" dirty="0"/>
          </a:p>
          <a:p>
            <a:pPr algn="just"/>
            <a:r>
              <a:rPr lang="zh-CN" altLang="zh-CN" dirty="0"/>
              <a:t>启发式算法如遗传算法等也需要极大的计算量与计算时间，这在</a:t>
            </a:r>
            <a:r>
              <a:rPr lang="en-US" altLang="zh-CN" dirty="0"/>
              <a:t>2D</a:t>
            </a:r>
            <a:r>
              <a:rPr lang="zh-CN" altLang="zh-CN" dirty="0"/>
              <a:t>环境下或许能够解决问题，但是一旦搜索域的维度增长，那么一般的规划器（</a:t>
            </a:r>
            <a:r>
              <a:rPr lang="en-US" altLang="zh-CN" dirty="0"/>
              <a:t>planner</a:t>
            </a:r>
            <a:r>
              <a:rPr lang="zh-CN" altLang="zh-CN" dirty="0"/>
              <a:t>）可能就会失效</a:t>
            </a:r>
            <a:r>
              <a:rPr lang="zh-CN" altLang="en-US" dirty="0"/>
              <a:t>。</a:t>
            </a:r>
          </a:p>
        </p:txBody>
      </p:sp>
      <p:sp>
        <p:nvSpPr>
          <p:cNvPr id="2" name="矩形 1">
            <a:extLst>
              <a:ext uri="{FF2B5EF4-FFF2-40B4-BE49-F238E27FC236}">
                <a16:creationId xmlns:a16="http://schemas.microsoft.com/office/drawing/2014/main" id="{27FCCBAB-8F9D-4A25-93C2-86C02DF62A35}"/>
              </a:ext>
            </a:extLst>
          </p:cNvPr>
          <p:cNvSpPr/>
          <p:nvPr/>
        </p:nvSpPr>
        <p:spPr>
          <a:xfrm>
            <a:off x="1777220" y="3458791"/>
            <a:ext cx="8879940" cy="646331"/>
          </a:xfrm>
          <a:prstGeom prst="rect">
            <a:avLst/>
          </a:prstGeom>
        </p:spPr>
        <p:txBody>
          <a:bodyPr wrap="square">
            <a:spAutoFit/>
          </a:bodyPr>
          <a:lstStyle/>
          <a:p>
            <a:r>
              <a:rPr lang="zh-CN" altLang="zh-CN" kern="100" dirty="0">
                <a:latin typeface="Times New Roman" panose="02020603050405020304" pitchFamily="18" charset="0"/>
                <a:cs typeface="Times New Roman" panose="02020603050405020304" pitchFamily="18" charset="0"/>
              </a:rPr>
              <a:t>利用经典的算法很难在三维空间中去进行计算或者根本无法进行计算。这类问题被称为“移动问题”（</a:t>
            </a:r>
            <a:r>
              <a:rPr lang="en-US" altLang="zh-CN" kern="100" dirty="0">
                <a:latin typeface="Times New Roman" panose="02020603050405020304" pitchFamily="18" charset="0"/>
              </a:rPr>
              <a:t>mover‘s problem</a:t>
            </a:r>
            <a:r>
              <a:rPr lang="zh-CN" altLang="zh-CN" kern="100" dirty="0">
                <a:latin typeface="Times New Roman" panose="02020603050405020304" pitchFamily="18" charset="0"/>
                <a:cs typeface="Times New Roman" panose="02020603050405020304" pitchFamily="18" charset="0"/>
              </a:rPr>
              <a:t>），其中最为经典的是钢琴移动问题</a:t>
            </a:r>
            <a:r>
              <a:rPr lang="en-US" altLang="zh-CN" kern="100" dirty="0">
                <a:latin typeface="Times New Roman" panose="02020603050405020304" pitchFamily="18" charset="0"/>
                <a:cs typeface="Times New Roman" panose="02020603050405020304" pitchFamily="18" charset="0"/>
              </a:rPr>
              <a:t> [1]</a:t>
            </a:r>
            <a:r>
              <a:rPr lang="zh-CN" altLang="en-US" kern="100" dirty="0">
                <a:latin typeface="Times New Roman" panose="02020603050405020304" pitchFamily="18" charset="0"/>
                <a:cs typeface="Times New Roman" panose="02020603050405020304" pitchFamily="18" charset="0"/>
              </a:rPr>
              <a:t>。</a:t>
            </a:r>
            <a:endParaRPr lang="zh-CN" altLang="en-US" dirty="0"/>
          </a:p>
        </p:txBody>
      </p:sp>
      <p:sp>
        <p:nvSpPr>
          <p:cNvPr id="4" name="矩形 3">
            <a:extLst>
              <a:ext uri="{FF2B5EF4-FFF2-40B4-BE49-F238E27FC236}">
                <a16:creationId xmlns:a16="http://schemas.microsoft.com/office/drawing/2014/main" id="{A5359886-3639-4043-B296-0C540801A572}"/>
              </a:ext>
            </a:extLst>
          </p:cNvPr>
          <p:cNvSpPr/>
          <p:nvPr/>
        </p:nvSpPr>
        <p:spPr>
          <a:xfrm>
            <a:off x="0" y="6056061"/>
            <a:ext cx="12192000" cy="584775"/>
          </a:xfrm>
          <a:prstGeom prst="rect">
            <a:avLst/>
          </a:prstGeom>
        </p:spPr>
        <p:txBody>
          <a:bodyPr wrap="square">
            <a:spAutoFit/>
          </a:bodyPr>
          <a:lstStyle/>
          <a:p>
            <a:r>
              <a:rPr lang="en-US" altLang="zh-CN" sz="1600" kern="100" dirty="0">
                <a:latin typeface="Times New Roman" panose="02020603050405020304" pitchFamily="18" charset="0"/>
              </a:rPr>
              <a:t>[1] David Wilson, J H Davenport, M England, R J Bradford. A "piano movers" problem reformulated[A]. in SYNASC 2013: 15th International Symposium on Symbolic and Numeric Algorithms for Scientific Computing. Timisoara, Romania: IEEE, 2013: 53~60.</a:t>
            </a:r>
            <a:endParaRPr lang="zh-CN" altLang="en-US" sz="1600" kern="100" dirty="0">
              <a:latin typeface="Times New Roman" panose="02020603050405020304" pitchFamily="18" charset="0"/>
            </a:endParaRPr>
          </a:p>
        </p:txBody>
      </p:sp>
      <p:cxnSp>
        <p:nvCxnSpPr>
          <p:cNvPr id="15" name="直接连接符 14">
            <a:extLst>
              <a:ext uri="{FF2B5EF4-FFF2-40B4-BE49-F238E27FC236}">
                <a16:creationId xmlns:a16="http://schemas.microsoft.com/office/drawing/2014/main" id="{670E382C-F91F-4F4F-9C74-73B05FB9A08C}"/>
              </a:ext>
            </a:extLst>
          </p:cNvPr>
          <p:cNvCxnSpPr/>
          <p:nvPr/>
        </p:nvCxnSpPr>
        <p:spPr>
          <a:xfrm>
            <a:off x="55906" y="600837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5D44A024-1AA2-4F1F-A2E9-00FC7A4E727E}"/>
              </a:ext>
            </a:extLst>
          </p:cNvPr>
          <p:cNvSpPr/>
          <p:nvPr/>
        </p:nvSpPr>
        <p:spPr>
          <a:xfrm>
            <a:off x="1777220" y="4536306"/>
            <a:ext cx="4894289" cy="369332"/>
          </a:xfrm>
          <a:prstGeom prst="rect">
            <a:avLst/>
          </a:prstGeom>
        </p:spPr>
        <p:txBody>
          <a:bodyPr wrap="none">
            <a:spAutoFit/>
          </a:bodyPr>
          <a:lstStyle/>
          <a:p>
            <a:r>
              <a:rPr lang="zh-CN" altLang="zh-CN" kern="100" dirty="0">
                <a:latin typeface="Times New Roman" panose="02020603050405020304" pitchFamily="18" charset="0"/>
                <a:cs typeface="Times New Roman" panose="02020603050405020304" pitchFamily="18" charset="0"/>
              </a:rPr>
              <a:t>基于采样的方法</a:t>
            </a:r>
            <a:r>
              <a:rPr lang="zh-CN" altLang="en-US" kern="100" dirty="0">
                <a:latin typeface="Times New Roman" panose="02020603050405020304" pitchFamily="18" charset="0"/>
                <a:cs typeface="Times New Roman" panose="02020603050405020304" pitchFamily="18" charset="0"/>
              </a:rPr>
              <a:t>能够较好的解决路径规划问题</a:t>
            </a:r>
            <a:endParaRPr lang="zh-CN" altLang="en-US" dirty="0"/>
          </a:p>
        </p:txBody>
      </p:sp>
      <p:sp>
        <p:nvSpPr>
          <p:cNvPr id="7" name="灯片编号占位符 6">
            <a:extLst>
              <a:ext uri="{FF2B5EF4-FFF2-40B4-BE49-F238E27FC236}">
                <a16:creationId xmlns:a16="http://schemas.microsoft.com/office/drawing/2014/main" id="{35CB5028-46FA-4C6E-A7AF-11854AA2DDD0}"/>
              </a:ext>
            </a:extLst>
          </p:cNvPr>
          <p:cNvSpPr>
            <a:spLocks noGrp="1"/>
          </p:cNvSpPr>
          <p:nvPr>
            <p:ph type="sldNum" sz="quarter" idx="12"/>
          </p:nvPr>
        </p:nvSpPr>
        <p:spPr/>
        <p:txBody>
          <a:bodyPr/>
          <a:lstStyle/>
          <a:p>
            <a:fld id="{1B217210-6342-4CBD-AECC-FD7487F24651}" type="slidenum">
              <a:rPr lang="zh-CN" altLang="en-US" smtClean="0"/>
              <a:t>9</a:t>
            </a:fld>
            <a:endParaRPr lang="zh-CN" altLang="en-US"/>
          </a:p>
        </p:txBody>
      </p:sp>
      <p:sp>
        <p:nvSpPr>
          <p:cNvPr id="16" name="文本框 15">
            <a:extLst>
              <a:ext uri="{FF2B5EF4-FFF2-40B4-BE49-F238E27FC236}">
                <a16:creationId xmlns:a16="http://schemas.microsoft.com/office/drawing/2014/main" id="{174C36AA-B8A1-4ABE-8580-1906B35F59C9}"/>
              </a:ext>
            </a:extLst>
          </p:cNvPr>
          <p:cNvSpPr txBox="1"/>
          <p:nvPr/>
        </p:nvSpPr>
        <p:spPr>
          <a:xfrm>
            <a:off x="1777220" y="1355786"/>
            <a:ext cx="646331" cy="369332"/>
          </a:xfrm>
          <a:prstGeom prst="rect">
            <a:avLst/>
          </a:prstGeom>
          <a:solidFill>
            <a:srgbClr val="5C307D"/>
          </a:solidFill>
        </p:spPr>
        <p:txBody>
          <a:bodyPr wrap="none" rtlCol="0">
            <a:spAutoFit/>
          </a:bodyPr>
          <a:lstStyle>
            <a:defPPr>
              <a:defRPr lang="zh-CN"/>
            </a:defPPr>
            <a:lvl1pPr algn="ctr">
              <a:defRPr>
                <a:solidFill>
                  <a:schemeClr val="bg1"/>
                </a:solidFill>
                <a:latin typeface="华文楷体" panose="02010600040101010101" pitchFamily="2" charset="-122"/>
                <a:ea typeface="华文楷体" panose="02010600040101010101" pitchFamily="2" charset="-122"/>
              </a:defRPr>
            </a:lvl1pPr>
          </a:lstStyle>
          <a:p>
            <a:r>
              <a:rPr lang="zh-CN" altLang="en-US" dirty="0"/>
              <a:t>算法</a:t>
            </a:r>
          </a:p>
        </p:txBody>
      </p:sp>
      <p:sp>
        <p:nvSpPr>
          <p:cNvPr id="17" name="文本框 16">
            <a:extLst>
              <a:ext uri="{FF2B5EF4-FFF2-40B4-BE49-F238E27FC236}">
                <a16:creationId xmlns:a16="http://schemas.microsoft.com/office/drawing/2014/main" id="{9BD9AA0A-9FB2-4935-AB39-78DB04D27B26}"/>
              </a:ext>
            </a:extLst>
          </p:cNvPr>
          <p:cNvSpPr txBox="1"/>
          <p:nvPr/>
        </p:nvSpPr>
        <p:spPr>
          <a:xfrm>
            <a:off x="2533649" y="1355786"/>
            <a:ext cx="1800493" cy="369332"/>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基于采样的算法</a:t>
            </a:r>
          </a:p>
        </p:txBody>
      </p:sp>
    </p:spTree>
    <p:extLst>
      <p:ext uri="{BB962C8B-B14F-4D97-AF65-F5344CB8AC3E}">
        <p14:creationId xmlns:p14="http://schemas.microsoft.com/office/powerpoint/2010/main" val="42589352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8AA272FE-3C1E-4D40-B9D3-01682CC36305}" vid="{05A223F6-D93A-4406-B50C-D3B4A1AA281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2038</TotalTime>
  <Words>1298</Words>
  <Application>Microsoft Office PowerPoint</Application>
  <PresentationFormat>宽屏</PresentationFormat>
  <Paragraphs>229</Paragraphs>
  <Slides>37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37</vt:i4>
      </vt:variant>
    </vt:vector>
  </HeadingPairs>
  <TitlesOfParts>
    <vt:vector size="44" baseType="lpstr">
      <vt:lpstr>黑体</vt:lpstr>
      <vt:lpstr>华文楷体</vt:lpstr>
      <vt:lpstr>Arial</vt:lpstr>
      <vt:lpstr>Calibri</vt:lpstr>
      <vt:lpstr>Calibri Light</vt:lpstr>
      <vt:lpstr>Times New Roman</vt:lpstr>
      <vt:lpstr>主题1</vt:lpstr>
      <vt:lpstr>PowerPoint 演示文稿</vt:lpstr>
      <vt:lpstr>PowerPoint 演示文稿</vt:lpstr>
      <vt:lpstr>引言</vt:lpstr>
      <vt:lpstr>PowerPoint 演示文稿</vt:lpstr>
      <vt:lpstr>PowerPoint 演示文稿</vt:lpstr>
      <vt:lpstr>PowerPoint 演示文稿</vt:lpstr>
      <vt:lpstr>路径规划与轨迹生成</vt:lpstr>
      <vt:lpstr>PowerPoint 演示文稿</vt:lpstr>
      <vt:lpstr>PowerPoint 演示文稿</vt:lpstr>
      <vt:lpstr>PowerPoint 演示文稿</vt:lpstr>
      <vt:lpstr>PowerPoint 演示文稿</vt:lpstr>
      <vt:lpstr>RRT方法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双向RRT方法</vt:lpstr>
      <vt:lpstr>PowerPoint 演示文稿</vt:lpstr>
      <vt:lpstr>PowerPoint 演示文稿</vt:lpstr>
      <vt:lpstr>PowerPoint 演示文稿</vt:lpstr>
      <vt:lpstr>改进的双向RRT方法</vt:lpstr>
      <vt:lpstr>PowerPoint 演示文稿</vt:lpstr>
      <vt:lpstr>实验部分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Hong Lu</cp:lastModifiedBy>
  <cp:revision>117</cp:revision>
  <dcterms:created xsi:type="dcterms:W3CDTF">2014-08-08T13:32:37Z</dcterms:created>
  <dcterms:modified xsi:type="dcterms:W3CDTF">2019-06-04T04:29:45Z</dcterms:modified>
</cp:coreProperties>
</file>