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0" r:id="rId6"/>
    <p:sldId id="268" r:id="rId7"/>
    <p:sldId id="269" r:id="rId8"/>
    <p:sldId id="259" r:id="rId9"/>
    <p:sldId id="260" r:id="rId10"/>
    <p:sldId id="258" r:id="rId11"/>
    <p:sldId id="264" r:id="rId12"/>
    <p:sldId id="261" r:id="rId13"/>
    <p:sldId id="262" r:id="rId14"/>
    <p:sldId id="263" r:id="rId15"/>
    <p:sldId id="265" r:id="rId16"/>
    <p:sldId id="266" r:id="rId17"/>
    <p:sldId id="273" r:id="rId18"/>
    <p:sldId id="271" r:id="rId19"/>
    <p:sldId id="267" r:id="rId20"/>
    <p:sldId id="272" r:id="rId2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C06AD8-48FF-4A4E-B253-53E1C46B3D3E}">
          <p14:sldIdLst>
            <p14:sldId id="257"/>
          </p14:sldIdLst>
        </p14:section>
        <p14:section name="无标题节" id="{A9A95138-D26D-40B4-9FE2-E612A5522C93}">
          <p14:sldIdLst>
            <p14:sldId id="270"/>
            <p14:sldId id="268"/>
            <p14:sldId id="269"/>
            <p14:sldId id="259"/>
            <p14:sldId id="260"/>
            <p14:sldId id="258"/>
            <p14:sldId id="264"/>
            <p14:sldId id="261"/>
            <p14:sldId id="262"/>
            <p14:sldId id="263"/>
            <p14:sldId id="265"/>
            <p14:sldId id="266"/>
            <p14:sldId id="273"/>
            <p14:sldId id="271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A9B36-EE01-421E-8FE0-FC476246380F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2019年5月23日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25C8A2C-8D36-45CC-9F0C-85690EB46852}" type="datetime2">
              <a:rPr lang="zh-CN" altLang="en-US" noProof="0" smtClean="0"/>
              <a:t>2019年5月23日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BB98AFB-CB0D-4DFE-87B9-B4B0D0DE73C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94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16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29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7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54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28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77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8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6FCC0F-129A-4BAE-A08F-BA8C146575E9}" type="datetime2">
              <a:rPr lang="zh-CN" altLang="en-US" smtClean="0"/>
              <a:pPr/>
              <a:t>2019年5月23日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81C097-087E-4B1F-8549-8B9EC3D91F64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7A205-A27A-47B0-A5C9-85B2E0C0E2CE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DB29665-5222-415F-8E04-3C5CC973D664}" type="datetime2">
              <a:rPr lang="zh-CN" altLang="en-US" smtClean="0"/>
              <a:pPr/>
              <a:t>2019年5月23日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7DA4A-DCB2-4B6C-AC5A-EDF953BEB369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BAE2FF-4395-4F93-AFEA-F164A3403B7E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8C5DB5-2B78-4CD1-9362-23B906E16888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41F66-286C-4994-A77C-F1F47D3CF080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17E57-8848-4559-A14F-24691E341DAC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DEC6B-747D-43B1-A145-BC7F90EF4E90}" type="datetime2">
              <a:rPr lang="zh-CN" altLang="en-US" smtClean="0"/>
              <a:t>2019年5月23日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EAC3DCA-FA7C-4F9F-9430-A4402AD6645D}" type="datetime2">
              <a:rPr lang="zh-CN" altLang="en-US" smtClean="0"/>
              <a:pPr/>
              <a:t>2019年5月23日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uh.lewis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uh.lewis@gam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pan.baidu.com/s/1tQK2zgL8uj17pW2QBFMwKQ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zhihu.com/question/32484652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rankings.org/#/fromyear/2015/toyear/2019/index?all&amp;worl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snews.com/best-graduate-schools/top-engineering-schools/computer-engineering-rankings?_mode=tabl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当下与未来</a:t>
            </a:r>
            <a:br>
              <a:rPr lang="en-US" altLang="zh-CN" dirty="0"/>
            </a:br>
            <a:r>
              <a:rPr lang="zh-CN" altLang="en-US" sz="1800" dirty="0"/>
              <a:t>美国留学概述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报告人：陆 鸿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rtl="0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luh.lewis@gmail.com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Toefl + GRE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altLang="zh-CN" b="1" dirty="0"/>
              <a:t>T </a:t>
            </a:r>
            <a:r>
              <a:rPr lang="zh-CN" altLang="en-US" b="1" dirty="0"/>
              <a:t>满分</a:t>
            </a:r>
            <a:r>
              <a:rPr lang="en-US" altLang="zh-CN" b="1" dirty="0"/>
              <a:t>120 </a:t>
            </a:r>
            <a:r>
              <a:rPr lang="zh-CN" altLang="en-US" b="1" dirty="0"/>
              <a:t>听说读写各</a:t>
            </a:r>
            <a:r>
              <a:rPr lang="en-US" altLang="zh-CN" b="1" dirty="0"/>
              <a:t>30</a:t>
            </a:r>
            <a:r>
              <a:rPr lang="zh-CN" altLang="en-US" b="1" dirty="0"/>
              <a:t>分</a:t>
            </a:r>
            <a:endParaRPr lang="en-US" altLang="zh-CN" b="1" dirty="0"/>
          </a:p>
          <a:p>
            <a:r>
              <a:rPr lang="en-US" altLang="zh-CN" b="1" dirty="0"/>
              <a:t>G </a:t>
            </a:r>
            <a:r>
              <a:rPr lang="zh-CN" altLang="en-US" b="1" dirty="0"/>
              <a:t>满分</a:t>
            </a:r>
            <a:r>
              <a:rPr lang="en-US" altLang="zh-CN" b="1" dirty="0"/>
              <a:t>340 </a:t>
            </a:r>
            <a:r>
              <a:rPr lang="zh-CN" altLang="en-US" b="1" dirty="0"/>
              <a:t>逻辑</a:t>
            </a:r>
            <a:r>
              <a:rPr lang="en-US" altLang="zh-CN" b="1" dirty="0"/>
              <a:t>170 + </a:t>
            </a:r>
            <a:r>
              <a:rPr lang="zh-CN" altLang="en-US" b="1" dirty="0"/>
              <a:t>数学</a:t>
            </a:r>
            <a:r>
              <a:rPr lang="en-US" altLang="zh-CN" b="1" dirty="0"/>
              <a:t>170 + </a:t>
            </a:r>
            <a:r>
              <a:rPr lang="zh-CN" altLang="en-US" b="1" dirty="0"/>
              <a:t>写作小分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Toefl</a:t>
            </a:r>
            <a:r>
              <a:rPr lang="en-US" altLang="zh-CN" b="1" dirty="0">
                <a:solidFill>
                  <a:srgbClr val="FF0000"/>
                </a:solidFill>
              </a:rPr>
              <a:t> Best Score 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缩短考试时间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GRE (Graduate Record Examination)</a:t>
            </a:r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之前考过托福</a:t>
            </a:r>
            <a:r>
              <a:rPr lang="en-US" altLang="zh-CN" dirty="0"/>
              <a:t>?</a:t>
            </a:r>
          </a:p>
          <a:p>
            <a:pPr rtl="0"/>
            <a:r>
              <a:rPr lang="zh-CN" altLang="en-US" dirty="0"/>
              <a:t>之前</a:t>
            </a:r>
            <a:r>
              <a:rPr lang="en-US" altLang="zh-CN" dirty="0"/>
              <a:t>T Score &gt;= 100?</a:t>
            </a:r>
          </a:p>
          <a:p>
            <a:pPr rtl="0"/>
            <a:r>
              <a:rPr lang="zh-CN" altLang="en-US" dirty="0"/>
              <a:t>之前考过</a:t>
            </a:r>
            <a:r>
              <a:rPr lang="en-US" altLang="zh-CN" dirty="0"/>
              <a:t>GRE?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D3FBF-5A2B-4BD5-9E72-91D43619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533400"/>
            <a:ext cx="5276850" cy="1333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039786-B38A-481F-80DE-7FEC4CB05C7A}"/>
              </a:ext>
            </a:extLst>
          </p:cNvPr>
          <p:cNvSpPr txBox="1"/>
          <p:nvPr/>
        </p:nvSpPr>
        <p:spPr>
          <a:xfrm>
            <a:off x="8470412" y="2079149"/>
            <a:ext cx="256320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 dirty="0"/>
              <a:t>Endless Testing 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竞赛与论文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212" y="1828800"/>
            <a:ext cx="9349680" cy="4191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中国</a:t>
            </a:r>
            <a:r>
              <a:rPr lang="en-US" altLang="zh-CN" dirty="0"/>
              <a:t>FPGA</a:t>
            </a:r>
            <a:r>
              <a:rPr lang="zh-CN" altLang="en-US" dirty="0"/>
              <a:t>创新邀请赛</a:t>
            </a:r>
            <a:endParaRPr lang="en-US" altLang="zh-CN" dirty="0"/>
          </a:p>
          <a:p>
            <a:pPr rtl="0"/>
            <a:r>
              <a:rPr lang="zh-CN" altLang="en-US" dirty="0"/>
              <a:t>中国软件杯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Chen, X. Zhai, B. Chen and Y. Zhao,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Duration and Energy Optimization for Speed Control of Quadrotor Unmanned Aerial Vehicle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ISPCE, to appear, 2018.(EI)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Chen,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Zhai,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Optimization Under Constrained UAV-Aided Wireless Communications with Ground Terminals,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EAI AICON, to appear, 2019.(EI)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/>
          <a:lstStyle/>
          <a:p>
            <a:pPr rtl="0"/>
            <a:r>
              <a:rPr lang="zh-CN" altLang="en-US" dirty="0"/>
              <a:t>实习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zh-CN" altLang="en-US" dirty="0"/>
              <a:t>尽早实习，充实自己的生活</a:t>
            </a:r>
            <a:endParaRPr lang="en-US" altLang="zh-CN" dirty="0"/>
          </a:p>
          <a:p>
            <a:pPr marL="45720" indent="0" rtl="0">
              <a:buNone/>
            </a:pPr>
            <a:endParaRPr lang="en-US" altLang="zh-CN" dirty="0"/>
          </a:p>
          <a:p>
            <a:pPr marL="45720" indent="0" rtl="0">
              <a:buNone/>
            </a:pPr>
            <a:endParaRPr 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986D4F-2118-4958-B28D-19639C4E7430}"/>
              </a:ext>
            </a:extLst>
          </p:cNvPr>
          <p:cNvCxnSpPr>
            <a:cxnSpLocks/>
          </p:cNvCxnSpPr>
          <p:nvPr/>
        </p:nvCxnSpPr>
        <p:spPr>
          <a:xfrm>
            <a:off x="357363" y="4322124"/>
            <a:ext cx="11334527" cy="176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5B58C14-1468-4E0E-AEEE-3CDF727950FB}"/>
              </a:ext>
            </a:extLst>
          </p:cNvPr>
          <p:cNvSpPr txBox="1"/>
          <p:nvPr/>
        </p:nvSpPr>
        <p:spPr>
          <a:xfrm>
            <a:off x="1293468" y="4822805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D1D95-E530-4BDA-AFA5-BD98B4D70B0D}"/>
              </a:ext>
            </a:extLst>
          </p:cNvPr>
          <p:cNvSpPr txBox="1"/>
          <p:nvPr/>
        </p:nvSpPr>
        <p:spPr>
          <a:xfrm>
            <a:off x="9721264" y="4822805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03A604-871F-487E-BA01-0694A29CC4E7}"/>
              </a:ext>
            </a:extLst>
          </p:cNvPr>
          <p:cNvSpPr txBox="1"/>
          <p:nvPr/>
        </p:nvSpPr>
        <p:spPr>
          <a:xfrm>
            <a:off x="4380238" y="4833957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5405A-FB7B-4396-96C6-000E0BA1E008}"/>
              </a:ext>
            </a:extLst>
          </p:cNvPr>
          <p:cNvSpPr txBox="1"/>
          <p:nvPr/>
        </p:nvSpPr>
        <p:spPr>
          <a:xfrm>
            <a:off x="7482799" y="4822805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466D7A7-8350-4FD8-B48E-CA6BE50692AE}"/>
              </a:ext>
            </a:extLst>
          </p:cNvPr>
          <p:cNvCxnSpPr>
            <a:endCxn id="5" idx="0"/>
          </p:cNvCxnSpPr>
          <p:nvPr/>
        </p:nvCxnSpPr>
        <p:spPr>
          <a:xfrm>
            <a:off x="1725516" y="4339756"/>
            <a:ext cx="0" cy="483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841412-516C-441C-BF12-54BB3804EB8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812286" y="4333276"/>
            <a:ext cx="9136" cy="500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38BB51C-4179-4C5F-9EA0-9635AE6E65E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914847" y="4339756"/>
            <a:ext cx="0" cy="483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ACF05F-56C3-48CB-9C26-EFF2677B58C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153312" y="4339756"/>
            <a:ext cx="0" cy="483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CC80851-043E-4B35-A771-637498F6E1C2}"/>
              </a:ext>
            </a:extLst>
          </p:cNvPr>
          <p:cNvSpPr/>
          <p:nvPr/>
        </p:nvSpPr>
        <p:spPr>
          <a:xfrm rot="5400000">
            <a:off x="1587179" y="2812688"/>
            <a:ext cx="288032" cy="2436912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3C5E683B-6BCA-4E15-BF4B-9D813A0C7B5D}"/>
              </a:ext>
            </a:extLst>
          </p:cNvPr>
          <p:cNvSpPr/>
          <p:nvPr/>
        </p:nvSpPr>
        <p:spPr>
          <a:xfrm rot="5400000">
            <a:off x="4677843" y="2951024"/>
            <a:ext cx="288032" cy="2160240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B1069C8-C4D0-4744-BBE5-FF0D4188EA5F}"/>
              </a:ext>
            </a:extLst>
          </p:cNvPr>
          <p:cNvSpPr/>
          <p:nvPr/>
        </p:nvSpPr>
        <p:spPr>
          <a:xfrm rot="5400000">
            <a:off x="7630171" y="2951024"/>
            <a:ext cx="288032" cy="2160240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4D640DD-1E03-4585-9584-DD50C8BFF846}"/>
              </a:ext>
            </a:extLst>
          </p:cNvPr>
          <p:cNvSpPr/>
          <p:nvPr/>
        </p:nvSpPr>
        <p:spPr>
          <a:xfrm rot="5400000">
            <a:off x="3201679" y="3637658"/>
            <a:ext cx="288032" cy="792088"/>
          </a:xfrm>
          <a:prstGeom prst="leftBrace">
            <a:avLst>
              <a:gd name="adj1" fmla="val 34083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6853EF27-B67C-4E2A-826A-D0A8651704C3}"/>
              </a:ext>
            </a:extLst>
          </p:cNvPr>
          <p:cNvSpPr/>
          <p:nvPr/>
        </p:nvSpPr>
        <p:spPr>
          <a:xfrm rot="5400000">
            <a:off x="6154007" y="3618123"/>
            <a:ext cx="288032" cy="792088"/>
          </a:xfrm>
          <a:prstGeom prst="leftBrace">
            <a:avLst>
              <a:gd name="adj1" fmla="val 27858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6F59D6-CBC2-4C55-B8CE-BD89865BD75F}"/>
              </a:ext>
            </a:extLst>
          </p:cNvPr>
          <p:cNvSpPr txBox="1"/>
          <p:nvPr/>
        </p:nvSpPr>
        <p:spPr>
          <a:xfrm>
            <a:off x="3168515" y="3152002"/>
            <a:ext cx="354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暑期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A21A5CE7-AF8F-4E25-9932-A4AC2DF89D96}"/>
              </a:ext>
            </a:extLst>
          </p:cNvPr>
          <p:cNvSpPr/>
          <p:nvPr/>
        </p:nvSpPr>
        <p:spPr>
          <a:xfrm rot="5400000">
            <a:off x="10258463" y="3131043"/>
            <a:ext cx="288032" cy="1800201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01A593-D8F3-41B1-814D-6C08716137A9}"/>
              </a:ext>
            </a:extLst>
          </p:cNvPr>
          <p:cNvSpPr txBox="1"/>
          <p:nvPr/>
        </p:nvSpPr>
        <p:spPr>
          <a:xfrm>
            <a:off x="6120843" y="3175113"/>
            <a:ext cx="354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暑期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99BF72-CB0D-4B29-BB1D-B0104E42FA8D}"/>
              </a:ext>
            </a:extLst>
          </p:cNvPr>
          <p:cNvSpPr txBox="1"/>
          <p:nvPr/>
        </p:nvSpPr>
        <p:spPr>
          <a:xfrm>
            <a:off x="8982399" y="3152001"/>
            <a:ext cx="354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暑期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20ACD6E-C326-4D15-A427-F725D605B831}"/>
              </a:ext>
            </a:extLst>
          </p:cNvPr>
          <p:cNvSpPr/>
          <p:nvPr/>
        </p:nvSpPr>
        <p:spPr>
          <a:xfrm rot="5400000">
            <a:off x="9034327" y="3690131"/>
            <a:ext cx="288032" cy="648071"/>
          </a:xfrm>
          <a:prstGeom prst="leftBrace">
            <a:avLst>
              <a:gd name="adj1" fmla="val 24745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B413CE53-5AB8-4A6D-A3B6-02AD2023D94F}"/>
              </a:ext>
            </a:extLst>
          </p:cNvPr>
          <p:cNvSpPr/>
          <p:nvPr/>
        </p:nvSpPr>
        <p:spPr>
          <a:xfrm>
            <a:off x="3168515" y="2518087"/>
            <a:ext cx="354360" cy="632636"/>
          </a:xfrm>
          <a:prstGeom prst="downArrow">
            <a:avLst/>
          </a:prstGeom>
          <a:gradFill>
            <a:gsLst>
              <a:gs pos="0">
                <a:srgbClr val="FF0000"/>
              </a:gs>
              <a:gs pos="8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4AF8EF4-4E5A-4A5C-B0CB-F9E24ABCC8C6}"/>
              </a:ext>
            </a:extLst>
          </p:cNvPr>
          <p:cNvSpPr/>
          <p:nvPr/>
        </p:nvSpPr>
        <p:spPr>
          <a:xfrm>
            <a:off x="6133968" y="2524846"/>
            <a:ext cx="354360" cy="632636"/>
          </a:xfrm>
          <a:prstGeom prst="downArrow">
            <a:avLst/>
          </a:prstGeom>
          <a:gradFill>
            <a:gsLst>
              <a:gs pos="0">
                <a:srgbClr val="FF0000"/>
              </a:gs>
              <a:gs pos="8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E9DB0AFE-0564-4AB7-B276-1A0DCC9FAEFA}"/>
              </a:ext>
            </a:extLst>
          </p:cNvPr>
          <p:cNvSpPr/>
          <p:nvPr/>
        </p:nvSpPr>
        <p:spPr>
          <a:xfrm>
            <a:off x="8978294" y="2524846"/>
            <a:ext cx="354360" cy="632636"/>
          </a:xfrm>
          <a:prstGeom prst="downArrow">
            <a:avLst/>
          </a:prstGeom>
          <a:gradFill>
            <a:gsLst>
              <a:gs pos="0">
                <a:srgbClr val="FF0000"/>
              </a:gs>
              <a:gs pos="89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志愿服务 社会贡献 </a:t>
            </a:r>
            <a:r>
              <a:rPr lang="en-US" altLang="zh-CN" b="0" dirty="0"/>
              <a:t>Optional</a:t>
            </a:r>
            <a:endParaRPr lang="zh-cn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212" y="2132856"/>
            <a:ext cx="8686801" cy="2032248"/>
          </a:xfrm>
        </p:spPr>
        <p:txBody>
          <a:bodyPr rtlCol="0"/>
          <a:lstStyle/>
          <a:p>
            <a:pPr rtl="0"/>
            <a:r>
              <a:rPr lang="zh-CN" altLang="en-US" dirty="0"/>
              <a:t>西藏拉萨格桑花开支教团</a:t>
            </a:r>
            <a:endParaRPr lang="en-US" altLang="zh-CN" dirty="0"/>
          </a:p>
          <a:p>
            <a:pPr rtl="0"/>
            <a:r>
              <a:rPr lang="zh-CN" altLang="en-US" dirty="0"/>
              <a:t>抗艾滋社会组织网站搭建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216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6BB50B-F09A-476F-BE9E-DC1DF6B8A5E1}"/>
              </a:ext>
            </a:extLst>
          </p:cNvPr>
          <p:cNvSpPr txBox="1">
            <a:spLocks/>
          </p:cNvSpPr>
          <p:nvPr/>
        </p:nvSpPr>
        <p:spPr>
          <a:xfrm>
            <a:off x="4150196" y="1268760"/>
            <a:ext cx="2232248" cy="368843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major GPA</a:t>
            </a:r>
          </a:p>
          <a:p>
            <a:r>
              <a:rPr lang="en-US" altLang="zh-CN" sz="2800"/>
              <a:t>Toefl</a:t>
            </a:r>
          </a:p>
          <a:p>
            <a:r>
              <a:rPr lang="en-US" altLang="zh-CN" sz="2800"/>
              <a:t>GRE</a:t>
            </a:r>
          </a:p>
          <a:p>
            <a:r>
              <a:rPr lang="zh-CN" altLang="en-US" sz="2800"/>
              <a:t>论文</a:t>
            </a:r>
            <a:endParaRPr lang="en-US" altLang="zh-CN" sz="2800"/>
          </a:p>
          <a:p>
            <a:r>
              <a:rPr lang="zh-CN" altLang="en-US" sz="2800"/>
              <a:t>竞赛</a:t>
            </a:r>
            <a:r>
              <a:rPr lang="en-US" altLang="zh-CN" sz="2800"/>
              <a:t>+</a:t>
            </a:r>
            <a:r>
              <a:rPr lang="zh-CN" altLang="en-US" sz="2800"/>
              <a:t>项目</a:t>
            </a:r>
            <a:endParaRPr lang="en-US" altLang="zh-CN" sz="2800"/>
          </a:p>
          <a:p>
            <a:r>
              <a:rPr lang="zh-CN" altLang="en-US" sz="2800"/>
              <a:t>实习</a:t>
            </a:r>
            <a:endParaRPr lang="en-US" altLang="zh-CN" sz="2800"/>
          </a:p>
          <a:p>
            <a:r>
              <a:rPr lang="zh-CN" altLang="en-US" sz="2800"/>
              <a:t>志愿活动</a:t>
            </a:r>
            <a:endParaRPr lang="en-US" altLang="zh-CN" sz="280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03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21600-27C9-4331-91A7-D19A1F7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如果喜欢</a:t>
            </a:r>
            <a:r>
              <a:rPr lang="en-US" altLang="zh-CN" dirty="0"/>
              <a:t>Robotics</a:t>
            </a:r>
            <a:r>
              <a:rPr lang="zh-CN" altLang="en-US" dirty="0"/>
              <a:t>相关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C4B05-9D10-4526-A572-EBF5C342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distributed algorithms</a:t>
            </a:r>
          </a:p>
          <a:p>
            <a:r>
              <a:rPr lang="en-US" altLang="zh-CN" dirty="0"/>
              <a:t>path planning</a:t>
            </a:r>
          </a:p>
          <a:p>
            <a:r>
              <a:rPr lang="en-US" altLang="zh-CN" dirty="0"/>
              <a:t>UAVs / UGVs</a:t>
            </a:r>
          </a:p>
          <a:p>
            <a:r>
              <a:rPr lang="en-US" altLang="zh-CN" dirty="0"/>
              <a:t>Communication</a:t>
            </a:r>
          </a:p>
          <a:p>
            <a:r>
              <a:rPr lang="en-US" altLang="zh-CN" dirty="0"/>
              <a:t>Autonomous Driving / Auto pilot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BEEA3AE-6355-425F-B1B1-BEC7F3C5F907}"/>
              </a:ext>
            </a:extLst>
          </p:cNvPr>
          <p:cNvSpPr txBox="1">
            <a:spLocks/>
          </p:cNvSpPr>
          <p:nvPr/>
        </p:nvSpPr>
        <p:spPr bwMode="auto">
          <a:xfrm>
            <a:off x="1065212" y="5229200"/>
            <a:ext cx="7981528" cy="7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/>
              <a:t>Contact me! </a:t>
            </a:r>
          </a:p>
          <a:p>
            <a:endParaRPr lang="en-US" altLang="zh-CN" sz="2800" dirty="0"/>
          </a:p>
          <a:p>
            <a:r>
              <a:rPr lang="en-US" altLang="zh-CN" sz="3800" dirty="0">
                <a:hlinkClick r:id="rId2"/>
              </a:rPr>
              <a:t>luh.lewis@gmail.com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9849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一些资料模板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选校定位 </a:t>
            </a:r>
            <a:r>
              <a:rPr lang="en-US" altLang="zh-CN" dirty="0"/>
              <a:t>Free</a:t>
            </a:r>
            <a:r>
              <a:rPr lang="zh-CN" altLang="en-US" dirty="0"/>
              <a:t>！ </a:t>
            </a:r>
            <a:r>
              <a:rPr lang="en-US" altLang="zh-CN" dirty="0"/>
              <a:t>Email to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luh.lewis@gmail.com</a:t>
            </a:r>
            <a:endParaRPr lang="en-US" altLang="zh-CN" dirty="0"/>
          </a:p>
          <a:p>
            <a:r>
              <a:rPr lang="zh-CN" altLang="en-US" dirty="0"/>
              <a:t>一些资料：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sz="1600" dirty="0"/>
              <a:t>链接：</a:t>
            </a:r>
            <a:r>
              <a:rPr lang="en-US" altLang="zh-CN" sz="1600" dirty="0">
                <a:hlinkClick r:id="rId4"/>
              </a:rPr>
              <a:t>https://pan.baidu.com/s/1tQK2zgL8uj17pW2QBFMwKQ</a:t>
            </a:r>
            <a:endParaRPr lang="en-US" altLang="zh-CN" sz="1600" dirty="0"/>
          </a:p>
          <a:p>
            <a:pPr marL="45720" indent="0">
              <a:buNone/>
            </a:pPr>
            <a:r>
              <a:rPr lang="zh-CN" altLang="en-US" sz="1600" dirty="0"/>
              <a:t>提取码：</a:t>
            </a:r>
            <a:r>
              <a:rPr lang="en-US" altLang="zh-CN" sz="1600" dirty="0"/>
              <a:t>wp5p</a:t>
            </a:r>
          </a:p>
          <a:p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A9922-9163-48A0-B97B-19C39E5A6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3412686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F1F20-729D-43B0-9ACD-975DFB3A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3126296"/>
            <a:ext cx="8686801" cy="605408"/>
          </a:xfrm>
        </p:spPr>
        <p:txBody>
          <a:bodyPr/>
          <a:lstStyle/>
          <a:p>
            <a:pPr algn="ctr"/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853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65154-492C-4A23-B493-D9B369EACB46}"/>
              </a:ext>
            </a:extLst>
          </p:cNvPr>
          <p:cNvSpPr txBox="1">
            <a:spLocks/>
          </p:cNvSpPr>
          <p:nvPr/>
        </p:nvSpPr>
        <p:spPr>
          <a:xfrm>
            <a:off x="1053852" y="533400"/>
            <a:ext cx="8686801" cy="10668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最近的一个话题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dirty="0"/>
              <a:t>如何看待科大表白墙下关于出国读 </a:t>
            </a:r>
            <a:r>
              <a:rPr lang="en-US" altLang="zh-CN" sz="1800" dirty="0"/>
              <a:t>PhD </a:t>
            </a:r>
            <a:r>
              <a:rPr lang="zh-CN" altLang="en-US" sz="1800" dirty="0"/>
              <a:t>利弊的新一轮讨论？</a:t>
            </a:r>
          </a:p>
          <a:p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576F8B-1FFC-4ABB-BB91-C1F09E485B89}"/>
              </a:ext>
            </a:extLst>
          </p:cNvPr>
          <p:cNvSpPr txBox="1"/>
          <p:nvPr/>
        </p:nvSpPr>
        <p:spPr>
          <a:xfrm>
            <a:off x="7513513" y="2782507"/>
            <a:ext cx="2340260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随大流</a:t>
            </a:r>
            <a:endParaRPr lang="en-US" altLang="zh-CN" dirty="0"/>
          </a:p>
          <a:p>
            <a:r>
              <a:rPr lang="zh-CN" altLang="en-US" dirty="0"/>
              <a:t>光荣传统</a:t>
            </a:r>
            <a:endParaRPr lang="en-US" altLang="zh-CN" dirty="0"/>
          </a:p>
          <a:p>
            <a:r>
              <a:rPr lang="zh-CN" altLang="en-US" dirty="0"/>
              <a:t>向来如此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ECA95F-9257-461C-8209-DD42FDED23B0}"/>
              </a:ext>
            </a:extLst>
          </p:cNvPr>
          <p:cNvSpPr/>
          <p:nvPr/>
        </p:nvSpPr>
        <p:spPr>
          <a:xfrm>
            <a:off x="1053852" y="1918719"/>
            <a:ext cx="4676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https://www.zhihu.com/question/324846525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B3B978-249D-4856-8C61-57070EE1B5CD}"/>
              </a:ext>
            </a:extLst>
          </p:cNvPr>
          <p:cNvSpPr txBox="1"/>
          <p:nvPr/>
        </p:nvSpPr>
        <p:spPr>
          <a:xfrm>
            <a:off x="5404856" y="3059505"/>
            <a:ext cx="12241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dirty="0"/>
              <a:t>say NO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774EC16-13AD-495E-AA89-0D9BBF240F0D}"/>
              </a:ext>
            </a:extLst>
          </p:cNvPr>
          <p:cNvSpPr/>
          <p:nvPr/>
        </p:nvSpPr>
        <p:spPr>
          <a:xfrm>
            <a:off x="6649417" y="3101026"/>
            <a:ext cx="864096" cy="286291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8AF604-64A3-4A69-901E-1FE7874F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780928"/>
            <a:ext cx="3368205" cy="28333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557E027-2656-4FB8-B206-7A97ACB351D6}"/>
              </a:ext>
            </a:extLst>
          </p:cNvPr>
          <p:cNvSpPr/>
          <p:nvPr/>
        </p:nvSpPr>
        <p:spPr>
          <a:xfrm>
            <a:off x="5404856" y="447729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当下与未来都要适合自己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9940F1-F60B-4859-B2C5-6D6E18D2534B}"/>
              </a:ext>
            </a:extLst>
          </p:cNvPr>
          <p:cNvSpPr/>
          <p:nvPr/>
        </p:nvSpPr>
        <p:spPr>
          <a:xfrm>
            <a:off x="2235252" y="561431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一段摘录</a:t>
            </a:r>
          </a:p>
        </p:txBody>
      </p:sp>
    </p:spTree>
    <p:extLst>
      <p:ext uri="{BB962C8B-B14F-4D97-AF65-F5344CB8AC3E}">
        <p14:creationId xmlns:p14="http://schemas.microsoft.com/office/powerpoint/2010/main" val="23776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36F767-A5DF-4238-A0C7-2910095F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57325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6B493AB-9E9B-4C69-BD22-ECA44E6AC0E7}"/>
              </a:ext>
            </a:extLst>
          </p:cNvPr>
          <p:cNvSpPr/>
          <p:nvPr/>
        </p:nvSpPr>
        <p:spPr>
          <a:xfrm>
            <a:off x="1053852" y="587727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http://csrankings.org/#/fromyear/2015/toyear/2019/index?all&amp;world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75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5D73C3-9A83-4807-B1E0-3A1819B301C1}"/>
              </a:ext>
            </a:extLst>
          </p:cNvPr>
          <p:cNvSpPr/>
          <p:nvPr/>
        </p:nvSpPr>
        <p:spPr>
          <a:xfrm>
            <a:off x="981844" y="5805264"/>
            <a:ext cx="8375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https://www.usnews.com/best-graduate-schools/top-engineering-schools/computer-engineering-rankings?_mode=table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D4BCF6-3FE2-4804-938D-DDD6425C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7761851" cy="49869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693618-F17D-44CB-8692-383916E3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799" y="886296"/>
            <a:ext cx="8167977" cy="49529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251533-20B9-4CDF-B664-C9AEF2469765}"/>
              </a:ext>
            </a:extLst>
          </p:cNvPr>
          <p:cNvSpPr txBox="1"/>
          <p:nvPr/>
        </p:nvSpPr>
        <p:spPr>
          <a:xfrm>
            <a:off x="45740" y="188808"/>
            <a:ext cx="324036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3200" dirty="0"/>
              <a:t>CE Rankings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82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89B91D-8AF9-474B-9035-3729F665D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10466"/>
              </p:ext>
            </p:extLst>
          </p:nvPr>
        </p:nvGraphicFramePr>
        <p:xfrm>
          <a:off x="1053852" y="548681"/>
          <a:ext cx="9073008" cy="5760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825993144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038073150"/>
                    </a:ext>
                  </a:extLst>
                </a:gridCol>
              </a:tblGrid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University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898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CMU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sz="1400" dirty="0"/>
                        <a:t>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84154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Cornell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Admitted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26356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Duke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72577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George Washington Univ.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Admitted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52732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Michigan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98706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North Eastern Univ.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9065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North Western Univ.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38455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New York Univ.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Admitted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86191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Rice 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12434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Pennsylvania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50571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Univ. of Southern California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Admitted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93649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r>
                        <a:rPr lang="en-US" altLang="zh-CN" dirty="0"/>
                        <a:t>Univ. of Utah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6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我的决定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2B483-6B50-496B-BE47-9A26B4C4F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2" y="895350"/>
            <a:ext cx="5981700" cy="50673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9AF585B-C838-4192-90DA-B12A71322F78}"/>
              </a:ext>
            </a:extLst>
          </p:cNvPr>
          <p:cNvSpPr/>
          <p:nvPr/>
        </p:nvSpPr>
        <p:spPr>
          <a:xfrm>
            <a:off x="1088365" y="2060848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Cornell </a:t>
            </a:r>
            <a:r>
              <a:rPr lang="en-US" altLang="zh-CN" sz="1400" dirty="0">
                <a:solidFill>
                  <a:schemeClr val="dk1"/>
                </a:solidFill>
              </a:rPr>
              <a:t>ECE</a:t>
            </a:r>
            <a:endParaRPr lang="zh-CN" alt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时间线</a:t>
            </a:r>
            <a:endParaRPr 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296A29-8EF2-4445-8E15-0970A1046488}"/>
              </a:ext>
            </a:extLst>
          </p:cNvPr>
          <p:cNvCxnSpPr>
            <a:cxnSpLocks/>
          </p:cNvCxnSpPr>
          <p:nvPr/>
        </p:nvCxnSpPr>
        <p:spPr>
          <a:xfrm>
            <a:off x="357363" y="4322124"/>
            <a:ext cx="11334527" cy="176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38CCC48-079D-4781-9D71-D7424AE843B8}"/>
              </a:ext>
            </a:extLst>
          </p:cNvPr>
          <p:cNvSpPr txBox="1"/>
          <p:nvPr/>
        </p:nvSpPr>
        <p:spPr>
          <a:xfrm>
            <a:off x="1293468" y="4822805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DD1308-7785-4320-93C1-8F1652E07F50}"/>
              </a:ext>
            </a:extLst>
          </p:cNvPr>
          <p:cNvSpPr txBox="1"/>
          <p:nvPr/>
        </p:nvSpPr>
        <p:spPr>
          <a:xfrm>
            <a:off x="9721264" y="4822805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3B32E7-ADBD-4D44-892D-64E3B7599F3F}"/>
              </a:ext>
            </a:extLst>
          </p:cNvPr>
          <p:cNvSpPr txBox="1"/>
          <p:nvPr/>
        </p:nvSpPr>
        <p:spPr>
          <a:xfrm>
            <a:off x="4380238" y="4833957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BE907C-06C3-4BB0-87B6-A35D201405E7}"/>
              </a:ext>
            </a:extLst>
          </p:cNvPr>
          <p:cNvSpPr txBox="1"/>
          <p:nvPr/>
        </p:nvSpPr>
        <p:spPr>
          <a:xfrm>
            <a:off x="7482799" y="4822805"/>
            <a:ext cx="86409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大三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3D839D3-0367-48DA-80F7-DE55B080D537}"/>
              </a:ext>
            </a:extLst>
          </p:cNvPr>
          <p:cNvCxnSpPr>
            <a:endCxn id="8" idx="0"/>
          </p:cNvCxnSpPr>
          <p:nvPr/>
        </p:nvCxnSpPr>
        <p:spPr>
          <a:xfrm>
            <a:off x="1725516" y="4339756"/>
            <a:ext cx="0" cy="483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BA015-AB53-4F2A-9163-BED20437D94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812286" y="4333276"/>
            <a:ext cx="9136" cy="5006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B355B97-79F6-4883-810D-F4ED5425365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914847" y="4339756"/>
            <a:ext cx="0" cy="483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23BCFE-A115-4213-8808-513D664257A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153312" y="4339756"/>
            <a:ext cx="0" cy="483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6C1CE0E-581F-4FA5-B1BA-F6ADF96ED96C}"/>
              </a:ext>
            </a:extLst>
          </p:cNvPr>
          <p:cNvSpPr/>
          <p:nvPr/>
        </p:nvSpPr>
        <p:spPr>
          <a:xfrm rot="5400000">
            <a:off x="1587179" y="2812688"/>
            <a:ext cx="288032" cy="2436912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0AB6240-35B5-4B3A-9BCF-17D505ED1C4E}"/>
              </a:ext>
            </a:extLst>
          </p:cNvPr>
          <p:cNvSpPr/>
          <p:nvPr/>
        </p:nvSpPr>
        <p:spPr>
          <a:xfrm rot="5400000">
            <a:off x="4677843" y="2951024"/>
            <a:ext cx="288032" cy="2160240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F8AFCECA-866F-4D3A-8D1F-33922916BEC0}"/>
              </a:ext>
            </a:extLst>
          </p:cNvPr>
          <p:cNvSpPr/>
          <p:nvPr/>
        </p:nvSpPr>
        <p:spPr>
          <a:xfrm rot="5400000">
            <a:off x="7630171" y="2951024"/>
            <a:ext cx="288032" cy="2160240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471629C-F151-4EC3-9DFF-08F584BD77A8}"/>
              </a:ext>
            </a:extLst>
          </p:cNvPr>
          <p:cNvSpPr/>
          <p:nvPr/>
        </p:nvSpPr>
        <p:spPr>
          <a:xfrm rot="5400000">
            <a:off x="3201679" y="3637658"/>
            <a:ext cx="288032" cy="792088"/>
          </a:xfrm>
          <a:prstGeom prst="leftBrace">
            <a:avLst>
              <a:gd name="adj1" fmla="val 34083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2E2B90B3-4721-412D-9009-FD3E49CC4050}"/>
              </a:ext>
            </a:extLst>
          </p:cNvPr>
          <p:cNvSpPr/>
          <p:nvPr/>
        </p:nvSpPr>
        <p:spPr>
          <a:xfrm rot="5400000">
            <a:off x="6154007" y="3618123"/>
            <a:ext cx="288032" cy="792088"/>
          </a:xfrm>
          <a:prstGeom prst="leftBrace">
            <a:avLst>
              <a:gd name="adj1" fmla="val 27858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4BBCAD-91E7-47C6-B72B-C14401869172}"/>
              </a:ext>
            </a:extLst>
          </p:cNvPr>
          <p:cNvSpPr txBox="1"/>
          <p:nvPr/>
        </p:nvSpPr>
        <p:spPr>
          <a:xfrm>
            <a:off x="761927" y="3429001"/>
            <a:ext cx="19385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数理</a:t>
            </a:r>
            <a:r>
              <a:rPr lang="en-US" altLang="zh-CN" dirty="0"/>
              <a:t>+</a:t>
            </a:r>
            <a:r>
              <a:rPr lang="zh-CN" altLang="en-US" dirty="0"/>
              <a:t>专业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7291C8-77C7-47EF-B9AB-4523BC2DCF42}"/>
              </a:ext>
            </a:extLst>
          </p:cNvPr>
          <p:cNvSpPr txBox="1"/>
          <p:nvPr/>
        </p:nvSpPr>
        <p:spPr>
          <a:xfrm>
            <a:off x="3168515" y="3152002"/>
            <a:ext cx="354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暑期</a:t>
            </a: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C9E3EE3-D711-444E-A149-2A5E4D7FB9D2}"/>
              </a:ext>
            </a:extLst>
          </p:cNvPr>
          <p:cNvSpPr/>
          <p:nvPr/>
        </p:nvSpPr>
        <p:spPr>
          <a:xfrm rot="5400000">
            <a:off x="10258463" y="3131043"/>
            <a:ext cx="288032" cy="1800201"/>
          </a:xfrm>
          <a:prstGeom prst="leftBrace">
            <a:avLst>
              <a:gd name="adj1" fmla="val 216864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BAB83C-A925-4E53-938D-31331499483F}"/>
              </a:ext>
            </a:extLst>
          </p:cNvPr>
          <p:cNvSpPr txBox="1"/>
          <p:nvPr/>
        </p:nvSpPr>
        <p:spPr>
          <a:xfrm>
            <a:off x="3843018" y="3429001"/>
            <a:ext cx="19385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数理</a:t>
            </a:r>
            <a:r>
              <a:rPr lang="en-US" altLang="zh-CN" dirty="0"/>
              <a:t>+</a:t>
            </a:r>
            <a:r>
              <a:rPr lang="zh-CN" altLang="en-US" dirty="0"/>
              <a:t>专业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C09F77-1C7F-4AE4-9154-4CC957869E9A}"/>
              </a:ext>
            </a:extLst>
          </p:cNvPr>
          <p:cNvSpPr txBox="1"/>
          <p:nvPr/>
        </p:nvSpPr>
        <p:spPr>
          <a:xfrm>
            <a:off x="6120843" y="3175113"/>
            <a:ext cx="354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暑期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932FB5-E5D3-4E41-87C0-202CD2A80752}"/>
              </a:ext>
            </a:extLst>
          </p:cNvPr>
          <p:cNvSpPr txBox="1"/>
          <p:nvPr/>
        </p:nvSpPr>
        <p:spPr>
          <a:xfrm>
            <a:off x="8982399" y="3152001"/>
            <a:ext cx="35436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暑期</a:t>
            </a: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B1051BA9-9824-4E8B-BF35-15B7DD9A924E}"/>
              </a:ext>
            </a:extLst>
          </p:cNvPr>
          <p:cNvSpPr/>
          <p:nvPr/>
        </p:nvSpPr>
        <p:spPr>
          <a:xfrm rot="5400000">
            <a:off x="9034327" y="3690131"/>
            <a:ext cx="288032" cy="648071"/>
          </a:xfrm>
          <a:prstGeom prst="leftBrace">
            <a:avLst>
              <a:gd name="adj1" fmla="val 24745"/>
              <a:gd name="adj2" fmla="val 50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D006784-39F7-40C2-946A-3A7C1F363C88}"/>
              </a:ext>
            </a:extLst>
          </p:cNvPr>
          <p:cNvSpPr txBox="1"/>
          <p:nvPr/>
        </p:nvSpPr>
        <p:spPr>
          <a:xfrm>
            <a:off x="6814492" y="3429000"/>
            <a:ext cx="19385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专业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E51F080-6D3D-4CEE-83D2-8A983E628B76}"/>
              </a:ext>
            </a:extLst>
          </p:cNvPr>
          <p:cNvSpPr/>
          <p:nvPr/>
        </p:nvSpPr>
        <p:spPr>
          <a:xfrm>
            <a:off x="3168515" y="2518087"/>
            <a:ext cx="354360" cy="632636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7BC139B-1B1B-4841-B5C3-2092856E4A18}"/>
              </a:ext>
            </a:extLst>
          </p:cNvPr>
          <p:cNvSpPr/>
          <p:nvPr/>
        </p:nvSpPr>
        <p:spPr>
          <a:xfrm>
            <a:off x="6133968" y="2524846"/>
            <a:ext cx="354360" cy="632636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922C10-57B5-4D2E-9AE5-48047A670D85}"/>
              </a:ext>
            </a:extLst>
          </p:cNvPr>
          <p:cNvSpPr txBox="1"/>
          <p:nvPr/>
        </p:nvSpPr>
        <p:spPr>
          <a:xfrm>
            <a:off x="9433211" y="3429000"/>
            <a:ext cx="19385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专业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AF81E50A-2FA6-480B-91F3-FC6C9CB56DAE}"/>
              </a:ext>
            </a:extLst>
          </p:cNvPr>
          <p:cNvSpPr/>
          <p:nvPr/>
        </p:nvSpPr>
        <p:spPr>
          <a:xfrm>
            <a:off x="9943897" y="2796364"/>
            <a:ext cx="257729" cy="63263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933382-B182-4DB4-AEFA-7A80BA061176}"/>
              </a:ext>
            </a:extLst>
          </p:cNvPr>
          <p:cNvSpPr txBox="1"/>
          <p:nvPr/>
        </p:nvSpPr>
        <p:spPr>
          <a:xfrm>
            <a:off x="3286099" y="2118468"/>
            <a:ext cx="3024338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Toefl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85069FA-58F9-4AB2-A412-42DDF72910E3}"/>
              </a:ext>
            </a:extLst>
          </p:cNvPr>
          <p:cNvSpPr txBox="1"/>
          <p:nvPr/>
        </p:nvSpPr>
        <p:spPr>
          <a:xfrm>
            <a:off x="6382443" y="2114474"/>
            <a:ext cx="2808313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2D5896C8-2BA5-4C2F-91B0-90EB2160879A}"/>
              </a:ext>
            </a:extLst>
          </p:cNvPr>
          <p:cNvSpPr/>
          <p:nvPr/>
        </p:nvSpPr>
        <p:spPr>
          <a:xfrm>
            <a:off x="8978294" y="2524846"/>
            <a:ext cx="354360" cy="632636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7D8A74-B3BA-424C-A0D4-20C9FE8D09D6}"/>
              </a:ext>
            </a:extLst>
          </p:cNvPr>
          <p:cNvSpPr txBox="1"/>
          <p:nvPr/>
        </p:nvSpPr>
        <p:spPr>
          <a:xfrm>
            <a:off x="9895580" y="1876572"/>
            <a:ext cx="35436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季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我的情况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212" y="1916832"/>
            <a:ext cx="7981528" cy="3688432"/>
          </a:xfrm>
          <a:ln>
            <a:solidFill>
              <a:schemeClr val="bg2"/>
            </a:solidFill>
          </a:ln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sz="2800" dirty="0"/>
              <a:t>major GPA</a:t>
            </a:r>
          </a:p>
          <a:p>
            <a:pPr rtl="0"/>
            <a:r>
              <a:rPr lang="en-US" altLang="zh-CN" sz="2800" dirty="0"/>
              <a:t>Toefl</a:t>
            </a:r>
          </a:p>
          <a:p>
            <a:pPr rtl="0"/>
            <a:r>
              <a:rPr lang="en-US" altLang="zh-CN" sz="2800" dirty="0"/>
              <a:t>GRE</a:t>
            </a:r>
          </a:p>
          <a:p>
            <a:pPr rtl="0"/>
            <a:r>
              <a:rPr lang="zh-CN" altLang="en-US" sz="2800" dirty="0"/>
              <a:t>论文</a:t>
            </a:r>
            <a:endParaRPr lang="en-US" altLang="zh-CN" sz="2800" dirty="0"/>
          </a:p>
          <a:p>
            <a:pPr rtl="0"/>
            <a:r>
              <a:rPr lang="zh-CN" altLang="en-US" sz="2800" dirty="0"/>
              <a:t>竞赛</a:t>
            </a:r>
            <a:r>
              <a:rPr lang="en-US" altLang="zh-CN" sz="2800" dirty="0"/>
              <a:t>+</a:t>
            </a:r>
            <a:r>
              <a:rPr lang="zh-CN" altLang="en-US" sz="2800" dirty="0"/>
              <a:t>项目</a:t>
            </a:r>
            <a:endParaRPr lang="en-US" altLang="zh-CN" sz="2800" dirty="0"/>
          </a:p>
          <a:p>
            <a:pPr rtl="0"/>
            <a:r>
              <a:rPr lang="zh-CN" altLang="en-US" sz="2800" dirty="0"/>
              <a:t>实习</a:t>
            </a:r>
            <a:endParaRPr lang="en-US" altLang="zh-CN" sz="2800" dirty="0"/>
          </a:p>
          <a:p>
            <a:pPr rtl="0"/>
            <a:r>
              <a:rPr lang="zh-CN" altLang="en-US" sz="2800" dirty="0"/>
              <a:t>志愿活动</a:t>
            </a:r>
            <a:endParaRPr lang="en-US" altLang="zh-CN" sz="2800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04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GPA*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综合绩点</a:t>
            </a:r>
            <a:r>
              <a:rPr lang="en-US" altLang="zh-CN" dirty="0"/>
              <a:t>3.6</a:t>
            </a:r>
          </a:p>
          <a:p>
            <a:pPr rtl="0"/>
            <a:r>
              <a:rPr lang="zh-CN" altLang="en-US" dirty="0"/>
              <a:t>专业课绩点 </a:t>
            </a:r>
            <a:r>
              <a:rPr lang="en-US" altLang="zh-CN" dirty="0"/>
              <a:t>91/100</a:t>
            </a:r>
            <a:endParaRPr lang="zh-cn" dirty="0"/>
          </a:p>
        </p:txBody>
      </p:sp>
      <p:pic>
        <p:nvPicPr>
          <p:cNvPr id="1026" name="Picture 2" descr="Image result for when ask about gpa">
            <a:extLst>
              <a:ext uri="{FF2B5EF4-FFF2-40B4-BE49-F238E27FC236}">
                <a16:creationId xmlns:a16="http://schemas.microsoft.com/office/drawing/2014/main" id="{FCE4CAB4-A992-4F1C-8938-3C0F4578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00" y="622319"/>
            <a:ext cx="3965425" cy="57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D7F7DB-E9D5-4C9B-A04A-2E35280E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2990850"/>
            <a:ext cx="5838825" cy="18669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业策略演示文稿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798_TF03460663" id="{5F9B9691-CA16-4618-B3EE-37EB4E79E869}" vid="{3CACC2BF-2FF5-4E91-9FAE-B96A5FE1F0CF}"/>
    </a:ext>
  </a:extLst>
</a:theme>
</file>

<file path=ppt/theme/theme2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0262f94-9f35-4ac3-9a90-690165a166b7"/>
    <ds:schemaRef ds:uri="a4f35948-e619-41b3-aa29-22878b09cfd2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商业策略演示文稿</Template>
  <TotalTime>209</TotalTime>
  <Words>484</Words>
  <Application>Microsoft Office PowerPoint</Application>
  <PresentationFormat>自定义</PresentationFormat>
  <Paragraphs>136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华文楷体</vt:lpstr>
      <vt:lpstr>宋体</vt:lpstr>
      <vt:lpstr>微软雅黑</vt:lpstr>
      <vt:lpstr>Arial</vt:lpstr>
      <vt:lpstr>Palatino Linotype</vt:lpstr>
      <vt:lpstr>Times New Roman</vt:lpstr>
      <vt:lpstr>商业策略演示文稿</vt:lpstr>
      <vt:lpstr>当下与未来 美国留学概述</vt:lpstr>
      <vt:lpstr>PowerPoint 演示文稿</vt:lpstr>
      <vt:lpstr>PowerPoint 演示文稿</vt:lpstr>
      <vt:lpstr>PowerPoint 演示文稿</vt:lpstr>
      <vt:lpstr>PowerPoint 演示文稿</vt:lpstr>
      <vt:lpstr>我的决定</vt:lpstr>
      <vt:lpstr>时间线</vt:lpstr>
      <vt:lpstr>我的情况</vt:lpstr>
      <vt:lpstr>GPA*</vt:lpstr>
      <vt:lpstr>Toefl + GRE</vt:lpstr>
      <vt:lpstr>竞赛与论文</vt:lpstr>
      <vt:lpstr>实习</vt:lpstr>
      <vt:lpstr>志愿服务 社会贡献 Optional</vt:lpstr>
      <vt:lpstr>PowerPoint 演示文稿</vt:lpstr>
      <vt:lpstr>如果喜欢Robotics相关 </vt:lpstr>
      <vt:lpstr>一些资料模板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当下与未来</dc:title>
  <dc:creator>Hong Lu</dc:creator>
  <cp:lastModifiedBy>Hong Lu</cp:lastModifiedBy>
  <cp:revision>30</cp:revision>
  <dcterms:created xsi:type="dcterms:W3CDTF">2019-05-23T02:34:31Z</dcterms:created>
  <dcterms:modified xsi:type="dcterms:W3CDTF">2019-05-23T06:04:17Z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