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16"/>
  </p:notesMasterIdLst>
  <p:handoutMasterIdLst>
    <p:handoutMasterId r:id="rId17"/>
  </p:handoutMasterIdLst>
  <p:sldIdLst>
    <p:sldId id="342" r:id="rId3"/>
    <p:sldId id="354" r:id="rId4"/>
    <p:sldId id="357" r:id="rId5"/>
    <p:sldId id="359" r:id="rId6"/>
    <p:sldId id="358" r:id="rId7"/>
    <p:sldId id="409" r:id="rId8"/>
    <p:sldId id="355" r:id="rId9"/>
    <p:sldId id="360" r:id="rId10"/>
    <p:sldId id="406" r:id="rId11"/>
    <p:sldId id="407" r:id="rId12"/>
    <p:sldId id="399" r:id="rId13"/>
    <p:sldId id="400" r:id="rId14"/>
    <p:sldId id="40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2A1017D-6DBA-420F-93CE-A8027E8E4739}">
          <p14:sldIdLst>
            <p14:sldId id="342"/>
            <p14:sldId id="354"/>
            <p14:sldId id="357"/>
            <p14:sldId id="359"/>
            <p14:sldId id="358"/>
            <p14:sldId id="409"/>
            <p14:sldId id="355"/>
            <p14:sldId id="360"/>
            <p14:sldId id="406"/>
            <p14:sldId id="407"/>
            <p14:sldId id="399"/>
            <p14:sldId id="400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EFE"/>
    <a:srgbClr val="96EAFE"/>
    <a:srgbClr val="7C5989"/>
    <a:srgbClr val="000066"/>
    <a:srgbClr val="4D6B89"/>
    <a:srgbClr val="384E64"/>
    <a:srgbClr val="274E7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7" autoAdjust="0"/>
    <p:restoredTop sz="93247" autoAdjust="0"/>
  </p:normalViewPr>
  <p:slideViewPr>
    <p:cSldViewPr>
      <p:cViewPr varScale="1">
        <p:scale>
          <a:sx n="64" d="100"/>
          <a:sy n="64" d="100"/>
        </p:scale>
        <p:origin x="153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722A8-24DB-4C62-9C50-1A7D665A0ACD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C1DA-78F3-4155-B782-B94BFBBE8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976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CC41-AB40-4044-9FC1-CC47A5A6ED32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57BD-46E0-4D0B-8236-08AC4EDCC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653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1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3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3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2021</a:t>
            </a:r>
            <a:r>
              <a:rPr lang="zh-TW" altLang="en-US" dirty="0"/>
              <a:t> 抄襲改成直接當掉</a:t>
            </a:r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61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56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2021</a:t>
            </a:r>
            <a:r>
              <a:rPr lang="zh-TW" altLang="en-US" dirty="0"/>
              <a:t> 新增</a:t>
            </a:r>
            <a:r>
              <a:rPr lang="zh-TW" altLang="en-US" dirty="0">
                <a:solidFill>
                  <a:srgbClr val="FF0000"/>
                </a:solidFill>
              </a:rPr>
              <a:t>作業繳交流程</a:t>
            </a:r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9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32240" y="6308725"/>
            <a:ext cx="2133600" cy="365125"/>
          </a:xfrm>
        </p:spPr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727" y="0"/>
            <a:ext cx="9253727" cy="6858000"/>
          </a:xfrm>
          <a:prstGeom prst="rect">
            <a:avLst/>
          </a:prstGeom>
        </p:spPr>
      </p:pic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518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mn178.github.io/online-tools/md5_checksum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open?id=1dqijJXnGsyhVYeRvyAEyeQYmhrgS_9yj" TargetMode="External"/><Relationship Id="rId5" Type="http://schemas.openxmlformats.org/officeDocument/2006/relationships/hyperlink" Target="https://docs.google.com/spreadsheets/d/1lHwdCMKG7JH7-dYANgVzwsEaOzzqLv2jR0C4K3jAZl4/edit?usp=sharing" TargetMode="External"/><Relationship Id="rId4" Type="http://schemas.openxmlformats.org/officeDocument/2006/relationships/hyperlink" Target="https://docs.google.com/forms/d/e/1FAIpQLSeQOPHqJ-lvKzQAiH_j-eJKhNrPI7C4zvEk8pUTANWGRPQTPg/viewform?usp=pp_ur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jUoQbSJDJ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2001" y="2247564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en-US" altLang="zh-TW" sz="4800" dirty="0"/>
              <a:t>Midterm Project</a:t>
            </a:r>
            <a:br>
              <a:rPr kumimoji="1" lang="en-US" altLang="zh-TW" sz="4800" dirty="0"/>
            </a:br>
            <a:r>
              <a:rPr kumimoji="1" lang="en-US" altLang="zh-TW" sz="4800" dirty="0"/>
              <a:t>- Chatroom</a:t>
            </a:r>
            <a:endParaRPr kumimoji="1"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752600"/>
          </a:xfrm>
        </p:spPr>
        <p:txBody>
          <a:bodyPr>
            <a:normAutofit/>
          </a:bodyPr>
          <a:lstStyle/>
          <a:p>
            <a:r>
              <a:rPr kumimoji="1" lang="en-US" altLang="zh-TW" sz="2800" b="1" dirty="0"/>
              <a:t>Hung-</a:t>
            </a:r>
            <a:r>
              <a:rPr kumimoji="1" lang="en-US" altLang="zh-TW" sz="2800" b="1" dirty="0" err="1"/>
              <a:t>Kuo</a:t>
            </a:r>
            <a:r>
              <a:rPr kumimoji="1" lang="en-US" altLang="zh-TW" sz="2800" b="1" dirty="0"/>
              <a:t> Chu</a:t>
            </a:r>
          </a:p>
          <a:p>
            <a:r>
              <a:rPr kumimoji="1" lang="en-US" altLang="zh-TW" sz="2800" dirty="0"/>
              <a:t>Department of Computer Science</a:t>
            </a:r>
          </a:p>
          <a:p>
            <a:r>
              <a:rPr kumimoji="1" lang="en-US" altLang="zh-TW" sz="2800" dirty="0"/>
              <a:t>National Tsing Hua University</a:t>
            </a:r>
          </a:p>
          <a:p>
            <a:endParaRPr kumimoji="1"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083132" y="6206642"/>
            <a:ext cx="97013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tencil Std" pitchFamily="82" charset="0"/>
              </a:rPr>
              <a:t>CS2410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476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TW" b="0" dirty="0">
                <a:solidFill>
                  <a:srgbClr val="00B050"/>
                </a:solidFill>
              </a:rPr>
              <a:t>Software Studio</a:t>
            </a:r>
            <a:br>
              <a:rPr lang="en-US" altLang="zh-TW" b="0" dirty="0">
                <a:solidFill>
                  <a:srgbClr val="00B050"/>
                </a:solidFill>
              </a:rPr>
            </a:br>
            <a:r>
              <a:rPr lang="zh-TW" altLang="en-US" b="0" dirty="0"/>
              <a:t> </a:t>
            </a:r>
            <a:r>
              <a:rPr lang="zh-TW" alt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軟體設計與實驗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1413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69DB9-7B59-48ED-A882-103A8656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Add permission to TA’s account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02D7225-05F4-47EF-92AB-2232C340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/>
          </a:bodyPr>
          <a:lstStyle/>
          <a:p>
            <a:r>
              <a:rPr lang="en-US" altLang="zh-TW" dirty="0"/>
              <a:t>Add </a:t>
            </a:r>
            <a:r>
              <a:rPr lang="en-US" altLang="zh-TW" b="1" dirty="0"/>
              <a:t>cgvlab711839@gmail.com</a:t>
            </a:r>
            <a:r>
              <a:rPr lang="en-US" altLang="zh-TW" dirty="0"/>
              <a:t> as editor to your project.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40"/>
            <a:ext cx="9144000" cy="196889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812360" y="5013176"/>
            <a:ext cx="122413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81850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1924"/>
            <a:ext cx="8229600" cy="452251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程式碼嚴禁抄襲，抓到抄襲者，抄襲與被抄襲者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4400" b="1" dirty="0">
                <a:solidFill>
                  <a:srgbClr val="FF0000"/>
                </a:solidFill>
              </a:rPr>
              <a:t>直接當掉！直接當掉！直接當掉！</a:t>
            </a:r>
            <a:endParaRPr lang="en-US" altLang="zh-TW" sz="4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TW" altLang="en-US" sz="2400" b="1" dirty="0">
                <a:solidFill>
                  <a:srgbClr val="FF0000"/>
                </a:solidFill>
              </a:rPr>
              <a:t>直接當掉！直接當掉！直接當掉！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TW" sz="1600" b="1" dirty="0">
                <a:solidFill>
                  <a:srgbClr val="FF0000"/>
                </a:solidFill>
              </a:rPr>
              <a:t>…</a:t>
            </a:r>
          </a:p>
          <a:p>
            <a:r>
              <a:rPr lang="zh-TW" altLang="en-US" dirty="0"/>
              <a:t>繳交期限為兩個星期，</a:t>
            </a:r>
            <a:r>
              <a:rPr lang="zh-TW" altLang="en-US" dirty="0">
                <a:solidFill>
                  <a:srgbClr val="FF0000"/>
                </a:solidFill>
              </a:rPr>
              <a:t>不得遲交。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沒有屍體分數！</a:t>
            </a:r>
            <a:endParaRPr lang="en-US" altLang="zh-TW" dirty="0"/>
          </a:p>
          <a:p>
            <a:r>
              <a:rPr lang="zh-TW" altLang="en-US" dirty="0"/>
              <a:t>評分方式以日後公布為主。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5882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作業繳交規則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569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請</a:t>
            </a:r>
            <a:r>
              <a:rPr lang="zh-TW" altLang="en-US" b="1" dirty="0">
                <a:solidFill>
                  <a:srgbClr val="FF0000"/>
                </a:solidFill>
              </a:rPr>
              <a:t>務必</a:t>
            </a:r>
            <a:r>
              <a:rPr lang="zh-TW" altLang="en-US" dirty="0"/>
              <a:t>透過 </a:t>
            </a:r>
            <a:r>
              <a:rPr lang="en-US" altLang="zh-TW" dirty="0"/>
              <a:t>MD5</a:t>
            </a:r>
            <a:r>
              <a:rPr lang="zh-TW" altLang="en-US" dirty="0"/>
              <a:t> 獲得作業</a:t>
            </a:r>
            <a:r>
              <a:rPr lang="en-US" altLang="zh-TW" dirty="0"/>
              <a:t>checksum</a:t>
            </a:r>
            <a:r>
              <a:rPr lang="zh-TW" altLang="en-US" dirty="0"/>
              <a:t> 後填入 </a:t>
            </a:r>
            <a:r>
              <a:rPr lang="en-US" altLang="zh-TW" dirty="0"/>
              <a:t>google </a:t>
            </a:r>
            <a:r>
              <a:rPr lang="zh-TW" altLang="en-US" dirty="0"/>
              <a:t>表單。</a:t>
            </a:r>
            <a:endParaRPr lang="en-US" altLang="zh-TW" dirty="0"/>
          </a:p>
          <a:p>
            <a:r>
              <a:rPr lang="zh-TW" altLang="en-US" dirty="0"/>
              <a:t>如遇各種原因無法在作業期限前完成上傳，我們將比對 </a:t>
            </a:r>
            <a:r>
              <a:rPr lang="en-US" altLang="zh-TW" dirty="0"/>
              <a:t>checksum</a:t>
            </a:r>
            <a:r>
              <a:rPr lang="zh-TW" altLang="en-US" dirty="0"/>
              <a:t>。若 </a:t>
            </a:r>
            <a:r>
              <a:rPr lang="en-US" altLang="zh-TW" dirty="0"/>
              <a:t>checksum</a:t>
            </a:r>
            <a:r>
              <a:rPr lang="zh-TW" altLang="en-US" dirty="0"/>
              <a:t> 一致則不算遲交。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繳交作業以</a:t>
            </a:r>
            <a:r>
              <a:rPr lang="en-US" altLang="zh-TW" dirty="0">
                <a:solidFill>
                  <a:srgbClr val="FF0000"/>
                </a:solidFill>
              </a:rPr>
              <a:t>MD5</a:t>
            </a:r>
            <a:r>
              <a:rPr lang="zh-TW" altLang="en-US" dirty="0">
                <a:solidFill>
                  <a:srgbClr val="FF0000"/>
                </a:solidFill>
              </a:rPr>
              <a:t>為主</a:t>
            </a:r>
            <a:r>
              <a:rPr lang="zh-TW" altLang="en-US" dirty="0"/>
              <a:t>，若有多個 </a:t>
            </a:r>
            <a:r>
              <a:rPr lang="en-US" altLang="zh-TW" dirty="0"/>
              <a:t>checksum</a:t>
            </a:r>
            <a:r>
              <a:rPr lang="zh-TW" altLang="en-US" dirty="0"/>
              <a:t> 則</a:t>
            </a:r>
            <a:r>
              <a:rPr lang="zh-TW" altLang="en-US" dirty="0">
                <a:solidFill>
                  <a:srgbClr val="FF0000"/>
                </a:solidFill>
              </a:rPr>
              <a:t>取時間最晚</a:t>
            </a:r>
            <a:r>
              <a:rPr lang="zh-TW" altLang="en-US" dirty="0"/>
              <a:t>的為主。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MD5 online generator</a:t>
            </a:r>
          </a:p>
          <a:p>
            <a:r>
              <a:rPr lang="en-US" altLang="zh-TW" dirty="0">
                <a:hlinkClick r:id="rId4"/>
              </a:rPr>
              <a:t>MD5</a:t>
            </a:r>
            <a:r>
              <a:rPr lang="zh-TW" altLang="en-US" dirty="0">
                <a:hlinkClick r:id="rId4"/>
              </a:rPr>
              <a:t> </a:t>
            </a:r>
            <a:r>
              <a:rPr lang="en-US" altLang="zh-TW" dirty="0">
                <a:hlinkClick r:id="rId4"/>
              </a:rPr>
              <a:t>checksum</a:t>
            </a:r>
            <a:r>
              <a:rPr lang="zh-TW" altLang="en-US" dirty="0">
                <a:hlinkClick r:id="rId4"/>
              </a:rPr>
              <a:t> 登記表單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MD5</a:t>
            </a:r>
            <a:r>
              <a:rPr lang="zh-TW" altLang="en-US" dirty="0">
                <a:hlinkClick r:id="rId5"/>
              </a:rPr>
              <a:t> </a:t>
            </a:r>
            <a:r>
              <a:rPr lang="en-US" altLang="zh-TW" dirty="0">
                <a:hlinkClick r:id="rId5"/>
              </a:rPr>
              <a:t>checksum</a:t>
            </a:r>
            <a:r>
              <a:rPr lang="zh-TW" altLang="en-US" dirty="0">
                <a:hlinkClick r:id="rId5"/>
              </a:rPr>
              <a:t> 登記查看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MD5</a:t>
            </a:r>
            <a:r>
              <a:rPr lang="zh-TW" altLang="en-US" dirty="0">
                <a:hlinkClick r:id="rId6"/>
              </a:rPr>
              <a:t> 使用方法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27990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作業繳交流程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01912"/>
            <a:ext cx="8229600" cy="4983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sz="2800" dirty="0"/>
              <a:t>請務必遵守以下規則：</a:t>
            </a:r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將作業打包壓成</a:t>
            </a:r>
            <a:r>
              <a:rPr lang="en-US" altLang="zh-TW" sz="2800" dirty="0"/>
              <a:t>zip</a:t>
            </a:r>
            <a:r>
              <a:rPr lang="zh-TW" altLang="en-US" sz="2800" dirty="0"/>
              <a:t>檔，檔名格式以及打包內容以當次作業公告為主。</a:t>
            </a:r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幫</a:t>
            </a:r>
            <a:r>
              <a:rPr lang="en-US" altLang="zh-TW" sz="2800" dirty="0"/>
              <a:t>zip</a:t>
            </a:r>
            <a:r>
              <a:rPr lang="zh-TW" altLang="en-US" sz="2800" dirty="0"/>
              <a:t>檔產生</a:t>
            </a:r>
            <a:r>
              <a:rPr lang="en-US" altLang="zh-TW" sz="2800" dirty="0"/>
              <a:t>MD5</a:t>
            </a:r>
            <a:r>
              <a:rPr lang="zh-TW" altLang="en-US" sz="2800" dirty="0"/>
              <a:t>，並填寫</a:t>
            </a:r>
            <a:r>
              <a:rPr lang="en-US" altLang="zh-TW" sz="2800" dirty="0"/>
              <a:t>google</a:t>
            </a:r>
            <a:r>
              <a:rPr lang="zh-TW" altLang="en-US" sz="2800" dirty="0"/>
              <a:t>表單。</a:t>
            </a:r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將</a:t>
            </a:r>
            <a:r>
              <a:rPr lang="en-US" altLang="zh-TW" sz="2800" dirty="0"/>
              <a:t>zip</a:t>
            </a:r>
            <a:r>
              <a:rPr lang="zh-TW" altLang="en-US" sz="2800" dirty="0"/>
              <a:t>檔上傳</a:t>
            </a:r>
            <a:r>
              <a:rPr lang="en-US" altLang="zh-TW" sz="2800" dirty="0"/>
              <a:t>ftp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dirty="0"/>
              <a:t>將</a:t>
            </a:r>
            <a:r>
              <a:rPr lang="en-US" altLang="zh-TW" sz="2800" dirty="0"/>
              <a:t>MD5</a:t>
            </a:r>
            <a:r>
              <a:rPr lang="zh-TW" altLang="en-US" sz="2800" dirty="0"/>
              <a:t>和網址繳交至</a:t>
            </a:r>
            <a:r>
              <a:rPr lang="en-US" altLang="zh-TW" sz="2800" dirty="0" err="1"/>
              <a:t>eeclass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pPr marL="0" indent="0" algn="ctr">
              <a:buNone/>
            </a:pPr>
            <a:endParaRPr lang="en-US" altLang="zh-TW" sz="4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TW" altLang="en-US" sz="4000" b="1" dirty="0">
                <a:solidFill>
                  <a:srgbClr val="FF0000"/>
                </a:solidFill>
              </a:rPr>
              <a:t>若違反任何一項繳交作業</a:t>
            </a:r>
            <a:r>
              <a:rPr lang="en-US" altLang="zh-TW" sz="4000" b="1" dirty="0">
                <a:solidFill>
                  <a:srgbClr val="FF0000"/>
                </a:solidFill>
              </a:rPr>
              <a:t>SOP</a:t>
            </a:r>
            <a:r>
              <a:rPr lang="zh-TW" altLang="en-US" sz="4000" b="1" dirty="0">
                <a:solidFill>
                  <a:srgbClr val="FF0000"/>
                </a:solidFill>
              </a:rPr>
              <a:t>，</a:t>
            </a:r>
            <a:endParaRPr lang="en-US" altLang="zh-TW" sz="4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TW" altLang="en-US" sz="4000" b="1" dirty="0">
                <a:solidFill>
                  <a:srgbClr val="FF0000"/>
                </a:solidFill>
              </a:rPr>
              <a:t>一律扣作業總分</a:t>
            </a:r>
            <a:r>
              <a:rPr lang="en-US" altLang="zh-TW" sz="4000" b="1" dirty="0">
                <a:solidFill>
                  <a:srgbClr val="FF0000"/>
                </a:solidFill>
              </a:rPr>
              <a:t>10</a:t>
            </a:r>
            <a:r>
              <a:rPr lang="zh-TW" altLang="en-US" sz="4000" b="1" dirty="0">
                <a:solidFill>
                  <a:srgbClr val="FF0000"/>
                </a:solidFill>
              </a:rPr>
              <a:t>分！！！</a:t>
            </a:r>
            <a:endParaRPr lang="en-US" altLang="zh-TW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2400" b="1" dirty="0"/>
          </a:p>
          <a:p>
            <a:pPr marL="0" indent="0">
              <a:buNone/>
            </a:pPr>
            <a:r>
              <a:rPr lang="zh-TW" altLang="en-US" sz="2400" b="1" dirty="0"/>
              <a:t>貼心提醒：</a:t>
            </a:r>
            <a:r>
              <a:rPr lang="zh-TW" altLang="en-US" sz="2400" dirty="0"/>
              <a:t>請同學守護</a:t>
            </a:r>
            <a:r>
              <a:rPr lang="en-US" altLang="zh-TW" sz="2400" dirty="0"/>
              <a:t>zip</a:t>
            </a:r>
            <a:r>
              <a:rPr lang="zh-TW" altLang="en-US" sz="2400" dirty="0"/>
              <a:t>檔至作業成績公告或期末。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1817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800" dirty="0"/>
              <a:t>Create your chatroom app with Firebase. </a:t>
            </a:r>
          </a:p>
          <a:p>
            <a:r>
              <a:rPr lang="en-US" altLang="zh-TW" sz="2800" dirty="0"/>
              <a:t>Your web page must meet all requirement in basic components then you will get 70%</a:t>
            </a:r>
          </a:p>
          <a:p>
            <a:r>
              <a:rPr lang="en-US" altLang="zh-TW" sz="2800" dirty="0"/>
              <a:t>Add some advance components and bonus components in your web page will get at most 25%</a:t>
            </a:r>
          </a:p>
          <a:p>
            <a:r>
              <a:rPr lang="en-US" altLang="zh-TW" sz="2800" dirty="0"/>
              <a:t>Describing the functions of your website in </a:t>
            </a:r>
            <a:r>
              <a:rPr lang="en-US" altLang="zh-TW" sz="2800" b="1" dirty="0"/>
              <a:t>README.md</a:t>
            </a:r>
          </a:p>
          <a:p>
            <a:r>
              <a:rPr lang="en-US" altLang="zh-TW" sz="2800" dirty="0"/>
              <a:t>You ought to explain how to operate your web, if TAs can’t find the function, you won’t get the points.</a:t>
            </a:r>
          </a:p>
          <a:p>
            <a:endParaRPr lang="en-US" altLang="zh-TW" sz="2800" dirty="0"/>
          </a:p>
          <a:p>
            <a:pPr lvl="1"/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2593092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components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08525"/>
          </a:xfrm>
        </p:spPr>
        <p:txBody>
          <a:bodyPr anchor="ctr">
            <a:normAutofit fontScale="92500"/>
          </a:bodyPr>
          <a:lstStyle/>
          <a:p>
            <a:r>
              <a:rPr lang="en-US" altLang="zh-TW" sz="2800" dirty="0"/>
              <a:t>Membership Mechanism </a:t>
            </a:r>
            <a:r>
              <a:rPr lang="en-US" altLang="zh-TW" sz="2800" b="1" dirty="0"/>
              <a:t>(15%)</a:t>
            </a:r>
          </a:p>
          <a:p>
            <a:pPr lvl="1"/>
            <a:r>
              <a:rPr lang="en-US" altLang="zh-TW" sz="2400" dirty="0"/>
              <a:t>Email Sign Up</a:t>
            </a:r>
          </a:p>
          <a:p>
            <a:pPr lvl="1"/>
            <a:r>
              <a:rPr lang="en-US" altLang="zh-TW" sz="2400" dirty="0"/>
              <a:t>Email Sign In</a:t>
            </a:r>
          </a:p>
          <a:p>
            <a:r>
              <a:rPr lang="en-US" altLang="zh-TW" sz="2800" dirty="0"/>
              <a:t>Host your Firebase page </a:t>
            </a:r>
            <a:r>
              <a:rPr lang="en-US" altLang="zh-TW" sz="2800" b="1" dirty="0"/>
              <a:t>(5%)</a:t>
            </a:r>
          </a:p>
          <a:p>
            <a:pPr lvl="1"/>
            <a:r>
              <a:rPr lang="en-US" altLang="zh-TW" sz="2400" dirty="0"/>
              <a:t>Use </a:t>
            </a:r>
            <a:r>
              <a:rPr lang="en-US" altLang="zh-TW" sz="2400" dirty="0">
                <a:solidFill>
                  <a:srgbClr val="FF0000"/>
                </a:solidFill>
              </a:rPr>
              <a:t>Firebase Hosting</a:t>
            </a:r>
            <a:r>
              <a:rPr lang="en-US" altLang="zh-TW" sz="2400" dirty="0"/>
              <a:t> to host your page and check it working fine</a:t>
            </a:r>
          </a:p>
          <a:p>
            <a:r>
              <a:rPr lang="en-US" altLang="zh-TW" sz="2800" dirty="0"/>
              <a:t>Database read/write </a:t>
            </a:r>
            <a:r>
              <a:rPr lang="en-US" altLang="zh-TW" sz="2800" b="1" dirty="0"/>
              <a:t>(15%)</a:t>
            </a:r>
          </a:p>
          <a:p>
            <a:pPr lvl="1"/>
            <a:r>
              <a:rPr lang="en-US" altLang="zh-TW" sz="2400" dirty="0"/>
              <a:t>Read/Write your membership data, or other usefull data in </a:t>
            </a:r>
            <a:r>
              <a:rPr lang="en-US" altLang="zh-TW" sz="2400" dirty="0">
                <a:solidFill>
                  <a:srgbClr val="FF0000"/>
                </a:solidFill>
              </a:rPr>
              <a:t>authenticated</a:t>
            </a:r>
            <a:r>
              <a:rPr lang="en-US" altLang="zh-TW" sz="2400" dirty="0"/>
              <a:t> way</a:t>
            </a:r>
          </a:p>
          <a:p>
            <a:r>
              <a:rPr lang="en-US" altLang="zh-TW" sz="2800" dirty="0"/>
              <a:t>RWD </a:t>
            </a:r>
            <a:r>
              <a:rPr lang="en-US" altLang="zh-TW" sz="2800" b="1" dirty="0"/>
              <a:t>(15%)</a:t>
            </a:r>
          </a:p>
          <a:p>
            <a:pPr lvl="1"/>
            <a:r>
              <a:rPr lang="en-US" altLang="zh-TW" sz="2400" dirty="0"/>
              <a:t>Check your website working fine on different size device</a:t>
            </a:r>
          </a:p>
        </p:txBody>
      </p:sp>
    </p:spTree>
    <p:extLst>
      <p:ext uri="{BB962C8B-B14F-4D97-AF65-F5344CB8AC3E}">
        <p14:creationId xmlns:p14="http://schemas.microsoft.com/office/powerpoint/2010/main" val="15971306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components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/>
              <a:t>Chatroom </a:t>
            </a:r>
            <a:r>
              <a:rPr lang="en-US" altLang="zh-TW" sz="2800" b="1" dirty="0">
                <a:sym typeface="Wingdings" panose="05000000000000000000" pitchFamily="2" charset="2"/>
              </a:rPr>
              <a:t>(20%)</a:t>
            </a:r>
            <a:endParaRPr lang="en-US" altLang="zh-TW" sz="2800" b="1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Can create </a:t>
            </a:r>
            <a:r>
              <a:rPr lang="en-US" altLang="zh-TW" b="1" dirty="0"/>
              <a:t>private chatrooms </a:t>
            </a:r>
            <a:r>
              <a:rPr lang="en-US" altLang="zh-TW" dirty="0"/>
              <a:t>to chat with other members register in this website 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Other members can see your messages in chatroom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Load all history</a:t>
            </a:r>
            <a:r>
              <a:rPr lang="zh-TW" altLang="en-US" dirty="0"/>
              <a:t> </a:t>
            </a:r>
            <a:r>
              <a:rPr lang="en-US" altLang="zh-TW" dirty="0"/>
              <a:t>message of current chatroom</a:t>
            </a:r>
          </a:p>
        </p:txBody>
      </p:sp>
    </p:spTree>
    <p:extLst>
      <p:ext uri="{BB962C8B-B14F-4D97-AF65-F5344CB8AC3E}">
        <p14:creationId xmlns:p14="http://schemas.microsoft.com/office/powerpoint/2010/main" val="39044987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Advanced components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600200"/>
            <a:ext cx="8147248" cy="492514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Using React </a:t>
            </a:r>
            <a:r>
              <a:rPr lang="en-US" altLang="zh-TW" sz="2400" b="1" dirty="0"/>
              <a:t>(10%)</a:t>
            </a:r>
            <a:endParaRPr lang="en-US" altLang="zh-TW" sz="2400" dirty="0"/>
          </a:p>
          <a:p>
            <a:r>
              <a:rPr lang="en-US" altLang="zh-TW" sz="2400" dirty="0"/>
              <a:t>Sign Up/In with Google or other third-party accounts </a:t>
            </a:r>
            <a:r>
              <a:rPr lang="en-US" altLang="zh-TW" sz="2400" b="1" dirty="0"/>
              <a:t>(1%)</a:t>
            </a:r>
          </a:p>
          <a:p>
            <a:r>
              <a:rPr lang="en-US" altLang="zh-TW" sz="2400" dirty="0"/>
              <a:t>Add Chrome notification </a:t>
            </a:r>
            <a:r>
              <a:rPr lang="en-US" altLang="zh-TW" sz="2400" b="1" dirty="0"/>
              <a:t>(5%)</a:t>
            </a:r>
          </a:p>
          <a:p>
            <a:r>
              <a:rPr lang="en-US" altLang="zh-TW" sz="2400" dirty="0"/>
              <a:t>Use CSS animation </a:t>
            </a:r>
            <a:r>
              <a:rPr lang="en-US" altLang="zh-TW" sz="2400" b="1" dirty="0"/>
              <a:t>(2%)</a:t>
            </a:r>
          </a:p>
          <a:p>
            <a:pPr lvl="1"/>
            <a:r>
              <a:rPr lang="en-US" altLang="zh-TW" sz="2400" dirty="0">
                <a:hlinkClick r:id="rId2"/>
              </a:rPr>
              <a:t>https://www.youtube.com/watch?v=bjUoQbSJDJs</a:t>
            </a:r>
            <a:endParaRPr lang="en-US" altLang="zh-TW" sz="2400" dirty="0"/>
          </a:p>
          <a:p>
            <a:r>
              <a:rPr lang="en-US" altLang="zh-TW" sz="2400" dirty="0"/>
              <a:t>Deal with problems when sending code </a:t>
            </a:r>
            <a:r>
              <a:rPr lang="en-US" altLang="zh-TW" sz="2400" b="1" dirty="0"/>
              <a:t>(2%)</a:t>
            </a:r>
          </a:p>
          <a:p>
            <a:pPr lvl="1"/>
            <a:r>
              <a:rPr lang="en-US" altLang="zh-TW" sz="2400" b="1" dirty="0"/>
              <a:t>&lt;script&gt;alert(“example”);&lt;/script&gt;</a:t>
            </a:r>
          </a:p>
          <a:p>
            <a:pPr lvl="1"/>
            <a:r>
              <a:rPr lang="en-US" altLang="zh-TW" sz="2400" b="1" dirty="0"/>
              <a:t>&lt;h1&gt;example&lt;/h1&gt;</a:t>
            </a:r>
          </a:p>
        </p:txBody>
      </p:sp>
    </p:spTree>
    <p:extLst>
      <p:ext uri="{BB962C8B-B14F-4D97-AF65-F5344CB8AC3E}">
        <p14:creationId xmlns:p14="http://schemas.microsoft.com/office/powerpoint/2010/main" val="2794076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E46B20-6200-4721-BE5D-B3BA8339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 Components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643E2A-AC83-4B42-8AC9-28508A15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Bonus Components</a:t>
            </a:r>
            <a:r>
              <a:rPr lang="en-US" altLang="zh-TW" sz="2800" b="1" dirty="0"/>
              <a:t> (at most 5%)</a:t>
            </a:r>
          </a:p>
          <a:p>
            <a:pPr lvl="1"/>
            <a:r>
              <a:rPr lang="en-US" altLang="zh-TW" sz="2400" b="1" dirty="0"/>
              <a:t>User profile (1%)</a:t>
            </a:r>
          </a:p>
          <a:p>
            <a:pPr lvl="1"/>
            <a:r>
              <a:rPr lang="en-US" altLang="zh-TW" sz="2400" b="1" dirty="0"/>
              <a:t>Profile picture (1%)</a:t>
            </a:r>
          </a:p>
          <a:p>
            <a:pPr lvl="1"/>
            <a:r>
              <a:rPr lang="en-US" altLang="zh-TW" sz="2400" b="1" dirty="0"/>
              <a:t>Send image (1%)</a:t>
            </a:r>
          </a:p>
          <a:p>
            <a:pPr lvl="1"/>
            <a:r>
              <a:rPr lang="en-US" altLang="zh-TW" sz="2400" b="1" dirty="0"/>
              <a:t>Send video (1%)</a:t>
            </a:r>
          </a:p>
          <a:p>
            <a:pPr lvl="1"/>
            <a:r>
              <a:rPr lang="en-US" altLang="zh-TW" sz="2400" b="1" dirty="0"/>
              <a:t>Chatbot (2%)</a:t>
            </a:r>
          </a:p>
          <a:p>
            <a:pPr lvl="1"/>
            <a:r>
              <a:rPr lang="en-US" altLang="zh-TW" sz="2400" b="1" dirty="0"/>
              <a:t>Block User (2%) </a:t>
            </a:r>
          </a:p>
          <a:p>
            <a:pPr lvl="1"/>
            <a:r>
              <a:rPr lang="en-US" altLang="zh-TW" sz="2400" b="1" dirty="0"/>
              <a:t>Unsend message (3%)</a:t>
            </a:r>
          </a:p>
          <a:p>
            <a:pPr lvl="1"/>
            <a:r>
              <a:rPr lang="en-US" altLang="zh-TW" sz="2400" b="1" dirty="0"/>
              <a:t>Search for message (3%)</a:t>
            </a:r>
          </a:p>
          <a:p>
            <a:pPr lvl="1"/>
            <a:r>
              <a:rPr lang="en-US" altLang="zh-TW" sz="2400" b="1" dirty="0"/>
              <a:t>Send gif from Tenor API (3%)</a:t>
            </a:r>
          </a:p>
          <a:p>
            <a:pPr lvl="1"/>
            <a:endParaRPr lang="en-US" altLang="zh-TW" sz="2400" b="1" dirty="0"/>
          </a:p>
          <a:p>
            <a:pPr lvl="1"/>
            <a:endParaRPr lang="en-US" altLang="zh-TW" sz="2400" b="1" dirty="0"/>
          </a:p>
          <a:p>
            <a:pPr lvl="1"/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58641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6273648"/>
              </p:ext>
            </p:extLst>
          </p:nvPr>
        </p:nvGraphicFramePr>
        <p:xfrm>
          <a:off x="457200" y="1916832"/>
          <a:ext cx="8352928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1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j-lt"/>
                          <a:ea typeface="標楷體" panose="03000509000000000000" pitchFamily="65" charset="-120"/>
                        </a:rPr>
                        <a:t>Item</a:t>
                      </a:r>
                      <a:endParaRPr lang="zh-TW" altLang="en-US" sz="24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j-lt"/>
                          <a:ea typeface="標楷體" panose="03000509000000000000" pitchFamily="65" charset="-120"/>
                        </a:rPr>
                        <a:t>Score</a:t>
                      </a:r>
                      <a:endParaRPr lang="zh-TW" altLang="en-US" sz="24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latin typeface="+mn-lt"/>
                          <a:ea typeface="+mn-ea"/>
                        </a:rPr>
                        <a:t>Basic</a:t>
                      </a:r>
                      <a:r>
                        <a:rPr lang="en-US" altLang="zh-TW" sz="2400" b="0" baseline="0" dirty="0">
                          <a:latin typeface="+mn-lt"/>
                          <a:ea typeface="+mn-ea"/>
                        </a:rPr>
                        <a:t> components</a:t>
                      </a:r>
                      <a:endParaRPr lang="en-US" altLang="zh-TW" sz="2400" b="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70%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latin typeface="+mn-lt"/>
                          <a:ea typeface="+mn-ea"/>
                        </a:rPr>
                        <a:t>Advance components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20%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baseline="0" dirty="0">
                          <a:latin typeface="+mn-lt"/>
                          <a:ea typeface="+mn-ea"/>
                        </a:rPr>
                        <a:t>Total Completeness (subjective)</a:t>
                      </a:r>
                      <a:endParaRPr lang="en-US" altLang="zh-TW" sz="2400" b="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10%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4945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latin typeface="+mn-lt"/>
                          <a:ea typeface="+mn-ea"/>
                        </a:rPr>
                        <a:t>Bonus components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5%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latin typeface="+mn-lt"/>
                          <a:ea typeface="+mn-ea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105%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2862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Reminder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4968552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Deploy your web page to </a:t>
            </a:r>
            <a:r>
              <a:rPr kumimoji="1" lang="en-US" altLang="zh-TW" sz="2400" b="1" dirty="0"/>
              <a:t>Firebase page</a:t>
            </a:r>
            <a:r>
              <a:rPr kumimoji="1" lang="en-US" altLang="zh-TW" sz="2400" dirty="0"/>
              <a:t>, and ensure it works correctly. Add TA’s account to your firebase project.</a:t>
            </a:r>
          </a:p>
          <a:p>
            <a:pPr lvl="1"/>
            <a:r>
              <a:rPr kumimoji="1" lang="en-US" altLang="zh-TW" sz="2000" b="1" dirty="0"/>
              <a:t>Your main page should be named as </a:t>
            </a:r>
            <a:r>
              <a:rPr kumimoji="1" lang="en-US" altLang="zh-TW" sz="2000" dirty="0"/>
              <a:t>“</a:t>
            </a:r>
            <a:r>
              <a:rPr kumimoji="1" lang="en-US" altLang="zh-TW" sz="2000" b="1" dirty="0"/>
              <a:t>index.html</a:t>
            </a:r>
            <a:r>
              <a:rPr kumimoji="1" lang="en-US" altLang="zh-TW" sz="2000" dirty="0"/>
              <a:t>”</a:t>
            </a:r>
          </a:p>
          <a:p>
            <a:r>
              <a:rPr kumimoji="1" lang="en-US" altLang="zh-TW" sz="2400" dirty="0"/>
              <a:t>Upload source code to FTP.</a:t>
            </a:r>
          </a:p>
          <a:p>
            <a:r>
              <a:rPr lang="en-US" altLang="zh-TW" sz="2000" dirty="0">
                <a:solidFill>
                  <a:srgbClr val="212121"/>
                </a:solidFill>
                <a:ea typeface="inherit"/>
              </a:rPr>
              <a:t>C</a:t>
            </a:r>
            <a:r>
              <a:rPr lang="zh-TW" altLang="zh-TW" sz="2000" dirty="0">
                <a:solidFill>
                  <a:srgbClr val="212121"/>
                </a:solidFill>
                <a:ea typeface="inherit"/>
              </a:rPr>
              <a:t>ompress</a:t>
            </a:r>
            <a:r>
              <a:rPr lang="en-US" altLang="zh-TW" sz="2000" dirty="0">
                <a:solidFill>
                  <a:srgbClr val="212121"/>
                </a:solidFill>
                <a:ea typeface="inherit"/>
              </a:rPr>
              <a:t> files into</a:t>
            </a:r>
            <a:r>
              <a:rPr lang="zh-TW" altLang="en-US" sz="2000" dirty="0">
                <a:solidFill>
                  <a:srgbClr val="212121"/>
                </a:solidFill>
                <a:ea typeface="inherit"/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  <a:ea typeface="inherit"/>
              </a:rPr>
              <a:t>Midterm_Project</a:t>
            </a:r>
            <a:r>
              <a:rPr lang="en-US" altLang="zh-TW" sz="2000" dirty="0">
                <a:solidFill>
                  <a:srgbClr val="0070C0"/>
                </a:solidFill>
                <a:ea typeface="inherit"/>
              </a:rPr>
              <a:t>_</a:t>
            </a:r>
            <a:r>
              <a:rPr lang="zh-TW" altLang="en-US" sz="2000" dirty="0">
                <a:solidFill>
                  <a:srgbClr val="0070C0"/>
                </a:solidFill>
                <a:ea typeface="inherit"/>
              </a:rPr>
              <a:t>學號</a:t>
            </a:r>
            <a:r>
              <a:rPr lang="en-US" altLang="zh-TW" sz="2000" dirty="0">
                <a:solidFill>
                  <a:srgbClr val="0070C0"/>
                </a:solidFill>
                <a:ea typeface="inherit"/>
              </a:rPr>
              <a:t>.</a:t>
            </a:r>
            <a:r>
              <a:rPr kumimoji="1" lang="en-US" altLang="zh-TW" sz="2000" b="1" dirty="0">
                <a:solidFill>
                  <a:srgbClr val="0070C0"/>
                </a:solidFill>
              </a:rPr>
              <a:t>zip </a:t>
            </a:r>
            <a:r>
              <a:rPr kumimoji="1" lang="en-US" altLang="zh-TW" sz="2000" dirty="0"/>
              <a:t>then upload</a:t>
            </a:r>
          </a:p>
          <a:p>
            <a:pPr lvl="1"/>
            <a:r>
              <a:rPr kumimoji="1" lang="en-US" altLang="zh-TW" sz="2000" dirty="0"/>
              <a:t>index.html, .</a:t>
            </a:r>
            <a:r>
              <a:rPr kumimoji="1" lang="en-US" altLang="zh-TW" sz="2000" dirty="0" err="1"/>
              <a:t>css</a:t>
            </a:r>
            <a:r>
              <a:rPr kumimoji="1" lang="en-US" altLang="zh-TW" sz="2000" dirty="0"/>
              <a:t>, .</a:t>
            </a:r>
            <a:r>
              <a:rPr kumimoji="1" lang="en-US" altLang="zh-TW" sz="2000" dirty="0" err="1"/>
              <a:t>js</a:t>
            </a:r>
            <a:r>
              <a:rPr kumimoji="1" lang="en-US" altLang="zh-TW" sz="2000" dirty="0"/>
              <a:t>, README.md, etc.</a:t>
            </a:r>
          </a:p>
          <a:p>
            <a:pPr lvl="1"/>
            <a:r>
              <a:rPr kumimoji="1" lang="en-US" altLang="zh-TW" sz="2400" b="1" dirty="0">
                <a:solidFill>
                  <a:srgbClr val="FF0000"/>
                </a:solidFill>
              </a:rPr>
              <a:t>Do not add </a:t>
            </a:r>
            <a:r>
              <a:rPr kumimoji="1" lang="en-US" altLang="zh-TW" sz="2400" b="1" dirty="0" err="1">
                <a:solidFill>
                  <a:srgbClr val="FF0000"/>
                </a:solidFill>
              </a:rPr>
              <a:t>node_modules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 into zip file.</a:t>
            </a:r>
          </a:p>
          <a:p>
            <a:pPr lvl="1"/>
            <a:r>
              <a:rPr kumimoji="1" lang="en-US" altLang="zh-TW" sz="2000" dirty="0"/>
              <a:t>If you upload the files again, please change the filename become </a:t>
            </a:r>
            <a:r>
              <a:rPr lang="en-US" altLang="zh-TW" sz="2000" dirty="0" err="1">
                <a:solidFill>
                  <a:srgbClr val="0070C0"/>
                </a:solidFill>
                <a:ea typeface="inherit"/>
              </a:rPr>
              <a:t>Midterm_Project</a:t>
            </a:r>
            <a:r>
              <a:rPr lang="en-US" altLang="zh-TW" sz="2000" dirty="0">
                <a:solidFill>
                  <a:srgbClr val="0070C0"/>
                </a:solidFill>
                <a:ea typeface="inherit"/>
              </a:rPr>
              <a:t>_</a:t>
            </a:r>
            <a:r>
              <a:rPr lang="zh-TW" altLang="en-US" sz="2000" dirty="0">
                <a:solidFill>
                  <a:srgbClr val="0070C0"/>
                </a:solidFill>
                <a:ea typeface="inherit"/>
              </a:rPr>
              <a:t>學號</a:t>
            </a:r>
            <a:r>
              <a:rPr lang="en-US" altLang="zh-TW" sz="2000" dirty="0">
                <a:solidFill>
                  <a:srgbClr val="0070C0"/>
                </a:solidFill>
                <a:ea typeface="inherit"/>
              </a:rPr>
              <a:t>_</a:t>
            </a:r>
            <a:r>
              <a:rPr lang="en-US" altLang="zh-TW" sz="2000" dirty="0" err="1">
                <a:solidFill>
                  <a:srgbClr val="0070C0"/>
                </a:solidFill>
                <a:ea typeface="inherit"/>
              </a:rPr>
              <a:t>v?.</a:t>
            </a:r>
            <a:r>
              <a:rPr kumimoji="1" lang="en-US" altLang="zh-TW" sz="2000" b="1" dirty="0" err="1">
                <a:solidFill>
                  <a:srgbClr val="0070C0"/>
                </a:solidFill>
              </a:rPr>
              <a:t>zip</a:t>
            </a:r>
            <a:r>
              <a:rPr kumimoji="1" lang="en-US" altLang="zh-TW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TW" sz="2000" b="1" dirty="0"/>
              <a:t>(v? -&gt; which version)</a:t>
            </a:r>
            <a:r>
              <a:rPr kumimoji="1" lang="en-US" altLang="zh-TW" sz="2000" b="1" dirty="0">
                <a:solidFill>
                  <a:srgbClr val="0070C0"/>
                </a:solidFill>
              </a:rPr>
              <a:t> </a:t>
            </a:r>
            <a:endParaRPr kumimoji="1" lang="en-US" altLang="zh-TW" sz="2000" dirty="0"/>
          </a:p>
          <a:p>
            <a:r>
              <a:rPr kumimoji="1" lang="en-US" altLang="zh-TW" sz="2400" b="1" dirty="0"/>
              <a:t>MD5</a:t>
            </a:r>
            <a:r>
              <a:rPr kumimoji="1" lang="zh-TW" altLang="en-US" sz="2400" b="1" dirty="0"/>
              <a:t> </a:t>
            </a:r>
            <a:r>
              <a:rPr kumimoji="1" lang="en-US" altLang="zh-TW" sz="2400" b="1" dirty="0"/>
              <a:t>checksum</a:t>
            </a:r>
            <a:r>
              <a:rPr kumimoji="1" lang="zh-TW" altLang="en-US" sz="2400" b="1" dirty="0"/>
              <a:t> </a:t>
            </a:r>
            <a:r>
              <a:rPr kumimoji="1" lang="en-US" altLang="zh-TW" sz="2400" dirty="0"/>
              <a:t>(</a:t>
            </a:r>
            <a:r>
              <a:rPr kumimoji="1" lang="en-US" altLang="zh-TW" sz="2400" dirty="0">
                <a:solidFill>
                  <a:srgbClr val="FF0000"/>
                </a:solidFill>
              </a:rPr>
              <a:t>if you didn’t do this </a:t>
            </a:r>
            <a:r>
              <a:rPr kumimoji="1" lang="en-US" altLang="zh-TW" sz="24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-10%</a:t>
            </a:r>
            <a:r>
              <a:rPr kumimoji="1" lang="en-US" altLang="zh-TW" sz="2400" dirty="0"/>
              <a:t>)</a:t>
            </a:r>
          </a:p>
          <a:p>
            <a:r>
              <a:rPr kumimoji="1" lang="en-US" altLang="zh-TW" sz="2400" dirty="0">
                <a:solidFill>
                  <a:srgbClr val="FF0000"/>
                </a:solidFill>
              </a:rPr>
              <a:t>FIRM deadline: 2022/04/24 23:59 (commit time)</a:t>
            </a:r>
          </a:p>
          <a:p>
            <a:r>
              <a:rPr kumimoji="1" lang="en-US" altLang="zh-TW" sz="2000" dirty="0"/>
              <a:t>Upload your </a:t>
            </a:r>
            <a:r>
              <a:rPr kumimoji="1" lang="en-US" altLang="zh-TW" sz="2000" dirty="0">
                <a:solidFill>
                  <a:srgbClr val="FF0000"/>
                </a:solidFill>
              </a:rPr>
              <a:t>MD5 </a:t>
            </a:r>
            <a:r>
              <a:rPr kumimoji="1" lang="en-US" altLang="zh-TW" sz="2000" dirty="0"/>
              <a:t>and</a:t>
            </a:r>
            <a:r>
              <a:rPr kumimoji="1" lang="en-US" altLang="zh-TW" sz="2000" dirty="0">
                <a:solidFill>
                  <a:srgbClr val="FF0000"/>
                </a:solidFill>
              </a:rPr>
              <a:t> web link </a:t>
            </a:r>
            <a:r>
              <a:rPr kumimoji="1" lang="en-US" altLang="zh-TW" sz="2000" dirty="0"/>
              <a:t>to </a:t>
            </a:r>
            <a:r>
              <a:rPr kumimoji="1" lang="en-US" altLang="zh-TW" sz="2000" dirty="0" err="1"/>
              <a:t>eeclass</a:t>
            </a:r>
            <a:endParaRPr kumimoji="1" lang="en-US" altLang="zh-TW" sz="2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14483"/>
            <a:ext cx="20840" cy="282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412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69DB9-7B59-48ED-A882-103A8656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Add permission to TA’s account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3846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02D7225-05F4-47EF-92AB-2232C340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Go project setting and select “Users and permissions”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740352" y="3717032"/>
            <a:ext cx="122413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27584" y="4596244"/>
            <a:ext cx="1728192" cy="36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25024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urse_PPTX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 cap="sq">
          <a:solidFill>
            <a:srgbClr val="FF0000"/>
          </a:solidFill>
          <a:round/>
        </a:ln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5" id="{0BEFD3DD-8257-CC49-A72F-66F904296101}" vid="{352BCE09-1A75-9E41-8EDD-0FBD23D4AD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B293D44-CF12-42FB-A90A-456DFC87D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Course_PPTX_Template</Template>
  <TotalTime>1552</TotalTime>
  <Words>713</Words>
  <Application>Microsoft Office PowerPoint</Application>
  <PresentationFormat>如螢幕大小 (4:3)</PresentationFormat>
  <Paragraphs>109</Paragraphs>
  <Slides>13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inherit</vt:lpstr>
      <vt:lpstr>Stencil Std</vt:lpstr>
      <vt:lpstr>微軟正黑體</vt:lpstr>
      <vt:lpstr>新細明體</vt:lpstr>
      <vt:lpstr>標楷體</vt:lpstr>
      <vt:lpstr>Arial</vt:lpstr>
      <vt:lpstr>Calibri</vt:lpstr>
      <vt:lpstr>Wingdings</vt:lpstr>
      <vt:lpstr>Course_PPTX_Theme</vt:lpstr>
      <vt:lpstr>Midterm Project - Chatroom</vt:lpstr>
      <vt:lpstr>Goal</vt:lpstr>
      <vt:lpstr>Basic components</vt:lpstr>
      <vt:lpstr>Basic components</vt:lpstr>
      <vt:lpstr>Advanced components</vt:lpstr>
      <vt:lpstr>Bonus Components </vt:lpstr>
      <vt:lpstr>Scoring</vt:lpstr>
      <vt:lpstr>Reminder</vt:lpstr>
      <vt:lpstr>Add permission to TA’s account</vt:lpstr>
      <vt:lpstr>Add permission to TA’s account</vt:lpstr>
      <vt:lpstr>作業規則</vt:lpstr>
      <vt:lpstr>作業繳交規則</vt:lpstr>
      <vt:lpstr>作業繳交流程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Website with GitLab Pages</dc:title>
  <dc:subject/>
  <dc:creator>Eric Su</dc:creator>
  <cp:keywords/>
  <dc:description/>
  <cp:lastModifiedBy>蔡侑廷</cp:lastModifiedBy>
  <cp:revision>219</cp:revision>
  <cp:lastPrinted>2018-03-29T07:41:15Z</cp:lastPrinted>
  <dcterms:created xsi:type="dcterms:W3CDTF">2018-01-25T06:12:58Z</dcterms:created>
  <dcterms:modified xsi:type="dcterms:W3CDTF">2022-04-15T17:03:58Z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