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10058400" cx="777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D8823B-F84C-4543-B3E9-1A41403C518A}">
  <a:tblStyle styleId="{9CD8823B-F84C-4543-B3E9-1A41403C51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64900" y="179150"/>
            <a:ext cx="7242600" cy="782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067"/>
              <a:t>Student</a:t>
            </a:r>
            <a:r>
              <a:rPr b="1" lang="en" sz="2067"/>
              <a:t> Extension Opportunity</a:t>
            </a:r>
            <a:r>
              <a:rPr b="1" lang="en" sz="2067"/>
              <a:t> for Sea Level Change Project	</a:t>
            </a:r>
            <a:endParaRPr b="1" sz="2067"/>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757"/>
              <a:t>Name:_________________________________		</a:t>
            </a:r>
            <a:r>
              <a:rPr lang="en" sz="1757"/>
              <a:t>Period: __________Date: __________</a:t>
            </a:r>
            <a:endParaRPr sz="1757"/>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5" name="Google Shape;55;p13"/>
          <p:cNvSpPr/>
          <p:nvPr/>
        </p:nvSpPr>
        <p:spPr>
          <a:xfrm>
            <a:off x="285750" y="719675"/>
            <a:ext cx="7154400" cy="35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Original Location:_____________________ </a:t>
            </a:r>
            <a:r>
              <a:rPr lang="en" sz="1200">
                <a:solidFill>
                  <a:schemeClr val="dk1"/>
                </a:solidFill>
              </a:rPr>
              <a:t> 	</a:t>
            </a:r>
            <a:r>
              <a:rPr lang="en" sz="1200">
                <a:solidFill>
                  <a:schemeClr val="dk1"/>
                </a:solidFill>
              </a:rPr>
              <a:t>Paired Latitude Location: _____________________</a:t>
            </a:r>
            <a:endParaRPr sz="1200">
              <a:solidFill>
                <a:schemeClr val="dk1"/>
              </a:solidFill>
            </a:endParaRPr>
          </a:p>
        </p:txBody>
      </p:sp>
      <p:sp>
        <p:nvSpPr>
          <p:cNvPr id="56" name="Google Shape;56;p13"/>
          <p:cNvSpPr txBox="1"/>
          <p:nvPr/>
        </p:nvSpPr>
        <p:spPr>
          <a:xfrm>
            <a:off x="301650" y="1142975"/>
            <a:ext cx="712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Choose a location with a paired latitude to the original </a:t>
            </a:r>
            <a:r>
              <a:rPr lang="en" sz="1000">
                <a:solidFill>
                  <a:schemeClr val="dk1"/>
                </a:solidFill>
              </a:rPr>
              <a:t>location of your Sea Level Change project site. Find data and data visualizations that show how climate and sea levels have changed over the same period of time you used in your original project. </a:t>
            </a:r>
            <a:endParaRPr sz="1000">
              <a:solidFill>
                <a:schemeClr val="dk1"/>
              </a:solidFill>
            </a:endParaRPr>
          </a:p>
          <a:p>
            <a:pPr indent="0" lvl="0" marL="0" rtl="0" algn="l">
              <a:spcBef>
                <a:spcPts val="0"/>
              </a:spcBef>
              <a:spcAft>
                <a:spcPts val="0"/>
              </a:spcAft>
              <a:buNone/>
            </a:pPr>
            <a:r>
              <a:t/>
            </a:r>
            <a:endParaRPr sz="1200">
              <a:solidFill>
                <a:schemeClr val="dk1"/>
              </a:solidFill>
            </a:endParaRPr>
          </a:p>
        </p:txBody>
      </p:sp>
      <p:graphicFrame>
        <p:nvGraphicFramePr>
          <p:cNvPr id="57" name="Google Shape;57;p13"/>
          <p:cNvGraphicFramePr/>
          <p:nvPr/>
        </p:nvGraphicFramePr>
        <p:xfrm>
          <a:off x="324900" y="1727225"/>
          <a:ext cx="3000000" cy="3000000"/>
        </p:xfrm>
        <a:graphic>
          <a:graphicData uri="http://schemas.openxmlformats.org/drawingml/2006/table">
            <a:tbl>
              <a:tblPr>
                <a:noFill/>
                <a:tableStyleId>{9CD8823B-F84C-4543-B3E9-1A41403C518A}</a:tableStyleId>
              </a:tblPr>
              <a:tblGrid>
                <a:gridCol w="3561300"/>
                <a:gridCol w="3561300"/>
              </a:tblGrid>
              <a:tr h="2481100">
                <a:tc>
                  <a:txBody>
                    <a:bodyPr/>
                    <a:lstStyle/>
                    <a:p>
                      <a:pPr indent="-304800" lvl="0" marL="457200" rtl="0" algn="l">
                        <a:spcBef>
                          <a:spcPts val="0"/>
                        </a:spcBef>
                        <a:spcAft>
                          <a:spcPts val="0"/>
                        </a:spcAft>
                        <a:buSzPts val="1200"/>
                        <a:buAutoNum type="arabicPeriod"/>
                      </a:pPr>
                      <a:r>
                        <a:rPr lang="en" sz="1200">
                          <a:solidFill>
                            <a:schemeClr val="dk1"/>
                          </a:solidFill>
                        </a:rPr>
                        <a:t>Data</a:t>
                      </a:r>
                      <a:endParaRPr/>
                    </a:p>
                  </a:txBody>
                  <a:tcPr marT="91425" marB="91425" marR="91425" marL="91425"/>
                </a:tc>
                <a:tc>
                  <a:txBody>
                    <a:bodyPr/>
                    <a:lstStyle/>
                    <a:p>
                      <a:pPr indent="0" lvl="0" marL="0" rtl="0" algn="l">
                        <a:spcBef>
                          <a:spcPts val="0"/>
                        </a:spcBef>
                        <a:spcAft>
                          <a:spcPts val="0"/>
                        </a:spcAft>
                        <a:buNone/>
                      </a:pPr>
                      <a:r>
                        <a:rPr lang="en" sz="1200"/>
                        <a:t>2</a:t>
                      </a:r>
                      <a:r>
                        <a:rPr lang="en"/>
                        <a:t>. </a:t>
                      </a:r>
                      <a:r>
                        <a:rPr lang="en" sz="1200">
                          <a:solidFill>
                            <a:schemeClr val="dk1"/>
                          </a:solidFill>
                        </a:rPr>
                        <a:t>Data Visualizations for New Location:</a:t>
                      </a:r>
                      <a:endParaRPr/>
                    </a:p>
                  </a:txBody>
                  <a:tcPr marT="91425" marB="91425" marR="91425" marL="91425"/>
                </a:tc>
              </a:tr>
            </a:tbl>
          </a:graphicData>
        </a:graphic>
      </p:graphicFrame>
      <p:sp>
        <p:nvSpPr>
          <p:cNvPr id="58" name="Google Shape;58;p13"/>
          <p:cNvSpPr txBox="1"/>
          <p:nvPr/>
        </p:nvSpPr>
        <p:spPr>
          <a:xfrm>
            <a:off x="313200" y="4318000"/>
            <a:ext cx="7099500" cy="45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3. Data Visualization Comparison </a:t>
            </a:r>
            <a:endParaRPr sz="1200">
              <a:solidFill>
                <a:schemeClr val="dk1"/>
              </a:solidFill>
            </a:endParaRPr>
          </a:p>
          <a:p>
            <a:pPr indent="0" lvl="0" marL="0" rtl="0" algn="l">
              <a:spcBef>
                <a:spcPts val="0"/>
              </a:spcBef>
              <a:spcAft>
                <a:spcPts val="0"/>
              </a:spcAft>
              <a:buNone/>
            </a:pPr>
            <a:r>
              <a:rPr lang="en" sz="1100">
                <a:solidFill>
                  <a:schemeClr val="dk1"/>
                </a:solidFill>
              </a:rPr>
              <a:t>Create your own data visualization that compares your original location to your new location over a similar period of time. You should compare either climate or sea level in your data visualization. Be sure to include a key for the location data and all appropriate labels.</a:t>
            </a:r>
            <a:endParaRPr sz="11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4. Reflection:</a:t>
            </a:r>
            <a:endParaRPr sz="1200">
              <a:solidFill>
                <a:schemeClr val="dk1"/>
              </a:solidFill>
            </a:endParaRPr>
          </a:p>
          <a:p>
            <a:pPr indent="0" lvl="0" marL="0" rtl="0" algn="l">
              <a:spcBef>
                <a:spcPts val="0"/>
              </a:spcBef>
              <a:spcAft>
                <a:spcPts val="0"/>
              </a:spcAft>
              <a:buNone/>
            </a:pPr>
            <a:r>
              <a:rPr lang="en" sz="1100">
                <a:solidFill>
                  <a:schemeClr val="dk1"/>
                </a:solidFill>
              </a:rPr>
              <a:t>How does your comparison data visualization above (#3) show differences and similarities at your two locations? Based on your findings, do you think the new location is facing similar challenges? Why or why not?</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