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8a0af439f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8a0af439f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290927b9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290927b9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290927b9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290927b9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290927b9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290927b9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290927b9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290927b9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290927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290927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d3def7d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d3def7d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290927b9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290927b9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d6be1af3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d6be1af3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290927b9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290927b9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90927b9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290927b9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290927b9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290927b9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290927b9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290927b9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wXJiHr8jWBs"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B5Fwl4P4EW8"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ucdavis.edu/climate/anxiety"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worldwildlife.org/species/directory?direction=desc&amp;sort=extinction_status" TargetMode="External"/><Relationship Id="rId4" Type="http://schemas.openxmlformats.org/officeDocument/2006/relationships/hyperlink" Target="https://www.iucnredlist.org/search?taxonLevel=Amazing&amp;searchType=spec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b6Ua_zWDH6U" TargetMode="Externa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GK_vRtHJZu4"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GlWNuzrqe7U"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_5Nu4quJEZA"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Ic-J6hcSKa8"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8" name="Shape 68"/>
        <p:cNvGrpSpPr/>
        <p:nvPr/>
      </p:nvGrpSpPr>
      <p:grpSpPr>
        <a:xfrm>
          <a:off x="0" y="0"/>
          <a:ext cx="0" cy="0"/>
          <a:chOff x="0" y="0"/>
          <a:chExt cx="0" cy="0"/>
        </a:xfrm>
      </p:grpSpPr>
      <p:sp>
        <p:nvSpPr>
          <p:cNvPr id="69" name="Google Shape;69;p14"/>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solidFill>
                  <a:schemeClr val="accent2"/>
                </a:solidFill>
                <a:latin typeface="Century Gothic"/>
                <a:ea typeface="Century Gothic"/>
                <a:cs typeface="Century Gothic"/>
                <a:sym typeface="Century Gothic"/>
              </a:rPr>
              <a:t>Extension Lesson</a:t>
            </a:r>
            <a:r>
              <a:rPr lang="en">
                <a:solidFill>
                  <a:schemeClr val="accent2"/>
                </a:solidFill>
                <a:latin typeface="Century Gothic"/>
                <a:ea typeface="Century Gothic"/>
                <a:cs typeface="Century Gothic"/>
                <a:sym typeface="Century Gothic"/>
              </a:rPr>
              <a:t> </a:t>
            </a:r>
            <a:endParaRPr>
              <a:solidFill>
                <a:schemeClr val="accent2"/>
              </a:solidFill>
              <a:latin typeface="Century Gothic"/>
              <a:ea typeface="Century Gothic"/>
              <a:cs typeface="Century Gothic"/>
              <a:sym typeface="Century Gothic"/>
            </a:endParaRPr>
          </a:p>
        </p:txBody>
      </p:sp>
      <p:sp>
        <p:nvSpPr>
          <p:cNvPr id="70" name="Google Shape;70;p14"/>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sz="4400">
                <a:solidFill>
                  <a:schemeClr val="accent2"/>
                </a:solidFill>
              </a:rPr>
              <a:t>Biodiversity</a:t>
            </a:r>
            <a:r>
              <a:rPr lang="en" sz="4400">
                <a:solidFill>
                  <a:schemeClr val="accent2"/>
                </a:solidFill>
              </a:rPr>
              <a:t> and Impacts to the </a:t>
            </a:r>
            <a:r>
              <a:rPr lang="en" sz="4400">
                <a:solidFill>
                  <a:schemeClr val="accent2"/>
                </a:solidFill>
              </a:rPr>
              <a:t>Environment</a:t>
            </a:r>
            <a:r>
              <a:rPr lang="en" sz="4400">
                <a:solidFill>
                  <a:schemeClr val="accent2"/>
                </a:solidFill>
              </a:rPr>
              <a:t>. </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t>What impacts biodiversity?   </a:t>
            </a:r>
            <a:endParaRPr sz="2700"/>
          </a:p>
        </p:txBody>
      </p:sp>
      <p:pic>
        <p:nvPicPr>
          <p:cNvPr descr="Human Impacts on Biodiversity | Ecology and Environment | Biology | FuseSchool&#10;&#10;Biodiversity is the variety of life. There are thought to be 8.7 million species on planet Earth. And, as we saw in the video, &quot;Why does biodiversity matter to me?&quot;,  biodiversity is of utmost importance to humans.&#10;&#10;The loss of one key species can have a detrimental impact on many levels; from other species of animals to plants to the physical environment.&#10;&#10;Human activities are reducing biodiversity. Our future depends upon maintaining a good level of biodiversity, and so we need to start taking measures to try and stop the reduction.&#10;&#10;In this video, we are going to look at how humans are negatively impacting biodiversity.&#10;&#10;As the world population has grown from 1.5 billion in 1900 to nearly 7.5 billion people today, unsurprisingly the land use has changed.&#10;&#10;Habitats have been destroyed in favour of agriculture, forestry, fishing, urbanisation and manufacturing. Unsurprisingly, habitat loss has greatly reduced the species richness. Habitat fragmentation has also meant that populations have been split into smaller subunits, which then, when faced with challenging circumstances, have not been able to adapt and survive.&#10;&#10;After habitat loss, over-harvesting has had a huge effect on biodiversity. Humans historically exploit plant and animal species for short-term profit. If a resource is profitable, we develop more efficient methods of harvesting it, inevitably depleting the resources, as is currently happening with fishing and logging. The exploited species then needs protection. The difficulty is that the demand then outstrips the supply, and so the resource value rises. This increases the incentive to extract the resource and leads to the final collapse of the population, as happened with whales, elephants, spotted cats, cod, tuna and many more species.&#10;&#10;Human activities are polluting the air and water. Toxic discharge into the water from industrial processes unsurprisingly has a negative effect on the local aquatic species by killing, weakening or affecting their ability to reproduce. Another big water pollution problem is eutrophication. Phosphorous and nitrogen in fertilisers run-off agricultural fields and pass into rivers. These surplus nutrients cause algae to bloom, which then starves other aquatic species of oxygen and light, causing them to die.&#10;&#10;Acid rain is one consequence of humans polluting the air. This causes lakes and water bodies to become more acidic, killing off fish, molluscs, amphibians and many other species.&#10;&#10;A huge impact humans have had on planet Earth is the introduction of alien species to habitats. In fact, it is estimated that on any given day there are 3000 species in transit aboard ocean-going vessels! Alien species can cause problems in a number of ways.&#10;&#10;Throughout the earth’s history there have been periods of rapid climate change that have led to mass extinction events. We are currently in a period of fluctuating climate, but nearly all scientists agree that human activities, like burning fossil fuels, are speeding up global warming.&#10;&#10;We don’t know how much climate change is going to affect biodiversity in future, but it’s predicted to be huge. Loss of sea ice and ocean acidification are already causing huge reductions in biodiversity. Climate change alters temperature and weather patterns, with changing patterns of rainfall and drought expected to have significant impacts on biodiversity.&#10;&#10;You can search the internet to find more human-related impacts on biodiversity. &#10;&#10;&#10;SUPPORT US ON PATREON&#10;https://www.patreon.com/fuseschool &#10;&#10;SUBSCRIBE to the FuseSchool YouTube channel for many more educational videos. Our teachers and animators come together to make fun &amp; easy-to-understand videos in Chemistry, Biology, Physics, Maths &amp; ICT.&#10;&#10;VISIT us at www.fuseschool.org, where all of our videos are carefully organised into topics and specific orders, and to see what else we have on offer. Comment, like and share with other learners. You can both ask and answer questions, and teachers will get back to you.&#10;&#10;These videos can be used in a flipped classroom model or as a revision aid. &#10;&#10;Chemistry videos: https://www.youtube.com/playlist?list=PLW0gavSzhMlReKGMVfUt6YuNQsO0bqSMV&#10;&#10;Biology videos: https://www.youtube.com/playlist?list=PLW0gavSzhMlQYSpKryVcEr3ERup5SxHl0&#10;&#10;Physics videos: https://www.youtube.com/playlist?list=PLW0gavSzhMlTWm6Sr5uN2Uv5TXHiZUq8b&#10;&#10;Maths videos: https://www.youtube.com/playlist?list=PLW0gavSzhMlTKBNbHH5u1SNnsrOaacKLu&#10;&#10;Instagram: https://www.instagram.com/fuseschool/&#10;Facebook: https://www.facebook.com/fuseschool/&#10;Twitter: https://twitter.com/fuseSchool&#10;&#10;Access a deeper Learning Experience in the FuseSchool platform and app: www.fuseschool.org&#10;Follow us: http://www.youtube.com/fuseschool&#10;Befriend us: http://www.facebook.com/fuseschool&#10;&#10;This is an Open Educational Resource. If you would like to use the video, please contact us: info@fuseschool.org" id="125" name="Google Shape;125;p23" title="Human Impacts on Biodiversity | Ecology and Environment | Biology | FuseSchool">
            <a:hlinkClick r:id="rId3"/>
          </p:cNvPr>
          <p:cNvPicPr preferRelativeResize="0"/>
          <p:nvPr/>
        </p:nvPicPr>
        <p:blipFill>
          <a:blip r:embed="rId4">
            <a:alphaModFix/>
          </a:blip>
          <a:stretch>
            <a:fillRect/>
          </a:stretch>
        </p:blipFill>
        <p:spPr>
          <a:xfrm>
            <a:off x="311700" y="857250"/>
            <a:ext cx="7407700" cy="416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t>What impacts biodiversity?   </a:t>
            </a:r>
            <a:endParaRPr sz="2700"/>
          </a:p>
        </p:txBody>
      </p:sp>
      <p:pic>
        <p:nvPicPr>
          <p:cNvPr descr="Forests are our way out, as they help absorb the atmosphere's carbon dioxide - and we're killing them. &#10;Subscribe: http://bit.ly/BBCEarthSub &#10;&#10;#BBCEarth&#10;&#10;Watch more: &#10;Planet Earth http://bit.ly/PlanetEarthPlaylist &#10;Blue Planet http://bit.ly/BluePlanetPlaylist &#10;Planet Earth II http://bit.ly/PlanetEarthIIPlaylist &#10;Planet Dinosaur https://bit.ly/PlanetDinosaurPlaylist&#10;&#10;Welcome to BBC EARTH! The world is an amazing place full of stories, beauty and natural wonder. Here you'll find 50 years worth of entertaining and thought-provoking natural history content. Dramatic, rare, and exclusive, nature doesn't get more exciting than this.&#10;&#10;Want to share your views with the team? Join our BBC Studios Voice: https://www.bbcstudiosvoice.com/register&#10;&#10;This is a commercial page from BBC Studios. Service information and feedback: http://bbcworldwide.com/vod-feedback--contact-details.aspx" id="131" name="Google Shape;131;p24" title="The Tragedy Of Deforestation | Climate Change: The Facts | BBC Earth">
            <a:hlinkClick r:id="rId3"/>
          </p:cNvPr>
          <p:cNvPicPr preferRelativeResize="0"/>
          <p:nvPr/>
        </p:nvPicPr>
        <p:blipFill>
          <a:blip r:embed="rId4">
            <a:alphaModFix/>
          </a:blip>
          <a:stretch>
            <a:fillRect/>
          </a:stretch>
        </p:blipFill>
        <p:spPr>
          <a:xfrm>
            <a:off x="254000" y="842050"/>
            <a:ext cx="7509575" cy="422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t>Feeling</a:t>
            </a:r>
            <a:r>
              <a:rPr lang="en" sz="2700"/>
              <a:t> sad about all of this? You are not alone. </a:t>
            </a:r>
            <a:r>
              <a:rPr lang="en" sz="2700"/>
              <a:t>   </a:t>
            </a:r>
            <a:endParaRPr sz="2700"/>
          </a:p>
        </p:txBody>
      </p:sp>
      <p:pic>
        <p:nvPicPr>
          <p:cNvPr id="137" name="Google Shape;137;p25">
            <a:hlinkClick r:id="rId3"/>
          </p:cNvPr>
          <p:cNvPicPr preferRelativeResize="0"/>
          <p:nvPr/>
        </p:nvPicPr>
        <p:blipFill>
          <a:blip r:embed="rId4">
            <a:alphaModFix/>
          </a:blip>
          <a:stretch>
            <a:fillRect/>
          </a:stretch>
        </p:blipFill>
        <p:spPr>
          <a:xfrm>
            <a:off x="152400" y="908125"/>
            <a:ext cx="6087173" cy="3091150"/>
          </a:xfrm>
          <a:prstGeom prst="rect">
            <a:avLst/>
          </a:prstGeom>
          <a:noFill/>
          <a:ln>
            <a:noFill/>
          </a:ln>
        </p:spPr>
      </p:pic>
      <p:sp>
        <p:nvSpPr>
          <p:cNvPr id="138" name="Google Shape;138;p25"/>
          <p:cNvSpPr txBox="1"/>
          <p:nvPr/>
        </p:nvSpPr>
        <p:spPr>
          <a:xfrm>
            <a:off x="6438350" y="1004950"/>
            <a:ext cx="2153400" cy="28161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Lato"/>
                <a:ea typeface="Lato"/>
                <a:cs typeface="Lato"/>
                <a:sym typeface="Lato"/>
              </a:rPr>
              <a:t>Click on the image to go to the website and press </a:t>
            </a:r>
            <a:r>
              <a:rPr b="1" lang="en" sz="1800">
                <a:solidFill>
                  <a:schemeClr val="dk1"/>
                </a:solidFill>
                <a:highlight>
                  <a:srgbClr val="4A86E8"/>
                </a:highlight>
                <a:latin typeface="Lato"/>
                <a:ea typeface="Lato"/>
                <a:cs typeface="Lato"/>
                <a:sym typeface="Lato"/>
              </a:rPr>
              <a:t>Watch more </a:t>
            </a:r>
            <a:r>
              <a:rPr lang="en" sz="1800">
                <a:solidFill>
                  <a:srgbClr val="434343"/>
                </a:solidFill>
                <a:latin typeface="Lato"/>
                <a:ea typeface="Lato"/>
                <a:cs typeface="Lato"/>
                <a:sym typeface="Lato"/>
              </a:rPr>
              <a:t>to see the </a:t>
            </a:r>
            <a:r>
              <a:rPr lang="en" sz="1800">
                <a:solidFill>
                  <a:srgbClr val="434343"/>
                </a:solidFill>
                <a:latin typeface="Lato"/>
                <a:ea typeface="Lato"/>
                <a:cs typeface="Lato"/>
                <a:sym typeface="Lato"/>
              </a:rPr>
              <a:t>video when you get to the website. </a:t>
            </a:r>
            <a:endParaRPr sz="1800">
              <a:solidFill>
                <a:srgbClr val="43434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t>Extension</a:t>
            </a:r>
            <a:r>
              <a:rPr lang="en" sz="2700"/>
              <a:t>    </a:t>
            </a:r>
            <a:endParaRPr sz="2700"/>
          </a:p>
        </p:txBody>
      </p:sp>
      <p:sp>
        <p:nvSpPr>
          <p:cNvPr id="144" name="Google Shape;144;p26"/>
          <p:cNvSpPr txBox="1"/>
          <p:nvPr/>
        </p:nvSpPr>
        <p:spPr>
          <a:xfrm>
            <a:off x="311700" y="804175"/>
            <a:ext cx="8520600" cy="4234200"/>
          </a:xfrm>
          <a:prstGeom prst="rect">
            <a:avLst/>
          </a:prstGeom>
          <a:solidFill>
            <a:srgbClr val="FFF2CC"/>
          </a:solid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Lato"/>
              <a:buAutoNum type="arabicPeriod"/>
            </a:pPr>
            <a:r>
              <a:rPr lang="en" sz="1800">
                <a:solidFill>
                  <a:srgbClr val="434343"/>
                </a:solidFill>
                <a:latin typeface="Lato"/>
                <a:ea typeface="Lato"/>
                <a:cs typeface="Lato"/>
                <a:sym typeface="Lato"/>
              </a:rPr>
              <a:t>Rewrite your note taking summary from your INB on the white board in the Open Collaborative Space. Check in with the teacher before you do this. </a:t>
            </a:r>
            <a:endParaRPr sz="1800">
              <a:solidFill>
                <a:srgbClr val="434343"/>
              </a:solidFill>
              <a:latin typeface="Lato"/>
              <a:ea typeface="Lato"/>
              <a:cs typeface="Lato"/>
              <a:sym typeface="Lato"/>
            </a:endParaRPr>
          </a:p>
          <a:p>
            <a:pPr indent="0" lvl="0" marL="0" rtl="0" algn="l">
              <a:spcBef>
                <a:spcPts val="0"/>
              </a:spcBef>
              <a:spcAft>
                <a:spcPts val="0"/>
              </a:spcAft>
              <a:buNone/>
            </a:pPr>
            <a:r>
              <a:t/>
            </a:r>
            <a:endParaRPr sz="1800">
              <a:solidFill>
                <a:srgbClr val="434343"/>
              </a:solidFill>
              <a:latin typeface="Lato"/>
              <a:ea typeface="Lato"/>
              <a:cs typeface="Lato"/>
              <a:sym typeface="Lato"/>
            </a:endParaRPr>
          </a:p>
          <a:p>
            <a:pPr indent="-342900" lvl="0" marL="457200" rtl="0" algn="l">
              <a:spcBef>
                <a:spcPts val="0"/>
              </a:spcBef>
              <a:spcAft>
                <a:spcPts val="0"/>
              </a:spcAft>
              <a:buSzPts val="1800"/>
              <a:buFont typeface="Lato"/>
              <a:buAutoNum type="arabicPeriod"/>
            </a:pPr>
            <a:r>
              <a:rPr lang="en" sz="1800">
                <a:solidFill>
                  <a:srgbClr val="434343"/>
                </a:solidFill>
                <a:latin typeface="Lato"/>
                <a:ea typeface="Lato"/>
                <a:cs typeface="Lato"/>
                <a:sym typeface="Lato"/>
              </a:rPr>
              <a:t>Review the list of </a:t>
            </a:r>
            <a:r>
              <a:rPr lang="en" sz="1800">
                <a:solidFill>
                  <a:srgbClr val="434343"/>
                </a:solidFill>
                <a:latin typeface="Lato"/>
                <a:ea typeface="Lato"/>
                <a:cs typeface="Lato"/>
                <a:sym typeface="Lato"/>
              </a:rPr>
              <a:t>threatened</a:t>
            </a:r>
            <a:r>
              <a:rPr lang="en" sz="1800">
                <a:solidFill>
                  <a:srgbClr val="434343"/>
                </a:solidFill>
                <a:latin typeface="Lato"/>
                <a:ea typeface="Lato"/>
                <a:cs typeface="Lato"/>
                <a:sym typeface="Lato"/>
              </a:rPr>
              <a:t> or endangered species: </a:t>
            </a:r>
            <a:r>
              <a:rPr lang="en" sz="1800" u="sng">
                <a:solidFill>
                  <a:schemeClr val="dk2"/>
                </a:solidFill>
                <a:highlight>
                  <a:srgbClr val="00FF00"/>
                </a:highlight>
                <a:latin typeface="Lato"/>
                <a:ea typeface="Lato"/>
                <a:cs typeface="Lato"/>
                <a:sym typeface="Lato"/>
                <a:hlinkClick r:id="rId3">
                  <a:extLst>
                    <a:ext uri="{A12FA001-AC4F-418D-AE19-62706E023703}">
                      <ahyp:hlinkClr val="tx"/>
                    </a:ext>
                  </a:extLst>
                </a:hlinkClick>
              </a:rPr>
              <a:t>https://www.worldwildlife.org/species/directory?direction=desc&amp;sort=extinction_status</a:t>
            </a:r>
            <a:r>
              <a:rPr lang="en" sz="1800">
                <a:solidFill>
                  <a:schemeClr val="dk2"/>
                </a:solidFill>
                <a:highlight>
                  <a:srgbClr val="00FF00"/>
                </a:highlight>
                <a:latin typeface="Lato"/>
                <a:ea typeface="Lato"/>
                <a:cs typeface="Lato"/>
                <a:sym typeface="Lato"/>
              </a:rPr>
              <a:t> </a:t>
            </a:r>
            <a:endParaRPr sz="1800">
              <a:solidFill>
                <a:schemeClr val="dk2"/>
              </a:solidFill>
              <a:highlight>
                <a:srgbClr val="00FF00"/>
              </a:highlight>
              <a:latin typeface="Lato"/>
              <a:ea typeface="Lato"/>
              <a:cs typeface="Lato"/>
              <a:sym typeface="Lato"/>
            </a:endParaRPr>
          </a:p>
          <a:p>
            <a:pPr indent="0" lvl="0" marL="0" rtl="0" algn="l">
              <a:spcBef>
                <a:spcPts val="0"/>
              </a:spcBef>
              <a:spcAft>
                <a:spcPts val="0"/>
              </a:spcAft>
              <a:buNone/>
            </a:pPr>
            <a:r>
              <a:t/>
            </a:r>
            <a:endParaRPr sz="1800">
              <a:solidFill>
                <a:schemeClr val="dk2"/>
              </a:solidFill>
              <a:highlight>
                <a:srgbClr val="00FF00"/>
              </a:highlight>
              <a:latin typeface="Lato"/>
              <a:ea typeface="Lato"/>
              <a:cs typeface="Lato"/>
              <a:sym typeface="Lato"/>
            </a:endParaRPr>
          </a:p>
          <a:p>
            <a:pPr indent="0" lvl="0" marL="457200" rtl="0" algn="l">
              <a:spcBef>
                <a:spcPts val="0"/>
              </a:spcBef>
              <a:spcAft>
                <a:spcPts val="0"/>
              </a:spcAft>
              <a:buNone/>
            </a:pPr>
            <a:r>
              <a:rPr lang="en" sz="1800" u="sng">
                <a:solidFill>
                  <a:schemeClr val="dk2"/>
                </a:solidFill>
                <a:highlight>
                  <a:srgbClr val="00FF00"/>
                </a:highlight>
                <a:latin typeface="Lato"/>
                <a:ea typeface="Lato"/>
                <a:cs typeface="Lato"/>
                <a:sym typeface="Lato"/>
                <a:hlinkClick r:id="rId4">
                  <a:extLst>
                    <a:ext uri="{A12FA001-AC4F-418D-AE19-62706E023703}">
                      <ahyp:hlinkClr val="tx"/>
                    </a:ext>
                  </a:extLst>
                </a:hlinkClick>
              </a:rPr>
              <a:t>https://www.iucnredlist.org/search?taxonLevel=Amazing&amp;searchType=species</a:t>
            </a:r>
            <a:endParaRPr sz="1800">
              <a:solidFill>
                <a:schemeClr val="dk2"/>
              </a:solidFill>
              <a:highlight>
                <a:srgbClr val="00FF00"/>
              </a:highlight>
              <a:latin typeface="Lato"/>
              <a:ea typeface="Lato"/>
              <a:cs typeface="Lato"/>
              <a:sym typeface="Lato"/>
            </a:endParaRPr>
          </a:p>
          <a:p>
            <a:pPr indent="0" lvl="0" marL="0" rtl="0" algn="l">
              <a:spcBef>
                <a:spcPts val="0"/>
              </a:spcBef>
              <a:spcAft>
                <a:spcPts val="0"/>
              </a:spcAft>
              <a:buNone/>
            </a:pPr>
            <a:r>
              <a:t/>
            </a:r>
            <a:endParaRPr sz="1800">
              <a:solidFill>
                <a:srgbClr val="434343"/>
              </a:solidFill>
              <a:latin typeface="Lato"/>
              <a:ea typeface="Lato"/>
              <a:cs typeface="Lato"/>
              <a:sym typeface="Lato"/>
            </a:endParaRPr>
          </a:p>
          <a:p>
            <a:pPr indent="0" lvl="0" marL="0" rtl="0" algn="l">
              <a:spcBef>
                <a:spcPts val="0"/>
              </a:spcBef>
              <a:spcAft>
                <a:spcPts val="0"/>
              </a:spcAft>
              <a:buNone/>
            </a:pPr>
            <a:r>
              <a:rPr lang="en" sz="1800">
                <a:solidFill>
                  <a:srgbClr val="434343"/>
                </a:solidFill>
                <a:latin typeface="Lato"/>
                <a:ea typeface="Lato"/>
                <a:cs typeface="Lato"/>
                <a:sym typeface="Lato"/>
              </a:rPr>
              <a:t>Pick one organism to </a:t>
            </a:r>
            <a:r>
              <a:rPr lang="en" sz="1800">
                <a:solidFill>
                  <a:srgbClr val="434343"/>
                </a:solidFill>
                <a:latin typeface="Lato"/>
                <a:ea typeface="Lato"/>
                <a:cs typeface="Lato"/>
                <a:sym typeface="Lato"/>
              </a:rPr>
              <a:t>research</a:t>
            </a:r>
            <a:r>
              <a:rPr lang="en" sz="1800">
                <a:solidFill>
                  <a:srgbClr val="434343"/>
                </a:solidFill>
                <a:latin typeface="Lato"/>
                <a:ea typeface="Lato"/>
                <a:cs typeface="Lato"/>
                <a:sym typeface="Lato"/>
              </a:rPr>
              <a:t> and figure out what the specific threat is to that </a:t>
            </a:r>
            <a:r>
              <a:rPr lang="en" sz="1800">
                <a:solidFill>
                  <a:srgbClr val="434343"/>
                </a:solidFill>
                <a:latin typeface="Lato"/>
                <a:ea typeface="Lato"/>
                <a:cs typeface="Lato"/>
                <a:sym typeface="Lato"/>
              </a:rPr>
              <a:t>organism</a:t>
            </a:r>
            <a:r>
              <a:rPr lang="en" sz="1800">
                <a:solidFill>
                  <a:srgbClr val="434343"/>
                </a:solidFill>
                <a:latin typeface="Lato"/>
                <a:ea typeface="Lato"/>
                <a:cs typeface="Lato"/>
                <a:sym typeface="Lato"/>
              </a:rPr>
              <a:t> that is causing the population to decline. </a:t>
            </a:r>
            <a:endParaRPr sz="1800">
              <a:solidFill>
                <a:srgbClr val="434343"/>
              </a:solidFill>
              <a:latin typeface="Lato"/>
              <a:ea typeface="Lato"/>
              <a:cs typeface="Lato"/>
              <a:sym typeface="Lato"/>
            </a:endParaRPr>
          </a:p>
          <a:p>
            <a:pPr indent="0" lvl="0" marL="0" rtl="0" algn="l">
              <a:spcBef>
                <a:spcPts val="0"/>
              </a:spcBef>
              <a:spcAft>
                <a:spcPts val="0"/>
              </a:spcAft>
              <a:buNone/>
            </a:pPr>
            <a:r>
              <a:t/>
            </a:r>
            <a:endParaRPr sz="1800">
              <a:solidFill>
                <a:srgbClr val="434343"/>
              </a:solidFill>
              <a:latin typeface="Lato"/>
              <a:ea typeface="Lato"/>
              <a:cs typeface="Lato"/>
              <a:sym typeface="Lato"/>
            </a:endParaRPr>
          </a:p>
          <a:p>
            <a:pPr indent="0" lvl="0" marL="0" rtl="0" algn="l">
              <a:spcBef>
                <a:spcPts val="0"/>
              </a:spcBef>
              <a:spcAft>
                <a:spcPts val="0"/>
              </a:spcAft>
              <a:buNone/>
            </a:pPr>
            <a:r>
              <a:rPr lang="en" sz="1800">
                <a:solidFill>
                  <a:srgbClr val="434343"/>
                </a:solidFill>
                <a:latin typeface="Lato"/>
                <a:ea typeface="Lato"/>
                <a:cs typeface="Lato"/>
                <a:sym typeface="Lato"/>
              </a:rPr>
              <a:t>In your INB record the name of the species, a sketch of the organism, and your findings on why they are going extinct. </a:t>
            </a:r>
            <a:endParaRPr sz="1800">
              <a:solidFill>
                <a:srgbClr val="43434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725"/>
            <a:ext cx="8520600" cy="6450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a:t>In the Lesson you will: </a:t>
            </a:r>
            <a:endParaRPr/>
          </a:p>
        </p:txBody>
      </p:sp>
      <p:sp>
        <p:nvSpPr>
          <p:cNvPr id="76" name="Google Shape;76;p15"/>
          <p:cNvSpPr txBox="1"/>
          <p:nvPr>
            <p:ph idx="1" type="body"/>
          </p:nvPr>
        </p:nvSpPr>
        <p:spPr>
          <a:xfrm>
            <a:off x="311700" y="101887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a:p>
            <a:pPr indent="-342900" lvl="0" marL="457200" rtl="0" algn="l">
              <a:spcBef>
                <a:spcPts val="1600"/>
              </a:spcBef>
              <a:spcAft>
                <a:spcPts val="0"/>
              </a:spcAft>
              <a:buClr>
                <a:schemeClr val="accent2"/>
              </a:buClr>
              <a:buSzPts val="1800"/>
              <a:buChar char="❏"/>
            </a:pPr>
            <a:r>
              <a:rPr lang="en">
                <a:solidFill>
                  <a:schemeClr val="accent2"/>
                </a:solidFill>
              </a:rPr>
              <a:t>Watch and take notes on the different impacts to our environment to explain impacts to biodiversity.  </a:t>
            </a:r>
            <a:endParaRPr>
              <a:solidFill>
                <a:schemeClr val="accent2"/>
              </a:solidFill>
            </a:endParaRPr>
          </a:p>
          <a:p>
            <a:pPr indent="0" lvl="0" marL="0" rtl="0" algn="l">
              <a:spcBef>
                <a:spcPts val="1600"/>
              </a:spcBef>
              <a:spcAft>
                <a:spcPts val="0"/>
              </a:spcAft>
              <a:buNone/>
            </a:pPr>
            <a:r>
              <a:t/>
            </a:r>
            <a:endParaRPr>
              <a:solidFill>
                <a:schemeClr val="accent2"/>
              </a:solidFill>
            </a:endParaRPr>
          </a:p>
          <a:p>
            <a:pPr indent="0" lvl="0" marL="0" rtl="0" algn="l">
              <a:spcBef>
                <a:spcPts val="1600"/>
              </a:spcBef>
              <a:spcAft>
                <a:spcPts val="0"/>
              </a:spcAft>
              <a:buNone/>
            </a:pPr>
            <a:r>
              <a:rPr lang="en">
                <a:solidFill>
                  <a:schemeClr val="accent2"/>
                </a:solidFill>
              </a:rPr>
              <a:t>At the end of the lesson you will be able to:</a:t>
            </a:r>
            <a:endParaRPr i="1">
              <a:solidFill>
                <a:schemeClr val="accent2"/>
              </a:solidFill>
            </a:endParaRPr>
          </a:p>
          <a:p>
            <a:pPr indent="-342900" lvl="0" marL="457200" rtl="0" algn="l">
              <a:spcBef>
                <a:spcPts val="1600"/>
              </a:spcBef>
              <a:spcAft>
                <a:spcPts val="0"/>
              </a:spcAft>
              <a:buClr>
                <a:schemeClr val="accent2"/>
              </a:buClr>
              <a:buSzPts val="1800"/>
              <a:buChar char="➔"/>
            </a:pPr>
            <a:r>
              <a:rPr i="1" lang="en">
                <a:solidFill>
                  <a:schemeClr val="accent2"/>
                </a:solidFill>
              </a:rPr>
              <a:t>Define biodiversity and the impacts humans have on biodiversity and our environment. </a:t>
            </a:r>
            <a:endParaRPr i="1">
              <a:solidFill>
                <a:schemeClr val="accent2"/>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10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1000"/>
                                        <p:tgtEl>
                                          <p:spTgt spid="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6" st="6"/>
                                            </p:txEl>
                                          </p:spTgt>
                                        </p:tgtEl>
                                        <p:attrNameLst>
                                          <p:attrName>style.visibility</p:attrName>
                                        </p:attrNameLst>
                                      </p:cBhvr>
                                      <p:to>
                                        <p:strVal val="visible"/>
                                      </p:to>
                                    </p:set>
                                    <p:animEffect filter="fade" transition="in">
                                      <p:cBhvr>
                                        <p:cTn dur="1000"/>
                                        <p:tgtEl>
                                          <p:spTgt spid="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7" st="7"/>
                                            </p:txEl>
                                          </p:spTgt>
                                        </p:tgtEl>
                                        <p:attrNameLst>
                                          <p:attrName>style.visibility</p:attrName>
                                        </p:attrNameLst>
                                      </p:cBhvr>
                                      <p:to>
                                        <p:strVal val="visible"/>
                                      </p:to>
                                    </p:set>
                                    <p:animEffect filter="fade" transition="in">
                                      <p:cBhvr>
                                        <p:cTn dur="1000"/>
                                        <p:tgtEl>
                                          <p:spTgt spid="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8" st="8"/>
                                            </p:txEl>
                                          </p:spTgt>
                                        </p:tgtEl>
                                        <p:attrNameLst>
                                          <p:attrName>style.visibility</p:attrName>
                                        </p:attrNameLst>
                                      </p:cBhvr>
                                      <p:to>
                                        <p:strVal val="visible"/>
                                      </p:to>
                                    </p:set>
                                    <p:animEffect filter="fade" transition="in">
                                      <p:cBhvr>
                                        <p:cTn dur="1000"/>
                                        <p:tgtEl>
                                          <p:spTgt spid="7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0" name="Shape 80"/>
        <p:cNvGrpSpPr/>
        <p:nvPr/>
      </p:nvGrpSpPr>
      <p:grpSpPr>
        <a:xfrm>
          <a:off x="0" y="0"/>
          <a:ext cx="0" cy="0"/>
          <a:chOff x="0" y="0"/>
          <a:chExt cx="0" cy="0"/>
        </a:xfrm>
      </p:grpSpPr>
      <p:sp>
        <p:nvSpPr>
          <p:cNvPr id="81" name="Google Shape;81;p16"/>
          <p:cNvSpPr txBox="1"/>
          <p:nvPr/>
        </p:nvSpPr>
        <p:spPr>
          <a:xfrm>
            <a:off x="3904850" y="249900"/>
            <a:ext cx="4932300" cy="48024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Century Gothic"/>
                <a:ea typeface="Century Gothic"/>
                <a:cs typeface="Century Gothic"/>
                <a:sym typeface="Century Gothic"/>
              </a:rPr>
              <a:t>Go to the </a:t>
            </a:r>
            <a:r>
              <a:rPr lang="en" sz="2000">
                <a:latin typeface="Century Gothic"/>
                <a:ea typeface="Century Gothic"/>
                <a:cs typeface="Century Gothic"/>
                <a:sym typeface="Century Gothic"/>
              </a:rPr>
              <a:t>next</a:t>
            </a:r>
            <a:r>
              <a:rPr lang="en" sz="2000">
                <a:latin typeface="Century Gothic"/>
                <a:ea typeface="Century Gothic"/>
                <a:cs typeface="Century Gothic"/>
                <a:sym typeface="Century Gothic"/>
              </a:rPr>
              <a:t> full page of your INB. </a:t>
            </a:r>
            <a:endParaRPr sz="2000">
              <a:latin typeface="Century Gothic"/>
              <a:ea typeface="Century Gothic"/>
              <a:cs typeface="Century Gothic"/>
              <a:sym typeface="Century Gothic"/>
            </a:endParaRPr>
          </a:p>
          <a:p>
            <a:pPr indent="0" lvl="0" marL="0" rtl="0" algn="l">
              <a:spcBef>
                <a:spcPts val="0"/>
              </a:spcBef>
              <a:spcAft>
                <a:spcPts val="0"/>
              </a:spcAft>
              <a:buNone/>
            </a:pPr>
            <a:r>
              <a:rPr lang="en" sz="2000">
                <a:latin typeface="Century Gothic"/>
                <a:ea typeface="Century Gothic"/>
                <a:cs typeface="Century Gothic"/>
                <a:sym typeface="Century Gothic"/>
              </a:rPr>
              <a:t>Create</a:t>
            </a:r>
            <a:r>
              <a:rPr lang="en" sz="2000">
                <a:latin typeface="Century Gothic"/>
                <a:ea typeface="Century Gothic"/>
                <a:cs typeface="Century Gothic"/>
                <a:sym typeface="Century Gothic"/>
              </a:rPr>
              <a:t> a note taking page in your INB by copying this note taking template into your INB. </a:t>
            </a:r>
            <a:endParaRPr sz="2000">
              <a:latin typeface="Century Gothic"/>
              <a:ea typeface="Century Gothic"/>
              <a:cs typeface="Century Gothic"/>
              <a:sym typeface="Century Gothic"/>
            </a:endParaRPr>
          </a:p>
          <a:p>
            <a:pPr indent="0" lvl="0" marL="0" rtl="0" algn="l">
              <a:spcBef>
                <a:spcPts val="0"/>
              </a:spcBef>
              <a:spcAft>
                <a:spcPts val="0"/>
              </a:spcAft>
              <a:buNone/>
            </a:pPr>
            <a:r>
              <a:rPr lang="en" sz="2000">
                <a:latin typeface="Century Gothic"/>
                <a:ea typeface="Century Gothic"/>
                <a:cs typeface="Century Gothic"/>
                <a:sym typeface="Century Gothic"/>
              </a:rPr>
              <a:t>Make sure to write out the Topic, the Objective, the E</a:t>
            </a:r>
            <a:r>
              <a:rPr lang="en" sz="2000">
                <a:latin typeface="Century Gothic"/>
                <a:ea typeface="Century Gothic"/>
                <a:cs typeface="Century Gothic"/>
                <a:sym typeface="Century Gothic"/>
              </a:rPr>
              <a:t>ssential</a:t>
            </a:r>
            <a:r>
              <a:rPr lang="en" sz="2000">
                <a:latin typeface="Century Gothic"/>
                <a:ea typeface="Century Gothic"/>
                <a:cs typeface="Century Gothic"/>
                <a:sym typeface="Century Gothic"/>
              </a:rPr>
              <a:t> Question. </a:t>
            </a:r>
            <a:endParaRPr sz="2000">
              <a:latin typeface="Century Gothic"/>
              <a:ea typeface="Century Gothic"/>
              <a:cs typeface="Century Gothic"/>
              <a:sym typeface="Century Gothic"/>
            </a:endParaRPr>
          </a:p>
          <a:p>
            <a:pPr indent="0" lvl="0" marL="0" rtl="0" algn="l">
              <a:spcBef>
                <a:spcPts val="0"/>
              </a:spcBef>
              <a:spcAft>
                <a:spcPts val="0"/>
              </a:spcAft>
              <a:buNone/>
            </a:pPr>
            <a:r>
              <a:rPr lang="en" sz="2000">
                <a:latin typeface="Century Gothic"/>
                <a:ea typeface="Century Gothic"/>
                <a:cs typeface="Century Gothic"/>
                <a:sym typeface="Century Gothic"/>
              </a:rPr>
              <a:t>Divide your page as shown with a </a:t>
            </a:r>
            <a:r>
              <a:rPr lang="en" sz="2000">
                <a:latin typeface="Century Gothic"/>
                <a:ea typeface="Century Gothic"/>
                <a:cs typeface="Century Gothic"/>
                <a:sym typeface="Century Gothic"/>
              </a:rPr>
              <a:t>column</a:t>
            </a:r>
            <a:r>
              <a:rPr lang="en" sz="2000">
                <a:latin typeface="Century Gothic"/>
                <a:ea typeface="Century Gothic"/>
                <a:cs typeface="Century Gothic"/>
                <a:sym typeface="Century Gothic"/>
              </a:rPr>
              <a:t> for Questions/C</a:t>
            </a:r>
            <a:r>
              <a:rPr lang="en" sz="2000">
                <a:latin typeface="Century Gothic"/>
                <a:ea typeface="Century Gothic"/>
                <a:cs typeface="Century Gothic"/>
                <a:sym typeface="Century Gothic"/>
              </a:rPr>
              <a:t>onnections</a:t>
            </a:r>
            <a:r>
              <a:rPr lang="en" sz="2000">
                <a:latin typeface="Century Gothic"/>
                <a:ea typeface="Century Gothic"/>
                <a:cs typeface="Century Gothic"/>
                <a:sym typeface="Century Gothic"/>
              </a:rPr>
              <a:t>; Notes and a Summary. </a:t>
            </a:r>
            <a:endParaRPr sz="2000">
              <a:latin typeface="Century Gothic"/>
              <a:ea typeface="Century Gothic"/>
              <a:cs typeface="Century Gothic"/>
              <a:sym typeface="Century Gothic"/>
            </a:endParaRPr>
          </a:p>
          <a:p>
            <a:pPr indent="0" lvl="0" marL="0" rtl="0" algn="l">
              <a:spcBef>
                <a:spcPts val="0"/>
              </a:spcBef>
              <a:spcAft>
                <a:spcPts val="0"/>
              </a:spcAft>
              <a:buNone/>
            </a:pPr>
            <a:r>
              <a:t/>
            </a:r>
            <a:endParaRPr sz="2000">
              <a:latin typeface="Century Gothic"/>
              <a:ea typeface="Century Gothic"/>
              <a:cs typeface="Century Gothic"/>
              <a:sym typeface="Century Gothic"/>
            </a:endParaRPr>
          </a:p>
          <a:p>
            <a:pPr indent="0" lvl="0" marL="0" rtl="0" algn="l">
              <a:spcBef>
                <a:spcPts val="0"/>
              </a:spcBef>
              <a:spcAft>
                <a:spcPts val="0"/>
              </a:spcAft>
              <a:buNone/>
            </a:pPr>
            <a:r>
              <a:rPr lang="en" sz="2000">
                <a:latin typeface="Century Gothic"/>
                <a:ea typeface="Century Gothic"/>
                <a:cs typeface="Century Gothic"/>
                <a:sym typeface="Century Gothic"/>
              </a:rPr>
              <a:t>You will review </a:t>
            </a:r>
            <a:r>
              <a:rPr lang="en" sz="2000">
                <a:latin typeface="Century Gothic"/>
                <a:ea typeface="Century Gothic"/>
                <a:cs typeface="Century Gothic"/>
                <a:sym typeface="Century Gothic"/>
              </a:rPr>
              <a:t>video</a:t>
            </a:r>
            <a:r>
              <a:rPr lang="en" sz="2000">
                <a:latin typeface="Century Gothic"/>
                <a:ea typeface="Century Gothic"/>
                <a:cs typeface="Century Gothic"/>
                <a:sym typeface="Century Gothic"/>
              </a:rPr>
              <a:t> materials on the next slides and record your thinking on the note taking form you have created in your INB. Create </a:t>
            </a:r>
            <a:r>
              <a:rPr lang="en" sz="2000">
                <a:latin typeface="Century Gothic"/>
                <a:ea typeface="Century Gothic"/>
                <a:cs typeface="Century Gothic"/>
                <a:sym typeface="Century Gothic"/>
              </a:rPr>
              <a:t>additional</a:t>
            </a:r>
            <a:r>
              <a:rPr lang="en" sz="2000">
                <a:latin typeface="Century Gothic"/>
                <a:ea typeface="Century Gothic"/>
                <a:cs typeface="Century Gothic"/>
                <a:sym typeface="Century Gothic"/>
              </a:rPr>
              <a:t> note taking pages as needed. </a:t>
            </a:r>
            <a:endParaRPr sz="2000">
              <a:latin typeface="Century Gothic"/>
              <a:ea typeface="Century Gothic"/>
              <a:cs typeface="Century Gothic"/>
              <a:sym typeface="Century Gothic"/>
            </a:endParaRPr>
          </a:p>
        </p:txBody>
      </p:sp>
      <p:pic>
        <p:nvPicPr>
          <p:cNvPr id="82" name="Google Shape;82;p16"/>
          <p:cNvPicPr preferRelativeResize="0"/>
          <p:nvPr/>
        </p:nvPicPr>
        <p:blipFill>
          <a:blip r:embed="rId3">
            <a:alphaModFix/>
          </a:blip>
          <a:stretch>
            <a:fillRect/>
          </a:stretch>
        </p:blipFill>
        <p:spPr>
          <a:xfrm>
            <a:off x="95050" y="170550"/>
            <a:ext cx="3640171" cy="4802401"/>
          </a:xfrm>
          <a:prstGeom prst="rect">
            <a:avLst/>
          </a:prstGeom>
          <a:noFill/>
          <a:ln>
            <a:noFill/>
          </a:ln>
        </p:spPr>
      </p:pic>
      <p:cxnSp>
        <p:nvCxnSpPr>
          <p:cNvPr id="83" name="Google Shape;83;p16"/>
          <p:cNvCxnSpPr/>
          <p:nvPr/>
        </p:nvCxnSpPr>
        <p:spPr>
          <a:xfrm flipH="1">
            <a:off x="3495350" y="1228150"/>
            <a:ext cx="441000" cy="126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7" name="Shape 87"/>
        <p:cNvGrpSpPr/>
        <p:nvPr/>
      </p:nvGrpSpPr>
      <p:grpSpPr>
        <a:xfrm>
          <a:off x="0" y="0"/>
          <a:ext cx="0" cy="0"/>
          <a:chOff x="0" y="0"/>
          <a:chExt cx="0" cy="0"/>
        </a:xfrm>
      </p:grpSpPr>
      <p:sp>
        <p:nvSpPr>
          <p:cNvPr id="88" name="Google Shape;88;p17"/>
          <p:cNvSpPr txBox="1"/>
          <p:nvPr/>
        </p:nvSpPr>
        <p:spPr>
          <a:xfrm>
            <a:off x="3154925" y="249900"/>
            <a:ext cx="5845500" cy="48024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Century Gothic"/>
                <a:ea typeface="Century Gothic"/>
                <a:cs typeface="Century Gothic"/>
                <a:sym typeface="Century Gothic"/>
              </a:rPr>
              <a:t>Note taking </a:t>
            </a:r>
            <a:r>
              <a:rPr b="1" lang="en" sz="2000">
                <a:latin typeface="Century Gothic"/>
                <a:ea typeface="Century Gothic"/>
                <a:cs typeface="Century Gothic"/>
                <a:sym typeface="Century Gothic"/>
              </a:rPr>
              <a:t>expectations</a:t>
            </a:r>
            <a:r>
              <a:rPr b="1" lang="en" sz="2000">
                <a:latin typeface="Century Gothic"/>
                <a:ea typeface="Century Gothic"/>
                <a:cs typeface="Century Gothic"/>
                <a:sym typeface="Century Gothic"/>
              </a:rPr>
              <a:t>:</a:t>
            </a:r>
            <a:endParaRPr sz="2000">
              <a:latin typeface="Century Gothic"/>
              <a:ea typeface="Century Gothic"/>
              <a:cs typeface="Century Gothic"/>
              <a:sym typeface="Century Gothic"/>
            </a:endParaRPr>
          </a:p>
          <a:p>
            <a:pPr indent="0" lvl="0" marL="0" rtl="0" algn="l">
              <a:spcBef>
                <a:spcPts val="0"/>
              </a:spcBef>
              <a:spcAft>
                <a:spcPts val="0"/>
              </a:spcAft>
              <a:buNone/>
            </a:pPr>
            <a:r>
              <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 sz="2000">
                <a:latin typeface="Century Gothic"/>
                <a:ea typeface="Century Gothic"/>
                <a:cs typeface="Century Gothic"/>
                <a:sym typeface="Century Gothic"/>
              </a:rPr>
              <a:t>As you watch each </a:t>
            </a:r>
            <a:r>
              <a:rPr lang="en" sz="2000">
                <a:latin typeface="Century Gothic"/>
                <a:ea typeface="Century Gothic"/>
                <a:cs typeface="Century Gothic"/>
                <a:sym typeface="Century Gothic"/>
              </a:rPr>
              <a:t>video</a:t>
            </a:r>
            <a:r>
              <a:rPr lang="en" sz="2000">
                <a:latin typeface="Century Gothic"/>
                <a:ea typeface="Century Gothic"/>
                <a:cs typeface="Century Gothic"/>
                <a:sym typeface="Century Gothic"/>
              </a:rPr>
              <a:t>, pause to record notes. </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 sz="2000">
                <a:latin typeface="Century Gothic"/>
                <a:ea typeface="Century Gothic"/>
                <a:cs typeface="Century Gothic"/>
                <a:sym typeface="Century Gothic"/>
              </a:rPr>
              <a:t>Turn on closed caption to help read and listen. </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 sz="2000">
                <a:latin typeface="Century Gothic"/>
                <a:ea typeface="Century Gothic"/>
                <a:cs typeface="Century Gothic"/>
                <a:sym typeface="Century Gothic"/>
              </a:rPr>
              <a:t>Aim to write three bulleted sentences capturing the key ideas you hear from each video. </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 sz="2000">
                <a:latin typeface="Century Gothic"/>
                <a:ea typeface="Century Gothic"/>
                <a:cs typeface="Century Gothic"/>
                <a:sym typeface="Century Gothic"/>
              </a:rPr>
              <a:t>W</a:t>
            </a:r>
            <a:r>
              <a:rPr lang="en" sz="2000">
                <a:latin typeface="Century Gothic"/>
                <a:ea typeface="Century Gothic"/>
                <a:cs typeface="Century Gothic"/>
                <a:sym typeface="Century Gothic"/>
              </a:rPr>
              <a:t>rite</a:t>
            </a:r>
            <a:r>
              <a:rPr lang="en" sz="2000">
                <a:latin typeface="Century Gothic"/>
                <a:ea typeface="Century Gothic"/>
                <a:cs typeface="Century Gothic"/>
                <a:sym typeface="Century Gothic"/>
              </a:rPr>
              <a:t> one questions/connection for each video. </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 sz="2000">
                <a:latin typeface="Century Gothic"/>
                <a:ea typeface="Century Gothic"/>
                <a:cs typeface="Century Gothic"/>
                <a:sym typeface="Century Gothic"/>
              </a:rPr>
              <a:t>Use your notes to compose a 3-5 sentences summary. </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 sz="2000">
                <a:latin typeface="Century Gothic"/>
                <a:ea typeface="Century Gothic"/>
                <a:cs typeface="Century Gothic"/>
                <a:sym typeface="Century Gothic"/>
              </a:rPr>
              <a:t>Add </a:t>
            </a:r>
            <a:r>
              <a:rPr lang="en" sz="2000">
                <a:latin typeface="Century Gothic"/>
                <a:ea typeface="Century Gothic"/>
                <a:cs typeface="Century Gothic"/>
                <a:sym typeface="Century Gothic"/>
              </a:rPr>
              <a:t>additional</a:t>
            </a:r>
            <a:r>
              <a:rPr lang="en" sz="2000">
                <a:latin typeface="Century Gothic"/>
                <a:ea typeface="Century Gothic"/>
                <a:cs typeface="Century Gothic"/>
                <a:sym typeface="Century Gothic"/>
              </a:rPr>
              <a:t> notes taking pages to your INB if you need more space to write. </a:t>
            </a:r>
            <a:endParaRPr sz="2000">
              <a:latin typeface="Century Gothic"/>
              <a:ea typeface="Century Gothic"/>
              <a:cs typeface="Century Gothic"/>
              <a:sym typeface="Century Gothic"/>
            </a:endParaRPr>
          </a:p>
        </p:txBody>
      </p:sp>
      <p:pic>
        <p:nvPicPr>
          <p:cNvPr id="89" name="Google Shape;89;p17"/>
          <p:cNvPicPr preferRelativeResize="0"/>
          <p:nvPr/>
        </p:nvPicPr>
        <p:blipFill>
          <a:blip r:embed="rId3">
            <a:alphaModFix/>
          </a:blip>
          <a:stretch>
            <a:fillRect/>
          </a:stretch>
        </p:blipFill>
        <p:spPr>
          <a:xfrm>
            <a:off x="227475" y="999700"/>
            <a:ext cx="2838524" cy="3744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800"/>
              <a:t>What is </a:t>
            </a:r>
            <a:r>
              <a:rPr lang="en" sz="2800"/>
              <a:t>biodiversity</a:t>
            </a:r>
            <a:r>
              <a:rPr lang="en" sz="2800"/>
              <a:t>? </a:t>
            </a:r>
            <a:r>
              <a:rPr lang="en" sz="2800"/>
              <a:t>  </a:t>
            </a:r>
            <a:endParaRPr sz="2800"/>
          </a:p>
        </p:txBody>
      </p:sp>
      <p:pic>
        <p:nvPicPr>
          <p:cNvPr descr="One word sums up the incredible variety of animals and plants on Earth.  It's the magic ingredient that enables the world to work smoothly.&#10;&#10;What is Our Planet?&#10;&#10;A Netflix original documentary series and groundbreaking collaboration between WWF, Netflix and Silverback Films, Our Planet showcases the world's natural wonders, iconic species and wildlife spectacles that still remain. We're all a part of this amazing planet, but we're changing it like never before. Discover the story of the one place we all call home.&#10;&#10;&#10;Watch Our Planet on Netflix: https://www.netflix.com/ourplanet&#10;&#10;Explore: www.ourplanet.com&#10;&#10;Subscribe: https://www.youtube.com/channel/UC5MDIy3yhWDrx0MyDo4QmYg?sub_confirmation=1" id="95" name="Google Shape;95;p18" title="What is Biodiversity?">
            <a:hlinkClick r:id="rId3"/>
          </p:cNvPr>
          <p:cNvPicPr preferRelativeResize="0"/>
          <p:nvPr/>
        </p:nvPicPr>
        <p:blipFill>
          <a:blip r:embed="rId4">
            <a:alphaModFix/>
          </a:blip>
          <a:stretch>
            <a:fillRect/>
          </a:stretch>
        </p:blipFill>
        <p:spPr>
          <a:xfrm>
            <a:off x="384325" y="819775"/>
            <a:ext cx="7235675" cy="407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t>Why is </a:t>
            </a:r>
            <a:r>
              <a:rPr lang="en" sz="2700"/>
              <a:t>biodiversity</a:t>
            </a:r>
            <a:r>
              <a:rPr lang="en" sz="2700"/>
              <a:t> important?   </a:t>
            </a:r>
            <a:endParaRPr sz="2700"/>
          </a:p>
        </p:txBody>
      </p:sp>
      <p:pic>
        <p:nvPicPr>
          <p:cNvPr descr="View full lesson: http://ed.ted.com/lessons/why-is-biodiversity-so-important-kim-preshoff &#10;&#10;Our planet’s diverse, thriving ecosystems may seem like permanent fixtures, but they’re actually vulnerable to collapse. Jungles can become deserts, and reefs can become lifeless rocks. What makes one ecosystem strong and another weak in the face of change? Kim Preshoff details why the answer, to a large extent, is biodiversity. &#10;&#10;Lesson by Kim Preshoff, animation by TED-Ed." id="101" name="Google Shape;101;p19" title="Why is biodiversity so important? - Kim Preshoff">
            <a:hlinkClick r:id="rId3"/>
          </p:cNvPr>
          <p:cNvPicPr preferRelativeResize="0"/>
          <p:nvPr/>
        </p:nvPicPr>
        <p:blipFill>
          <a:blip r:embed="rId4">
            <a:alphaModFix/>
          </a:blip>
          <a:stretch>
            <a:fillRect/>
          </a:stretch>
        </p:blipFill>
        <p:spPr>
          <a:xfrm>
            <a:off x="311700" y="830825"/>
            <a:ext cx="7385600" cy="415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t>Why is biodiversity important?   </a:t>
            </a:r>
            <a:endParaRPr sz="2700"/>
          </a:p>
        </p:txBody>
      </p:sp>
      <p:pic>
        <p:nvPicPr>
          <p:cNvPr descr="Biodiversity is under intense pressure from human activity worldwide. David Attenborough explains why biodiversity is so important to humans, how biodiversity loss is impacting our world and how there is still time to change direction – if we act now. 🌍🌱🦒&#10;&#10;#biodiversity #davidattenborough #climatechange&#10;&#10;Everyone, no matter who they are, can make a difference. All you need is the facts. &#10;&#10;Go to https://royalsociety.org/biodiversity to find out more. &#10;Find out the basics of climate change in 60 seconds: https://youtu.be/n4e5UPu1co0&#10;What is net zero? https://youtu.be/zK2SIl79Kn4&#10;Stay in touch with the Royal Society through our email newsletter https://royalsociety.org/stay-in-touch/email-newsletters/&#10;&#10;Video by Oof Animation: Ana Stefaniak &amp; Ignatz Johnson Higham&#10;Music by Marian Mentrup&#10;Sound design by Marian Mentrup and Timo Säilä&#10;&#10;The Royal Society is a Fellowship of many of the world's most eminent scientists and is the oldest scientific academy in continuous existence. Visit our website to learn more: https://royalsociety.org/&#10;&#10;Subscribe to our channel for exciting science videos and live events, many hosted by Brian Cox, our Professor for Public Engagement: https://www.youtube.com/royalsociety?sub_confirmation=1&#10;&#10;We’re also on Twitter https://twitter.com/royalsociety&#10;Facebook: https://www.facebook.com/theroyalsociety/&#10;Instagram: https://www.instagram.com/theroyalsociety/&#10;And LinkedIn: https://www.linkedin.com/company/the-royal-society" id="107" name="Google Shape;107;p20" title="Why is biodiversity important - with Sir David Attenborough | The Royal Society">
            <a:hlinkClick r:id="rId3"/>
          </p:cNvPr>
          <p:cNvPicPr preferRelativeResize="0"/>
          <p:nvPr/>
        </p:nvPicPr>
        <p:blipFill>
          <a:blip r:embed="rId4">
            <a:alphaModFix/>
          </a:blip>
          <a:stretch>
            <a:fillRect/>
          </a:stretch>
        </p:blipFill>
        <p:spPr>
          <a:xfrm>
            <a:off x="152400" y="908125"/>
            <a:ext cx="7335075" cy="412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t>What impacts </a:t>
            </a:r>
            <a:r>
              <a:rPr lang="en" sz="2700"/>
              <a:t>biodiversity</a:t>
            </a:r>
            <a:r>
              <a:rPr lang="en" sz="2700"/>
              <a:t>? </a:t>
            </a:r>
            <a:r>
              <a:rPr lang="en" sz="2700"/>
              <a:t>  </a:t>
            </a:r>
            <a:endParaRPr sz="2700"/>
          </a:p>
        </p:txBody>
      </p:sp>
      <p:pic>
        <p:nvPicPr>
          <p:cNvPr descr="Ecosystem health is crucial for biodiversity, but it’s declining rapidly around the world, making it more challenging for many plants and animals to thrive. &#10;&#10;In this video, ecology and evolutionary biology professors Mary “Cassie” Stoddard and Jonathan Levine share about their research tracking species like the broad-tailed hummingbird and simulating environmental change. Their work, along with that of modelers, mathematicians, and other researchers at Princeton, provides insights into how plants, animals and ecosystems may function in the future with implications for human health and well-being." id="113" name="Google Shape;113;p21" title="Princeton researchers investigate the impacts of climate change on biodiversity">
            <a:hlinkClick r:id="rId3"/>
          </p:cNvPr>
          <p:cNvPicPr preferRelativeResize="0"/>
          <p:nvPr/>
        </p:nvPicPr>
        <p:blipFill>
          <a:blip r:embed="rId4">
            <a:alphaModFix/>
          </a:blip>
          <a:stretch>
            <a:fillRect/>
          </a:stretch>
        </p:blipFill>
        <p:spPr>
          <a:xfrm>
            <a:off x="152400" y="908125"/>
            <a:ext cx="7301950" cy="410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69525"/>
            <a:ext cx="8520600" cy="5862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t>What impacts biodiversity?   </a:t>
            </a:r>
            <a:endParaRPr sz="2700"/>
          </a:p>
        </p:txBody>
      </p:sp>
      <p:pic>
        <p:nvPicPr>
          <p:cNvPr descr="Forests cover about 30% of the planet, but deforestation is clearing these essential habitats on a massive scale. What is deforestation? Find out the causes, effects, and solutions to deforestation.&#10;➡ Subscribe: http://bit.ly/NatGeoSubscribe&#10;&#10;About National Geographic:&#10;National Geographic is the world's premium destination for science, exploration, and adventure. Through their world-class scientists, photographers, journalists, and filmmakers, Nat Geo gets you closer to the stories that matter and past the edge of what's possible.&#10;&#10;Get More National Geographic:&#10;Official Site: http://bit.ly/NatGeoOfficialSite&#10;Facebook: http://bit.ly/FBNatGeo&#10;Twitter: http://bit.ly/NatGeoTwitter&#10;Instagram: http://bit.ly/NatGeoInsta&#10;&#10;Read more in &quot;Deforestation explained&quot;&#10;https://on.natgeo.com/2FTAeZ8&#10;&#10;Climate 101: Deforestation | National Geographic &#10;https://youtu.be/Ic-J6hcSKa8&#10;&#10;National Geographic&#10;https://www.youtube.com/natgeo" id="119" name="Google Shape;119;p22" title="Climate 101: Deforestation | National Geographic">
            <a:hlinkClick r:id="rId3"/>
          </p:cNvPr>
          <p:cNvPicPr preferRelativeResize="0"/>
          <p:nvPr/>
        </p:nvPicPr>
        <p:blipFill>
          <a:blip r:embed="rId4">
            <a:alphaModFix/>
          </a:blip>
          <a:stretch>
            <a:fillRect/>
          </a:stretch>
        </p:blipFill>
        <p:spPr>
          <a:xfrm>
            <a:off x="384325" y="908125"/>
            <a:ext cx="7014825" cy="394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