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</p:sldIdLst>
  <p:sldSz cy="5143500" cx="9144000"/>
  <p:notesSz cx="6858000" cy="9144000"/>
  <p:embeddedFontLst>
    <p:embeddedFont>
      <p:font typeface="Cabin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FA5451E-6167-4395-B700-117A6E1D1175}">
  <a:tblStyle styleId="{2FA5451E-6167-4395-B700-117A6E1D117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font" Target="fonts/Cabin-regular.fntdata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Cabin-italic.fntdata"/><Relationship Id="rId14" Type="http://schemas.openxmlformats.org/officeDocument/2006/relationships/font" Target="fonts/Cabin-bold.fntdata"/><Relationship Id="rId16" Type="http://schemas.openxmlformats.org/officeDocument/2006/relationships/font" Target="fonts/Cabin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🍐 This is a Pear Deck Draggable™ Slide.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🍐  To edit the type of question, go back to the "Ask Students a Question" in the Pear Deck sidebar.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cda6e65a8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2cda6e65a8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🍐 This is a Pear Deck Text Slide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🍐 To edit the type of question, go back to the "Ask Students a Question" in the Pear Deck sidebar.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cda6e65a84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cda6e65a8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🍐 This is a Pear Deck Text Slide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🍐 To edit the type of question, go back to the "Ask Students a Question" in the Pear Deck sidebar.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cda6e65a84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cda6e65a84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🍐 This is a Pear Deck Draggable™ Slide.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🍐  To edit the type of question, go back to the "Ask Students a Question" in the Pear Deck sidebar.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cda6e65a84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cda6e65a84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🍐 This is a Pear Deck Draggable™ Slide.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🍐  To edit the type of question, go back to the "Ask Students a Question" in the Pear Deck sidebar.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cda6e65a84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cda6e65a84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🍐 This is a Pear Deck Drawing Slide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🍐 To edit the type of question, go back to the "Ask Students a Question" in the Pear Deck sidebar.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dontchangethislink.peardeckmagic.zone?eyJ0eXBlIjoiZHJhZ2dhYmxlIiwiZHJhZ2dhYmxlcyI6W3siaWQiOiJkcmFnZ2FibGUwIiwidHlwZSI6Imljb24iLCJpY29uIjp7ImlkIjoiZGVmYXVsdC1zdGFyIn0sImNvbG9yIjoiIzBENjlCMiJ9XSwiZHJhZ2dhYmxlU2l6ZSI6MTIuNiwiZW1iZWRkYWJsZVVybCI6Imh0dHBzOi8vIiwiYW5zd2VycyI6W119pearId=magic-pear-shape-identifier" TargetMode="External"/><Relationship Id="rId4" Type="http://schemas.openxmlformats.org/officeDocument/2006/relationships/image" Target="../media/image5.png"/><Relationship Id="rId5" Type="http://schemas.openxmlformats.org/officeDocument/2006/relationships/hyperlink" Target="http://dontchangethislink.peardeckmagic.zone?eyJ0eXBlIjoiZ29vZ2xlLXNsaWRlcy1hZGRvbi1yZXNwb25zZS1mb290ZXIiLCJsYXN0RWRpdGVkQnkiOiIxMDU3NDYxNDQ2MjQxNDU2ODE5NDMiLCJwcmVzZW50YXRpb25JZCI6IjFpZlhoZDFoMTNXY2VfTUFWYUtlN2lrckxXekQ3QjhydWc1eXYydml6SGtVIiwiY29udGVudElkIjoiY3VzdG9tLXJlc3BvbnNlLWRyYWdnYWJsZSIsInNsaWRlSWQiOiJwIiwiY29udGVudEluc3RhbmNlSWQiOiIxaWZYaGQxaDEzV2NlX01BVmFLZTdpa3JMV3pEN0I4cnVnNXl2MnZpekhrVS9mZmRlMjEyNC0wM2U1LTQ5ZWYtOGQyNS04YmU5ZGU1OTVlOTkifQ==pearId=magic-pear-metadata-identifier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dontchangethislink.peardeckmagic.zone?eyJ0eXBlIjoiZnJlZVJlc3BvbnNlLXRleHQiLCJkcmFnZ2FibGVzIjpbeyJpZCI6ImRyYWdnYWJsZTAiLCJ0eXBlIjoiaWNvbiIsImljb24iOnsiaWQiOiJkZWZhdWx0LWNpcmNsZSJ9LCJjb2xvciI6IiNENTFEMjgifV0sImRyYWdnYWJsZVNpemUiOjEyLjU1LCJlbWJlZGRhYmxlVXJsIjoiaHR0cHM6Ly8iLCJhbnN3ZXJzIjpbXX0=pearId=magic-pear-shape-identifier" TargetMode="External"/><Relationship Id="rId4" Type="http://schemas.openxmlformats.org/officeDocument/2006/relationships/image" Target="../media/image2.png"/><Relationship Id="rId5" Type="http://schemas.openxmlformats.org/officeDocument/2006/relationships/hyperlink" Target="http://dontchangethislink.peardeckmagic.zone?eyJ0eXBlIjoiZ29vZ2xlLXNsaWRlcy1hZGRvbi1yZXNwb25zZS1mb290ZXIiLCJsYXN0RWRpdGVkQnkiOiIxMDU3NDYxNDQ2MjQxNDU2ODE5NDMiLCJwcmVzZW50YXRpb25JZCI6IjFpZlhoZDFoMTNXY2VfTUFWYUtlN2lrckxXekQ3QjhydWc1eXYydml6SGtVIiwiY29udGVudElkIjoiY3VzdG9tLXJlc3BvbnNlLWZyZWVSZXNwb25zZS10ZXh0Iiwic2xpZGVJZCI6ImcyY2RhNmU2NWE4NF8wXzUiLCJjb250ZW50SW5zdGFuY2VJZCI6IjFpZlhoZDFoMTNXY2VfTUFWYUtlN2lrckxXekQ3QjhydWc1eXYydml6SGtVL2JjYTdkMjRlLTg0MzUtNDgxNC05N2ZlLTQ2NjI4YmEwNjVkZiJ9pearId=magic-pear-metadata-identifier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dontchangethislink.peardeckmagic.zone?eyJ0eXBlIjoiZnJlZVJlc3BvbnNlLXRleHQiLCJkcmFnZ2FibGVzIjpbeyJpZCI6ImRyYWdnYWJsZTAiLCJ0eXBlIjoiaWNvbiIsImljb24iOnsiaWQiOiJkZWZhdWx0LWNpcmNsZSJ9LCJjb2xvciI6IiNENTFEMjgifV0sImRyYWdnYWJsZVNpemUiOjEyLjU1LCJlbWJlZGRhYmxlVXJsIjoiaHR0cHM6Ly8iLCJhbnN3ZXJzIjpbXX0=pearId=magic-pear-shape-identifier" TargetMode="External"/><Relationship Id="rId4" Type="http://schemas.openxmlformats.org/officeDocument/2006/relationships/image" Target="../media/image2.png"/><Relationship Id="rId5" Type="http://schemas.openxmlformats.org/officeDocument/2006/relationships/hyperlink" Target="http://dontchangethislink.peardeckmagic.zone?eyJ0eXBlIjoiZ29vZ2xlLXNsaWRlcy1hZGRvbi1yZXNwb25zZS1mb290ZXIiLCJsYXN0RWRpdGVkQnkiOiIxMDU3NDYxNDQ2MjQxNDU2ODE5NDMiLCJwcmVzZW50YXRpb25JZCI6IjFpZlhoZDFoMTNXY2VfTUFWYUtlN2lrckxXekQ3QjhydWc1eXYydml6SGtVIiwiY29udGVudElkIjoiY3VzdG9tLXJlc3BvbnNlLWZyZWVSZXNwb25zZS10ZXh0Iiwic2xpZGVJZCI6ImcyY2RhNmU2NWE4NF8wXzE1IiwiY29udGVudEluc3RhbmNlSWQiOiIxaWZYaGQxaDEzV2NlX01BVmFLZTdpa3JMV3pEN0I4cnVnNXl2MnZpekhrVS9jNmYxMTNjZS1jOWYzLTQ4Y2EtYjk2MC0yMTdhZjVkNGRlMDEifQ==pearId=magic-pear-metadata-identifier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dontchangethislink.peardeckmagic.zone?eyJ0eXBlIjoiZHJhZ2dhYmxlIiwiZHJhZ2dhYmxlcyI6W3siaWQiOiJkcmFnZ2FibGUwIiwidHlwZSI6Imljb24iLCJpY29uIjp7ImlkIjoicHVuY3R1YXRpb24tY2hlY2stbWFyayJ9LCJjb2xvciI6IiM1OEI3NEUifSx7ImlkIjoiZHJhZ2dhYmxlMSIsInR5cGUiOiJpY29uIiwiaWNvbiI6eyJpZCI6InB1bmN0dWF0aW9uLWNoZWNrLW1hcmsifSwiY29sb3IiOiIjNThCNzRFIn0seyJpZCI6ImRyYWdnYWJsZTIiLCJ0eXBlIjoiaWNvbiIsImljb24iOnsiaWQiOiJwdW5jdHVhdGlvbi1jaGVjay1tYXJrIn0sImNvbG9yIjoiIzU4Qjc0RSJ9LHsiaWQiOiJkcmFnZ2FibGUzIiwidHlwZSI6Imljb24iLCJpY29uIjp7ImlkIjoicHVuY3R1YXRpb24tY2hlY2stbWFyayJ9LCJjb2xvciI6IiM1OEI3NEUifSx7ImlkIjoiZHJhZ2dhYmxlNCIsInR5cGUiOiJpY29uIiwiaWNvbiI6eyJpZCI6InB1bmN0dWF0aW9uLWNoZWNrLW1hcmsifSwiY29sb3IiOiIjNThCNzRFIn1dLCJkcmFnZ2FibGVTaXplIjo2LjEsImVtYmVkZGFibGVVcmwiOiJodHRwczovLyIsImFuc3dlcnMiOltdfQ==pearId=magic-pear-shape-identifier" TargetMode="External"/><Relationship Id="rId4" Type="http://schemas.openxmlformats.org/officeDocument/2006/relationships/image" Target="../media/image4.png"/><Relationship Id="rId5" Type="http://schemas.openxmlformats.org/officeDocument/2006/relationships/hyperlink" Target="http://dontchangethislink.peardeckmagic.zone?eyJ0eXBlIjoiZ29vZ2xlLXNsaWRlcy1hZGRvbi1yZXNwb25zZS1mb290ZXIiLCJsYXN0RWRpdGVkQnkiOiIxMDU3NDYxNDQ2MjQxNDU2ODE5NDMiLCJwcmVzZW50YXRpb25JZCI6IjFpZlhoZDFoMTNXY2VfTUFWYUtlN2lrckxXekQ3QjhydWc1eXYydml6SGtVIiwiY29udGVudElkIjoiY3VzdG9tLXJlc3BvbnNlLWRyYWdnYWJsZSIsInNsaWRlSWQiOiJnMmNkYTZlNjVhODRfMF8yMSIsImNvbnRlbnRJbnN0YW5jZUlkIjoiMWlmWGhkMWgxM1djZV9NQVZhS2U3aWtyTFd6RDdCOHJ1ZzV5djJ2aXpIa1UvNWE0YzhiMDgtMjk2ZS00YzJlLWE4N2UtOGNiNjhmMGFhNTE4In0=pearId=magic-pear-metadata-identifier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dontchangethislink.peardeckmagic.zone?eyJ0eXBlIjoiZHJhZ2dhYmxlIiwiZHJhZ2dhYmxlcyI6W3siaWQiOiJkcmFnZ2FibGUwIiwidHlwZSI6Imljb24iLCJpY29uIjp7ImlkIjoicHVuY3R1YXRpb24tY2hlY2stbWFyayJ9LCJjb2xvciI6IiM1OEI3NEUifSx7ImlkIjoiZHJhZ2dhYmxlMSIsInR5cGUiOiJpY29uIiwiaWNvbiI6eyJpZCI6InB1bmN0dWF0aW9uLWNoZWNrLW1hcmsifSwiY29sb3IiOiIjNThCNzRFIn0seyJpZCI6ImRyYWdnYWJsZTIiLCJ0eXBlIjoiaWNvbiIsImljb24iOnsiaWQiOiJwdW5jdHVhdGlvbi1jaGVjay1tYXJrIn0sImNvbG9yIjoiIzU4Qjc0RSJ9LHsiaWQiOiJkcmFnZ2FibGUzIiwidHlwZSI6Imljb24iLCJpY29uIjp7ImlkIjoicHVuY3R1YXRpb24tY2hlY2stbWFyayJ9LCJjb2xvciI6IiM1OEI3NEUifSx7ImlkIjoiZHJhZ2dhYmxlNCIsInR5cGUiOiJpY29uIiwiaWNvbiI6eyJpZCI6InB1bmN0dWF0aW9uLWNoZWNrLW1hcmsifSwiY29sb3IiOiIjNThCNzRFIn1dLCJkcmFnZ2FibGVTaXplIjo2LjEsImVtYmVkZGFibGVVcmwiOiJodHRwczovLyIsImFuc3dlcnMiOltdfQ==pearId=magic-pear-shape-identifier" TargetMode="External"/><Relationship Id="rId4" Type="http://schemas.openxmlformats.org/officeDocument/2006/relationships/image" Target="../media/image4.png"/><Relationship Id="rId5" Type="http://schemas.openxmlformats.org/officeDocument/2006/relationships/hyperlink" Target="http://dontchangethislink.peardeckmagic.zone?eyJ0eXBlIjoiZ29vZ2xlLXNsaWRlcy1hZGRvbi1yZXNwb25zZS1mb290ZXIiLCJsYXN0RWRpdGVkQnkiOiIxMDU3NDYxNDQ2MjQxNDU2ODE5NDMiLCJwcmVzZW50YXRpb25JZCI6IjFpZlhoZDFoMTNXY2VfTUFWYUtlN2lrckxXekQ3QjhydWc1eXYydml6SGtVIiwiY29udGVudElkIjoiY3VzdG9tLXJlc3BvbnNlLWRyYWdnYWJsZSIsInNsaWRlSWQiOiJnMmNkYTZlNjVhODRfMF8yMSIsImNvbnRlbnRJbnN0YW5jZUlkIjoiMWlmWGhkMWgxM1djZV9NQVZhS2U3aWtyTFd6RDdCOHJ1ZzV5djJ2aXpIa1UvNWE0YzhiMDgtMjk2ZS00YzJlLWE4N2UtOGNiNjhmMGFhNTE4In0=pearId=magic-pear-metadata-identifier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dontchangethislink.peardeckmagic.zone?eyJ0eXBlIjoiZnJlZWhhbmREcmF3aW5nIiwiZHJhZ2dhYmxlcyI6W3siaWQiOiJkcmFnZ2FibGUwIiwidHlwZSI6Imljb24iLCJpY29uIjp7ImlkIjoiZGVmYXVsdC1jaXJjbGUifSwiY29sb3IiOiIjRDUxRDI4In1dLCJkcmFnZ2FibGVTaXplIjoxMi41NSwiZW1iZWRkYWJsZVVybCI6Imh0dHBzOi8vIiwiYW5zd2VycyI6W119pearId=magic-pear-shape-identifier" TargetMode="External"/><Relationship Id="rId4" Type="http://schemas.openxmlformats.org/officeDocument/2006/relationships/image" Target="../media/image1.png"/><Relationship Id="rId5" Type="http://schemas.openxmlformats.org/officeDocument/2006/relationships/hyperlink" Target="http://dontchangethislink.peardeckmagic.zone?eyJ0eXBlIjoiZ29vZ2xlLXNsaWRlcy1hZGRvbi1yZXNwb25zZS1mb290ZXIiLCJsYXN0RWRpdGVkQnkiOiIxMDU3NDYxNDQ2MjQxNDU2ODE5NDMiLCJwcmVzZW50YXRpb25JZCI6IjFpZlhoZDFoMTNXY2VfTUFWYUtlN2lrckxXekQ3QjhydWc1eXYydml6SGtVIiwiY29udGVudElkIjoiY3VzdG9tLXJlc3BvbnNlLWZyZWVoYW5kRHJhd2luZyIsInNsaWRlSWQiOiJnMmNkYTZlNjVhODRfMF8zOCIsImNvbnRlbnRJbnN0YW5jZUlkIjoiMWlmWGhkMWgxM1djZV9NQVZhS2U3aWtyTFd6RDdCOHJ1ZzV5djJ2aXpIa1UvNWFmZmUxYzgtNTViNS00MmQxLThkNjUtYWRjMWI0ZDQ4ZTVkIn0=pearId=magic-pear-metadata-identifier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Google Shape;54;p13"/>
          <p:cNvCxnSpPr/>
          <p:nvPr/>
        </p:nvCxnSpPr>
        <p:spPr>
          <a:xfrm>
            <a:off x="389100" y="2864200"/>
            <a:ext cx="83658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55" name="Google Shape;55;p13"/>
          <p:cNvSpPr txBox="1"/>
          <p:nvPr/>
        </p:nvSpPr>
        <p:spPr>
          <a:xfrm>
            <a:off x="7427825" y="1441025"/>
            <a:ext cx="1830600" cy="7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rPr>
              <a:t>Dams are the best source of clean energy.</a:t>
            </a:r>
            <a:endParaRPr sz="1800">
              <a:solidFill>
                <a:schemeClr val="dk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137275" y="1441025"/>
            <a:ext cx="1830600" cy="7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rPr>
              <a:t>Dams are terrible. We should remove them all</a:t>
            </a:r>
            <a:endParaRPr sz="1800">
              <a:solidFill>
                <a:schemeClr val="dk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57" name="Google Shape;57;p13"/>
          <p:cNvSpPr/>
          <p:nvPr/>
        </p:nvSpPr>
        <p:spPr>
          <a:xfrm>
            <a:off x="298350" y="516000"/>
            <a:ext cx="8547300" cy="714300"/>
          </a:xfrm>
          <a:prstGeom prst="roundRect">
            <a:avLst>
              <a:gd fmla="val 16667" name="adj"/>
            </a:avLst>
          </a:prstGeom>
          <a:solidFill>
            <a:srgbClr val="4A86E8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Drag the blue star to where you feel it belongs on the continuum above.</a:t>
            </a:r>
            <a:endParaRPr sz="2100"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pic>
        <p:nvPicPr>
          <p:cNvPr descr="This is a Pear Deck interactive slide. Students, drag the icon to respond." id="58" name="Google Shape;58;p13" title="This is a Pear Deck interactive slide. Students, drag the icon to respond.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429125"/>
            <a:ext cx="9144000" cy="714375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3">
            <a:hlinkClick r:id="rId5"/>
          </p:cNvPr>
          <p:cNvSpPr/>
          <p:nvPr/>
        </p:nvSpPr>
        <p:spPr>
          <a:xfrm>
            <a:off x="0" y="5207000"/>
            <a:ext cx="12600" cy="1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/>
          <p:nvPr/>
        </p:nvSpPr>
        <p:spPr>
          <a:xfrm>
            <a:off x="298350" y="516000"/>
            <a:ext cx="8547300" cy="7143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Brainstorm all of the positive impacts of dams that you can think of:</a:t>
            </a:r>
            <a:endParaRPr sz="2100"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pic>
        <p:nvPicPr>
          <p:cNvPr descr="This is a Pear Deck interactive slide. Students, write your response." id="65" name="Google Shape;65;p14" title="This is a Pear Deck interactive slide. Students, write your response.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429125"/>
            <a:ext cx="9144000" cy="714375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>
            <a:hlinkClick r:id="rId5"/>
          </p:cNvPr>
          <p:cNvSpPr/>
          <p:nvPr/>
        </p:nvSpPr>
        <p:spPr>
          <a:xfrm>
            <a:off x="0" y="5207000"/>
            <a:ext cx="12600" cy="1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/>
          <p:nvPr/>
        </p:nvSpPr>
        <p:spPr>
          <a:xfrm>
            <a:off x="298350" y="516000"/>
            <a:ext cx="8547300" cy="7143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Brainstorm all of the negative impacts of dams that you can think of:</a:t>
            </a:r>
            <a:endParaRPr sz="2100"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pic>
        <p:nvPicPr>
          <p:cNvPr descr="This is a Pear Deck interactive slide. Students, write your response." id="72" name="Google Shape;72;p15" title="This is a Pear Deck interactive slide. Students, write your response.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429125"/>
            <a:ext cx="9144000" cy="714375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5">
            <a:hlinkClick r:id="rId5"/>
          </p:cNvPr>
          <p:cNvSpPr/>
          <p:nvPr/>
        </p:nvSpPr>
        <p:spPr>
          <a:xfrm>
            <a:off x="0" y="5207000"/>
            <a:ext cx="12600" cy="1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/>
          <p:nvPr/>
        </p:nvSpPr>
        <p:spPr>
          <a:xfrm>
            <a:off x="149100" y="183175"/>
            <a:ext cx="8845800" cy="714300"/>
          </a:xfrm>
          <a:prstGeom prst="roundRect">
            <a:avLst>
              <a:gd fmla="val 16667" name="adj"/>
            </a:avLst>
          </a:prstGeom>
          <a:solidFill>
            <a:srgbClr val="4A86E8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Drag a checkmark to each statement that you believe to be true at this point</a:t>
            </a:r>
            <a:endParaRPr sz="2100"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graphicFrame>
        <p:nvGraphicFramePr>
          <p:cNvPr id="79" name="Google Shape;79;p16"/>
          <p:cNvGraphicFramePr/>
          <p:nvPr/>
        </p:nvGraphicFramePr>
        <p:xfrm>
          <a:off x="553250" y="11316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{2FA5451E-6167-4395-B700-117A6E1D1175}</a:tableStyleId>
              </a:tblPr>
              <a:tblGrid>
                <a:gridCol w="7338400"/>
                <a:gridCol w="1103250"/>
              </a:tblGrid>
              <a:tr h="531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bin"/>
                          <a:ea typeface="Cabin"/>
                          <a:cs typeface="Cabin"/>
                          <a:sym typeface="Cabin"/>
                        </a:rPr>
                        <a:t>Dams are more efficient than they have ever been</a:t>
                      </a:r>
                      <a:endParaRPr sz="18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91425" marB="91425" marR="91425" marL="91425" anchor="ctr"/>
                </a:tc>
              </a:tr>
              <a:tr h="850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bin"/>
                          <a:ea typeface="Cabin"/>
                          <a:cs typeface="Cabin"/>
                          <a:sym typeface="Cabin"/>
                        </a:rPr>
                        <a:t>Dams are a big part of how Washington gets it energy from ways other than coal</a:t>
                      </a:r>
                      <a:endParaRPr sz="18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91425" marB="91425" marR="91425" marL="91425" anchor="ctr"/>
                </a:tc>
              </a:tr>
              <a:tr h="531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bin"/>
                          <a:ea typeface="Cabin"/>
                          <a:cs typeface="Cabin"/>
                          <a:sym typeface="Cabin"/>
                        </a:rPr>
                        <a:t>Fish ladders on dams safely allow salmon to live in rivers with dams</a:t>
                      </a:r>
                      <a:endParaRPr sz="18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91425" marB="91425" marR="91425" marL="91425" anchor="ctr"/>
                </a:tc>
              </a:tr>
              <a:tr h="850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bin"/>
                          <a:ea typeface="Cabin"/>
                          <a:cs typeface="Cabin"/>
                          <a:sym typeface="Cabin"/>
                        </a:rPr>
                        <a:t>Dams have changed Native </a:t>
                      </a:r>
                      <a:r>
                        <a:rPr lang="en" sz="1800">
                          <a:latin typeface="Cabin"/>
                          <a:ea typeface="Cabin"/>
                          <a:cs typeface="Cabin"/>
                          <a:sym typeface="Cabin"/>
                        </a:rPr>
                        <a:t>Americans</a:t>
                      </a:r>
                      <a:r>
                        <a:rPr lang="en" sz="1800">
                          <a:latin typeface="Cabin"/>
                          <a:ea typeface="Cabin"/>
                          <a:cs typeface="Cabin"/>
                          <a:sym typeface="Cabin"/>
                        </a:rPr>
                        <a:t> way of life by eliminating fishing spots</a:t>
                      </a:r>
                      <a:endParaRPr sz="18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91425" marB="91425" marR="91425" marL="91425" anchor="ctr"/>
                </a:tc>
              </a:tr>
              <a:tr h="531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bin"/>
                          <a:ea typeface="Cabin"/>
                          <a:cs typeface="Cabin"/>
                          <a:sym typeface="Cabin"/>
                        </a:rPr>
                        <a:t>Salmon are just a food that Native Americans eat</a:t>
                      </a:r>
                      <a:endParaRPr sz="18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pic>
        <p:nvPicPr>
          <p:cNvPr descr="This is a Pear Deck interactive slide. Students, drag the icon to respond." id="80" name="Google Shape;80;p16" title="This is a Pear Deck interactive slide. Students, drag the icon to respond.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429125"/>
            <a:ext cx="9144000" cy="714375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6">
            <a:hlinkClick r:id="rId5"/>
          </p:cNvPr>
          <p:cNvSpPr/>
          <p:nvPr/>
        </p:nvSpPr>
        <p:spPr>
          <a:xfrm>
            <a:off x="0" y="5207000"/>
            <a:ext cx="12600" cy="1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/>
          <p:nvPr/>
        </p:nvSpPr>
        <p:spPr>
          <a:xfrm>
            <a:off x="149100" y="183175"/>
            <a:ext cx="8845800" cy="714300"/>
          </a:xfrm>
          <a:prstGeom prst="roundRect">
            <a:avLst>
              <a:gd fmla="val 16667" name="adj"/>
            </a:avLst>
          </a:prstGeom>
          <a:solidFill>
            <a:srgbClr val="4A86E8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Drag a checkmark to each statement that you believe to be true at this point</a:t>
            </a:r>
            <a:endParaRPr sz="2100"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graphicFrame>
        <p:nvGraphicFramePr>
          <p:cNvPr id="87" name="Google Shape;87;p17"/>
          <p:cNvGraphicFramePr/>
          <p:nvPr/>
        </p:nvGraphicFramePr>
        <p:xfrm>
          <a:off x="351175" y="1263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{2FA5451E-6167-4395-B700-117A6E1D1175}</a:tableStyleId>
              </a:tblPr>
              <a:tblGrid>
                <a:gridCol w="7338400"/>
                <a:gridCol w="1103250"/>
              </a:tblGrid>
              <a:tr h="559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bin"/>
                          <a:ea typeface="Cabin"/>
                          <a:cs typeface="Cabin"/>
                          <a:sym typeface="Cabin"/>
                        </a:rPr>
                        <a:t>Salmon populations have declined over the last 50+ years</a:t>
                      </a:r>
                      <a:endParaRPr sz="18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91425" marB="91425" marR="91425" marL="91425"/>
                </a:tc>
              </a:tr>
              <a:tr h="559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bin"/>
                          <a:ea typeface="Cabin"/>
                          <a:cs typeface="Cabin"/>
                          <a:sym typeface="Cabin"/>
                        </a:rPr>
                        <a:t>Salmon are spiritual/cultural to Native Americans</a:t>
                      </a:r>
                      <a:endParaRPr sz="18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91425" marB="91425" marR="91425" marL="91425"/>
                </a:tc>
              </a:tr>
              <a:tr h="559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bin"/>
                          <a:ea typeface="Cabin"/>
                          <a:cs typeface="Cabin"/>
                          <a:sym typeface="Cabin"/>
                        </a:rPr>
                        <a:t>Once dams are removed, fish populations will go back to normal</a:t>
                      </a:r>
                      <a:endParaRPr sz="18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91425" marB="91425" marR="91425" marL="91425"/>
                </a:tc>
              </a:tr>
              <a:tr h="559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bin"/>
                          <a:ea typeface="Cabin"/>
                          <a:cs typeface="Cabin"/>
                          <a:sym typeface="Cabin"/>
                        </a:rPr>
                        <a:t>Dams are the only factor </a:t>
                      </a:r>
                      <a:r>
                        <a:rPr lang="en" sz="1800">
                          <a:latin typeface="Cabin"/>
                          <a:ea typeface="Cabin"/>
                          <a:cs typeface="Cabin"/>
                          <a:sym typeface="Cabin"/>
                        </a:rPr>
                        <a:t>impacting</a:t>
                      </a:r>
                      <a:r>
                        <a:rPr lang="en" sz="1800">
                          <a:latin typeface="Cabin"/>
                          <a:ea typeface="Cabin"/>
                          <a:cs typeface="Cabin"/>
                          <a:sym typeface="Cabin"/>
                        </a:rPr>
                        <a:t> fish populations</a:t>
                      </a:r>
                      <a:endParaRPr sz="18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91425" marB="91425" marR="91425" marL="91425"/>
                </a:tc>
              </a:tr>
              <a:tr h="559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bin"/>
                          <a:ea typeface="Cabin"/>
                          <a:cs typeface="Cabin"/>
                          <a:sym typeface="Cabin"/>
                        </a:rPr>
                        <a:t>Dams are as safe as they need to be </a:t>
                      </a:r>
                      <a:r>
                        <a:rPr lang="en" sz="1800">
                          <a:latin typeface="Cabin"/>
                          <a:ea typeface="Cabin"/>
                          <a:cs typeface="Cabin"/>
                          <a:sym typeface="Cabin"/>
                        </a:rPr>
                        <a:t>for</a:t>
                      </a:r>
                      <a:r>
                        <a:rPr lang="en" sz="1800">
                          <a:latin typeface="Cabin"/>
                          <a:ea typeface="Cabin"/>
                          <a:cs typeface="Cabin"/>
                          <a:sym typeface="Cabin"/>
                        </a:rPr>
                        <a:t> fish</a:t>
                      </a:r>
                      <a:endParaRPr sz="18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descr="This is a Pear Deck interactive slide. Students, drag the icon to respond." id="88" name="Google Shape;88;p17" title="This is a Pear Deck interactive slide. Students, drag the icon to respond.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429125"/>
            <a:ext cx="9144000" cy="714375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7">
            <a:hlinkClick r:id="rId5"/>
          </p:cNvPr>
          <p:cNvSpPr/>
          <p:nvPr/>
        </p:nvSpPr>
        <p:spPr>
          <a:xfrm>
            <a:off x="0" y="5207000"/>
            <a:ext cx="12600" cy="1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/>
          <p:nvPr/>
        </p:nvSpPr>
        <p:spPr>
          <a:xfrm>
            <a:off x="149100" y="183175"/>
            <a:ext cx="8845800" cy="714300"/>
          </a:xfrm>
          <a:prstGeom prst="roundRect">
            <a:avLst>
              <a:gd fmla="val 16667" name="adj"/>
            </a:avLst>
          </a:prstGeom>
          <a:solidFill>
            <a:srgbClr val="4A86E8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Draw your </a:t>
            </a:r>
            <a:r>
              <a:rPr lang="en" sz="21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understanding</a:t>
            </a:r>
            <a:r>
              <a:rPr lang="en" sz="21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 of how dams work:</a:t>
            </a:r>
            <a:endParaRPr sz="2100"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pic>
        <p:nvPicPr>
          <p:cNvPr descr="This is a Pear Deck interactive slide.  Students, draw your response." id="95" name="Google Shape;95;p18" title="This is a Pear Deck interactive slide.  Students, draw your response.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429125"/>
            <a:ext cx="9144000" cy="714375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8">
            <a:hlinkClick r:id="rId5"/>
          </p:cNvPr>
          <p:cNvSpPr/>
          <p:nvPr/>
        </p:nvSpPr>
        <p:spPr>
          <a:xfrm>
            <a:off x="0" y="5207000"/>
            <a:ext cx="12600" cy="1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