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63" r:id="rId4"/>
    <p:sldId id="270" r:id="rId5"/>
    <p:sldId id="271" r:id="rId6"/>
    <p:sldId id="265" r:id="rId7"/>
    <p:sldId id="272" r:id="rId8"/>
    <p:sldId id="273" r:id="rId9"/>
    <p:sldId id="261" r:id="rId10"/>
    <p:sldId id="276" r:id="rId11"/>
    <p:sldId id="257" r:id="rId12"/>
    <p:sldId id="259" r:id="rId13"/>
    <p:sldId id="277" r:id="rId14"/>
    <p:sldId id="278" r:id="rId15"/>
    <p:sldId id="260" r:id="rId16"/>
    <p:sldId id="284" r:id="rId17"/>
    <p:sldId id="287" r:id="rId18"/>
    <p:sldId id="281" r:id="rId19"/>
    <p:sldId id="285" r:id="rId20"/>
    <p:sldId id="286" r:id="rId21"/>
    <p:sldId id="282" r:id="rId22"/>
    <p:sldId id="283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328309"/>
            <a:ext cx="7772400" cy="1892686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97709" y="972065"/>
            <a:ext cx="875682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" y="22097"/>
            <a:ext cx="853132" cy="8531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4" y="179193"/>
            <a:ext cx="1955829" cy="53894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628650" y="3433142"/>
            <a:ext cx="7772400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36439" y="6319280"/>
            <a:ext cx="875682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716537" y="668238"/>
            <a:ext cx="136902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MBWC</a:t>
            </a:r>
            <a:r>
              <a:rPr lang="en-US" altLang="zh-TW" b="1" i="1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TW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F839-90C3-41B9-AEE3-36AA8DFFDE4B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8F17-7F00-4CA1-9BC6-69B8237E3A65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1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18506"/>
            <a:ext cx="7886700" cy="78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9" y="1037570"/>
            <a:ext cx="8847437" cy="5139393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197709" y="972065"/>
            <a:ext cx="875682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87487" y="6356351"/>
            <a:ext cx="136902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MBWC</a:t>
            </a:r>
            <a:r>
              <a:rPr lang="en-US" altLang="zh-TW" b="1" i="1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TW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6439" y="6319280"/>
            <a:ext cx="875682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6661-BB21-4FE0-A157-D7FF63F312F5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5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AB75-BC61-4CFC-8B9D-96D9D863073A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5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919-9A0C-4333-849A-29FF674758E4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0592-93BB-4C87-A6D4-C38EF668EDBA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848C-0575-4E7B-AC34-20AA5A308300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49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1F7-B56C-4FC6-957F-A948A144ADF3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A09C-8C95-467A-A77F-565CCBBAC55A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43D9-179E-47DB-BEBE-469219A01175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50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700.png"/><Relationship Id="rId7" Type="http://schemas.openxmlformats.org/officeDocument/2006/relationships/image" Target="../media/image6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131.png"/><Relationship Id="rId4" Type="http://schemas.openxmlformats.org/officeDocument/2006/relationships/image" Target="../media/image121.png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4993-6C12-46BB-A2C8-E42B0F0B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Communication and Networking Lab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44C2D-6A88-4D73-A584-566C446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F7B44-10A3-4A6F-9D12-6118ECA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3DA4993-6C12-46BB-A2C8-E42B0F0BD308}"/>
              </a:ext>
            </a:extLst>
          </p:cNvPr>
          <p:cNvSpPr txBox="1">
            <a:spLocks/>
          </p:cNvSpPr>
          <p:nvPr/>
        </p:nvSpPr>
        <p:spPr>
          <a:xfrm>
            <a:off x="628650" y="2709742"/>
            <a:ext cx="7772400" cy="1892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Unit 4: </a:t>
            </a:r>
            <a:r>
              <a:rPr lang="en-US" altLang="zh-TW" i="0" dirty="0">
                <a:solidFill>
                  <a:srgbClr val="222222"/>
                </a:solidFill>
                <a:effectLst/>
              </a:rPr>
              <a:t>Deep Learning Techniques for Radar Sensing and Communications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9D419C0-BC73-4DAF-96B5-573C29C4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832" y="4801573"/>
            <a:ext cx="6858000" cy="1182288"/>
          </a:xfrm>
        </p:spPr>
        <p:txBody>
          <a:bodyPr>
            <a:no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教師：伍紹勳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助教：劉鎧睿</a:t>
            </a:r>
          </a:p>
        </p:txBody>
      </p:sp>
    </p:spTree>
    <p:extLst>
      <p:ext uri="{BB962C8B-B14F-4D97-AF65-F5344CB8AC3E}">
        <p14:creationId xmlns:p14="http://schemas.microsoft.com/office/powerpoint/2010/main" val="51049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113C9-5675-4D6E-9C16-1D89F87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FMCW</a:t>
            </a:r>
            <a:r>
              <a:rPr lang="zh-TW" altLang="en-US" dirty="0"/>
              <a:t> </a:t>
            </a:r>
            <a:r>
              <a:rPr lang="en-US" altLang="zh-TW" dirty="0"/>
              <a:t>for Transmitting QPSK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99498-26E5-4217-B560-A9B20A4B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FCD04-98B9-4860-900B-A9332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/>
              <p:nvPr/>
            </p:nvSpPr>
            <p:spPr>
              <a:xfrm>
                <a:off x="431121" y="3579532"/>
                <a:ext cx="746088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Received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1" y="3579532"/>
                <a:ext cx="7460889" cy="483466"/>
              </a:xfrm>
              <a:prstGeom prst="rect">
                <a:avLst/>
              </a:prstGeom>
              <a:blipFill>
                <a:blip r:embed="rId2"/>
                <a:stretch>
                  <a:fillRect l="-735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/>
              <p:nvPr/>
            </p:nvSpPr>
            <p:spPr>
              <a:xfrm>
                <a:off x="7389534" y="4324628"/>
                <a:ext cx="90415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34" y="4324628"/>
                <a:ext cx="904157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2DE8B88-772E-4FC5-B8D7-BCFEF80F3622}"/>
              </a:ext>
            </a:extLst>
          </p:cNvPr>
          <p:cNvSpPr/>
          <p:nvPr/>
        </p:nvSpPr>
        <p:spPr>
          <a:xfrm>
            <a:off x="431121" y="406573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Dechirp</a:t>
            </a:r>
            <a:r>
              <a:rPr lang="en-US" altLang="zh-TW" dirty="0"/>
              <a:t> of FMCW Signal 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/>
              <p:nvPr/>
            </p:nvSpPr>
            <p:spPr>
              <a:xfrm>
                <a:off x="431121" y="4418362"/>
                <a:ext cx="6659324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Transmit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)+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1" y="4418362"/>
                <a:ext cx="6659324" cy="483466"/>
              </a:xfrm>
              <a:prstGeom prst="rect">
                <a:avLst/>
              </a:prstGeom>
              <a:blipFill>
                <a:blip r:embed="rId4"/>
                <a:stretch>
                  <a:fillRect l="-82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437043" y="4890751"/>
                <a:ext cx="8800091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Received signal at the target 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3" y="4890751"/>
                <a:ext cx="8800091" cy="483466"/>
              </a:xfrm>
              <a:prstGeom prst="rect">
                <a:avLst/>
              </a:prstGeom>
              <a:blipFill>
                <a:blip r:embed="rId5"/>
                <a:stretch>
                  <a:fillRect l="-624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0B68B7-E11D-4752-B0D2-FBB6B57589D3}"/>
              </a:ext>
            </a:extLst>
          </p:cNvPr>
          <p:cNvCxnSpPr>
            <a:cxnSpLocks/>
          </p:cNvCxnSpPr>
          <p:nvPr/>
        </p:nvCxnSpPr>
        <p:spPr>
          <a:xfrm>
            <a:off x="784340" y="5414415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D81294-0072-45B2-906C-44BDE06AEE99}"/>
              </a:ext>
            </a:extLst>
          </p:cNvPr>
          <p:cNvSpPr/>
          <p:nvPr/>
        </p:nvSpPr>
        <p:spPr>
          <a:xfrm>
            <a:off x="766302" y="5440764"/>
            <a:ext cx="767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Dechirp</a:t>
            </a:r>
            <a:r>
              <a:rPr lang="en-US" altLang="zh-TW" dirty="0">
                <a:solidFill>
                  <a:srgbClr val="7030A0"/>
                </a:solidFill>
              </a:rPr>
              <a:t> after the phase lock loop, the offset between the TX and RX chirps: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zh-TW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  </a:t>
            </a:r>
            <a:r>
              <a:rPr lang="en-US" altLang="zh-TW" dirty="0">
                <a:solidFill>
                  <a:srgbClr val="7030A0"/>
                </a:solidFill>
                <a:sym typeface="Symbol" panose="05050102010706020507" pitchFamily="18" charset="2"/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/>
              <p:nvPr/>
            </p:nvSpPr>
            <p:spPr>
              <a:xfrm>
                <a:off x="435428" y="5852730"/>
                <a:ext cx="8028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5852730"/>
                <a:ext cx="802828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/>
              <p:nvPr/>
            </p:nvSpPr>
            <p:spPr>
              <a:xfrm>
                <a:off x="2941350" y="4095386"/>
                <a:ext cx="27664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(Assume target is static,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50" y="4095386"/>
                <a:ext cx="2766463" cy="338554"/>
              </a:xfrm>
              <a:prstGeom prst="rect">
                <a:avLst/>
              </a:prstGeom>
              <a:blipFill>
                <a:blip r:embed="rId7"/>
                <a:stretch>
                  <a:fillRect l="-1325" t="-5455" r="-221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CDC082FE-4E1C-457A-9482-F11558F7A2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27"/>
          <a:stretch/>
        </p:blipFill>
        <p:spPr>
          <a:xfrm>
            <a:off x="766302" y="1029147"/>
            <a:ext cx="6505246" cy="2379953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6190000" y="3509402"/>
            <a:ext cx="806245" cy="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1607277" y="3509993"/>
            <a:ext cx="1004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 flipH="1">
            <a:off x="2611672" y="3294420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Symbol duration over multiple chirps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21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68538-2A22-4DE4-8FAF-848CA66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Dechirped</a:t>
            </a:r>
            <a:r>
              <a:rPr lang="en-US" altLang="zh-TW" dirty="0"/>
              <a:t> QPSK Signal Vectors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8597F-B889-4E53-9365-B0B5F608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051DA8-F092-47C4-940E-75F484B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9A15CF-9E15-4A73-99AF-7EBD0A76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10" y="3934696"/>
            <a:ext cx="204787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5D42442-EEF4-48A4-AF5E-5C7FBDF7BC35}"/>
                  </a:ext>
                </a:extLst>
              </p:cNvPr>
              <p:cNvSpPr txBox="1"/>
              <p:nvPr/>
            </p:nvSpPr>
            <p:spPr>
              <a:xfrm>
                <a:off x="-97366" y="1612629"/>
                <a:ext cx="9478433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𝑄𝑃𝑆𝐾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5D42442-EEF4-48A4-AF5E-5C7FBDF7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366" y="1612629"/>
                <a:ext cx="9478433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D9D2B2-2555-44B4-9CDC-78713DB6F65B}"/>
                  </a:ext>
                </a:extLst>
              </p:cNvPr>
              <p:cNvSpPr/>
              <p:nvPr/>
            </p:nvSpPr>
            <p:spPr>
              <a:xfrm>
                <a:off x="306198" y="2912508"/>
                <a:ext cx="3541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Define a symbol interval: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D9D2B2-2555-44B4-9CDC-78713DB6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" y="2912508"/>
                <a:ext cx="3541995" cy="369332"/>
              </a:xfrm>
              <a:prstGeom prst="rect">
                <a:avLst/>
              </a:prstGeom>
              <a:blipFill>
                <a:blip r:embed="rId4"/>
                <a:stretch>
                  <a:fillRect l="-137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5CD647-ABB8-4BA6-A5FB-00DB49A23F55}"/>
                  </a:ext>
                </a:extLst>
              </p:cNvPr>
              <p:cNvSpPr/>
              <p:nvPr/>
            </p:nvSpPr>
            <p:spPr>
              <a:xfrm>
                <a:off x="296366" y="3389946"/>
                <a:ext cx="4832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Let the remaining carrier frequency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 Hz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5CD647-ABB8-4BA6-A5FB-00DB49A23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6" y="3389946"/>
                <a:ext cx="4832413" cy="369332"/>
              </a:xfrm>
              <a:prstGeom prst="rect">
                <a:avLst/>
              </a:prstGeom>
              <a:blipFill>
                <a:blip r:embed="rId5"/>
                <a:stretch>
                  <a:fillRect l="-1136" t="-8197" r="-2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7483E1-FCA8-4FCE-B5DD-4798FBC0D724}"/>
                  </a:ext>
                </a:extLst>
              </p:cNvPr>
              <p:cNvSpPr txBox="1"/>
              <p:nvPr/>
            </p:nvSpPr>
            <p:spPr>
              <a:xfrm>
                <a:off x="306198" y="3905076"/>
                <a:ext cx="2864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Symbol Energy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=10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7483E1-FCA8-4FCE-B5DD-4798FBC0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" y="3905076"/>
                <a:ext cx="2864567" cy="369332"/>
              </a:xfrm>
              <a:prstGeom prst="rect">
                <a:avLst/>
              </a:prstGeom>
              <a:blipFill>
                <a:blip r:embed="rId6"/>
                <a:stretch>
                  <a:fillRect l="-1702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3AC7AB-EC3E-4E66-9F41-B40286E81686}"/>
                  </a:ext>
                </a:extLst>
              </p:cNvPr>
              <p:cNvSpPr txBox="1"/>
              <p:nvPr/>
            </p:nvSpPr>
            <p:spPr>
              <a:xfrm>
                <a:off x="4116998" y="3866996"/>
                <a:ext cx="2230932" cy="2221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3AC7AB-EC3E-4E66-9F41-B40286E8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98" y="3866996"/>
                <a:ext cx="2230932" cy="2221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741FE6-383D-4D0C-BA34-892B86F9E383}"/>
                  </a:ext>
                </a:extLst>
              </p:cNvPr>
              <p:cNvSpPr/>
              <p:nvPr/>
            </p:nvSpPr>
            <p:spPr>
              <a:xfrm>
                <a:off x="306198" y="4377800"/>
                <a:ext cx="3357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random noise vector ~ </a:t>
                </a:r>
                <a:r>
                  <a:rPr lang="en-US" altLang="zh-TW" dirty="0">
                    <a:latin typeface="Script MT Bold" panose="03040602040607080904" pitchFamily="66" charset="0"/>
                  </a:rPr>
                  <a:t>N</a:t>
                </a:r>
                <a:r>
                  <a:rPr lang="en-US" altLang="zh-TW" dirty="0"/>
                  <a:t>(0,1)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741FE6-383D-4D0C-BA34-892B86F9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" y="4377800"/>
                <a:ext cx="3357394" cy="369332"/>
              </a:xfrm>
              <a:prstGeom prst="rect">
                <a:avLst/>
              </a:prstGeom>
              <a:blipFill>
                <a:blip r:embed="rId8"/>
                <a:stretch>
                  <a:fillRect t="-8197" r="-90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0F090D1D-72C0-47C8-9050-43D8288983A3}"/>
              </a:ext>
            </a:extLst>
          </p:cNvPr>
          <p:cNvSpPr/>
          <p:nvPr/>
        </p:nvSpPr>
        <p:spPr>
          <a:xfrm>
            <a:off x="249362" y="1102563"/>
            <a:ext cx="697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 quantized received noisy QPSK symbol vector can be expressed as</a:t>
            </a:r>
            <a:r>
              <a:rPr lang="zh-TW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46BC9A7-649E-4AD1-8035-FBD129C38232}"/>
                  </a:ext>
                </a:extLst>
              </p:cNvPr>
              <p:cNvSpPr txBox="1"/>
              <p:nvPr/>
            </p:nvSpPr>
            <p:spPr>
              <a:xfrm>
                <a:off x="306198" y="2498137"/>
                <a:ext cx="417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Sampling frequency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46BC9A7-649E-4AD1-8035-FBD129C3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8" y="2498137"/>
                <a:ext cx="4178708" cy="369332"/>
              </a:xfrm>
              <a:prstGeom prst="rect">
                <a:avLst/>
              </a:prstGeom>
              <a:blipFill>
                <a:blip r:embed="rId9"/>
                <a:stretch>
                  <a:fillRect l="-1166" t="-10000" r="-43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F8FE2D-759D-48E6-B287-0819B57F1D37}"/>
                  </a:ext>
                </a:extLst>
              </p:cNvPr>
              <p:cNvSpPr/>
              <p:nvPr/>
            </p:nvSpPr>
            <p:spPr>
              <a:xfrm>
                <a:off x="3920832" y="2912508"/>
                <a:ext cx="2216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7.33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F8FE2D-759D-48E6-B287-0819B5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2" y="2912508"/>
                <a:ext cx="2216248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07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0744C-9F1C-494C-B55D-492F7C9F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QPSK Demodulation with </a:t>
            </a:r>
            <a:r>
              <a:rPr lang="en-US" altLang="zh-TW" dirty="0" err="1"/>
              <a:t>Variational</a:t>
            </a:r>
            <a:r>
              <a:rPr lang="en-US" altLang="zh-TW" dirty="0"/>
              <a:t> Auto Encoder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7C423-62F6-4878-ACFB-3A770D97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9" y="1037570"/>
            <a:ext cx="8847437" cy="1556713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Parameters’ settings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lvl="1"/>
            <a:r>
              <a:rPr lang="en-US" altLang="zh-TW" sz="1600" dirty="0"/>
              <a:t>Data size</a:t>
            </a:r>
            <a:r>
              <a:rPr lang="zh-TW" altLang="en-US" sz="1600" dirty="0"/>
              <a:t>：</a:t>
            </a:r>
            <a:r>
              <a:rPr lang="en-US" altLang="zh-TW" sz="1600" dirty="0"/>
              <a:t>500 for training,  100 for testing</a:t>
            </a:r>
          </a:p>
          <a:p>
            <a:pPr lvl="1"/>
            <a:r>
              <a:rPr lang="en-US" altLang="zh-TW" sz="1600" dirty="0"/>
              <a:t>Learning rate</a:t>
            </a:r>
            <a:r>
              <a:rPr lang="zh-TW" altLang="en-US" sz="1600" dirty="0"/>
              <a:t>：</a:t>
            </a:r>
            <a:r>
              <a:rPr lang="en-US" altLang="zh-TW" sz="1600" dirty="0"/>
              <a:t>0.00001</a:t>
            </a:r>
          </a:p>
          <a:p>
            <a:pPr lvl="1"/>
            <a:r>
              <a:rPr lang="en-US" altLang="zh-TW" sz="1600" dirty="0"/>
              <a:t>Epochs</a:t>
            </a:r>
            <a:r>
              <a:rPr lang="zh-TW" altLang="en-US" sz="1600" dirty="0"/>
              <a:t>：</a:t>
            </a:r>
            <a:r>
              <a:rPr lang="en-US" altLang="zh-TW" sz="1600" dirty="0"/>
              <a:t>500</a:t>
            </a:r>
          </a:p>
          <a:p>
            <a:pPr lvl="1"/>
            <a:r>
              <a:rPr lang="en-US" altLang="zh-TW" sz="1600" dirty="0"/>
              <a:t>Input</a:t>
            </a:r>
            <a:r>
              <a:rPr lang="zh-TW" altLang="en-US" sz="1600" dirty="0"/>
              <a:t>：</a:t>
            </a:r>
            <a:r>
              <a:rPr lang="en-US" altLang="zh-TW" sz="1600" dirty="0"/>
              <a:t>noisy QPSK symbols  ;   Output</a:t>
            </a:r>
            <a:r>
              <a:rPr lang="zh-TW" altLang="en-US" sz="1600" dirty="0"/>
              <a:t>：</a:t>
            </a:r>
            <a:r>
              <a:rPr lang="en-US" altLang="zh-TW" sz="1600" dirty="0"/>
              <a:t>estimated codes</a:t>
            </a:r>
          </a:p>
          <a:p>
            <a:pPr lvl="1"/>
            <a:endParaRPr lang="zh-TW" altLang="en-US" sz="1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2EF4B-ADC6-465C-AE9B-1D4935B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EC72B4-74BC-40B4-B0CA-5B249D2D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BDF8E07-DA15-4BD3-B81E-E257FD0392E5}"/>
              </a:ext>
            </a:extLst>
          </p:cNvPr>
          <p:cNvGrpSpPr/>
          <p:nvPr/>
        </p:nvGrpSpPr>
        <p:grpSpPr>
          <a:xfrm>
            <a:off x="561828" y="2499061"/>
            <a:ext cx="6706883" cy="2099587"/>
            <a:chOff x="461161" y="2597143"/>
            <a:chExt cx="6706883" cy="2099587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D890AAA-B615-41B2-B3FA-C64EECAAE715}"/>
                </a:ext>
              </a:extLst>
            </p:cNvPr>
            <p:cNvGrpSpPr/>
            <p:nvPr/>
          </p:nvGrpSpPr>
          <p:grpSpPr>
            <a:xfrm>
              <a:off x="628650" y="2673849"/>
              <a:ext cx="6539394" cy="1759733"/>
              <a:chOff x="1214831" y="3078760"/>
              <a:chExt cx="6539394" cy="17597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953526-946C-4660-88FF-30E5DBE3E3AC}"/>
                  </a:ext>
                </a:extLst>
              </p:cNvPr>
              <p:cNvSpPr/>
              <p:nvPr/>
            </p:nvSpPr>
            <p:spPr>
              <a:xfrm>
                <a:off x="1214831" y="3078760"/>
                <a:ext cx="176169" cy="175973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3140A2-136D-4AC8-ABEA-364FF57CAAD3}"/>
                  </a:ext>
                </a:extLst>
              </p:cNvPr>
              <p:cNvSpPr/>
              <p:nvPr/>
            </p:nvSpPr>
            <p:spPr>
              <a:xfrm>
                <a:off x="1706111" y="3248853"/>
                <a:ext cx="176169" cy="1386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FA5F972-4926-4B71-96BB-7DFD76EC80C8}"/>
                  </a:ext>
                </a:extLst>
              </p:cNvPr>
              <p:cNvSpPr/>
              <p:nvPr/>
            </p:nvSpPr>
            <p:spPr>
              <a:xfrm>
                <a:off x="2193459" y="3409209"/>
                <a:ext cx="176169" cy="102989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37D12-1583-4657-A76F-4B91B003BC75}"/>
                  </a:ext>
                </a:extLst>
              </p:cNvPr>
              <p:cNvSpPr/>
              <p:nvPr/>
            </p:nvSpPr>
            <p:spPr>
              <a:xfrm>
                <a:off x="2678447" y="3595565"/>
                <a:ext cx="176169" cy="6934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B006FC-E8CE-4F19-B851-DEC3EABC7840}"/>
                  </a:ext>
                </a:extLst>
              </p:cNvPr>
              <p:cNvSpPr/>
              <p:nvPr/>
            </p:nvSpPr>
            <p:spPr>
              <a:xfrm>
                <a:off x="3102879" y="3380353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5A53F8-06FE-425D-AC39-54D15240D487}"/>
                  </a:ext>
                </a:extLst>
              </p:cNvPr>
              <p:cNvSpPr/>
              <p:nvPr/>
            </p:nvSpPr>
            <p:spPr>
              <a:xfrm>
                <a:off x="5228974" y="3078760"/>
                <a:ext cx="176169" cy="175973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3CB8D2-B3E9-42C0-9ACD-C0DAE1D7FED9}"/>
                  </a:ext>
                </a:extLst>
              </p:cNvPr>
              <p:cNvSpPr/>
              <p:nvPr/>
            </p:nvSpPr>
            <p:spPr>
              <a:xfrm>
                <a:off x="4804542" y="3265201"/>
                <a:ext cx="176169" cy="138684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1E33FE-F075-4AC3-A915-5693814CF498}"/>
                  </a:ext>
                </a:extLst>
              </p:cNvPr>
              <p:cNvSpPr/>
              <p:nvPr/>
            </p:nvSpPr>
            <p:spPr>
              <a:xfrm>
                <a:off x="4380110" y="3443680"/>
                <a:ext cx="176169" cy="102989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A1111AC-5055-4EDC-ABFA-09B7390A27A8}"/>
                  </a:ext>
                </a:extLst>
              </p:cNvPr>
              <p:cNvSpPr/>
              <p:nvPr/>
            </p:nvSpPr>
            <p:spPr>
              <a:xfrm>
                <a:off x="3955678" y="3611914"/>
                <a:ext cx="176169" cy="6934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45522B3-EF90-4189-9C26-A6A56B9DA929}"/>
                  </a:ext>
                </a:extLst>
              </p:cNvPr>
              <p:cNvSpPr/>
              <p:nvPr/>
            </p:nvSpPr>
            <p:spPr>
              <a:xfrm>
                <a:off x="5653406" y="3828133"/>
                <a:ext cx="176169" cy="2282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B49C9CF-082A-4BAE-9E17-B2D6BE25E6DC}"/>
                  </a:ext>
                </a:extLst>
              </p:cNvPr>
              <p:cNvSpPr txBox="1"/>
              <p:nvPr/>
            </p:nvSpPr>
            <p:spPr>
              <a:xfrm>
                <a:off x="6164070" y="3595565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Sigmoid</a:t>
                </a:r>
                <a:endParaRPr lang="zh-TW" altLang="en-US" sz="1400" dirty="0"/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41AEBB3D-7AC0-45CF-B4E4-39635226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9029" y="3934437"/>
                <a:ext cx="101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38CDB50C-8B07-4F7F-ABDF-1115BC488A18}"/>
                      </a:ext>
                    </a:extLst>
                  </p:cNvPr>
                  <p:cNvSpPr/>
                  <p:nvPr/>
                </p:nvSpPr>
                <p:spPr>
                  <a:xfrm>
                    <a:off x="7102188" y="3358591"/>
                    <a:ext cx="652037" cy="11673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38CDB50C-8B07-4F7F-ABDF-1115BC488A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2188" y="3358591"/>
                    <a:ext cx="652037" cy="11673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30B912-F30B-4B2C-B29A-3B70129B0075}"/>
                  </a:ext>
                </a:extLst>
              </p:cNvPr>
              <p:cNvSpPr/>
              <p:nvPr/>
            </p:nvSpPr>
            <p:spPr>
              <a:xfrm>
                <a:off x="3102879" y="4073777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D889CAB-BCA6-4922-949E-9D0832EC7C02}"/>
                  </a:ext>
                </a:extLst>
              </p:cNvPr>
              <p:cNvSpPr/>
              <p:nvPr/>
            </p:nvSpPr>
            <p:spPr>
              <a:xfrm>
                <a:off x="3531246" y="3695702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FEC0D65-36ED-419A-AF98-EC7A981F4549}"/>
                    </a:ext>
                  </a:extLst>
                </p:cNvPr>
                <p:cNvSpPr txBox="1"/>
                <p:nvPr/>
              </p:nvSpPr>
              <p:spPr>
                <a:xfrm>
                  <a:off x="2172651" y="2597143"/>
                  <a:ext cx="1313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100×1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FEC0D65-36ED-419A-AF98-EC7A981F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651" y="2597143"/>
                  <a:ext cx="13131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4C62471-6BF6-42B4-85E8-7ED9526C8A7A}"/>
                    </a:ext>
                  </a:extLst>
                </p:cNvPr>
                <p:cNvSpPr txBox="1"/>
                <p:nvPr/>
              </p:nvSpPr>
              <p:spPr>
                <a:xfrm>
                  <a:off x="2288511" y="4196950"/>
                  <a:ext cx="1128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100×1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4C62471-6BF6-42B4-85E8-7ED9526C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511" y="4196950"/>
                  <a:ext cx="11284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865" t="-4348" r="-1622" b="-217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1ED8B9-53D7-4C4A-BB65-76787459C92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309076" y="3207003"/>
              <a:ext cx="207622" cy="150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6B457959-F09D-474D-A466-160F22B8CC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2692867" y="3686801"/>
              <a:ext cx="229536" cy="213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0D898F4-A9B8-42DD-AC88-797AC76F1CC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302092" y="3723943"/>
              <a:ext cx="214606" cy="176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5556CEB-8452-4D63-A1A1-85F33B35F3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92867" y="3207003"/>
              <a:ext cx="229536" cy="161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AD6ED8-990C-4EDF-A131-5B89AFCDFF05}"/>
                    </a:ext>
                  </a:extLst>
                </p:cNvPr>
                <p:cNvSpPr txBox="1"/>
                <p:nvPr/>
              </p:nvSpPr>
              <p:spPr>
                <a:xfrm>
                  <a:off x="2858065" y="3686801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AD6ED8-990C-4EDF-A131-5B89AFCD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065" y="3686801"/>
                  <a:ext cx="3537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090B0EB-CD56-4045-B391-89CB785C4F96}"/>
                </a:ext>
              </a:extLst>
            </p:cNvPr>
            <p:cNvSpPr txBox="1"/>
            <p:nvPr/>
          </p:nvSpPr>
          <p:spPr>
            <a:xfrm>
              <a:off x="960016" y="423614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512</a:t>
              </a:r>
              <a:endParaRPr lang="zh-TW" altLang="en-US" sz="12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1B04480-5C2E-4DFB-909E-9D651FD049BA}"/>
                </a:ext>
              </a:extLst>
            </p:cNvPr>
            <p:cNvSpPr txBox="1"/>
            <p:nvPr/>
          </p:nvSpPr>
          <p:spPr>
            <a:xfrm>
              <a:off x="1491205" y="40341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256</a:t>
              </a:r>
              <a:endParaRPr lang="zh-TW" altLang="en-US" sz="12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0620812-D34C-409A-AB52-9B47E78CCDCD}"/>
                </a:ext>
              </a:extLst>
            </p:cNvPr>
            <p:cNvSpPr txBox="1"/>
            <p:nvPr/>
          </p:nvSpPr>
          <p:spPr>
            <a:xfrm>
              <a:off x="1971475" y="386437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128</a:t>
              </a:r>
              <a:endParaRPr lang="zh-TW" altLang="en-US" sz="12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840F9D9-A3DC-47C0-9443-76354C55135E}"/>
                </a:ext>
              </a:extLst>
            </p:cNvPr>
            <p:cNvSpPr txBox="1"/>
            <p:nvPr/>
          </p:nvSpPr>
          <p:spPr>
            <a:xfrm>
              <a:off x="3247427" y="386437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128</a:t>
              </a:r>
              <a:endParaRPr lang="zh-TW" altLang="en-US" sz="12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B69FBB4-C874-43E3-993E-6E58981E1CC3}"/>
                </a:ext>
              </a:extLst>
            </p:cNvPr>
            <p:cNvSpPr txBox="1"/>
            <p:nvPr/>
          </p:nvSpPr>
          <p:spPr>
            <a:xfrm>
              <a:off x="3671859" y="40341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256</a:t>
              </a:r>
              <a:endParaRPr lang="zh-TW" altLang="en-US" sz="12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65AA82C0-96CD-455F-8FEB-00F971DD2727}"/>
                </a:ext>
              </a:extLst>
            </p:cNvPr>
            <p:cNvSpPr txBox="1"/>
            <p:nvPr/>
          </p:nvSpPr>
          <p:spPr>
            <a:xfrm>
              <a:off x="4050446" y="423079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512</a:t>
              </a:r>
              <a:endParaRPr lang="zh-TW" altLang="en-US" sz="12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B1B588D-550F-462A-B9F8-90983305041F}"/>
                </a:ext>
              </a:extLst>
            </p:cNvPr>
            <p:cNvSpPr txBox="1"/>
            <p:nvPr/>
          </p:nvSpPr>
          <p:spPr>
            <a:xfrm>
              <a:off x="461161" y="441973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1100</a:t>
              </a:r>
              <a:endParaRPr lang="zh-TW" altLang="en-US" sz="12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E5348DA-6BBD-47B1-9CB3-71FC7233E598}"/>
                </a:ext>
              </a:extLst>
            </p:cNvPr>
            <p:cNvSpPr txBox="1"/>
            <p:nvPr/>
          </p:nvSpPr>
          <p:spPr>
            <a:xfrm>
              <a:off x="4481449" y="441346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1100</a:t>
              </a:r>
              <a:endParaRPr lang="zh-TW" altLang="en-US" sz="12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2C156BB-8C24-4E37-96C6-181422CD873B}"/>
                </a:ext>
              </a:extLst>
            </p:cNvPr>
            <p:cNvSpPr txBox="1"/>
            <p:nvPr/>
          </p:nvSpPr>
          <p:spPr>
            <a:xfrm>
              <a:off x="5025140" y="36154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66CC9B73-6B1E-4DBA-8BD8-9AB1B97F92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742" b="7373"/>
          <a:stretch/>
        </p:blipFill>
        <p:spPr>
          <a:xfrm>
            <a:off x="5797525" y="3936107"/>
            <a:ext cx="3110185" cy="1959494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F286DD5E-D5F9-43F6-A531-F892A2CA2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586" y="5977167"/>
            <a:ext cx="2000250" cy="257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8BE1D0-2DE6-43B5-AFE1-79E8AA8F7DFC}"/>
              </a:ext>
            </a:extLst>
          </p:cNvPr>
          <p:cNvSpPr txBox="1"/>
          <p:nvPr/>
        </p:nvSpPr>
        <p:spPr>
          <a:xfrm>
            <a:off x="7454010" y="4161493"/>
            <a:ext cx="1258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Learning curve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918AA71-5578-409A-B660-20013254B1D0}"/>
              </a:ext>
            </a:extLst>
          </p:cNvPr>
          <p:cNvSpPr txBox="1"/>
          <p:nvPr/>
        </p:nvSpPr>
        <p:spPr>
          <a:xfrm>
            <a:off x="2012180" y="5954353"/>
            <a:ext cx="38884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estimated codes for testing data are all correct</a:t>
            </a:r>
            <a:endParaRPr lang="zh-TW" altLang="en-US" sz="14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B601A83-EFD0-4CB3-A8F9-8283148697A8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5900617" y="6105755"/>
            <a:ext cx="367969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A9DCD54-3166-4EAA-AE75-D7A52B050723}"/>
              </a:ext>
            </a:extLst>
          </p:cNvPr>
          <p:cNvSpPr txBox="1"/>
          <p:nvPr/>
        </p:nvSpPr>
        <p:spPr>
          <a:xfrm>
            <a:off x="593911" y="5035943"/>
            <a:ext cx="514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following </a:t>
            </a:r>
            <a:r>
              <a:rPr lang="en-US" altLang="zh-TW" sz="1400" dirty="0" err="1"/>
              <a:t>tensorflow</a:t>
            </a:r>
            <a:r>
              <a:rPr lang="en-US" altLang="zh-TW" sz="1400" dirty="0"/>
              <a:t> function is used as the loss function in the </a:t>
            </a:r>
            <a:br>
              <a:rPr lang="en-US" altLang="zh-TW" sz="1400" dirty="0"/>
            </a:br>
            <a:r>
              <a:rPr lang="en-US" altLang="zh-TW" sz="1400" dirty="0"/>
              <a:t>implementation of VAE</a:t>
            </a:r>
            <a:r>
              <a:rPr lang="zh-TW" altLang="en-US" sz="1400" dirty="0"/>
              <a:t>：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A185ABC5-4D8A-4522-9533-C7A5C3F07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312" y="5528621"/>
            <a:ext cx="3035515" cy="366980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571B8C-58FF-4A80-BA6F-F13ED8F159E7}"/>
              </a:ext>
            </a:extLst>
          </p:cNvPr>
          <p:cNvSpPr txBox="1"/>
          <p:nvPr/>
        </p:nvSpPr>
        <p:spPr>
          <a:xfrm>
            <a:off x="713044" y="4531833"/>
            <a:ext cx="435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(The VAE network is composed of fully-connected layers)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D7EC92-B6B7-4EDC-8046-923BA0594D66}"/>
              </a:ext>
            </a:extLst>
          </p:cNvPr>
          <p:cNvSpPr txBox="1"/>
          <p:nvPr/>
        </p:nvSpPr>
        <p:spPr>
          <a:xfrm>
            <a:off x="6188367" y="2344934"/>
            <a:ext cx="21934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The maximum probability index </a:t>
            </a:r>
            <a:br>
              <a:rPr lang="en-US" altLang="zh-TW" sz="1200" dirty="0"/>
            </a:br>
            <a:r>
              <a:rPr lang="en-US" altLang="zh-TW" sz="1200" dirty="0"/>
              <a:t>represents the estimated code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2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71" y="3155315"/>
            <a:ext cx="4237637" cy="35757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Artificial Neural Networks (ANNs)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4732"/>
                <a:ext cx="8229600" cy="54049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A single artificial neuron</a:t>
                </a:r>
              </a:p>
              <a:p>
                <a:pPr lvl="1"/>
                <a:r>
                  <a:rPr lang="en-US" altLang="zh-TW" sz="1800" dirty="0"/>
                  <a:t>Inputs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Weights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Bias :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𝑤𝑒𝑖𝑔h𝑡𝑠</m:t>
                            </m:r>
                          </m:e>
                        </m:d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</m:nary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Activation or transfer function to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600" dirty="0"/>
                  <a:t>Predict the output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Canonical form of a NN</a:t>
                </a:r>
              </a:p>
              <a:p>
                <a:pPr lvl="1"/>
                <a:r>
                  <a:rPr lang="en-US" altLang="zh-TW" sz="1800" dirty="0"/>
                  <a:t>Inputs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800" b="0" dirty="0"/>
              </a:p>
              <a:p>
                <a:pPr lvl="1"/>
                <a:r>
                  <a:rPr lang="en-US" altLang="zh-TW" sz="1800" dirty="0"/>
                  <a:t>Output :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1800" b="0" dirty="0"/>
              </a:p>
              <a:p>
                <a:pPr lvl="1"/>
                <a:r>
                  <a:rPr lang="en-US" altLang="zh-TW" sz="1800" dirty="0"/>
                  <a:t>Weights and bias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sz="1800" b="0" dirty="0"/>
              </a:p>
              <a:p>
                <a:pPr lvl="1"/>
                <a:r>
                  <a:rPr lang="en-US" altLang="zh-TW" sz="1800" b="0" dirty="0">
                    <a:latin typeface="Cambria Math" panose="02040503050406030204" pitchFamily="18" charset="0"/>
                  </a:rPr>
                  <a:t>Forward propagation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16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sz="1600" b="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b="0" dirty="0"/>
              </a:p>
              <a:p>
                <a:pPr lvl="1"/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4732"/>
                <a:ext cx="8229600" cy="5404943"/>
              </a:xfrm>
              <a:blipFill>
                <a:blip r:embed="rId3"/>
                <a:stretch>
                  <a:fillRect t="-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555" r="2626"/>
          <a:stretch/>
        </p:blipFill>
        <p:spPr>
          <a:xfrm>
            <a:off x="5138153" y="1033819"/>
            <a:ext cx="3312827" cy="19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Approximation with Neural Networks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4733"/>
                <a:ext cx="8420100" cy="569674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1800" dirty="0"/>
                  <a:t>For general regression case, any reasonable function can be approximated to any degree of precision by a three-layer network with</a:t>
                </a:r>
              </a:p>
              <a:p>
                <a:pPr lvl="1"/>
                <a:r>
                  <a:rPr lang="en-US" altLang="zh-TW" sz="1600" dirty="0"/>
                  <a:t>Input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A hidden layer of sigmoid units: </a:t>
                </a:r>
                <a:br>
                  <a:rPr lang="en-US" altLang="zh-TW" sz="1600" dirty="0"/>
                </a:b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𝜎</m:t>
                    </m:r>
                    <m:d>
                      <m:d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altLang="zh-TW" sz="1600" baseline="-25000" dirty="0"/>
                                  <m:t>i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TW" sz="1600" b="0" i="1" dirty="0" smtClean="0"/>
                          <m:t>b</m:t>
                        </m:r>
                        <m:r>
                          <m:rPr>
                            <m:nor/>
                          </m:rPr>
                          <a:rPr lang="en-US" altLang="zh-TW" sz="1600" baseline="-25000" dirty="0"/>
                          <m:t>k</m:t>
                        </m:r>
                      </m:e>
                    </m:d>
                  </m:oMath>
                </a14:m>
                <a:r>
                  <a:rPr lang="en-US" altLang="zh-TW" sz="1600" dirty="0"/>
                  <a:t>, if </a:t>
                </a:r>
                <a:r>
                  <a:rPr lang="en-US" altLang="zh-TW" sz="1600" i="1" dirty="0"/>
                  <a:t>m</a:t>
                </a:r>
                <a:r>
                  <a:rPr lang="en-US" altLang="zh-TW" sz="1600" dirty="0"/>
                  <a:t> is arbitrarily large</a:t>
                </a:r>
              </a:p>
              <a:p>
                <a:pPr lvl="1"/>
                <a:r>
                  <a:rPr lang="en-US" altLang="zh-TW" sz="1600" dirty="0"/>
                  <a:t>One layer of linear output units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sz="1600" b="0" i="1" dirty="0" smtClean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baseline="-25000" dirty="0" smtClean="0"/>
                              <m:t>k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zh-TW" sz="1600" i="1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baseline="-25000" dirty="0" smtClean="0"/>
                              <m:t>k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1600" dirty="0"/>
              </a:p>
              <a:p>
                <a:r>
                  <a:rPr lang="en-US" altLang="zh-TW" sz="1800" dirty="0"/>
                  <a:t>A simple proof</a:t>
                </a:r>
              </a:p>
              <a:p>
                <a:pPr lvl="1"/>
                <a:r>
                  <a:rPr lang="en-US" altLang="zh-TW" sz="1600" dirty="0"/>
                  <a:t>Consider a continuous function of  y = </a:t>
                </a:r>
                <a:r>
                  <a:rPr lang="en-US" altLang="zh-TW" sz="1600" i="1" dirty="0"/>
                  <a:t>f</a:t>
                </a:r>
                <a:r>
                  <a:rPr lang="en-US" altLang="zh-TW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b="0" dirty="0"/>
                  <a:t>, </a:t>
                </a:r>
                <a:br>
                  <a:rPr lang="en-US" altLang="zh-TW" sz="1600" b="0" dirty="0"/>
                </a:br>
                <a:r>
                  <a:rPr lang="en-US" altLang="zh-TW" sz="1600" b="0" dirty="0"/>
                  <a:t>with x =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m:rPr>
                        <m:nor/>
                      </m:rPr>
                      <a:rPr lang="en-US" altLang="zh-TW" sz="1600" baseline="-25000" dirty="0"/>
                      <m:t>i</m:t>
                    </m:r>
                  </m:oMath>
                </a14:m>
                <a:r>
                  <a:rPr lang="en-US" altLang="zh-TW" sz="1600" b="0" dirty="0">
                    <a:sym typeface="Symbol" panose="05050102010706020507" pitchFamily="18" charset="2"/>
                  </a:rPr>
                  <a:t>)  [0, 1], W.L.O.G</a:t>
                </a:r>
                <a:endParaRPr lang="en-US" altLang="zh-TW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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It suffices to approximate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with a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for any </a:t>
                </a:r>
                <a:r>
                  <a:rPr lang="en-US" altLang="zh-TW" sz="1600" i="1" dirty="0"/>
                  <a:t>x</a:t>
                </a:r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 [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],</a:t>
                </a:r>
                <a:r>
                  <a:rPr lang="en-US" altLang="zh-TW" sz="1600" dirty="0"/>
                  <a:t> and any </a:t>
                </a:r>
                <a:r>
                  <a:rPr lang="en-US" altLang="zh-TW" sz="1600" i="1" dirty="0"/>
                  <a:t>k</a:t>
                </a:r>
                <a:r>
                  <a:rPr lang="en-US" altLang="zh-TW" sz="1600" dirty="0"/>
                  <a:t> = 1,..., 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. </a:t>
                </a:r>
              </a:p>
              <a:p>
                <a:pPr lvl="1"/>
                <a:r>
                  <a:rPr lang="en-US" altLang="zh-TW" sz="1600" dirty="0"/>
                  <a:t>Hidden units,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, are numbered from 0 to 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 with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having a threshold (bias):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For </a:t>
                </a:r>
                <a:r>
                  <a:rPr lang="en-US" altLang="zh-TW" sz="1600" i="1" dirty="0"/>
                  <a:t>x</a:t>
                </a:r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 [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],</a:t>
                </a:r>
                <a:r>
                  <a:rPr lang="en-US" altLang="zh-TW" sz="1600" dirty="0"/>
                  <a:t> all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are zeros except for </a:t>
                </a:r>
                <a:r>
                  <a:rPr lang="en-US" altLang="zh-TW" sz="1600" i="1" dirty="0"/>
                  <a:t>h</a:t>
                </a:r>
                <a:r>
                  <a:rPr lang="en-US" altLang="zh-TW" sz="1600" baseline="-25000" dirty="0"/>
                  <a:t>0 </a:t>
                </a:r>
                <a:r>
                  <a:rPr lang="en-US" altLang="zh-TW" sz="1600" dirty="0"/>
                  <a:t>=</a:t>
                </a:r>
                <a:r>
                  <a:rPr lang="en-US" altLang="zh-TW" sz="1600" i="1" dirty="0"/>
                  <a:t> h</a:t>
                </a:r>
                <a:r>
                  <a:rPr lang="en-US" altLang="zh-TW" sz="1600" baseline="-25000" dirty="0"/>
                  <a:t>1 </a:t>
                </a:r>
                <a:r>
                  <a:rPr lang="en-US" altLang="zh-TW" sz="1600" dirty="0"/>
                  <a:t>=,…,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=1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1600" dirty="0"/>
                  <a:t>) can be realized with a NN with one input x, n+1 hidden threshold gate units</a:t>
                </a:r>
              </a:p>
              <a:p>
                <a:pPr lvl="1"/>
                <a:r>
                  <a:rPr lang="en-US" altLang="zh-TW" sz="1600" dirty="0"/>
                  <a:t>Let the weights </a:t>
                </a:r>
                <a:r>
                  <a:rPr lang="en-US" altLang="zh-TW" sz="1600" i="1" dirty="0" err="1"/>
                  <a:t>w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baseline="-25000" dirty="0"/>
                  <a:t> </a:t>
                </a:r>
                <a:r>
                  <a:rPr lang="en-US" altLang="zh-TW" sz="1600" dirty="0"/>
                  <a:t>for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be </a:t>
                </a:r>
                <a:r>
                  <a:rPr lang="en-US" altLang="zh-TW" sz="1600" i="1" dirty="0" err="1"/>
                  <a:t>w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=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</a:t>
                </a:r>
                <a:r>
                  <a:rPr lang="en-US" altLang="zh-TW" sz="1600" baseline="-25000" dirty="0"/>
                  <a:t>k </a:t>
                </a:r>
                <a:r>
                  <a:rPr lang="en-US" altLang="zh-TW" sz="1600" i="1" dirty="0"/>
                  <a:t>f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-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with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</a:t>
                </a:r>
                <a:r>
                  <a:rPr lang="en-US" altLang="zh-TW" sz="1600" baseline="-25000" dirty="0"/>
                  <a:t>0 </a:t>
                </a:r>
                <a:r>
                  <a:rPr lang="en-US" altLang="zh-TW" sz="1600" i="1" dirty="0"/>
                  <a:t>f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i="1" dirty="0"/>
                  <a:t> </a:t>
                </a:r>
                <a:endParaRPr lang="en-US" altLang="zh-TW" sz="1600" dirty="0"/>
              </a:p>
              <a:p>
                <a:pPr lvl="1"/>
                <a:r>
                  <a:rPr lang="en-US" altLang="zh-TW" sz="16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1600" dirty="0"/>
                          <m:t>−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, Q.E.D</a:t>
                </a:r>
              </a:p>
              <a:p>
                <a:pPr marL="457200" lvl="1" indent="0">
                  <a:buNone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4733"/>
                <a:ext cx="8420100" cy="5696742"/>
              </a:xfrm>
              <a:blipFill>
                <a:blip r:embed="rId2"/>
                <a:stretch>
                  <a:fillRect l="-434" t="-963" r="-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439"/>
          <a:stretch/>
        </p:blipFill>
        <p:spPr>
          <a:xfrm>
            <a:off x="5514881" y="1507233"/>
            <a:ext cx="3521794" cy="22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55CE-C75D-4AF3-B9B9-31A161FF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7374C-AA6A-4E2B-92C1-AF38B449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Use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 code “ </a:t>
            </a:r>
            <a:r>
              <a:rPr lang="en-US" altLang="zh-TW" sz="2000" dirty="0" err="1"/>
              <a:t>QPSK_Generate</a:t>
            </a:r>
            <a:r>
              <a:rPr lang="en-US" altLang="zh-TW" sz="2000" dirty="0"/>
              <a:t> ” to generate training and testing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Upload the VAE sample code “</a:t>
            </a:r>
            <a:r>
              <a:rPr lang="en-US" altLang="zh-TW" sz="2000" dirty="0" err="1"/>
              <a:t>QPSK_Demodulation_with_VAE.ipynb</a:t>
            </a:r>
            <a:r>
              <a:rPr lang="en-US" altLang="zh-TW" sz="2000" dirty="0"/>
              <a:t> ” to your Google </a:t>
            </a:r>
            <a:r>
              <a:rPr lang="en-US" altLang="zh-TW" sz="2000" dirty="0" err="1"/>
              <a:t>Colaboratory</a:t>
            </a:r>
            <a:r>
              <a:rPr lang="en-US" altLang="zh-TW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Upload the datasets to your Google Drive and create folder according to the python sample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Train the VAE and test its demodulation ability with your testing dataset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4374A-7EFE-48E7-A76C-A6D65B24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0BBD9B-044D-4F37-ADEA-01CA547C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9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4993-6C12-46BB-A2C8-E42B0F0B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AoA</a:t>
            </a:r>
            <a:r>
              <a:rPr lang="en-US" altLang="zh-TW" dirty="0"/>
              <a:t> Estimation of FMCW Signals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44C2D-6A88-4D73-A584-566C446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F7B44-10A3-4A6F-9D12-6118ECA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3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System Model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7" y="1439241"/>
            <a:ext cx="3286029" cy="35176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801629" y="3526869"/>
                <a:ext cx="4894696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There are only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one object</a:t>
                </a:r>
                <a:r>
                  <a:rPr lang="en-US" altLang="zh-TW" dirty="0"/>
                  <a:t>, and the angle of arrial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/>
                  <a:t> is equal to one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37.5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12.5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37.5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629" y="3526869"/>
                <a:ext cx="4894696" cy="935769"/>
              </a:xfrm>
              <a:prstGeom prst="rect">
                <a:avLst/>
              </a:prstGeom>
              <a:blipFill>
                <a:blip r:embed="rId3"/>
                <a:stretch>
                  <a:fillRect l="-872" t="-3922" r="-9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801629" y="4393398"/>
            <a:ext cx="4894696" cy="93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We use covariance matrix (real part and image part) as the input of the CNN network to predict where target is (from five points)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0207" y="495693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ULA with </a:t>
            </a:r>
            <a:r>
              <a:rPr lang="en-US" altLang="zh-TW" dirty="0">
                <a:solidFill>
                  <a:srgbClr val="FF0000"/>
                </a:solidFill>
              </a:rPr>
              <a:t>m antennas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55315" y="1202348"/>
                <a:ext cx="3936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TW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zh-TW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315" y="1202348"/>
                <a:ext cx="3936423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72055" y="1732212"/>
                <a:ext cx="4424219" cy="1477328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:  Noisy data vector</a:t>
                </a:r>
                <a:endParaRPr lang="zh-TW" altLang="zh-TW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:         Testing signal</a:t>
                </a:r>
                <a:endParaRPr lang="zh-TW" altLang="zh-TW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:  Additive noise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: Array factor</a:t>
                </a:r>
              </a:p>
              <a:p>
                <a:r>
                  <a:rPr lang="en-US" altLang="zh-TW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(Array factor will be shown in the next page)</a:t>
                </a:r>
                <a:endParaRPr lang="zh-TW" altLang="zh-TW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55" y="1732212"/>
                <a:ext cx="4424219" cy="1477328"/>
              </a:xfrm>
              <a:prstGeom prst="rect">
                <a:avLst/>
              </a:prstGeom>
              <a:blipFill>
                <a:blip r:embed="rId5"/>
                <a:stretch>
                  <a:fillRect l="-960" t="-1633" b="-4898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080000" y="5326270"/>
                <a:ext cx="199990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𝐲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5326270"/>
                <a:ext cx="1999906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0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Array Factor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9" y="1324202"/>
            <a:ext cx="4343571" cy="354676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94971" y="5045589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ULA with </a:t>
            </a:r>
            <a:r>
              <a:rPr lang="en-US" altLang="zh-TW" dirty="0">
                <a:solidFill>
                  <a:srgbClr val="FF0000"/>
                </a:solidFill>
              </a:rPr>
              <a:t>m antennas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94359" y="1978866"/>
                <a:ext cx="3758080" cy="181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TW" alt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l-GR" altLang="zh-TW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TW" alt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l-GR" altLang="zh-TW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59" y="1978866"/>
                <a:ext cx="3758080" cy="1819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4870966"/>
                <a:ext cx="4475030" cy="105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array factor presents the phase differences of the corresponding antennas.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prstClr val="black"/>
                    </a:solidFill>
                  </a:rPr>
                  <a:t>Usually, we have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70966"/>
                <a:ext cx="4475030" cy="1051826"/>
              </a:xfrm>
              <a:prstGeom prst="rect">
                <a:avLst/>
              </a:prstGeom>
              <a:blipFill>
                <a:blip r:embed="rId4"/>
                <a:stretch>
                  <a:fillRect l="-817" t="-2890" r="-1090" b="-28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of Angles of Arrival (</a:t>
            </a:r>
            <a:r>
              <a:rPr lang="en-US" altLang="zh-TW" dirty="0" err="1"/>
              <a:t>AoA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-1" y="1485900"/>
            <a:ext cx="8991600" cy="4086439"/>
            <a:chOff x="467544" y="2466960"/>
            <a:chExt cx="7992058" cy="317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67544" y="2466960"/>
                  <a:ext cx="6857748" cy="4659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i="1">
                            <a:latin typeface="Cambria Math"/>
                          </a:rPr>
                          <m:t>𝜃</m:t>
                        </m:r>
                        <m:r>
                          <a:rPr lang="en-US" altLang="zh-TW" i="1">
                            <a:latin typeface="Cambria Math"/>
                          </a:rPr>
                          <m:t>)≜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TW" altLang="en-US" i="1">
                                                      <a:latin typeface="Cambria Math"/>
                                                    </a:rPr>
                                                    <m:t>𝜆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zh-TW" altLang="en-US" i="1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  <m:r>
                                            <a:rPr lang="en-US" altLang="zh-TW" i="1">
                                              <a:latin typeface="Cambria Math"/>
                                            </a:rPr>
                                            <m:t>∗1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b="0" i="1" smtClean="0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zh-TW" altLang="en-US" i="1">
                                                            <a:latin typeface="Cambria Math"/>
                                                          </a:rPr>
                                                          <m:t>𝜋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zh-TW" altLang="en-US" i="1">
                                                            <a:latin typeface="Cambria Math"/>
                                                          </a:rPr>
                                                          <m:t>𝜆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  <m:func>
                                                  <m:func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>
                                                        <a:latin typeface="Cambria Math"/>
                                                      </a:rPr>
                                                      <m:t>sin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func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∗(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−1)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2466960"/>
                  <a:ext cx="6857748" cy="465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118309" y="3086343"/>
                  <a:ext cx="3589373" cy="2892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zh-TW" altLang="en-US" i="1">
                                                    <a:latin typeface="Cambria Math"/>
                                                  </a:rPr>
                                                  <m:t>𝜋</m:t>
                                                </m:r>
                                                <m:func>
                                                  <m:func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>
                                                        <a:latin typeface="Cambria Math"/>
                                                      </a:rPr>
                                                      <m:t>sin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zh-TW" altLang="en-US" i="1">
                                                        <a:latin typeface="Cambria Math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func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∗1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TW" b="0" i="1" smtClean="0">
                                                      <a:latin typeface="Cambria Math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TW" i="1">
                                                          <a:latin typeface="Cambria Math"/>
                                                        </a:rPr>
                                                        <m:t>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TW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zh-TW" altLang="en-US" i="1">
                                                          <a:latin typeface="Cambria Math"/>
                                                        </a:rPr>
                                                        <m:t>𝜋</m:t>
                                                      </m:r>
                                                      <m:func>
                                                        <m:funcPr>
                                                          <m:ctrlPr>
                                                            <a:rPr lang="en-US" altLang="zh-TW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uncPr>
                                                        <m:fNam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altLang="zh-TW">
                                                              <a:latin typeface="Cambria Math"/>
                                                            </a:rPr>
                                                            <m:t>sin</m:t>
                                                          </m:r>
                                                        </m:fName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</m:func>
                                                      <m:r>
                                                        <a:rPr lang="en-US" altLang="zh-TW" i="1">
                                                          <a:latin typeface="Cambria Math"/>
                                                        </a:rPr>
                                                        <m:t>∗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en-US" altLang="zh-TW" b="0" i="1" smtClean="0">
                                                          <a:latin typeface="Cambria Math"/>
                                                        </a:rPr>
                                                        <m:t>−1)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309" y="3086343"/>
                  <a:ext cx="3589373" cy="289290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6170869" y="2595319"/>
              <a:ext cx="1552177" cy="28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Steering vector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118309" y="3547079"/>
                  <a:ext cx="4311921" cy="4559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b="0" i="1" smtClean="0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  <m:d>
                                                <m:d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b="0" i="1" smtClean="0">
                                                          <a:latin typeface="Cambria Math"/>
                                                        </a:rPr>
                                                        <m:t>𝑁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b="0" i="1" smtClean="0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func>
                                                    <m:funcPr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TW">
                                                          <a:latin typeface="Cambria Math"/>
                                                        </a:rPr>
                                                        <m:t>sin</m:t>
                                                      </m:r>
                                                    </m:fName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</a:rPr>
                                                <m:t>∗1</m:t>
                                              </m:r>
                                            </m:e>
                                          </m:box>
                                        </m:sup>
                                      </m:s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box>
                                              <m:box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TW" i="1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zh-TW" altLang="en-US" i="1">
                                                        <a:latin typeface="Cambria Math"/>
                                                      </a:rPr>
                                                      <m:t>𝜋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TW" i="1">
                                                        <a:latin typeface="Cambria Math"/>
                                                      </a:rPr>
                                                      <m:t>𝑁</m:t>
                                                    </m:r>
                                                  </m:den>
                                                </m:f>
                                                <m:d>
                                                  <m:d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i="1">
                                                            <a:latin typeface="Cambria Math"/>
                                                          </a:rPr>
                                                          <m:t>𝑁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TW" i="1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</m:den>
                                                    </m:f>
                                                    <m:func>
                                                      <m:func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uncPr>
                                                      <m:fNam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>
                                                            <a:latin typeface="Cambria Math"/>
                                                          </a:rPr>
                                                          <m:t>sin</m:t>
                                                        </m:r>
                                                      </m:fName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</m:func>
                                                  </m:e>
                                                </m:d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/>
                                                  </a:rPr>
                                                  <m:t>−1)</m:t>
                                                </m:r>
                                              </m:e>
                                            </m:box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309" y="3547079"/>
                  <a:ext cx="4311921" cy="4559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348559" y="4194555"/>
                  <a:ext cx="1096987" cy="323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≜</m:t>
                        </m:r>
                        <m:box>
                          <m:box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box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559" y="4194555"/>
                  <a:ext cx="1096987" cy="323351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2118309" y="4174477"/>
                  <a:ext cx="3362430" cy="45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b="0" i="1" smtClean="0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</a:rPr>
                                                <m:t>∗1</m:t>
                                              </m:r>
                                            </m:e>
                                          </m:box>
                                        </m:sup>
                                      </m:s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i="1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zh-TW" altLang="en-US" i="1">
                                                            <a:latin typeface="Cambria Math"/>
                                                          </a:rPr>
                                                          <m:t>𝜋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TW" i="1">
                                                            <a:latin typeface="Cambria Math"/>
                                                          </a:rPr>
                                                          <m:t>𝑁</m:t>
                                                        </m:r>
                                                      </m:den>
                                                    </m:f>
                                                    <m:r>
                                                      <a:rPr lang="en-US" altLang="zh-TW" i="1">
                                                        <a:latin typeface="Cambria Math"/>
                                                      </a:rPr>
                                                      <m:t>∗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/>
                                                      </a:rPr>
                                                      <m:t>∗(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/>
                                                      </a:rPr>
                                                      <m:t>𝑀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/>
                                                      </a:rPr>
                                                      <m:t>−1)</m:t>
                                                    </m:r>
                                                  </m:e>
                                                </m:box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309" y="4174477"/>
                  <a:ext cx="3362430" cy="4593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056546" y="4843224"/>
                  <a:ext cx="1718887" cy="287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/>
                          </a:rPr>
                          <m:t>∵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zh-TW" alt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546" y="4843224"/>
                  <a:ext cx="1718887" cy="2872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036165" y="5181778"/>
                  <a:ext cx="1631291" cy="463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∴</m:t>
                        </m:r>
                        <m:box>
                          <m:boxPr>
                            <m:ctrlP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</m:t>
                            </m:r>
                            <m:box>
                              <m:box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</m:oMath>
                    </m:oMathPara>
                  </a14:m>
                  <a:endParaRPr lang="zh-TW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165" y="5181778"/>
                  <a:ext cx="1631291" cy="4633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向右箭號 15"/>
            <p:cNvSpPr/>
            <p:nvPr/>
          </p:nvSpPr>
          <p:spPr>
            <a:xfrm>
              <a:off x="4750728" y="5253529"/>
              <a:ext cx="956954" cy="26330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847733" y="5269133"/>
              <a:ext cx="2611869" cy="2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N-point FFT  with N </a:t>
              </a:r>
              <a:r>
                <a:rPr lang="en-US" altLang="zh-TW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 M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93349AE-45F5-418E-8B9C-7111C857EB17}"/>
                  </a:ext>
                </a:extLst>
              </p:cNvPr>
              <p:cNvSpPr txBox="1"/>
              <p:nvPr/>
            </p:nvSpPr>
            <p:spPr>
              <a:xfrm>
                <a:off x="6708420" y="2952038"/>
                <a:ext cx="889282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0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>
                        <a:latin typeface="Cambria Math"/>
                      </a:rPr>
                      <m:t>≜</m:t>
                    </m:r>
                    <m:box>
                      <m:box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93349AE-45F5-418E-8B9C-7111C857E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420" y="2952038"/>
                <a:ext cx="889282" cy="409471"/>
              </a:xfrm>
              <a:prstGeom prst="rect">
                <a:avLst/>
              </a:prstGeom>
              <a:blipFill>
                <a:blip r:embed="rId9"/>
                <a:stretch>
                  <a:fillRect l="-5479" t="-2985" b="-1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0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D8DBC-147B-41AA-9B66-9AE5A6D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Outlines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DBBE66-4B05-4124-A6B9-54CBEC6B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 1: Introduction to FMCW radar and radar sensing</a:t>
            </a:r>
          </a:p>
          <a:p>
            <a:pPr algn="l" rtl="0"/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 2: Variational auto-encoder (VAE) for FMCW signal demodulation </a:t>
            </a:r>
          </a:p>
          <a:p>
            <a:pPr algn="l" rtl="0"/>
            <a:r>
              <a:rPr lang="en-US" altLang="zh-TW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Lab 3: Long-short term memory  (LSTM) for channel tracking</a:t>
            </a:r>
          </a:p>
          <a:p>
            <a:pPr algn="l" rtl="0"/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 4: Convolutional neural network (CNN) for angle of arrival estimation</a:t>
            </a:r>
          </a:p>
          <a:p>
            <a:pPr algn="l" rtl="0"/>
            <a:r>
              <a:rPr lang="en-US" altLang="zh-TW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 5: Final project on deep-learning enhanced radar sensing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69AEF-94C1-4410-B7BB-5981B3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20BB07-1578-4A30-97B8-7E454D63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3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AoA</a:t>
            </a:r>
            <a:r>
              <a:rPr lang="en-US" altLang="zh-TW" dirty="0"/>
              <a:t> Estimation with FFT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61950" y="1813325"/>
            <a:ext cx="8297447" cy="3787944"/>
            <a:chOff x="361950" y="975125"/>
            <a:chExt cx="8297447" cy="3787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1950" y="975125"/>
                  <a:ext cx="7124700" cy="19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/>
                            <a:ea typeface="Cambria Math"/>
                          </a:rPr>
                          <m:t>ℱ</m:t>
                        </m:r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TW" altLang="en-US" sz="24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sz="2400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∗(−</m:t>
                                              </m:r>
                                              <m:box>
                                                <m:box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𝑁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)∗1</m:t>
                                              </m:r>
                                            </m:e>
                                          </m:box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sz="2400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∗(−</m:t>
                                              </m:r>
                                              <m:box>
                                                <m:box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𝑁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2400" b="0" i="1" smtClean="0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box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)∗1</m:t>
                                              </m:r>
                                            </m:e>
                                          </m:box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TW" altLang="en-US" sz="24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zh-TW" altLang="en-US" sz="2400" i="1">
                                                      <a:latin typeface="Cambria Math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2400" i="1">
                                                      <a:latin typeface="Cambria Math"/>
                                                    </a:rPr>
                                                    <m:t>𝑁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∗(</m:t>
                                              </m:r>
                                              <m:box>
                                                <m:box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𝑁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2400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  <m:r>
                                                <a:rPr lang="en-US" altLang="zh-TW" sz="2400" i="1">
                                                  <a:latin typeface="Cambria Math"/>
                                                </a:rPr>
                                                <m:t>)∗1</m:t>
                                              </m:r>
                                            </m:e>
                                          </m:box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zh-TW" altLang="en-US" sz="2400" i="1" smtClean="0">
                                                <a:latin typeface="Cambria Math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TW" sz="2400" i="1" smtClean="0">
                                                <a:latin typeface="Cambria Math"/>
                                              </a:rPr>
                                              <m:t>…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TW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zh-TW" altLang="en-US" sz="2400" i="1">
                                                            <a:latin typeface="Cambria Math"/>
                                                          </a:rPr>
                                                          <m:t>𝜋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𝑁</m:t>
                                                        </m:r>
                                                      </m:den>
                                                    </m:f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∗(−</m:t>
                                                    </m:r>
                                                    <m:box>
                                                      <m:box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oxPr>
                                                      <m:e>
                                                        <m:argPr>
                                                          <m:argSz m:val="-1"/>
                                                        </m:argPr>
                                                        <m:f>
                                                          <m:fPr>
                                                            <m:ctrlPr>
                                                              <a:rPr lang="en-US" altLang="zh-TW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Pr>
                                                          <m:num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𝑁</m:t>
                                                            </m:r>
                                                          </m:num>
                                                          <m:den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den>
                                                        </m:f>
                                                      </m:e>
                                                    </m:box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)∗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𝑀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−1)</m:t>
                                                    </m:r>
                                                  </m:e>
                                                </m:box>
                                              </m:sup>
                                            </m:sSup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TW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zh-TW" altLang="en-US" sz="2400" i="1">
                                                            <a:latin typeface="Cambria Math"/>
                                                          </a:rPr>
                                                          <m:t>𝜋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𝑁</m:t>
                                                        </m:r>
                                                      </m:den>
                                                    </m:f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∗(−</m:t>
                                                    </m:r>
                                                    <m:box>
                                                      <m:box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oxPr>
                                                      <m:e>
                                                        <m:argPr>
                                                          <m:argSz m:val="-1"/>
                                                        </m:argPr>
                                                        <m:f>
                                                          <m:fPr>
                                                            <m:ctrlPr>
                                                              <a:rPr lang="en-US" altLang="zh-TW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Pr>
                                                          <m:num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𝑁</m:t>
                                                            </m:r>
                                                          </m:num>
                                                          <m:den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den>
                                                        </m:f>
                                                      </m:e>
                                                    </m:box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+1</m:t>
                                                    </m:r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)∗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𝑀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−1)</m:t>
                                                    </m:r>
                                                  </m:e>
                                                </m:box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zh-TW" altLang="en-US" sz="2400" i="1" smtClean="0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4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TW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zh-TW" altLang="en-US" sz="2400" i="1">
                                                            <a:latin typeface="Cambria Math"/>
                                                          </a:rPr>
                                                          <m:t>𝜋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TW" sz="2400" i="1">
                                                            <a:latin typeface="Cambria Math"/>
                                                          </a:rPr>
                                                          <m:t>𝑁</m:t>
                                                        </m:r>
                                                      </m:den>
                                                    </m:f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∗(</m:t>
                                                    </m:r>
                                                    <m:box>
                                                      <m:boxPr>
                                                        <m:ctrlPr>
                                                          <a:rPr lang="en-US" altLang="zh-TW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oxPr>
                                                      <m:e>
                                                        <m:argPr>
                                                          <m:argSz m:val="-1"/>
                                                        </m:argPr>
                                                        <m:f>
                                                          <m:fPr>
                                                            <m:ctrlPr>
                                                              <a:rPr lang="en-US" altLang="zh-TW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Pr>
                                                          <m:num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𝑁</m:t>
                                                            </m:r>
                                                          </m:num>
                                                          <m:den>
                                                            <m:r>
                                                              <a:rPr lang="en-US" altLang="zh-TW" sz="2400" i="1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den>
                                                        </m:f>
                                                      </m:e>
                                                    </m:box>
                                                    <m:r>
                                                      <a:rPr lang="en-US" altLang="zh-TW" sz="2400" i="1">
                                                        <a:latin typeface="Cambria Math"/>
                                                      </a:rPr>
                                                      <m:t>)∗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𝑀</m:t>
                                                    </m:r>
                                                    <m:r>
                                                      <a:rPr lang="en-US" altLang="zh-TW" sz="2400" b="0" i="1" smtClean="0">
                                                        <a:latin typeface="Cambria Math"/>
                                                      </a:rPr>
                                                      <m:t>−1)</m:t>
                                                    </m:r>
                                                  </m:e>
                                                </m:box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50" y="975125"/>
                  <a:ext cx="7124700" cy="19693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287918" y="3084576"/>
                  <a:ext cx="2429127" cy="416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argmax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ℱ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zh-TW" altLang="en-US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918" y="3084576"/>
                  <a:ext cx="2429127" cy="416589"/>
                </a:xfrm>
                <a:prstGeom prst="rect">
                  <a:avLst/>
                </a:prstGeom>
                <a:blipFill>
                  <a:blip r:embed="rId3"/>
                  <a:stretch>
                    <a:fillRect t="-8824" b="-735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298025" y="3624815"/>
                  <a:ext cx="1350178" cy="452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/>
                            <a:ea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TW" alt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box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25" y="3624815"/>
                  <a:ext cx="1350178" cy="45236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3225365" y="4210097"/>
                  <a:ext cx="1828065" cy="552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365" y="4210097"/>
                  <a:ext cx="1828065" cy="5529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272944" y="1855173"/>
              <a:ext cx="13864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Fourier Matrix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281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AoA</a:t>
            </a:r>
            <a:r>
              <a:rPr lang="en-US" altLang="zh-TW" dirty="0"/>
              <a:t> Estimation with  MUSIC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304615" y="1184036"/>
            <a:ext cx="3113416" cy="4357501"/>
            <a:chOff x="942557" y="1229039"/>
            <a:chExt cx="3113416" cy="4357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382250" y="1229039"/>
                  <a:ext cx="2216696" cy="584775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60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sz="1600" smtClean="0"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m:rPr>
                            <m:sty m:val="p"/>
                          </m:rPr>
                          <a:rPr lang="en-US" altLang="zh-TW" sz="160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TW" sz="16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zh-TW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TW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zh-TW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zh-TW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TW" altLang="zh-TW" sz="16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250" y="1229039"/>
                  <a:ext cx="221669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361742" y="2391076"/>
                  <a:ext cx="2275046" cy="584775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𝑔𝑒𝑡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600" i="1" smtClean="0">
                            <a:latin typeface="Cambria Math" panose="02040503050406030204" pitchFamily="18" charset="0"/>
                          </a:rPr>
                          <m:t>𝑒𝑖𝑔𝑒𝑛𝑣𝑎𝑙𝑢𝑒</m:t>
                        </m:r>
                      </m:oMath>
                    </m:oMathPara>
                  </a14:m>
                  <a:endParaRPr lang="en-US" altLang="zh-TW" sz="1600" i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≥…≥</m:t>
                        </m:r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742" y="2391076"/>
                  <a:ext cx="2275046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942557" y="3242428"/>
                  <a:ext cx="3113416" cy="878446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TW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box>
                                  <m:box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vertJc m:val="bot"/>
                                        <m:ctrlPr>
                                          <a:rPr lang="zh-TW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𝑐𝑜𝑟𝑟𝑒𝑠𝑝𝑜𝑛𝑑𝑖𝑛𝑔</m:t>
                                        </m:r>
                                      </m:e>
                                    </m:groupChr>
                                  </m:e>
                                </m:box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𝑐𝑜𝑟𝑟𝑒𝑠𝑝𝑜𝑛𝑑𝑖𝑛𝑔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557" y="3242428"/>
                  <a:ext cx="3113416" cy="8784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602770" y="4333824"/>
                  <a:ext cx="1792990" cy="641586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TW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1600" b="1" i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lang="en-US" altLang="zh-TW" sz="1600" b="1" i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0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770" y="4333824"/>
                  <a:ext cx="1792990" cy="6415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112881" y="5212270"/>
                  <a:ext cx="2755434" cy="374270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𝐒</m:t>
                            </m:r>
                            <m:sSup>
                              <m:sSupPr>
                                <m:ctrlPr>
                                  <a:rPr lang="zh-TW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d>
                          <m:d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TW" i="1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81" y="5212270"/>
                  <a:ext cx="2755434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stCxn id="6" idx="2"/>
              <a:endCxn id="7" idx="0"/>
            </p:cNvCxnSpPr>
            <p:nvPr/>
          </p:nvCxnSpPr>
          <p:spPr>
            <a:xfrm>
              <a:off x="2490598" y="1813814"/>
              <a:ext cx="8667" cy="577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2"/>
              <a:endCxn id="8" idx="0"/>
            </p:cNvCxnSpPr>
            <p:nvPr/>
          </p:nvCxnSpPr>
          <p:spPr>
            <a:xfrm>
              <a:off x="2499265" y="2975851"/>
              <a:ext cx="0" cy="26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8" idx="2"/>
              <a:endCxn id="9" idx="0"/>
            </p:cNvCxnSpPr>
            <p:nvPr/>
          </p:nvCxnSpPr>
          <p:spPr>
            <a:xfrm>
              <a:off x="2499265" y="4120874"/>
              <a:ext cx="0" cy="212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10" idx="0"/>
            </p:cNvCxnSpPr>
            <p:nvPr/>
          </p:nvCxnSpPr>
          <p:spPr>
            <a:xfrm flipH="1">
              <a:off x="2490598" y="4975410"/>
              <a:ext cx="8667" cy="23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1945057" y="1938252"/>
              <a:ext cx="499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00B0F0"/>
                  </a:solidFill>
                </a:rPr>
                <a:t>s.v.d</a:t>
              </a:r>
              <a:endParaRPr lang="zh-TW" altLang="en-US" sz="14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909" y="1070112"/>
            <a:ext cx="2493818" cy="266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743776" y="3640826"/>
                <a:ext cx="4937829" cy="259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With the assistance of the MUSIC algorithm, we can derive signal space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noise space </a:t>
                </a:r>
                <a14:m>
                  <m:oMath xmlns:m="http://schemas.openxmlformats.org/officeDocument/2006/math">
                    <m:r>
                      <a:rPr lang="en-US" altLang="zh-TW" b="1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endParaRPr lang="en-US" altLang="zh-TW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We can detect the angle 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the spectrum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𝐈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𝐒</m:t>
                            </m:r>
                            <m:sSup>
                              <m:sSupPr>
                                <m:ctrlPr>
                                  <a:rPr lang="zh-TW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d>
                          <m:d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altLang="zh-TW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sSup>
                                  <m:sSupPr>
                                    <m:ctrlPr>
                                      <a:rPr lang="zh-TW" altLang="zh-TW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  <m:d>
                              <m:d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TW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 </a:t>
                </a:r>
                <a:r>
                  <a:rPr lang="en-US" altLang="zh-TW" dirty="0"/>
                  <a:t>In the next page, we will use the covariance matrix as the input of the CNN network to predict the direction of the object.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76" y="3640826"/>
                <a:ext cx="4937829" cy="2597634"/>
              </a:xfrm>
              <a:prstGeom prst="rect">
                <a:avLst/>
              </a:prstGeom>
              <a:blipFill>
                <a:blip r:embed="rId8"/>
                <a:stretch>
                  <a:fillRect l="-741" t="-1174" r="-1111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6AF0287-D51A-4A2E-B8E6-191BA37F22C8}"/>
                  </a:ext>
                </a:extLst>
              </p:cNvPr>
              <p:cNvSpPr txBox="1"/>
              <p:nvPr/>
            </p:nvSpPr>
            <p:spPr>
              <a:xfrm>
                <a:off x="462395" y="5666214"/>
                <a:ext cx="3106107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zh-TW" alt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zh-TW" alt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6AF0287-D51A-4A2E-B8E6-191BA37F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5" y="5666214"/>
                <a:ext cx="3106107" cy="645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8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AoA</a:t>
            </a:r>
            <a:r>
              <a:rPr lang="en-US" altLang="zh-TW" dirty="0"/>
              <a:t> Estimation with CNN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8" y="1848883"/>
            <a:ext cx="6826424" cy="20060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1193056"/>
            <a:ext cx="695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example of the CNN structure of predicting which point the target 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62257" y="3801373"/>
                <a:ext cx="8996018" cy="1329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There are only one object, and the angle of </a:t>
                </a:r>
                <a14:m>
                  <m:oMath xmlns:m="http://schemas.openxmlformats.org/officeDocument/2006/math">
                    <m:r>
                      <a:rPr lang="zh-TW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is only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37.5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12.5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25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 37.5</m:t>
                    </m:r>
                  </m:oMath>
                </a14:m>
                <a:endParaRPr lang="en-US" altLang="zh-TW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The loss function of the final output is computed by </a:t>
                </a:r>
                <a:r>
                  <a:rPr lang="en-US" altLang="zh-TW" sz="1600" dirty="0">
                    <a:solidFill>
                      <a:srgbClr val="C00000"/>
                    </a:solidFill>
                  </a:rPr>
                  <a:t>“tf.nn.softmax_cross_entropy_with_logits”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/>
                  <a:t>S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tudents can examine the accuracy of prediction with different SNRs.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The CNN structure in this page is just an example, and you can create your own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CNN</a:t>
                </a:r>
                <a:r>
                  <a:rPr lang="zh-TW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structure to predict where the target is.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" y="3801373"/>
                <a:ext cx="8996018" cy="1329018"/>
              </a:xfrm>
              <a:prstGeom prst="rect">
                <a:avLst/>
              </a:prstGeom>
              <a:blipFill>
                <a:blip r:embed="rId3"/>
                <a:stretch>
                  <a:fillRect l="-271" t="-917" b="-5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7047346" y="2048307"/>
            <a:ext cx="1015999" cy="1489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6" y="5111341"/>
            <a:ext cx="50006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Frequency Modulated Continuous Wave (FMCW)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5" y="1153455"/>
            <a:ext cx="5982315" cy="209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2" y="3394468"/>
            <a:ext cx="2912551" cy="168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82" y="1225043"/>
            <a:ext cx="3028880" cy="195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2" y="3394468"/>
            <a:ext cx="3205316" cy="146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2951521" y="4817283"/>
            <a:ext cx="6023859" cy="1200329"/>
            <a:chOff x="2917785" y="2900658"/>
            <a:chExt cx="6023859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3456716" y="2900658"/>
                  <a:ext cx="255967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716" y="2900658"/>
                  <a:ext cx="2559675" cy="1200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917785" y="3633532"/>
                  <a:ext cx="60238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∅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∅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785" y="3633532"/>
                  <a:ext cx="602385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63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70222-80FA-49B3-846D-E3EF1FB2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FMCW</a:t>
            </a:r>
            <a:r>
              <a:rPr lang="zh-TW" altLang="en-US" dirty="0"/>
              <a:t> </a:t>
            </a:r>
            <a:r>
              <a:rPr lang="en-US" altLang="zh-TW" dirty="0"/>
              <a:t>Signal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C1A08A-A9B2-4917-A908-718C318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34BEC5-B2D9-4AFC-AB52-ED24FDA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C082FE-4E1C-457A-9482-F11558F7A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7"/>
          <a:stretch/>
        </p:blipFill>
        <p:spPr>
          <a:xfrm>
            <a:off x="1094758" y="1101213"/>
            <a:ext cx="6128798" cy="2379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4B1BA5-2DB1-424D-B2FF-934C0A2B400E}"/>
                  </a:ext>
                </a:extLst>
              </p:cNvPr>
              <p:cNvSpPr txBox="1"/>
              <p:nvPr/>
            </p:nvSpPr>
            <p:spPr>
              <a:xfrm>
                <a:off x="2416665" y="3347205"/>
                <a:ext cx="1527341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B4B1BA5-2DB1-424D-B2FF-934C0A2B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65" y="3347205"/>
                <a:ext cx="1527341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2C3FEAB-30B1-4A46-9C36-1F205BD7F9C9}"/>
              </a:ext>
            </a:extLst>
          </p:cNvPr>
          <p:cNvSpPr txBox="1"/>
          <p:nvPr/>
        </p:nvSpPr>
        <p:spPr>
          <a:xfrm>
            <a:off x="353682" y="3446790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Frequency at time t 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E2A14F7-62F3-4BDC-867C-B4A3CFC8ADA2}"/>
                  </a:ext>
                </a:extLst>
              </p:cNvPr>
              <p:cNvSpPr txBox="1"/>
              <p:nvPr/>
            </p:nvSpPr>
            <p:spPr>
              <a:xfrm>
                <a:off x="4326968" y="3424283"/>
                <a:ext cx="1746055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(chirp rate)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E2A14F7-62F3-4BDC-867C-B4A3CFC8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68" y="3424283"/>
                <a:ext cx="1746055" cy="391839"/>
              </a:xfrm>
              <a:prstGeom prst="rect">
                <a:avLst/>
              </a:prstGeom>
              <a:blipFill>
                <a:blip r:embed="rId4"/>
                <a:stretch>
                  <a:fillRect l="-4895" t="-4688" r="-8042" b="-2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F45AD52-1C28-415E-90FC-691328324E39}"/>
              </a:ext>
            </a:extLst>
          </p:cNvPr>
          <p:cNvSpPr/>
          <p:nvPr/>
        </p:nvSpPr>
        <p:spPr>
          <a:xfrm>
            <a:off x="353682" y="4053886"/>
            <a:ext cx="2291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Instantaneous phase 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3E487EA-056C-402E-9380-2B01AE7DF484}"/>
                  </a:ext>
                </a:extLst>
              </p:cNvPr>
              <p:cNvSpPr txBox="1"/>
              <p:nvPr/>
            </p:nvSpPr>
            <p:spPr>
              <a:xfrm>
                <a:off x="2533453" y="3872576"/>
                <a:ext cx="4955074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3E487EA-056C-402E-9380-2B01AE7D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53" y="3872576"/>
                <a:ext cx="4955074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082D827-E967-4475-AA97-3DF115158021}"/>
              </a:ext>
            </a:extLst>
          </p:cNvPr>
          <p:cNvSpPr/>
          <p:nvPr/>
        </p:nvSpPr>
        <p:spPr>
          <a:xfrm>
            <a:off x="7309380" y="3620202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initial phase </a:t>
            </a:r>
            <a:endParaRPr lang="zh-TW" altLang="en-US" sz="1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B66E32E-3BB0-43CE-A8F8-7AD51FF4EE5A}"/>
              </a:ext>
            </a:extLst>
          </p:cNvPr>
          <p:cNvCxnSpPr>
            <a:cxnSpLocks/>
          </p:cNvCxnSpPr>
          <p:nvPr/>
        </p:nvCxnSpPr>
        <p:spPr>
          <a:xfrm flipH="1">
            <a:off x="7330941" y="3872576"/>
            <a:ext cx="181154" cy="24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DD90369-CCD1-4CDB-90EE-89120415A948}"/>
                  </a:ext>
                </a:extLst>
              </p:cNvPr>
              <p:cNvSpPr txBox="1"/>
              <p:nvPr/>
            </p:nvSpPr>
            <p:spPr>
              <a:xfrm>
                <a:off x="353682" y="4752110"/>
                <a:ext cx="6757556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Transmit signal in the first sweep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DD90369-CCD1-4CDB-90EE-89120415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2" y="4752110"/>
                <a:ext cx="6757556" cy="483466"/>
              </a:xfrm>
              <a:prstGeom prst="rect">
                <a:avLst/>
              </a:prstGeom>
              <a:blipFill>
                <a:blip r:embed="rId6"/>
                <a:stretch>
                  <a:fillRect l="-721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7C07755-4345-474A-BB0B-00AF274AA14E}"/>
                  </a:ext>
                </a:extLst>
              </p:cNvPr>
              <p:cNvSpPr txBox="1"/>
              <p:nvPr/>
            </p:nvSpPr>
            <p:spPr>
              <a:xfrm>
                <a:off x="353682" y="4478624"/>
                <a:ext cx="29166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(Assume the initial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= 0)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7C07755-4345-474A-BB0B-00AF274A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2" y="4478624"/>
                <a:ext cx="2916696" cy="338554"/>
              </a:xfrm>
              <a:prstGeom prst="rect">
                <a:avLst/>
              </a:prstGeom>
              <a:blipFill>
                <a:blip r:embed="rId7"/>
                <a:stretch>
                  <a:fillRect l="-1046" t="-5455" r="-418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B0C5A7A1-6A33-4985-AA80-B2963D4D776E}"/>
              </a:ext>
            </a:extLst>
          </p:cNvPr>
          <p:cNvGrpSpPr/>
          <p:nvPr/>
        </p:nvGrpSpPr>
        <p:grpSpPr>
          <a:xfrm>
            <a:off x="353682" y="5115561"/>
            <a:ext cx="7682717" cy="610936"/>
            <a:chOff x="353682" y="5115561"/>
            <a:chExt cx="7682717" cy="6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5602289-8A42-4DF5-9EB9-187481B5B559}"/>
                    </a:ext>
                  </a:extLst>
                </p:cNvPr>
                <p:cNvSpPr/>
                <p:nvPr/>
              </p:nvSpPr>
              <p:spPr>
                <a:xfrm>
                  <a:off x="353682" y="5271888"/>
                  <a:ext cx="3333348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/>
                    <a:t>Transmit signal in the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</m:oMath>
                  </a14:m>
                  <a:r>
                    <a:rPr lang="en-US" altLang="zh-TW" dirty="0"/>
                    <a:t> sweep :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5602289-8A42-4DF5-9EB9-187481B5B5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82" y="5271888"/>
                  <a:ext cx="3333348" cy="374270"/>
                </a:xfrm>
                <a:prstGeom prst="rect">
                  <a:avLst/>
                </a:prstGeom>
                <a:blipFill>
                  <a:blip r:embed="rId8"/>
                  <a:stretch>
                    <a:fillRect l="-1463" t="-8197" r="-548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3D5F291-4B80-4469-86E4-83969D539BE4}"/>
                    </a:ext>
                  </a:extLst>
                </p:cNvPr>
                <p:cNvSpPr/>
                <p:nvPr/>
              </p:nvSpPr>
              <p:spPr>
                <a:xfrm>
                  <a:off x="3494963" y="5115561"/>
                  <a:ext cx="4541436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3D5F291-4B80-4469-86E4-83969D539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63" y="5115561"/>
                  <a:ext cx="4541436" cy="6109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F3BA426-2289-4C31-9747-EE9481E9E20C}"/>
              </a:ext>
            </a:extLst>
          </p:cNvPr>
          <p:cNvGrpSpPr/>
          <p:nvPr/>
        </p:nvGrpSpPr>
        <p:grpSpPr>
          <a:xfrm>
            <a:off x="1980701" y="5726497"/>
            <a:ext cx="5913454" cy="363451"/>
            <a:chOff x="1107601" y="5743658"/>
            <a:chExt cx="5913454" cy="36345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DBDC043-FB94-4620-A5EE-335287269D77}"/>
                </a:ext>
              </a:extLst>
            </p:cNvPr>
            <p:cNvGrpSpPr/>
            <p:nvPr/>
          </p:nvGrpSpPr>
          <p:grpSpPr>
            <a:xfrm>
              <a:off x="1107601" y="5743658"/>
              <a:ext cx="5000139" cy="342979"/>
              <a:chOff x="1723467" y="4719513"/>
              <a:chExt cx="5000139" cy="3429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B4BC5508-6B82-4EEB-BFE0-8674ACE1C18E}"/>
                      </a:ext>
                    </a:extLst>
                  </p:cNvPr>
                  <p:cNvSpPr/>
                  <p:nvPr/>
                </p:nvSpPr>
                <p:spPr>
                  <a:xfrm>
                    <a:off x="1723467" y="4723938"/>
                    <a:ext cx="123668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B4BC5508-6B82-4EEB-BFE0-8674ACE1C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3467" y="4723938"/>
                    <a:ext cx="123668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921730AA-99BB-49C6-8AF4-52F9A6BCAB3D}"/>
                      </a:ext>
                    </a:extLst>
                  </p:cNvPr>
                  <p:cNvSpPr/>
                  <p:nvPr/>
                </p:nvSpPr>
                <p:spPr>
                  <a:xfrm>
                    <a:off x="3032531" y="4719513"/>
                    <a:ext cx="3691075" cy="3429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r>
                      <a:rPr lang="zh-TW" altLang="en-US" sz="1600" dirty="0"/>
                      <a:t> </a:t>
                    </a:r>
                    <a:r>
                      <a:rPr lang="en-US" altLang="zh-TW" sz="1600" dirty="0"/>
                      <a:t>:  time from the start of the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oMath>
                    </a14:m>
                    <a:r>
                      <a:rPr lang="en-US" altLang="zh-TW" sz="1600" dirty="0"/>
                      <a:t> sweep, </a:t>
                    </a:r>
                    <a:endParaRPr lang="zh-TW" altLang="en-US" sz="1600" dirty="0"/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921730AA-99BB-49C6-8AF4-52F9A6BCAB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531" y="4719513"/>
                    <a:ext cx="3691075" cy="3429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3509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C9F92C7-0126-4D59-9036-B66EAD73391F}"/>
                    </a:ext>
                  </a:extLst>
                </p:cNvPr>
                <p:cNvSpPr/>
                <p:nvPr/>
              </p:nvSpPr>
              <p:spPr>
                <a:xfrm>
                  <a:off x="5851504" y="5768555"/>
                  <a:ext cx="116955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C9F92C7-0126-4D59-9036-B66EAD733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504" y="5768555"/>
                  <a:ext cx="1169551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4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113C9-5675-4D6E-9C16-1D89F87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FMCW</a:t>
            </a:r>
            <a:r>
              <a:rPr lang="zh-TW" altLang="en-US" dirty="0"/>
              <a:t> </a:t>
            </a:r>
            <a:r>
              <a:rPr lang="en-US" altLang="zh-TW" dirty="0"/>
              <a:t>Radar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99498-26E5-4217-B560-A9B20A4B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FCD04-98B9-4860-900B-A9332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/>
              <p:nvPr/>
            </p:nvSpPr>
            <p:spPr>
              <a:xfrm>
                <a:off x="233841" y="1174611"/>
                <a:ext cx="699262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Received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" y="1174611"/>
                <a:ext cx="6992620" cy="483466"/>
              </a:xfrm>
              <a:prstGeom prst="rect">
                <a:avLst/>
              </a:prstGeom>
              <a:blipFill>
                <a:blip r:embed="rId2"/>
                <a:stretch>
                  <a:fillRect l="-697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/>
              <p:nvPr/>
            </p:nvSpPr>
            <p:spPr>
              <a:xfrm>
                <a:off x="7425942" y="1106355"/>
                <a:ext cx="1032399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42" y="1106355"/>
                <a:ext cx="103239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2DE8B88-772E-4FC5-B8D7-BCFEF80F3622}"/>
              </a:ext>
            </a:extLst>
          </p:cNvPr>
          <p:cNvSpPr/>
          <p:nvPr/>
        </p:nvSpPr>
        <p:spPr>
          <a:xfrm>
            <a:off x="233841" y="183940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Dechirp</a:t>
            </a:r>
            <a:r>
              <a:rPr lang="en-US" altLang="zh-TW" dirty="0"/>
              <a:t> of FMCW Signal 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/>
              <p:nvPr/>
            </p:nvSpPr>
            <p:spPr>
              <a:xfrm>
                <a:off x="233841" y="2407208"/>
                <a:ext cx="613821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Transmit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)+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" y="2407208"/>
                <a:ext cx="6138219" cy="483466"/>
              </a:xfrm>
              <a:prstGeom prst="rect">
                <a:avLst/>
              </a:prstGeom>
              <a:blipFill>
                <a:blip r:embed="rId4"/>
                <a:stretch>
                  <a:fillRect l="-79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233842" y="3002532"/>
                <a:ext cx="750277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Received signal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2" y="3002532"/>
                <a:ext cx="7502770" cy="483466"/>
              </a:xfrm>
              <a:prstGeom prst="rect">
                <a:avLst/>
              </a:prstGeom>
              <a:blipFill>
                <a:blip r:embed="rId5"/>
                <a:stretch>
                  <a:fillRect l="-650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0B68B7-E11D-4752-B0D2-FBB6B57589D3}"/>
              </a:ext>
            </a:extLst>
          </p:cNvPr>
          <p:cNvCxnSpPr>
            <a:cxnSpLocks/>
          </p:cNvCxnSpPr>
          <p:nvPr/>
        </p:nvCxnSpPr>
        <p:spPr>
          <a:xfrm>
            <a:off x="1590788" y="3614684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D81294-0072-45B2-906C-44BDE06AEE99}"/>
              </a:ext>
            </a:extLst>
          </p:cNvPr>
          <p:cNvSpPr/>
          <p:nvPr/>
        </p:nvSpPr>
        <p:spPr>
          <a:xfrm>
            <a:off x="1590788" y="3614684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7030A0"/>
                </a:solidFill>
              </a:rPr>
              <a:t>Dechirp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1174480" y="4717248"/>
                <a:ext cx="6752874" cy="995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80" y="4717248"/>
                <a:ext cx="6752874" cy="995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/>
              <p:nvPr/>
            </p:nvSpPr>
            <p:spPr>
              <a:xfrm>
                <a:off x="1243491" y="4079005"/>
                <a:ext cx="4880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91" y="4079005"/>
                <a:ext cx="488088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B4D0DB-3498-48A8-B692-AFEE0D50D7AC}"/>
              </a:ext>
            </a:extLst>
          </p:cNvPr>
          <p:cNvCxnSpPr>
            <a:cxnSpLocks/>
          </p:cNvCxnSpPr>
          <p:nvPr/>
        </p:nvCxnSpPr>
        <p:spPr>
          <a:xfrm>
            <a:off x="1590788" y="4506232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/>
              <p:nvPr/>
            </p:nvSpPr>
            <p:spPr>
              <a:xfrm>
                <a:off x="2744070" y="1869056"/>
                <a:ext cx="27664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(Assume target is static,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70" y="1869056"/>
                <a:ext cx="2766463" cy="338554"/>
              </a:xfrm>
              <a:prstGeom prst="rect">
                <a:avLst/>
              </a:prstGeom>
              <a:blipFill>
                <a:blip r:embed="rId8"/>
                <a:stretch>
                  <a:fillRect l="-1101" t="-5455" r="-220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317895" y="5536579"/>
                <a:ext cx="8472143" cy="484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Quantize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  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sampling interval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5" y="5536579"/>
                <a:ext cx="8472143" cy="484941"/>
              </a:xfrm>
              <a:prstGeom prst="rect">
                <a:avLst/>
              </a:prstGeom>
              <a:blipFill>
                <a:blip r:embed="rId9"/>
                <a:stretch>
                  <a:fillRect l="-576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0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Quantize IF Signal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704850" y="1231688"/>
                <a:ext cx="6754478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231688"/>
                <a:ext cx="6754478" cy="718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467084" y="2083636"/>
                <a:ext cx="750277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Quantize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  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sampling interval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4" y="2083636"/>
                <a:ext cx="7502770" cy="483466"/>
              </a:xfrm>
              <a:prstGeom prst="rect">
                <a:avLst/>
              </a:prstGeom>
              <a:blipFill>
                <a:blip r:embed="rId3"/>
                <a:stretch>
                  <a:fillRect l="-732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704850" y="2834834"/>
                <a:ext cx="6472606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834834"/>
                <a:ext cx="6472606" cy="718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628650" y="3627524"/>
                <a:ext cx="788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Use fast Fourier transform to find the peak frequency content,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, 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,ℓ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7524"/>
                <a:ext cx="7886700" cy="369332"/>
              </a:xfrm>
              <a:prstGeom prst="rect">
                <a:avLst/>
              </a:prstGeom>
              <a:blipFill>
                <a:blip r:embed="rId5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628650" y="4059981"/>
                <a:ext cx="7502770" cy="495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From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,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59981"/>
                <a:ext cx="7502770" cy="495777"/>
              </a:xfrm>
              <a:prstGeom prst="rect">
                <a:avLst/>
              </a:prstGeom>
              <a:blipFill>
                <a:blip r:embed="rId6"/>
                <a:stretch>
                  <a:fillRect l="-650"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2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113C9-5675-4D6E-9C16-1D89F87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FMCW</a:t>
            </a:r>
            <a:r>
              <a:rPr lang="zh-TW" altLang="en-US" dirty="0"/>
              <a:t> </a:t>
            </a:r>
            <a:r>
              <a:rPr lang="en-US" altLang="zh-TW" dirty="0"/>
              <a:t>Signals under Doppler Frequency Shift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99498-26E5-4217-B560-A9B20A4B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FCD04-98B9-4860-900B-A9332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/>
              <p:nvPr/>
            </p:nvSpPr>
            <p:spPr>
              <a:xfrm>
                <a:off x="233841" y="1174611"/>
                <a:ext cx="699262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Received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" y="1174611"/>
                <a:ext cx="6992620" cy="483466"/>
              </a:xfrm>
              <a:prstGeom prst="rect">
                <a:avLst/>
              </a:prstGeom>
              <a:blipFill>
                <a:blip r:embed="rId2"/>
                <a:stretch>
                  <a:fillRect l="-697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/>
              <p:nvPr/>
            </p:nvSpPr>
            <p:spPr>
              <a:xfrm>
                <a:off x="7425942" y="1106355"/>
                <a:ext cx="1170257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42" y="1106355"/>
                <a:ext cx="1170257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2DE8B88-772E-4FC5-B8D7-BCFEF80F3622}"/>
              </a:ext>
            </a:extLst>
          </p:cNvPr>
          <p:cNvSpPr/>
          <p:nvPr/>
        </p:nvSpPr>
        <p:spPr>
          <a:xfrm>
            <a:off x="233841" y="183940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Dechirp</a:t>
            </a:r>
            <a:r>
              <a:rPr lang="en-US" altLang="zh-TW" dirty="0"/>
              <a:t> of FMCW Signal 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/>
              <p:nvPr/>
            </p:nvSpPr>
            <p:spPr>
              <a:xfrm>
                <a:off x="233841" y="2407208"/>
                <a:ext cx="613821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Transmit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)+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" y="2407208"/>
                <a:ext cx="6138219" cy="483466"/>
              </a:xfrm>
              <a:prstGeom prst="rect">
                <a:avLst/>
              </a:prstGeom>
              <a:blipFill>
                <a:blip r:embed="rId4"/>
                <a:stretch>
                  <a:fillRect l="-79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233841" y="2982711"/>
                <a:ext cx="9372274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Received signal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1" y="2982711"/>
                <a:ext cx="9372274" cy="485261"/>
              </a:xfrm>
              <a:prstGeom prst="rect">
                <a:avLst/>
              </a:prstGeom>
              <a:blipFill>
                <a:blip r:embed="rId5"/>
                <a:stretch>
                  <a:fillRect l="-520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0B68B7-E11D-4752-B0D2-FBB6B57589D3}"/>
              </a:ext>
            </a:extLst>
          </p:cNvPr>
          <p:cNvCxnSpPr>
            <a:cxnSpLocks/>
          </p:cNvCxnSpPr>
          <p:nvPr/>
        </p:nvCxnSpPr>
        <p:spPr>
          <a:xfrm>
            <a:off x="581138" y="3614684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D81294-0072-45B2-906C-44BDE06AEE99}"/>
              </a:ext>
            </a:extLst>
          </p:cNvPr>
          <p:cNvSpPr/>
          <p:nvPr/>
        </p:nvSpPr>
        <p:spPr>
          <a:xfrm>
            <a:off x="581138" y="3614684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7030A0"/>
                </a:solidFill>
              </a:rPr>
              <a:t>Dechirp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-92165" y="4727989"/>
                <a:ext cx="9302675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165" y="4727989"/>
                <a:ext cx="9302675" cy="718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/>
              <p:nvPr/>
            </p:nvSpPr>
            <p:spPr>
              <a:xfrm>
                <a:off x="628650" y="3888887"/>
                <a:ext cx="754854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TW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)+2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88887"/>
                <a:ext cx="7548541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CB4D0DB-3498-48A8-B692-AFEE0D50D7AC}"/>
              </a:ext>
            </a:extLst>
          </p:cNvPr>
          <p:cNvCxnSpPr>
            <a:cxnSpLocks/>
          </p:cNvCxnSpPr>
          <p:nvPr/>
        </p:nvCxnSpPr>
        <p:spPr>
          <a:xfrm>
            <a:off x="581138" y="4506232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317895" y="5536579"/>
                <a:ext cx="8619627" cy="485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Quantize the Doppler Frequency Shift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  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Chirp interval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5" y="5536579"/>
                <a:ext cx="8619627" cy="485518"/>
              </a:xfrm>
              <a:prstGeom prst="rect">
                <a:avLst/>
              </a:prstGeom>
              <a:blipFill>
                <a:blip r:embed="rId8"/>
                <a:stretch>
                  <a:fillRect l="-566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Range-Doppler Map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467083" y="2083636"/>
                <a:ext cx="8253583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Quantize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ℓ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 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  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sampling interval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" y="2083636"/>
                <a:ext cx="8253583" cy="491288"/>
              </a:xfrm>
              <a:prstGeom prst="rect">
                <a:avLst/>
              </a:prstGeom>
              <a:blipFill>
                <a:blip r:embed="rId2"/>
                <a:stretch>
                  <a:fillRect l="-665" r="-222" b="-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576203" y="3258820"/>
                <a:ext cx="8172430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" y="3258820"/>
                <a:ext cx="8172430" cy="718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/>
              <p:nvPr/>
            </p:nvSpPr>
            <p:spPr>
              <a:xfrm>
                <a:off x="293269" y="1301579"/>
                <a:ext cx="8644354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  <m:r>
                                    <a:rPr lang="en-US" altLang="zh-TW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172E35-6227-4843-9CBA-727633834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" y="1301579"/>
                <a:ext cx="8644354" cy="718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35" y="4051726"/>
            <a:ext cx="28924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群組 37"/>
          <p:cNvGrpSpPr>
            <a:grpSpLocks/>
          </p:cNvGrpSpPr>
          <p:nvPr/>
        </p:nvGrpSpPr>
        <p:grpSpPr bwMode="auto">
          <a:xfrm>
            <a:off x="5031801" y="3887911"/>
            <a:ext cx="2530475" cy="2198687"/>
            <a:chOff x="5652120" y="3660423"/>
            <a:chExt cx="2531744" cy="2198699"/>
          </a:xfrm>
        </p:grpSpPr>
        <p:pic>
          <p:nvPicPr>
            <p:cNvPr id="17" name="圖片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3660423"/>
              <a:ext cx="1971002" cy="2198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36"/>
            <p:cNvSpPr txBox="1">
              <a:spLocks noChangeArrowheads="1"/>
            </p:cNvSpPr>
            <p:nvPr/>
          </p:nvSpPr>
          <p:spPr bwMode="auto">
            <a:xfrm rot="-1783389">
              <a:off x="6437170" y="4964994"/>
              <a:ext cx="1746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Doppler velocity</a:t>
              </a:r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467084" y="2602817"/>
                <a:ext cx="8619627" cy="485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Quantize the Doppler Frequency Shift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𝑁𝑇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  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Chirp interval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4" y="2602817"/>
                <a:ext cx="8619627" cy="485518"/>
              </a:xfrm>
              <a:prstGeom prst="rect">
                <a:avLst/>
              </a:prstGeom>
              <a:blipFill>
                <a:blip r:embed="rId7"/>
                <a:stretch>
                  <a:fillRect l="-636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1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4993-6C12-46BB-A2C8-E42B0F0B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i="0" dirty="0">
                <a:solidFill>
                  <a:srgbClr val="222222"/>
                </a:solidFill>
                <a:effectLst/>
              </a:rPr>
              <a:t>Variational auto-encoder (VAE) for FMCW signal demodulation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44C2D-6A88-4D73-A584-566C446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F7B44-10A3-4A6F-9D12-6118ECA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C4C2732-6F43-4887-869B-B50C0BA2D67F}"/>
              </a:ext>
            </a:extLst>
          </p:cNvPr>
          <p:cNvSpPr txBox="1">
            <a:spLocks/>
          </p:cNvSpPr>
          <p:nvPr/>
        </p:nvSpPr>
        <p:spPr>
          <a:xfrm>
            <a:off x="1143307" y="4801573"/>
            <a:ext cx="6858000" cy="118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教師：伍紹勳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助教：劉鎧睿</a:t>
            </a:r>
          </a:p>
        </p:txBody>
      </p:sp>
    </p:spTree>
    <p:extLst>
      <p:ext uri="{BB962C8B-B14F-4D97-AF65-F5344CB8AC3E}">
        <p14:creationId xmlns:p14="http://schemas.microsoft.com/office/powerpoint/2010/main" val="2283915612"/>
      </p:ext>
    </p:extLst>
  </p:cSld>
  <p:clrMapOvr>
    <a:masterClrMapping/>
  </p:clrMapOvr>
</p:sld>
</file>

<file path=ppt/theme/theme1.xml><?xml version="1.0" encoding="utf-8"?>
<a:theme xmlns:a="http://schemas.openxmlformats.org/drawingml/2006/main" name="MBWClab1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WClab1" id="{A913E0AD-8C09-49EB-9B8E-5BAB3BDB01DB}" vid="{3F38C93C-FB47-40D9-9CBF-D45CF5CB6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MBWClab1</Template>
  <TotalTime>2685</TotalTime>
  <Words>1949</Words>
  <Application>Microsoft Office PowerPoint</Application>
  <PresentationFormat>如螢幕大小 (4:3)</PresentationFormat>
  <Paragraphs>242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標楷體</vt:lpstr>
      <vt:lpstr>Arial</vt:lpstr>
      <vt:lpstr>Calibri</vt:lpstr>
      <vt:lpstr>Calibri Light</vt:lpstr>
      <vt:lpstr>Cambria Math</vt:lpstr>
      <vt:lpstr>Script MT Bold</vt:lpstr>
      <vt:lpstr>Times New Roman</vt:lpstr>
      <vt:lpstr>MBWClab1</vt:lpstr>
      <vt:lpstr>AI Communication and Networking Lab</vt:lpstr>
      <vt:lpstr>Course Outlines</vt:lpstr>
      <vt:lpstr>Frequency Modulated Continuous Wave (FMCW) </vt:lpstr>
      <vt:lpstr>FMCW Signal</vt:lpstr>
      <vt:lpstr>FMCW Radar</vt:lpstr>
      <vt:lpstr>Quantize IF Signal</vt:lpstr>
      <vt:lpstr>FMCW Signals under Doppler Frequency Shift</vt:lpstr>
      <vt:lpstr> Range-Doppler Map</vt:lpstr>
      <vt:lpstr>Variational auto-encoder (VAE) for FMCW signal demodulation</vt:lpstr>
      <vt:lpstr>Use FMCW for Transmitting QPSK</vt:lpstr>
      <vt:lpstr>Dechirped QPSK Signal Vectors</vt:lpstr>
      <vt:lpstr>QPSK Demodulation with Variational Auto Encoder </vt:lpstr>
      <vt:lpstr>Artificial Neural Networks (ANNs)</vt:lpstr>
      <vt:lpstr>Approximation with Neural Networks</vt:lpstr>
      <vt:lpstr>Experiment Steps</vt:lpstr>
      <vt:lpstr>AoA Estimation of FMCW Signals</vt:lpstr>
      <vt:lpstr>The System Model</vt:lpstr>
      <vt:lpstr>The Array Factor</vt:lpstr>
      <vt:lpstr>Quantization of Angles of Arrival (AoA)</vt:lpstr>
      <vt:lpstr>AoA Estimation with FFT</vt:lpstr>
      <vt:lpstr>AoA Estimation with  MUSIC</vt:lpstr>
      <vt:lpstr>AoA Estimation with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廖陳毅</dc:creator>
  <cp:lastModifiedBy>伍紹勳</cp:lastModifiedBy>
  <cp:revision>203</cp:revision>
  <cp:lastPrinted>2022-12-07T12:33:34Z</cp:lastPrinted>
  <dcterms:created xsi:type="dcterms:W3CDTF">2021-10-20T03:12:16Z</dcterms:created>
  <dcterms:modified xsi:type="dcterms:W3CDTF">2023-05-22T09:46:35Z</dcterms:modified>
</cp:coreProperties>
</file>