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57" r:id="rId4"/>
    <p:sldId id="259" r:id="rId5"/>
    <p:sldId id="277" r:id="rId6"/>
    <p:sldId id="278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盧建評" userId="f0090236-e965-41ee-9799-71e4e5d610b5" providerId="ADAL" clId="{3234F323-D69E-4EDF-A265-F460AA2C5CCD}"/>
    <pc:docChg chg="addSld modSld">
      <pc:chgData name="盧建評" userId="f0090236-e965-41ee-9799-71e4e5d610b5" providerId="ADAL" clId="{3234F323-D69E-4EDF-A265-F460AA2C5CCD}" dt="2023-04-30T12:11:18.028" v="0"/>
      <pc:docMkLst>
        <pc:docMk/>
      </pc:docMkLst>
      <pc:sldChg chg="add">
        <pc:chgData name="盧建評" userId="f0090236-e965-41ee-9799-71e4e5d610b5" providerId="ADAL" clId="{3234F323-D69E-4EDF-A265-F460AA2C5CCD}" dt="2023-04-30T12:11:18.028" v="0"/>
        <pc:sldMkLst>
          <pc:docMk/>
          <pc:sldMk cId="3824077681" sldId="257"/>
        </pc:sldMkLst>
      </pc:sldChg>
      <pc:sldChg chg="add">
        <pc:chgData name="盧建評" userId="f0090236-e965-41ee-9799-71e4e5d610b5" providerId="ADAL" clId="{3234F323-D69E-4EDF-A265-F460AA2C5CCD}" dt="2023-04-30T12:11:18.028" v="0"/>
        <pc:sldMkLst>
          <pc:docMk/>
          <pc:sldMk cId="2889254565" sldId="259"/>
        </pc:sldMkLst>
      </pc:sldChg>
      <pc:sldChg chg="add">
        <pc:chgData name="盧建評" userId="f0090236-e965-41ee-9799-71e4e5d610b5" providerId="ADAL" clId="{3234F323-D69E-4EDF-A265-F460AA2C5CCD}" dt="2023-04-30T12:11:18.028" v="0"/>
        <pc:sldMkLst>
          <pc:docMk/>
          <pc:sldMk cId="2582197459" sldId="260"/>
        </pc:sldMkLst>
      </pc:sldChg>
      <pc:sldChg chg="add">
        <pc:chgData name="盧建評" userId="f0090236-e965-41ee-9799-71e4e5d610b5" providerId="ADAL" clId="{3234F323-D69E-4EDF-A265-F460AA2C5CCD}" dt="2023-04-30T12:11:18.028" v="0"/>
        <pc:sldMkLst>
          <pc:docMk/>
          <pc:sldMk cId="2283915612" sldId="261"/>
        </pc:sldMkLst>
      </pc:sldChg>
      <pc:sldChg chg="add">
        <pc:chgData name="盧建評" userId="f0090236-e965-41ee-9799-71e4e5d610b5" providerId="ADAL" clId="{3234F323-D69E-4EDF-A265-F460AA2C5CCD}" dt="2023-04-30T12:11:18.028" v="0"/>
        <pc:sldMkLst>
          <pc:docMk/>
          <pc:sldMk cId="1810214638" sldId="276"/>
        </pc:sldMkLst>
      </pc:sldChg>
      <pc:sldChg chg="add">
        <pc:chgData name="盧建評" userId="f0090236-e965-41ee-9799-71e4e5d610b5" providerId="ADAL" clId="{3234F323-D69E-4EDF-A265-F460AA2C5CCD}" dt="2023-04-30T12:11:18.028" v="0"/>
        <pc:sldMkLst>
          <pc:docMk/>
          <pc:sldMk cId="1084743539" sldId="277"/>
        </pc:sldMkLst>
      </pc:sldChg>
      <pc:sldChg chg="add">
        <pc:chgData name="盧建評" userId="f0090236-e965-41ee-9799-71e4e5d610b5" providerId="ADAL" clId="{3234F323-D69E-4EDF-A265-F460AA2C5CCD}" dt="2023-04-30T12:11:18.028" v="0"/>
        <pc:sldMkLst>
          <pc:docMk/>
          <pc:sldMk cId="2338280644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28309"/>
            <a:ext cx="10363200" cy="1892686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11B1-BCD6-40A0-9798-7568464254FE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263613" y="972065"/>
            <a:ext cx="11675761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4" y="22097"/>
            <a:ext cx="1137509" cy="8531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46" y="179193"/>
            <a:ext cx="2607772" cy="538940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>
            <a:off x="838200" y="3433142"/>
            <a:ext cx="10363200" cy="0"/>
          </a:xfrm>
          <a:prstGeom prst="line">
            <a:avLst/>
          </a:prstGeom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81920" y="6319280"/>
            <a:ext cx="11675761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0288716" y="668238"/>
            <a:ext cx="18253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MBWC</a:t>
            </a:r>
            <a:r>
              <a:rPr lang="en-US" altLang="zh-TW" sz="1800" b="1" i="1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  <a:endParaRPr lang="zh-TW" alt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7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18507"/>
            <a:ext cx="10515600" cy="7880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US" altLang="zh-TW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613" y="1037571"/>
            <a:ext cx="11796583" cy="5139393"/>
          </a:xfr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263613" y="972065"/>
            <a:ext cx="11675761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183316" y="6356351"/>
            <a:ext cx="182536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sz="1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MBWC</a:t>
            </a:r>
            <a:r>
              <a:rPr lang="en-US" altLang="zh-TW" sz="1800" b="1" i="1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  <a:endParaRPr lang="zh-TW" altLang="en-US" sz="1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181920" y="6319280"/>
            <a:ext cx="11675761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8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04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4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0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A4993-6C12-46BB-A2C8-E42B0F0BD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Demodulation with VAE for </a:t>
            </a:r>
            <a:br>
              <a:rPr lang="en-US" altLang="zh-TW" dirty="0"/>
            </a:br>
            <a:r>
              <a:rPr lang="en-US" altLang="zh-TW" dirty="0"/>
              <a:t>QPSK</a:t>
            </a:r>
            <a:r>
              <a:rPr lang="zh-TW" altLang="en-US" dirty="0"/>
              <a:t> </a:t>
            </a:r>
            <a:r>
              <a:rPr lang="en-US" altLang="zh-TW" dirty="0"/>
              <a:t>Modulated FMCW Signals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44C2D-6A88-4D73-A584-566C4464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11B1-BCD6-40A0-9798-7568464254FE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5F7B44-10A3-4A6F-9D12-6118ECA5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C4C2732-6F43-4887-869B-B50C0BA2D67F}"/>
              </a:ext>
            </a:extLst>
          </p:cNvPr>
          <p:cNvSpPr txBox="1">
            <a:spLocks/>
          </p:cNvSpPr>
          <p:nvPr/>
        </p:nvSpPr>
        <p:spPr>
          <a:xfrm>
            <a:off x="2676832" y="4801573"/>
            <a:ext cx="6858000" cy="118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教師：伍紹勳</a:t>
            </a:r>
            <a:endParaRPr lang="en-US" altLang="zh-TW" sz="2400"/>
          </a:p>
          <a:p>
            <a:r>
              <a:rPr lang="zh-TW" altLang="en-US" sz="2400"/>
              <a:t>助教 </a:t>
            </a:r>
            <a:r>
              <a:rPr lang="en-US" altLang="zh-TW" sz="2400"/>
              <a:t>:</a:t>
            </a:r>
            <a:r>
              <a:rPr lang="zh-TW" altLang="en-US" sz="2400"/>
              <a:t>  劉鎧睿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391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113C9-5675-4D6E-9C16-1D89F871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FMCW</a:t>
            </a:r>
            <a:r>
              <a:rPr lang="zh-TW" altLang="en-US" dirty="0"/>
              <a:t> </a:t>
            </a:r>
            <a:r>
              <a:rPr lang="en-US" altLang="zh-TW" dirty="0"/>
              <a:t>for Transmitting QPSK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499498-26E5-4217-B560-A9B20A4B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6FCD04-98B9-4860-900B-A93327E2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7E475E-903A-418C-AC6B-0D995B9AE8F5}"/>
                  </a:ext>
                </a:extLst>
              </p:cNvPr>
              <p:cNvSpPr/>
              <p:nvPr/>
            </p:nvSpPr>
            <p:spPr>
              <a:xfrm>
                <a:off x="1955122" y="3579532"/>
                <a:ext cx="7460889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Received signal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7E475E-903A-418C-AC6B-0D995B9AE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122" y="3579532"/>
                <a:ext cx="7460889" cy="483466"/>
              </a:xfrm>
              <a:prstGeom prst="rect">
                <a:avLst/>
              </a:prstGeom>
              <a:blipFill>
                <a:blip r:embed="rId2"/>
                <a:stretch>
                  <a:fillRect l="-735"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23CDC7-6C7B-4405-BACF-076E298030E3}"/>
                  </a:ext>
                </a:extLst>
              </p:cNvPr>
              <p:cNvSpPr/>
              <p:nvPr/>
            </p:nvSpPr>
            <p:spPr>
              <a:xfrm>
                <a:off x="8913535" y="4324629"/>
                <a:ext cx="904157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23CDC7-6C7B-4405-BACF-076E2980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35" y="4324629"/>
                <a:ext cx="904157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12DE8B88-772E-4FC5-B8D7-BCFEF80F3622}"/>
              </a:ext>
            </a:extLst>
          </p:cNvPr>
          <p:cNvSpPr/>
          <p:nvPr/>
        </p:nvSpPr>
        <p:spPr>
          <a:xfrm>
            <a:off x="1955121" y="4065732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Dechirp</a:t>
            </a:r>
            <a:r>
              <a:rPr lang="en-US" altLang="zh-TW" dirty="0"/>
              <a:t> of FMCW Signal :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654735E-7B45-447A-912C-34727BB2D95F}"/>
                  </a:ext>
                </a:extLst>
              </p:cNvPr>
              <p:cNvSpPr txBox="1"/>
              <p:nvPr/>
            </p:nvSpPr>
            <p:spPr>
              <a:xfrm>
                <a:off x="1955121" y="4418362"/>
                <a:ext cx="6659324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Transmit signal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)+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654735E-7B45-447A-912C-34727BB2D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121" y="4418362"/>
                <a:ext cx="6659324" cy="483466"/>
              </a:xfrm>
              <a:prstGeom prst="rect">
                <a:avLst/>
              </a:prstGeom>
              <a:blipFill>
                <a:blip r:embed="rId4"/>
                <a:stretch>
                  <a:fillRect l="-824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/>
              <p:nvPr/>
            </p:nvSpPr>
            <p:spPr>
              <a:xfrm>
                <a:off x="1961044" y="4890751"/>
                <a:ext cx="8800091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Received signal at the target :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 +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203A52-6C06-410D-B32B-AB27DF554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44" y="4890751"/>
                <a:ext cx="8800091" cy="483466"/>
              </a:xfrm>
              <a:prstGeom prst="rect">
                <a:avLst/>
              </a:prstGeom>
              <a:blipFill>
                <a:blip r:embed="rId5"/>
                <a:stretch>
                  <a:fillRect l="-624" b="-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80B68B7-E11D-4752-B0D2-FBB6B57589D3}"/>
              </a:ext>
            </a:extLst>
          </p:cNvPr>
          <p:cNvCxnSpPr>
            <a:cxnSpLocks/>
          </p:cNvCxnSpPr>
          <p:nvPr/>
        </p:nvCxnSpPr>
        <p:spPr>
          <a:xfrm>
            <a:off x="2308340" y="5414416"/>
            <a:ext cx="0" cy="422031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DD81294-0072-45B2-906C-44BDE06AEE99}"/>
              </a:ext>
            </a:extLst>
          </p:cNvPr>
          <p:cNvSpPr/>
          <p:nvPr/>
        </p:nvSpPr>
        <p:spPr>
          <a:xfrm>
            <a:off x="2290302" y="5440764"/>
            <a:ext cx="7675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7030A0"/>
                </a:solidFill>
              </a:rPr>
              <a:t>Dechirp</a:t>
            </a:r>
            <a:r>
              <a:rPr lang="en-US" altLang="zh-TW" dirty="0">
                <a:solidFill>
                  <a:srgbClr val="7030A0"/>
                </a:solidFill>
              </a:rPr>
              <a:t> after the phase lock loop, the offset between the TX and RX chirps:</a:t>
            </a:r>
            <a:r>
              <a:rPr lang="zh-TW" altLang="en-US" dirty="0">
                <a:solidFill>
                  <a:srgbClr val="7030A0"/>
                </a:solidFill>
              </a:rPr>
              <a:t> </a:t>
            </a:r>
            <a:r>
              <a:rPr lang="zh-TW" altLang="en-US" dirty="0">
                <a:solidFill>
                  <a:srgbClr val="7030A0"/>
                </a:solidFill>
                <a:sym typeface="Symbol" panose="05050102010706020507" pitchFamily="18" charset="2"/>
              </a:rPr>
              <a:t>  </a:t>
            </a:r>
            <a:r>
              <a:rPr lang="en-US" altLang="zh-TW" dirty="0">
                <a:solidFill>
                  <a:srgbClr val="7030A0"/>
                </a:solidFill>
                <a:sym typeface="Symbol" panose="05050102010706020507" pitchFamily="18" charset="2"/>
              </a:rPr>
              <a:t>0</a:t>
            </a:r>
            <a:endParaRPr lang="zh-TW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EDAAAB6-858D-47DF-B1EE-B733B10F6A9C}"/>
                  </a:ext>
                </a:extLst>
              </p:cNvPr>
              <p:cNvSpPr/>
              <p:nvPr/>
            </p:nvSpPr>
            <p:spPr>
              <a:xfrm>
                <a:off x="1959428" y="5852730"/>
                <a:ext cx="8028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𝐼𝐹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EDAAAB6-858D-47DF-B1EE-B733B10F6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8" y="5852730"/>
                <a:ext cx="802828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AB7EF86-D3B4-4BBC-B919-A256F7D890C8}"/>
                  </a:ext>
                </a:extLst>
              </p:cNvPr>
              <p:cNvSpPr txBox="1"/>
              <p:nvPr/>
            </p:nvSpPr>
            <p:spPr>
              <a:xfrm>
                <a:off x="4465351" y="4095386"/>
                <a:ext cx="27664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/>
                  <a:t>(Assume target is static,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600" dirty="0"/>
                  <a:t>)</a:t>
                </a:r>
                <a:endParaRPr lang="zh-TW" altLang="en-US" sz="16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AB7EF86-D3B4-4BBC-B919-A256F7D89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351" y="4095386"/>
                <a:ext cx="2766463" cy="338554"/>
              </a:xfrm>
              <a:prstGeom prst="rect">
                <a:avLst/>
              </a:prstGeom>
              <a:blipFill>
                <a:blip r:embed="rId7"/>
                <a:stretch>
                  <a:fillRect l="-1325" t="-5455" r="-221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>
            <a:extLst>
              <a:ext uri="{FF2B5EF4-FFF2-40B4-BE49-F238E27FC236}">
                <a16:creationId xmlns:a16="http://schemas.microsoft.com/office/drawing/2014/main" id="{CDC082FE-4E1C-457A-9482-F11558F7A2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27"/>
          <a:stretch/>
        </p:blipFill>
        <p:spPr>
          <a:xfrm>
            <a:off x="2290302" y="1029148"/>
            <a:ext cx="6505246" cy="2379953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 flipV="1">
            <a:off x="7714001" y="3509403"/>
            <a:ext cx="806245" cy="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3131278" y="3509993"/>
            <a:ext cx="10043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 flipH="1">
            <a:off x="4135673" y="3294420"/>
            <a:ext cx="361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Symbol duration over multiple chirps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21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068538-2A22-4DE4-8FAF-848CA66B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Dechirped</a:t>
            </a:r>
            <a:r>
              <a:rPr lang="en-US" altLang="zh-TW" dirty="0"/>
              <a:t> QPSK Signal Vectors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8597F-B889-4E53-9365-B0B5F608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051DA8-F092-47C4-940E-75F484B9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9A15CF-9E15-4A73-99AF-7EBD0A76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711" y="3934697"/>
            <a:ext cx="2047875" cy="2085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5D42442-EEF4-48A4-AF5E-5C7FBDF7BC35}"/>
                  </a:ext>
                </a:extLst>
              </p:cNvPr>
              <p:cNvSpPr txBox="1"/>
              <p:nvPr/>
            </p:nvSpPr>
            <p:spPr>
              <a:xfrm>
                <a:off x="1426635" y="1612629"/>
                <a:ext cx="9478433" cy="81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𝑄𝑃𝑆𝐾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dirty="0"/>
                            <m:t> </m:t>
                          </m:r>
                        </m:e>
                      </m:fun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C5D42442-EEF4-48A4-AF5E-5C7FBDF7B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635" y="1612629"/>
                <a:ext cx="9478433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D9D2B2-2555-44B4-9CDC-78713DB6F65B}"/>
                  </a:ext>
                </a:extLst>
              </p:cNvPr>
              <p:cNvSpPr/>
              <p:nvPr/>
            </p:nvSpPr>
            <p:spPr>
              <a:xfrm>
                <a:off x="1830199" y="2912508"/>
                <a:ext cx="35419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Define a symbol interval: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[0: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D9D2B2-2555-44B4-9CDC-78713DB6F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99" y="2912508"/>
                <a:ext cx="3541995" cy="369332"/>
              </a:xfrm>
              <a:prstGeom prst="rect">
                <a:avLst/>
              </a:prstGeom>
              <a:blipFill>
                <a:blip r:embed="rId4"/>
                <a:stretch>
                  <a:fillRect l="-1377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85CD647-ABB8-4BA6-A5FB-00DB49A23F55}"/>
                  </a:ext>
                </a:extLst>
              </p:cNvPr>
              <p:cNvSpPr/>
              <p:nvPr/>
            </p:nvSpPr>
            <p:spPr>
              <a:xfrm>
                <a:off x="1820367" y="3389946"/>
                <a:ext cx="48324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Let the remaining carrier frequency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 Hz</a:t>
                </a:r>
                <a:endParaRPr lang="zh-TW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85CD647-ABB8-4BA6-A5FB-00DB49A23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367" y="3389946"/>
                <a:ext cx="4832413" cy="369332"/>
              </a:xfrm>
              <a:prstGeom prst="rect">
                <a:avLst/>
              </a:prstGeom>
              <a:blipFill>
                <a:blip r:embed="rId5"/>
                <a:stretch>
                  <a:fillRect l="-1136" t="-8197" r="-25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17483E1-FCA8-4FCE-B5DD-4798FBC0D724}"/>
                  </a:ext>
                </a:extLst>
              </p:cNvPr>
              <p:cNvSpPr txBox="1"/>
              <p:nvPr/>
            </p:nvSpPr>
            <p:spPr>
              <a:xfrm>
                <a:off x="1830199" y="3905076"/>
                <a:ext cx="2864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Symbol Energy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=10 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𝑑𝐵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17483E1-FCA8-4FCE-B5DD-4798FBC0D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99" y="3905076"/>
                <a:ext cx="2864567" cy="369332"/>
              </a:xfrm>
              <a:prstGeom prst="rect">
                <a:avLst/>
              </a:prstGeom>
              <a:blipFill>
                <a:blip r:embed="rId6"/>
                <a:stretch>
                  <a:fillRect l="-1702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23AC7AB-EC3E-4E66-9F41-B40286E81686}"/>
                  </a:ext>
                </a:extLst>
              </p:cNvPr>
              <p:cNvSpPr txBox="1"/>
              <p:nvPr/>
            </p:nvSpPr>
            <p:spPr>
              <a:xfrm>
                <a:off x="5640998" y="3866997"/>
                <a:ext cx="2230932" cy="2221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code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code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code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code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23AC7AB-EC3E-4E66-9F41-B40286E8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998" y="3866997"/>
                <a:ext cx="2230932" cy="2221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4741FE6-383D-4D0C-BA34-892B86F9E383}"/>
                  </a:ext>
                </a:extLst>
              </p:cNvPr>
              <p:cNvSpPr/>
              <p:nvPr/>
            </p:nvSpPr>
            <p:spPr>
              <a:xfrm>
                <a:off x="1830198" y="4377800"/>
                <a:ext cx="3357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TW" altLang="en-US" dirty="0"/>
                  <a:t>：</a:t>
                </a:r>
                <a:r>
                  <a:rPr lang="en-US" altLang="zh-TW" dirty="0"/>
                  <a:t>random noise vector ~ </a:t>
                </a:r>
                <a:r>
                  <a:rPr lang="en-US" altLang="zh-TW" dirty="0">
                    <a:latin typeface="Script MT Bold" panose="03040602040607080904" pitchFamily="66" charset="0"/>
                  </a:rPr>
                  <a:t>N</a:t>
                </a:r>
                <a:r>
                  <a:rPr lang="en-US" altLang="zh-TW" dirty="0"/>
                  <a:t>(0,1)</a:t>
                </a:r>
                <a:endParaRPr lang="zh-TW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4741FE6-383D-4D0C-BA34-892B86F9E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98" y="4377800"/>
                <a:ext cx="3357394" cy="369332"/>
              </a:xfrm>
              <a:prstGeom prst="rect">
                <a:avLst/>
              </a:prstGeom>
              <a:blipFill>
                <a:blip r:embed="rId8"/>
                <a:stretch>
                  <a:fillRect t="-8197" r="-90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0F090D1D-72C0-47C8-9050-43D8288983A3}"/>
              </a:ext>
            </a:extLst>
          </p:cNvPr>
          <p:cNvSpPr/>
          <p:nvPr/>
        </p:nvSpPr>
        <p:spPr>
          <a:xfrm>
            <a:off x="1773362" y="1102563"/>
            <a:ext cx="697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The quantized received noisy QPSK symbol vector can be expressed as</a:t>
            </a:r>
            <a:r>
              <a:rPr lang="zh-TW" altLang="en-US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46BC9A7-649E-4AD1-8035-FBD129C38232}"/>
                  </a:ext>
                </a:extLst>
              </p:cNvPr>
              <p:cNvSpPr txBox="1"/>
              <p:nvPr/>
            </p:nvSpPr>
            <p:spPr>
              <a:xfrm>
                <a:off x="1830198" y="2498137"/>
                <a:ext cx="4178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Sampling frequency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150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Hz</a:t>
                </a:r>
                <a:endParaRPr lang="zh-TW" altLang="en-US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446BC9A7-649E-4AD1-8035-FBD129C38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98" y="2498137"/>
                <a:ext cx="4178708" cy="369332"/>
              </a:xfrm>
              <a:prstGeom prst="rect">
                <a:avLst/>
              </a:prstGeom>
              <a:blipFill>
                <a:blip r:embed="rId9"/>
                <a:stretch>
                  <a:fillRect l="-1166" t="-10000" r="-43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0F8FE2D-759D-48E6-B287-0819B57F1D37}"/>
                  </a:ext>
                </a:extLst>
              </p:cNvPr>
              <p:cNvSpPr/>
              <p:nvPr/>
            </p:nvSpPr>
            <p:spPr>
              <a:xfrm>
                <a:off x="5444832" y="2912508"/>
                <a:ext cx="2216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7.33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0F8FE2D-759D-48E6-B287-0819B57F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832" y="2912508"/>
                <a:ext cx="2216248" cy="369332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07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0744C-9F1C-494C-B55D-492F7C9F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QPSK Demodulation with </a:t>
            </a:r>
            <a:r>
              <a:rPr lang="en-US" altLang="zh-TW" dirty="0" err="1"/>
              <a:t>Variational</a:t>
            </a:r>
            <a:r>
              <a:rPr lang="en-US" altLang="zh-TW" dirty="0"/>
              <a:t> Auto Encoder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97C423-62F6-4878-ACFB-3A770D97C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710" y="1037571"/>
            <a:ext cx="8847437" cy="1556713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Parameters’ settings</a:t>
            </a:r>
            <a:r>
              <a:rPr lang="zh-TW" altLang="en-US" sz="1800" dirty="0"/>
              <a:t>：</a:t>
            </a:r>
            <a:endParaRPr lang="en-US" altLang="zh-TW" sz="1800" dirty="0"/>
          </a:p>
          <a:p>
            <a:pPr lvl="1"/>
            <a:r>
              <a:rPr lang="en-US" altLang="zh-TW" sz="1600" dirty="0"/>
              <a:t>Data size</a:t>
            </a:r>
            <a:r>
              <a:rPr lang="zh-TW" altLang="en-US" sz="1600" dirty="0"/>
              <a:t>：</a:t>
            </a:r>
            <a:r>
              <a:rPr lang="en-US" altLang="zh-TW" sz="1600" dirty="0"/>
              <a:t>500 for training,  100 for testing</a:t>
            </a:r>
          </a:p>
          <a:p>
            <a:pPr lvl="1"/>
            <a:r>
              <a:rPr lang="en-US" altLang="zh-TW" sz="1600" dirty="0"/>
              <a:t>Learning rate</a:t>
            </a:r>
            <a:r>
              <a:rPr lang="zh-TW" altLang="en-US" sz="1600" dirty="0"/>
              <a:t>：</a:t>
            </a:r>
            <a:r>
              <a:rPr lang="en-US" altLang="zh-TW" sz="1600" dirty="0"/>
              <a:t>0.00001</a:t>
            </a:r>
          </a:p>
          <a:p>
            <a:pPr lvl="1"/>
            <a:r>
              <a:rPr lang="en-US" altLang="zh-TW" sz="1600" dirty="0"/>
              <a:t>Epochs</a:t>
            </a:r>
            <a:r>
              <a:rPr lang="zh-TW" altLang="en-US" sz="1600" dirty="0"/>
              <a:t>：</a:t>
            </a:r>
            <a:r>
              <a:rPr lang="en-US" altLang="zh-TW" sz="1600" dirty="0"/>
              <a:t>500</a:t>
            </a:r>
          </a:p>
          <a:p>
            <a:pPr lvl="1"/>
            <a:r>
              <a:rPr lang="en-US" altLang="zh-TW" sz="1600" dirty="0"/>
              <a:t>Input</a:t>
            </a:r>
            <a:r>
              <a:rPr lang="zh-TW" altLang="en-US" sz="1600" dirty="0"/>
              <a:t>：</a:t>
            </a:r>
            <a:r>
              <a:rPr lang="en-US" altLang="zh-TW" sz="1600" dirty="0"/>
              <a:t>noisy QPSK symbols  ;   Output</a:t>
            </a:r>
            <a:r>
              <a:rPr lang="zh-TW" altLang="en-US" sz="1600" dirty="0"/>
              <a:t>：</a:t>
            </a:r>
            <a:r>
              <a:rPr lang="en-US" altLang="zh-TW" sz="1600" dirty="0"/>
              <a:t>estimated codes</a:t>
            </a:r>
          </a:p>
          <a:p>
            <a:pPr lvl="1"/>
            <a:endParaRPr lang="zh-TW" altLang="en-US" sz="16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E2EF4B-ADC6-465C-AE9B-1D4935B9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EC72B4-74BC-40B4-B0CA-5B249D2D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CBDF8E07-DA15-4BD3-B81E-E257FD0392E5}"/>
              </a:ext>
            </a:extLst>
          </p:cNvPr>
          <p:cNvGrpSpPr/>
          <p:nvPr/>
        </p:nvGrpSpPr>
        <p:grpSpPr>
          <a:xfrm>
            <a:off x="2085829" y="2499062"/>
            <a:ext cx="6706883" cy="2099587"/>
            <a:chOff x="461161" y="2597143"/>
            <a:chExt cx="6706883" cy="2099587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D890AAA-B615-41B2-B3FA-C64EECAAE715}"/>
                </a:ext>
              </a:extLst>
            </p:cNvPr>
            <p:cNvGrpSpPr/>
            <p:nvPr/>
          </p:nvGrpSpPr>
          <p:grpSpPr>
            <a:xfrm>
              <a:off x="628650" y="2673849"/>
              <a:ext cx="6539394" cy="1759733"/>
              <a:chOff x="1214831" y="3078760"/>
              <a:chExt cx="6539394" cy="175973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8953526-946C-4660-88FF-30E5DBE3E3AC}"/>
                  </a:ext>
                </a:extLst>
              </p:cNvPr>
              <p:cNvSpPr/>
              <p:nvPr/>
            </p:nvSpPr>
            <p:spPr>
              <a:xfrm>
                <a:off x="1214831" y="3078760"/>
                <a:ext cx="176169" cy="175973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3140A2-136D-4AC8-ABEA-364FF57CAAD3}"/>
                  </a:ext>
                </a:extLst>
              </p:cNvPr>
              <p:cNvSpPr/>
              <p:nvPr/>
            </p:nvSpPr>
            <p:spPr>
              <a:xfrm>
                <a:off x="1706111" y="3248853"/>
                <a:ext cx="176169" cy="138684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FA5F972-4926-4B71-96BB-7DFD76EC80C8}"/>
                  </a:ext>
                </a:extLst>
              </p:cNvPr>
              <p:cNvSpPr/>
              <p:nvPr/>
            </p:nvSpPr>
            <p:spPr>
              <a:xfrm>
                <a:off x="2193459" y="3409209"/>
                <a:ext cx="176169" cy="102989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2B37D12-1583-4657-A76F-4B91B003BC75}"/>
                  </a:ext>
                </a:extLst>
              </p:cNvPr>
              <p:cNvSpPr/>
              <p:nvPr/>
            </p:nvSpPr>
            <p:spPr>
              <a:xfrm>
                <a:off x="2678447" y="3595565"/>
                <a:ext cx="176169" cy="69342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B006FC-E8CE-4F19-B851-DEC3EABC7840}"/>
                  </a:ext>
                </a:extLst>
              </p:cNvPr>
              <p:cNvSpPr/>
              <p:nvPr/>
            </p:nvSpPr>
            <p:spPr>
              <a:xfrm>
                <a:off x="3102879" y="3380353"/>
                <a:ext cx="176169" cy="4631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05A53F8-06FE-425D-AC39-54D15240D487}"/>
                  </a:ext>
                </a:extLst>
              </p:cNvPr>
              <p:cNvSpPr/>
              <p:nvPr/>
            </p:nvSpPr>
            <p:spPr>
              <a:xfrm>
                <a:off x="5228974" y="3078760"/>
                <a:ext cx="176169" cy="175973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F3CB8D2-B3E9-42C0-9ACD-C0DAE1D7FED9}"/>
                  </a:ext>
                </a:extLst>
              </p:cNvPr>
              <p:cNvSpPr/>
              <p:nvPr/>
            </p:nvSpPr>
            <p:spPr>
              <a:xfrm>
                <a:off x="4804542" y="3274345"/>
                <a:ext cx="176169" cy="138684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91E33FE-F075-4AC3-A915-5693814CF498}"/>
                  </a:ext>
                </a:extLst>
              </p:cNvPr>
              <p:cNvSpPr/>
              <p:nvPr/>
            </p:nvSpPr>
            <p:spPr>
              <a:xfrm>
                <a:off x="4380110" y="3443680"/>
                <a:ext cx="176169" cy="102989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A1111AC-5055-4EDC-ABFA-09B7390A27A8}"/>
                  </a:ext>
                </a:extLst>
              </p:cNvPr>
              <p:cNvSpPr/>
              <p:nvPr/>
            </p:nvSpPr>
            <p:spPr>
              <a:xfrm>
                <a:off x="3955678" y="3611914"/>
                <a:ext cx="176169" cy="6934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45522B3-EF90-4189-9C26-A6A56B9DA929}"/>
                  </a:ext>
                </a:extLst>
              </p:cNvPr>
              <p:cNvSpPr/>
              <p:nvPr/>
            </p:nvSpPr>
            <p:spPr>
              <a:xfrm>
                <a:off x="5653406" y="3828133"/>
                <a:ext cx="176169" cy="22828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B49C9CF-082A-4BAE-9E17-B2D6BE25E6DC}"/>
                  </a:ext>
                </a:extLst>
              </p:cNvPr>
              <p:cNvSpPr txBox="1"/>
              <p:nvPr/>
            </p:nvSpPr>
            <p:spPr>
              <a:xfrm>
                <a:off x="6164070" y="3595565"/>
                <a:ext cx="766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Sigmoid</a:t>
                </a:r>
                <a:endParaRPr lang="zh-TW" altLang="en-US" sz="1400" dirty="0"/>
              </a:p>
            </p:txBody>
          </p: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41AEBB3D-7AC0-45CF-B4E4-39635226D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9029" y="3934437"/>
                <a:ext cx="10166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38CDB50C-8B07-4F7F-ABDF-1115BC488A18}"/>
                      </a:ext>
                    </a:extLst>
                  </p:cNvPr>
                  <p:cNvSpPr/>
                  <p:nvPr/>
                </p:nvSpPr>
                <p:spPr>
                  <a:xfrm>
                    <a:off x="7102188" y="3358591"/>
                    <a:ext cx="652037" cy="11673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38CDB50C-8B07-4F7F-ABDF-1115BC488A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2188" y="3358591"/>
                    <a:ext cx="652037" cy="11673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730B912-F30B-4B2C-B29A-3B70129B0075}"/>
                  </a:ext>
                </a:extLst>
              </p:cNvPr>
              <p:cNvSpPr/>
              <p:nvPr/>
            </p:nvSpPr>
            <p:spPr>
              <a:xfrm>
                <a:off x="3102879" y="4073777"/>
                <a:ext cx="176169" cy="4631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D889CAB-BCA6-4922-949E-9D0832EC7C02}"/>
                  </a:ext>
                </a:extLst>
              </p:cNvPr>
              <p:cNvSpPr/>
              <p:nvPr/>
            </p:nvSpPr>
            <p:spPr>
              <a:xfrm>
                <a:off x="3531246" y="3695702"/>
                <a:ext cx="176169" cy="46312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2FEC0D65-36ED-419A-AF98-EC7A981F4549}"/>
                    </a:ext>
                  </a:extLst>
                </p:cNvPr>
                <p:cNvSpPr txBox="1"/>
                <p:nvPr/>
              </p:nvSpPr>
              <p:spPr>
                <a:xfrm>
                  <a:off x="2172651" y="2597143"/>
                  <a:ext cx="1313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100×1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2FEC0D65-36ED-419A-AF98-EC7A981F4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651" y="2597143"/>
                  <a:ext cx="131311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C4C62471-6BF6-42B4-85E8-7ED9526C8A7A}"/>
                    </a:ext>
                  </a:extLst>
                </p:cNvPr>
                <p:cNvSpPr txBox="1"/>
                <p:nvPr/>
              </p:nvSpPr>
              <p:spPr>
                <a:xfrm>
                  <a:off x="2288511" y="4196950"/>
                  <a:ext cx="12511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100×1</m:t>
                            </m:r>
                          </m:sup>
                        </m:s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C4C62471-6BF6-42B4-85E8-7ED9526C8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511" y="4196950"/>
                  <a:ext cx="125111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439" t="-4348" r="-1463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11ED8B9-53D7-4C4A-BB65-76787459C92F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2309076" y="3207003"/>
              <a:ext cx="207622" cy="150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6B457959-F09D-474D-A466-160F22B8CC87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2692867" y="3686801"/>
              <a:ext cx="229536" cy="2136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60D898F4-A9B8-42DD-AC88-797AC76F1CC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302092" y="3723943"/>
              <a:ext cx="214606" cy="176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25556CEB-8452-4D63-A1A1-85F33B35F36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692867" y="3207003"/>
              <a:ext cx="229536" cy="161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7AD6ED8-990C-4EDF-A131-5B89AFCDFF05}"/>
                    </a:ext>
                  </a:extLst>
                </p:cNvPr>
                <p:cNvSpPr txBox="1"/>
                <p:nvPr/>
              </p:nvSpPr>
              <p:spPr>
                <a:xfrm>
                  <a:off x="2858065" y="3686801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7AD6ED8-990C-4EDF-A131-5B89AFCDF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8065" y="3686801"/>
                  <a:ext cx="3537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F090B0EB-CD56-4045-B391-89CB785C4F96}"/>
                </a:ext>
              </a:extLst>
            </p:cNvPr>
            <p:cNvSpPr txBox="1"/>
            <p:nvPr/>
          </p:nvSpPr>
          <p:spPr>
            <a:xfrm>
              <a:off x="960016" y="423614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512</a:t>
              </a:r>
              <a:endParaRPr lang="zh-TW" altLang="en-US" sz="1200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81B04480-5C2E-4DFB-909E-9D651FD049BA}"/>
                </a:ext>
              </a:extLst>
            </p:cNvPr>
            <p:cNvSpPr txBox="1"/>
            <p:nvPr/>
          </p:nvSpPr>
          <p:spPr>
            <a:xfrm>
              <a:off x="1491205" y="403418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256</a:t>
              </a:r>
              <a:endParaRPr lang="zh-TW" altLang="en-US" sz="12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0620812-D34C-409A-AB52-9B47E78CCDCD}"/>
                </a:ext>
              </a:extLst>
            </p:cNvPr>
            <p:cNvSpPr txBox="1"/>
            <p:nvPr/>
          </p:nvSpPr>
          <p:spPr>
            <a:xfrm>
              <a:off x="1971475" y="386437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128</a:t>
              </a:r>
              <a:endParaRPr lang="zh-TW" altLang="en-US" sz="1200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840F9D9-A3DC-47C0-9443-76354C55135E}"/>
                </a:ext>
              </a:extLst>
            </p:cNvPr>
            <p:cNvSpPr txBox="1"/>
            <p:nvPr/>
          </p:nvSpPr>
          <p:spPr>
            <a:xfrm>
              <a:off x="3247427" y="3864375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128</a:t>
              </a:r>
              <a:endParaRPr lang="zh-TW" altLang="en-US" sz="12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1B69FBB4-C874-43E3-993E-6E58981E1CC3}"/>
                </a:ext>
              </a:extLst>
            </p:cNvPr>
            <p:cNvSpPr txBox="1"/>
            <p:nvPr/>
          </p:nvSpPr>
          <p:spPr>
            <a:xfrm>
              <a:off x="3671859" y="403418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256</a:t>
              </a:r>
              <a:endParaRPr lang="zh-TW" altLang="en-US" sz="1200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65AA82C0-96CD-455F-8FEB-00F971DD2727}"/>
                </a:ext>
              </a:extLst>
            </p:cNvPr>
            <p:cNvSpPr txBox="1"/>
            <p:nvPr/>
          </p:nvSpPr>
          <p:spPr>
            <a:xfrm>
              <a:off x="4050446" y="423079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512</a:t>
              </a:r>
              <a:endParaRPr lang="zh-TW" altLang="en-US" sz="1200" dirty="0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B1B588D-550F-462A-B9F8-90983305041F}"/>
                </a:ext>
              </a:extLst>
            </p:cNvPr>
            <p:cNvSpPr txBox="1"/>
            <p:nvPr/>
          </p:nvSpPr>
          <p:spPr>
            <a:xfrm>
              <a:off x="461161" y="4419731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2200</a:t>
              </a:r>
              <a:endParaRPr lang="zh-TW" altLang="en-US" sz="1200" dirty="0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2E5348DA-6BBD-47B1-9CB3-71FC7233E598}"/>
                </a:ext>
              </a:extLst>
            </p:cNvPr>
            <p:cNvSpPr txBox="1"/>
            <p:nvPr/>
          </p:nvSpPr>
          <p:spPr>
            <a:xfrm>
              <a:off x="4481449" y="4413464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2200</a:t>
              </a:r>
              <a:endParaRPr lang="zh-TW" altLang="en-US" sz="1200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2C156BB-8C24-4E37-96C6-181422CD873B}"/>
                </a:ext>
              </a:extLst>
            </p:cNvPr>
            <p:cNvSpPr txBox="1"/>
            <p:nvPr/>
          </p:nvSpPr>
          <p:spPr>
            <a:xfrm>
              <a:off x="5025140" y="361541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4</a:t>
              </a:r>
              <a:endParaRPr lang="zh-TW" altLang="en-US" sz="1200" dirty="0"/>
            </a:p>
          </p:txBody>
        </p:sp>
      </p:grpSp>
      <p:pic>
        <p:nvPicPr>
          <p:cNvPr id="56" name="圖片 55">
            <a:extLst>
              <a:ext uri="{FF2B5EF4-FFF2-40B4-BE49-F238E27FC236}">
                <a16:creationId xmlns:a16="http://schemas.microsoft.com/office/drawing/2014/main" id="{66CC9B73-6B1E-4DBA-8BD8-9AB1B97F92A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2742" b="7373"/>
          <a:stretch/>
        </p:blipFill>
        <p:spPr>
          <a:xfrm>
            <a:off x="7321526" y="3936107"/>
            <a:ext cx="3110185" cy="1959494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F286DD5E-D5F9-43F6-A531-F892A2CA2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2586" y="5977168"/>
            <a:ext cx="2000250" cy="257175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298BE1D0-2DE6-43B5-AFE1-79E8AA8F7DFC}"/>
              </a:ext>
            </a:extLst>
          </p:cNvPr>
          <p:cNvSpPr txBox="1"/>
          <p:nvPr/>
        </p:nvSpPr>
        <p:spPr>
          <a:xfrm>
            <a:off x="8978010" y="4161494"/>
            <a:ext cx="1258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Learning curve</a:t>
            </a:r>
            <a:endParaRPr lang="zh-TW" altLang="en-US" sz="14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918AA71-5578-409A-B660-20013254B1D0}"/>
              </a:ext>
            </a:extLst>
          </p:cNvPr>
          <p:cNvSpPr txBox="1"/>
          <p:nvPr/>
        </p:nvSpPr>
        <p:spPr>
          <a:xfrm>
            <a:off x="3536181" y="5954354"/>
            <a:ext cx="388843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The estimated codes for testing data are all correct</a:t>
            </a:r>
            <a:endParaRPr lang="zh-TW" altLang="en-US" sz="1400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CB601A83-EFD0-4CB3-A8F9-8283148697A8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 flipV="1">
            <a:off x="7424618" y="6105756"/>
            <a:ext cx="367969" cy="2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A9DCD54-3166-4EAA-AE75-D7A52B050723}"/>
              </a:ext>
            </a:extLst>
          </p:cNvPr>
          <p:cNvSpPr txBox="1"/>
          <p:nvPr/>
        </p:nvSpPr>
        <p:spPr>
          <a:xfrm>
            <a:off x="2117911" y="5035943"/>
            <a:ext cx="5143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The following </a:t>
            </a:r>
            <a:r>
              <a:rPr lang="en-US" altLang="zh-TW" sz="1400" dirty="0" err="1"/>
              <a:t>tensorflow</a:t>
            </a:r>
            <a:r>
              <a:rPr lang="en-US" altLang="zh-TW" sz="1400" dirty="0"/>
              <a:t> function is used as the loss function in the </a:t>
            </a:r>
            <a:br>
              <a:rPr lang="en-US" altLang="zh-TW" sz="1400" dirty="0"/>
            </a:br>
            <a:r>
              <a:rPr lang="en-US" altLang="zh-TW" sz="1400" dirty="0"/>
              <a:t>implementation of VAE</a:t>
            </a:r>
            <a:r>
              <a:rPr lang="zh-TW" altLang="en-US" sz="1400" dirty="0"/>
              <a:t>：</a:t>
            </a:r>
            <a:r>
              <a:rPr lang="en-US" altLang="zh-TW" sz="1400" dirty="0"/>
              <a:t> </a:t>
            </a:r>
            <a:endParaRPr lang="zh-TW" altLang="en-US" sz="1400" dirty="0"/>
          </a:p>
        </p:txBody>
      </p:sp>
      <p:pic>
        <p:nvPicPr>
          <p:cNvPr id="65" name="圖片 64">
            <a:extLst>
              <a:ext uri="{FF2B5EF4-FFF2-40B4-BE49-F238E27FC236}">
                <a16:creationId xmlns:a16="http://schemas.microsoft.com/office/drawing/2014/main" id="{A185ABC5-4D8A-4522-9533-C7A5C3F077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9313" y="5528621"/>
            <a:ext cx="3035515" cy="366980"/>
          </a:xfrm>
          <a:prstGeom prst="rect">
            <a:avLst/>
          </a:prstGeom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D2571B8C-58FF-4A80-BA6F-F13ED8F159E7}"/>
              </a:ext>
            </a:extLst>
          </p:cNvPr>
          <p:cNvSpPr txBox="1"/>
          <p:nvPr/>
        </p:nvSpPr>
        <p:spPr>
          <a:xfrm>
            <a:off x="2237045" y="4531834"/>
            <a:ext cx="4355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(The VAE network is composed of fully-connected layers)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D7EC92-B6B7-4EDC-8046-923BA0594D66}"/>
              </a:ext>
            </a:extLst>
          </p:cNvPr>
          <p:cNvSpPr txBox="1"/>
          <p:nvPr/>
        </p:nvSpPr>
        <p:spPr>
          <a:xfrm>
            <a:off x="7712368" y="2344935"/>
            <a:ext cx="219342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The maximum probability index </a:t>
            </a:r>
            <a:br>
              <a:rPr lang="en-US" altLang="zh-TW" sz="1200" dirty="0"/>
            </a:br>
            <a:r>
              <a:rPr lang="en-US" altLang="zh-TW" sz="1200" dirty="0"/>
              <a:t>represents the estimated code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925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72" y="3155316"/>
            <a:ext cx="4237637" cy="357578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Artificial Neural Networks (ANNs)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024733"/>
                <a:ext cx="8229600" cy="540494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A single artificial neuron</a:t>
                </a:r>
              </a:p>
              <a:p>
                <a:pPr lvl="1"/>
                <a:r>
                  <a:rPr lang="en-US" altLang="zh-TW" sz="1800" dirty="0"/>
                  <a:t>Inputs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1800" dirty="0"/>
              </a:p>
              <a:p>
                <a:pPr lvl="1"/>
                <a:r>
                  <a:rPr lang="en-US" altLang="zh-TW" sz="1800" dirty="0"/>
                  <a:t>Weights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1800" dirty="0"/>
              </a:p>
              <a:p>
                <a:pPr lvl="1"/>
                <a:r>
                  <a:rPr lang="en-US" altLang="zh-TW" sz="1800" dirty="0"/>
                  <a:t>Bias :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𝑖𝑛𝑝𝑢𝑡𝑠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𝑤𝑒𝑖𝑔h𝑡𝑠</m:t>
                            </m:r>
                          </m:e>
                        </m:d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𝑏𝑖𝑎𝑠</m:t>
                        </m:r>
                      </m:e>
                    </m:nary>
                  </m:oMath>
                </a14:m>
                <a:endParaRPr lang="en-US" altLang="zh-TW" sz="1800" dirty="0"/>
              </a:p>
              <a:p>
                <a:pPr lvl="1"/>
                <a:r>
                  <a:rPr lang="en-US" altLang="zh-TW" sz="1800" dirty="0"/>
                  <a:t>Activation or transfer function to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TW" sz="1800" dirty="0"/>
              </a:p>
              <a:p>
                <a:pPr lvl="2"/>
                <a:r>
                  <a:rPr lang="en-US" altLang="zh-TW" sz="1600" dirty="0"/>
                  <a:t>Predict the output :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sz="2000" dirty="0"/>
                  <a:t>Canonical form of a NN</a:t>
                </a:r>
              </a:p>
              <a:p>
                <a:pPr lvl="1"/>
                <a:r>
                  <a:rPr lang="en-US" altLang="zh-TW" sz="1800" dirty="0"/>
                  <a:t>Inputs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1800" dirty="0"/>
              </a:p>
              <a:p>
                <a:pPr lvl="1"/>
                <a:r>
                  <a:rPr lang="en-US" altLang="zh-TW" sz="1800" dirty="0"/>
                  <a:t>Output :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TW" sz="1800" dirty="0"/>
              </a:p>
              <a:p>
                <a:pPr lvl="1"/>
                <a:r>
                  <a:rPr lang="en-US" altLang="zh-TW" sz="1800" dirty="0"/>
                  <a:t>Weights and bias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r>
                      <a:rPr lang="en-US" altLang="zh-TW" sz="1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  <m:r>
                      <a:rPr lang="en-US" altLang="zh-TW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TW" sz="1800" dirty="0"/>
              </a:p>
              <a:p>
                <a:pPr lvl="1"/>
                <a:r>
                  <a:rPr lang="en-US" altLang="zh-TW" sz="1800" dirty="0">
                    <a:latin typeface="Cambria Math" panose="02040503050406030204" pitchFamily="18" charset="0"/>
                  </a:rPr>
                  <a:t>Forward propagation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TW" sz="16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600" dirty="0"/>
              </a:p>
              <a:p>
                <a:pPr lvl="1"/>
                <a:endParaRPr lang="en-US" altLang="zh-TW" sz="16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024733"/>
                <a:ext cx="8229600" cy="540494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t="5555" r="2626"/>
          <a:stretch/>
        </p:blipFill>
        <p:spPr>
          <a:xfrm>
            <a:off x="6662154" y="1033819"/>
            <a:ext cx="3312827" cy="19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4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Approximation with Neural Networks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024733"/>
                <a:ext cx="8420100" cy="569674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1800" dirty="0"/>
                  <a:t>For general regression case, any reasonable function can be approximated to any degree of precision by a three-layer network with</a:t>
                </a:r>
              </a:p>
              <a:p>
                <a:pPr lvl="1"/>
                <a:r>
                  <a:rPr lang="en-US" altLang="zh-TW" sz="1600" dirty="0"/>
                  <a:t>Input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sz="1600" dirty="0"/>
              </a:p>
              <a:p>
                <a:pPr lvl="1"/>
                <a:r>
                  <a:rPr lang="en-US" altLang="zh-TW" sz="1600" dirty="0"/>
                  <a:t>A hidden layer of sigmoid units: </a:t>
                </a:r>
                <a:br>
                  <a:rPr lang="en-US" altLang="zh-TW" sz="1600" dirty="0"/>
                </a:br>
                <a:r>
                  <a:rPr lang="en-US" altLang="zh-TW" sz="1600" i="1" dirty="0" err="1"/>
                  <a:t>h</a:t>
                </a:r>
                <a:r>
                  <a:rPr lang="en-US" altLang="zh-TW" sz="1600" baseline="-25000" dirty="0" err="1"/>
                  <a:t>k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𝜎</m:t>
                    </m:r>
                    <m:d>
                      <m:dPr>
                        <m:ctrlPr>
                          <a:rPr lang="en-US" altLang="zh-TW" sz="1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sz="16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6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  <m:r>
                              <a:rPr lang="en-US" altLang="zh-TW" sz="16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sz="16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1600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aseline="-25000" dirty="0"/>
                                  <m:t>i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i="1" dirty="0"/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1600" baseline="-25000" dirty="0"/>
                                  <m:t>i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16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TW" sz="1600" i="1" dirty="0"/>
                          <m:t>b</m:t>
                        </m:r>
                        <m:r>
                          <m:rPr>
                            <m:nor/>
                          </m:rPr>
                          <a:rPr lang="en-US" altLang="zh-TW" sz="1600" baseline="-25000" dirty="0"/>
                          <m:t>k</m:t>
                        </m:r>
                      </m:e>
                    </m:d>
                  </m:oMath>
                </a14:m>
                <a:r>
                  <a:rPr lang="en-US" altLang="zh-TW" sz="1600" dirty="0"/>
                  <a:t>, if </a:t>
                </a:r>
                <a:r>
                  <a:rPr lang="en-US" altLang="zh-TW" sz="1600" i="1" dirty="0"/>
                  <a:t>m</a:t>
                </a:r>
                <a:r>
                  <a:rPr lang="en-US" altLang="zh-TW" sz="1600" dirty="0"/>
                  <a:t> is arbitrarily large</a:t>
                </a:r>
              </a:p>
              <a:p>
                <a:pPr lvl="1"/>
                <a:r>
                  <a:rPr lang="en-US" altLang="zh-TW" sz="1600" dirty="0"/>
                  <a:t>One layer of linear output units :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TW" sz="1600" i="1" dirty="0"/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altLang="zh-TW" sz="1600" baseline="-25000" dirty="0"/>
                              <m:t>k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zh-TW" sz="1600" i="1" dirty="0"/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zh-TW" sz="1600" baseline="-25000" dirty="0"/>
                              <m:t>k</m:t>
                            </m:r>
                          </m:e>
                        </m:d>
                      </m:e>
                    </m:nary>
                  </m:oMath>
                </a14:m>
                <a:endParaRPr lang="en-US" altLang="zh-TW" sz="1600" dirty="0"/>
              </a:p>
              <a:p>
                <a:r>
                  <a:rPr lang="en-US" altLang="zh-TW" sz="1800" dirty="0"/>
                  <a:t>A simple proof</a:t>
                </a:r>
              </a:p>
              <a:p>
                <a:pPr lvl="1"/>
                <a:r>
                  <a:rPr lang="en-US" altLang="zh-TW" sz="1600" dirty="0"/>
                  <a:t>Consider a continuous function of  y = </a:t>
                </a:r>
                <a:r>
                  <a:rPr lang="en-US" altLang="zh-TW" sz="1600" i="1" dirty="0"/>
                  <a:t>f</a:t>
                </a:r>
                <a:r>
                  <a:rPr lang="en-US" altLang="zh-TW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, </a:t>
                </a:r>
                <a:br>
                  <a:rPr lang="en-US" altLang="zh-TW" sz="1600" dirty="0"/>
                </a:br>
                <a:r>
                  <a:rPr lang="en-US" altLang="zh-TW" sz="1600" dirty="0"/>
                  <a:t>with x 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 [0, 1], W.L.O.G</a:t>
                </a:r>
                <a:endParaRPr lang="en-US" altLang="zh-TW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 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TW" sz="1600" dirty="0"/>
              </a:p>
              <a:p>
                <a:pPr lvl="1"/>
                <a:r>
                  <a:rPr lang="en-US" altLang="zh-TW" sz="1600" dirty="0"/>
                  <a:t>It suffices to approximate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 with a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TW" sz="16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 for any </a:t>
                </a:r>
                <a:r>
                  <a:rPr lang="en-US" altLang="zh-TW" sz="1600" i="1" dirty="0"/>
                  <a:t>x</a:t>
                </a:r>
                <a:r>
                  <a:rPr lang="en-US" altLang="zh-TW" sz="1600" dirty="0"/>
                  <a:t> 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 [</a:t>
                </a:r>
                <a14:m>
                  <m:oMath xmlns:m="http://schemas.openxmlformats.org/officeDocument/2006/math">
                    <m:r>
                      <a:rPr lang="en-US" altLang="zh-TW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1600" dirty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1600" dirty="0">
                    <a:sym typeface="Symbol" panose="05050102010706020507" pitchFamily="18" charset="2"/>
                  </a:rPr>
                  <a:t>],</a:t>
                </a:r>
                <a:r>
                  <a:rPr lang="en-US" altLang="zh-TW" sz="1600" dirty="0"/>
                  <a:t> and any </a:t>
                </a:r>
                <a:r>
                  <a:rPr lang="en-US" altLang="zh-TW" sz="1600" i="1" dirty="0"/>
                  <a:t>k</a:t>
                </a:r>
                <a:r>
                  <a:rPr lang="en-US" altLang="zh-TW" sz="1600" dirty="0"/>
                  <a:t> = 1,..., </a:t>
                </a:r>
                <a:r>
                  <a:rPr lang="en-US" altLang="zh-TW" sz="1600" i="1" dirty="0"/>
                  <a:t>n</a:t>
                </a:r>
                <a:r>
                  <a:rPr lang="en-US" altLang="zh-TW" sz="1600" dirty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1600" dirty="0"/>
                  <a:t>) can be realized with a NN with one input x, n+1 hidden threshold gate units</a:t>
                </a:r>
              </a:p>
              <a:p>
                <a:pPr lvl="1"/>
                <a:r>
                  <a:rPr lang="en-US" altLang="zh-TW" sz="1600" dirty="0"/>
                  <a:t>Hidden units, </a:t>
                </a:r>
                <a:r>
                  <a:rPr lang="en-US" altLang="zh-TW" sz="1600" i="1" dirty="0" err="1"/>
                  <a:t>h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dirty="0"/>
                  <a:t>, are numbered from 0 to </a:t>
                </a:r>
                <a:r>
                  <a:rPr lang="en-US" altLang="zh-TW" sz="1600" i="1" dirty="0"/>
                  <a:t>n</a:t>
                </a:r>
                <a:r>
                  <a:rPr lang="en-US" altLang="zh-TW" sz="1600" dirty="0"/>
                  <a:t> with </a:t>
                </a:r>
                <a:r>
                  <a:rPr lang="en-US" altLang="zh-TW" sz="1600" i="1" dirty="0" err="1"/>
                  <a:t>h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dirty="0"/>
                  <a:t> having a threshold (bias)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sz="1600" dirty="0"/>
              </a:p>
              <a:p>
                <a:pPr lvl="1"/>
                <a:r>
                  <a:rPr lang="en-US" altLang="zh-TW" sz="1600" dirty="0"/>
                  <a:t>For </a:t>
                </a:r>
                <a:r>
                  <a:rPr lang="en-US" altLang="zh-TW" sz="1600" i="1" dirty="0"/>
                  <a:t>x</a:t>
                </a:r>
                <a:r>
                  <a:rPr lang="en-US" altLang="zh-TW" sz="1600" dirty="0"/>
                  <a:t> 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 [</a:t>
                </a:r>
                <a14:m>
                  <m:oMath xmlns:m="http://schemas.openxmlformats.org/officeDocument/2006/math">
                    <m:r>
                      <a:rPr lang="en-US" altLang="zh-TW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1600" dirty="0">
                    <a:sym typeface="Symbol" panose="05050102010706020507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1600" dirty="0">
                    <a:sym typeface="Symbol" panose="05050102010706020507" pitchFamily="18" charset="2"/>
                  </a:rPr>
                  <a:t>],</a:t>
                </a:r>
                <a:r>
                  <a:rPr lang="en-US" altLang="zh-TW" sz="1600" dirty="0"/>
                  <a:t> all </a:t>
                </a:r>
                <a:r>
                  <a:rPr lang="en-US" altLang="zh-TW" sz="1600" i="1" dirty="0" err="1"/>
                  <a:t>h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dirty="0"/>
                  <a:t> are zeros except for </a:t>
                </a:r>
                <a:r>
                  <a:rPr lang="en-US" altLang="zh-TW" sz="1600" i="1" dirty="0"/>
                  <a:t>h</a:t>
                </a:r>
                <a:r>
                  <a:rPr lang="en-US" altLang="zh-TW" sz="1600" baseline="-25000" dirty="0"/>
                  <a:t>0 </a:t>
                </a:r>
                <a:r>
                  <a:rPr lang="en-US" altLang="zh-TW" sz="1600" dirty="0"/>
                  <a:t>=</a:t>
                </a:r>
                <a:r>
                  <a:rPr lang="en-US" altLang="zh-TW" sz="1600" i="1" dirty="0"/>
                  <a:t> h</a:t>
                </a:r>
                <a:r>
                  <a:rPr lang="en-US" altLang="zh-TW" sz="1600" baseline="-25000" dirty="0"/>
                  <a:t>1 </a:t>
                </a:r>
                <a:r>
                  <a:rPr lang="en-US" altLang="zh-TW" sz="1600" dirty="0"/>
                  <a:t>=,…, </a:t>
                </a:r>
                <a:r>
                  <a:rPr lang="en-US" altLang="zh-TW" sz="1600" i="1" dirty="0" err="1"/>
                  <a:t>h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dirty="0"/>
                  <a:t>=1 </a:t>
                </a:r>
              </a:p>
              <a:p>
                <a:pPr lvl="1"/>
                <a:r>
                  <a:rPr lang="en-US" altLang="zh-TW" sz="1600" dirty="0"/>
                  <a:t>Let the weights </a:t>
                </a:r>
                <a:r>
                  <a:rPr lang="en-US" altLang="zh-TW" sz="1600" i="1" dirty="0" err="1"/>
                  <a:t>w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baseline="-25000" dirty="0"/>
                  <a:t> </a:t>
                </a:r>
                <a:r>
                  <a:rPr lang="en-US" altLang="zh-TW" sz="1600" dirty="0"/>
                  <a:t>for </a:t>
                </a:r>
                <a:r>
                  <a:rPr lang="en-US" altLang="zh-TW" sz="1600" i="1" dirty="0" err="1"/>
                  <a:t>h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dirty="0"/>
                  <a:t> be </a:t>
                </a:r>
                <a:r>
                  <a:rPr lang="en-US" altLang="zh-TW" sz="1600" i="1" dirty="0" err="1"/>
                  <a:t>w</a:t>
                </a:r>
                <a:r>
                  <a:rPr lang="en-US" altLang="zh-TW" sz="1600" baseline="-25000" dirty="0" err="1"/>
                  <a:t>k</a:t>
                </a:r>
                <a:r>
                  <a:rPr lang="en-US" altLang="zh-TW" sz="1600" dirty="0"/>
                  <a:t> = 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</a:t>
                </a:r>
                <a:r>
                  <a:rPr lang="en-US" altLang="zh-TW" sz="1600" baseline="-25000" dirty="0"/>
                  <a:t>k </a:t>
                </a:r>
                <a:r>
                  <a:rPr lang="en-US" altLang="zh-TW" sz="1600" i="1" dirty="0"/>
                  <a:t>f </a:t>
                </a:r>
                <a:r>
                  <a:rPr lang="en-US" altLang="zh-TW" sz="1600" dirty="0"/>
                  <a:t>=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-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 with </a:t>
                </a:r>
                <a:r>
                  <a:rPr lang="en-US" altLang="zh-TW" sz="1600" dirty="0">
                    <a:sym typeface="Symbol" panose="05050102010706020507" pitchFamily="18" charset="2"/>
                  </a:rPr>
                  <a:t></a:t>
                </a:r>
                <a:r>
                  <a:rPr lang="en-US" altLang="zh-TW" sz="1600" baseline="-25000" dirty="0"/>
                  <a:t>0 </a:t>
                </a:r>
                <a:r>
                  <a:rPr lang="en-US" altLang="zh-TW" sz="1600" i="1" dirty="0"/>
                  <a:t>f </a:t>
                </a:r>
                <a:r>
                  <a:rPr lang="en-US" altLang="zh-TW" sz="1600" dirty="0"/>
                  <a:t>=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TW" sz="1600" i="1" dirty="0"/>
                  <a:t> </a:t>
                </a:r>
                <a:endParaRPr lang="en-US" altLang="zh-TW" sz="1600" dirty="0"/>
              </a:p>
              <a:p>
                <a:pPr lvl="1"/>
                <a:r>
                  <a:rPr lang="en-US" altLang="zh-TW" sz="16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TW" sz="1600" dirty="0"/>
                  <a:t>, then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1600" dirty="0"/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altLang="zh-TW" sz="16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1600" dirty="0"/>
                          <m:t>− 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600" dirty="0"/>
                  <a:t>, Q.E.D</a:t>
                </a:r>
              </a:p>
              <a:p>
                <a:pPr marL="457200" lvl="1" indent="0">
                  <a:buNone/>
                </a:pPr>
                <a:endParaRPr lang="en-US" altLang="zh-TW" sz="16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024733"/>
                <a:ext cx="8420100" cy="56967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1439"/>
          <a:stretch/>
        </p:blipFill>
        <p:spPr>
          <a:xfrm>
            <a:off x="7038881" y="1507233"/>
            <a:ext cx="3521794" cy="22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8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455CE-C75D-4AF3-B9B9-31A161FF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Steps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7374C-AA6A-4E2B-92C1-AF38B4496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Use </a:t>
            </a:r>
            <a:r>
              <a:rPr lang="en-US" altLang="zh-TW" sz="2000" dirty="0" err="1"/>
              <a:t>matlab</a:t>
            </a:r>
            <a:r>
              <a:rPr lang="en-US" altLang="zh-TW" sz="2000" dirty="0"/>
              <a:t> code “ </a:t>
            </a:r>
            <a:r>
              <a:rPr lang="en-US" altLang="zh-TW" sz="2000" dirty="0" err="1"/>
              <a:t>QPSK_Generate</a:t>
            </a:r>
            <a:r>
              <a:rPr lang="en-US" altLang="zh-TW" sz="2000" dirty="0"/>
              <a:t> ” to generate training and testing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Upload the VAE sample code “</a:t>
            </a:r>
            <a:r>
              <a:rPr lang="en-US" altLang="zh-TW" sz="2000" dirty="0" err="1"/>
              <a:t>QPSK_Demodulation_with_VAE.ipynb</a:t>
            </a:r>
            <a:r>
              <a:rPr lang="en-US" altLang="zh-TW" sz="2000" dirty="0"/>
              <a:t> ” to your Google </a:t>
            </a:r>
            <a:r>
              <a:rPr lang="en-US" altLang="zh-TW" sz="2000" dirty="0" err="1"/>
              <a:t>Colaboratory</a:t>
            </a:r>
            <a:r>
              <a:rPr lang="en-US" altLang="zh-TW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Upload the datasets to your Google Drive and create folder according to the python sample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/>
              <a:t>Train the VAE and test its demodulation ability with your testing dataset</a:t>
            </a:r>
            <a:endParaRPr lang="zh-TW" altLang="en-US" sz="20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74374A-7EFE-48E7-A76C-A6D65B24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A38-9464-4DB0-869F-C7BE3F874D8D}" type="datetime1">
              <a:rPr lang="zh-TW" altLang="en-US" smtClean="0"/>
              <a:t>2023/4/30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0BBD9B-044D-4F37-ADEA-01CA547C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2D38C-3FF7-4CAE-8DE5-82A98F7260E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19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Microsoft Office PowerPoint</Application>
  <PresentationFormat>寬螢幕</PresentationFormat>
  <Paragraphs>96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Script MT Bold</vt:lpstr>
      <vt:lpstr>Times New Roman</vt:lpstr>
      <vt:lpstr>Office 佈景主題</vt:lpstr>
      <vt:lpstr>Demodulation with VAE for  QPSK Modulated FMCW Signals</vt:lpstr>
      <vt:lpstr>Use FMCW for Transmitting QPSK</vt:lpstr>
      <vt:lpstr>Dechirped QPSK Signal Vectors</vt:lpstr>
      <vt:lpstr>QPSK Demodulation with Variational Auto Encoder </vt:lpstr>
      <vt:lpstr>Artificial Neural Networks (ANNs)</vt:lpstr>
      <vt:lpstr>Approximation with Neural Networks</vt:lpstr>
      <vt:lpstr>Experiment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Demodulation with VAE for  QPSK Modulated FMCW Signals</dc:title>
  <dc:creator>盧建評</dc:creator>
  <cp:lastModifiedBy>盧建評</cp:lastModifiedBy>
  <cp:revision>1</cp:revision>
  <dcterms:created xsi:type="dcterms:W3CDTF">2023-04-30T12:11:08Z</dcterms:created>
  <dcterms:modified xsi:type="dcterms:W3CDTF">2023-04-30T12:11:19Z</dcterms:modified>
</cp:coreProperties>
</file>