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  <p:sldId id="275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2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718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162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062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1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14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8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6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4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7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5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6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5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87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2ED1C72-3BC6-45C0-9424-35A972EB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711" y="2575776"/>
            <a:ext cx="9559902" cy="1893193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VEUILLEZ ETEINDRE OU </a:t>
            </a:r>
          </a:p>
          <a:p>
            <a:pPr algn="ctr"/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METTRE EN SILENCE VOTRE TELEPHONE </a:t>
            </a:r>
          </a:p>
          <a:p>
            <a:pPr algn="ctr"/>
            <a:r>
              <a:rPr lang="en-US" altLang="ko-KR" sz="32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	S’IL </a:t>
            </a:r>
            <a:r>
              <a:rPr lang="en-US" altLang="ko-KR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dobe Fan Heiti Std B" panose="020B0700000000000000" pitchFamily="34" charset="-128"/>
                <a:cs typeface="Times New Roman" panose="02020603050405020304" pitchFamily="18" charset="0"/>
              </a:rPr>
              <a:t>VOUS PLAIT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338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F4937D-FC01-4D94-B6F1-D2FC85B98B38}"/>
              </a:ext>
            </a:extLst>
          </p:cNvPr>
          <p:cNvSpPr/>
          <p:nvPr/>
        </p:nvSpPr>
        <p:spPr>
          <a:xfrm>
            <a:off x="618186" y="1506826"/>
            <a:ext cx="7817476" cy="1545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fr-FR" b="1" u="sng" dirty="0">
                <a:solidFill>
                  <a:schemeClr val="tx1"/>
                </a:solidFill>
              </a:rPr>
              <a:t>Historique et historique</a:t>
            </a:r>
            <a:endParaRPr lang="fr-FR" b="1" u="sng" dirty="0"/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de création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24 Mai 1983.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former des spécialistes informaticiens compétents et 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opérationnels</a:t>
            </a: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5E7816-13AB-4D8C-BC55-036239DA9EAC}"/>
              </a:ext>
            </a:extLst>
          </p:cNvPr>
          <p:cNvSpPr/>
          <p:nvPr/>
        </p:nvSpPr>
        <p:spPr>
          <a:xfrm>
            <a:off x="618186" y="3052293"/>
            <a:ext cx="10886426" cy="17128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/>
              <a:t>Localisation et contact</a:t>
            </a:r>
            <a:endParaRPr lang="fr-FR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iège 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Tanambao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Antaninarenina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à Fianarantsoa</a:t>
            </a:r>
            <a:endParaRPr lang="fr-F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Contact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020 75 508 01</a:t>
            </a:r>
            <a:endParaRPr lang="fr-FR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eni@univ-fianar.mg</a:t>
            </a:r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fr-FR" b="1" u="sng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6F52044-CDC9-454E-AB4E-51B0BD698777}"/>
              </a:ext>
            </a:extLst>
          </p:cNvPr>
          <p:cNvSpPr txBox="1">
            <a:spLocks/>
          </p:cNvSpPr>
          <p:nvPr/>
        </p:nvSpPr>
        <p:spPr>
          <a:xfrm>
            <a:off x="2562895" y="688504"/>
            <a:ext cx="9508387" cy="6508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Présentation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de l’Ecole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Nationale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d’Informatique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0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B529A-FDA4-4392-B211-EB7C138442A9}"/>
              </a:ext>
            </a:extLst>
          </p:cNvPr>
          <p:cNvSpPr/>
          <p:nvPr/>
        </p:nvSpPr>
        <p:spPr>
          <a:xfrm>
            <a:off x="618186" y="1506826"/>
            <a:ext cx="7817476" cy="1545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fr-FR" b="1" u="sng" dirty="0">
                <a:solidFill>
                  <a:schemeClr val="tx1"/>
                </a:solidFill>
              </a:rPr>
              <a:t>Historique et historique</a:t>
            </a:r>
            <a:endParaRPr lang="fr-FR" b="1" u="sng" dirty="0"/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de création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24 Mai 1983.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former des spécialistes informaticiens compétents et 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opérationnels</a:t>
            </a: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CA313A-7E50-40A4-A5FC-572DB6117F45}"/>
              </a:ext>
            </a:extLst>
          </p:cNvPr>
          <p:cNvSpPr/>
          <p:nvPr/>
        </p:nvSpPr>
        <p:spPr>
          <a:xfrm>
            <a:off x="618186" y="3052293"/>
            <a:ext cx="10886426" cy="154546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/>
              <a:t>Localisation et contact</a:t>
            </a:r>
            <a:endParaRPr lang="fr-FR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iège 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Tanambao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Antaninarenina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à Fianarantsoa</a:t>
            </a:r>
            <a:endParaRPr lang="fr-F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Contact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020 75 508 01</a:t>
            </a:r>
            <a:endParaRPr lang="fr-FR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eni@univ-fianar.mg</a:t>
            </a:r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fr-FR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F94AD-5B9B-4B4F-BB16-B830AEEB5A76}"/>
              </a:ext>
            </a:extLst>
          </p:cNvPr>
          <p:cNvSpPr/>
          <p:nvPr/>
        </p:nvSpPr>
        <p:spPr>
          <a:xfrm>
            <a:off x="618186" y="4868215"/>
            <a:ext cx="11075831" cy="13007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fr-FR" b="1" u="sng" dirty="0">
                <a:solidFill>
                  <a:schemeClr val="tx1"/>
                </a:solidFill>
              </a:rPr>
              <a:t>Formations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Génie logiciel et Base de Données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Administration des Systèmes et Réseaux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Informatique Générale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fr-FR" b="1" u="sng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916A5369-BBD7-448B-9885-ABC1E42F74D9}"/>
              </a:ext>
            </a:extLst>
          </p:cNvPr>
          <p:cNvSpPr txBox="1">
            <a:spLocks/>
          </p:cNvSpPr>
          <p:nvPr/>
        </p:nvSpPr>
        <p:spPr>
          <a:xfrm>
            <a:off x="1996225" y="624110"/>
            <a:ext cx="9508387" cy="650898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Présentation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de l’Ecole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Nationale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d’Informatique</a:t>
            </a:r>
            <a:b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35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DD8428E1-511B-4D1B-82CA-FCA17194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2548" y="554751"/>
            <a:ext cx="8915399" cy="47556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Organigramme de l’ENI</a:t>
            </a:r>
          </a:p>
          <a:p>
            <a:pPr algn="ctr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65A26B-F0DE-43D1-80A2-B6695961A54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872" y="351814"/>
            <a:ext cx="1133341" cy="1205047"/>
          </a:xfrm>
          <a:prstGeom prst="rect">
            <a:avLst/>
          </a:prstGeom>
          <a:noFill/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E21E8D2-CA62-4D63-AD4F-D5CF61C4E14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45" y="1790885"/>
            <a:ext cx="8572307" cy="45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4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1A7904B-E424-440B-9297-152C84519EA2}"/>
              </a:ext>
            </a:extLst>
          </p:cNvPr>
          <p:cNvSpPr txBox="1">
            <a:spLocks/>
          </p:cNvSpPr>
          <p:nvPr/>
        </p:nvSpPr>
        <p:spPr>
          <a:xfrm>
            <a:off x="4288662" y="394583"/>
            <a:ext cx="4945489" cy="9750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Présentation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de la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soci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été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LIVENEXX 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5B91B7-355B-4398-B780-FBD63562D6DC}"/>
              </a:ext>
            </a:extLst>
          </p:cNvPr>
          <p:cNvSpPr/>
          <p:nvPr/>
        </p:nvSpPr>
        <p:spPr>
          <a:xfrm>
            <a:off x="1854557" y="1548683"/>
            <a:ext cx="7817476" cy="2508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fr-FR" b="1" u="sng" dirty="0">
                <a:solidFill>
                  <a:schemeClr val="tx1"/>
                </a:solidFill>
              </a:rPr>
              <a:t>Historique et historique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de création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Juin 2016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réer des sites vitrines</a:t>
            </a:r>
            <a:endParaRPr lang="fr-FR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réer des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sites E-commerce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 applications web et mobiles</a:t>
            </a:r>
            <a:endParaRPr lang="fr-FR" b="1" u="sng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CA4B36-71DC-451B-8028-C94E5DC0E8C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52" y="394583"/>
            <a:ext cx="2153920" cy="64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7843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755C34-4748-4343-8DAF-B334CE8CC6D2}"/>
              </a:ext>
            </a:extLst>
          </p:cNvPr>
          <p:cNvSpPr txBox="1">
            <a:spLocks/>
          </p:cNvSpPr>
          <p:nvPr/>
        </p:nvSpPr>
        <p:spPr>
          <a:xfrm>
            <a:off x="4906852" y="768848"/>
            <a:ext cx="5035638" cy="975095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Présentation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de la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soci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été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LIVENEXX 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endParaRPr lang="fr-F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F22F8-A219-4E39-BD6E-8E4F88A4FF63}"/>
              </a:ext>
            </a:extLst>
          </p:cNvPr>
          <p:cNvSpPr/>
          <p:nvPr/>
        </p:nvSpPr>
        <p:spPr>
          <a:xfrm>
            <a:off x="1854557" y="1420747"/>
            <a:ext cx="7817476" cy="25081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fr-FR" b="1" u="sng" dirty="0">
                <a:solidFill>
                  <a:schemeClr val="tx1"/>
                </a:solidFill>
              </a:rPr>
              <a:t>Historique et historique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de création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Juin 2016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réer des sites vitrines</a:t>
            </a:r>
            <a:endParaRPr lang="fr-FR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réer des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sites E-commerce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fr-FR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réer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 applications web et mobiles</a:t>
            </a:r>
            <a:endParaRPr lang="fr-FR" b="1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C4573D-1BAB-4D0A-BF24-07CCFA71B3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57" y="690872"/>
            <a:ext cx="2153920" cy="647700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D1BDBF-3BC9-4E8D-9AEB-0B8F6252FDF8}"/>
              </a:ext>
            </a:extLst>
          </p:cNvPr>
          <p:cNvSpPr/>
          <p:nvPr/>
        </p:nvSpPr>
        <p:spPr>
          <a:xfrm>
            <a:off x="1854557" y="4093260"/>
            <a:ext cx="6954592" cy="17128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/>
              <a:t>Localisation et contact</a:t>
            </a:r>
            <a:endParaRPr lang="fr-FR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S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iège :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Antsakaviro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Rue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Razafindralambo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Pierre, Antananarivo</a:t>
            </a:r>
            <a:endParaRPr lang="fr-FR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ea typeface="Calibri" panose="020F0502020204030204" pitchFamily="34" charset="0"/>
              </a:rPr>
              <a:t>Contact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032 05 326 08</a:t>
            </a:r>
            <a:endParaRPr lang="fr-FR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: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commercial@livenexx.fr</a:t>
            </a:r>
            <a:endParaRPr lang="fr-FR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79752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46304A3-B59F-4D3B-A1FB-CE671EE524F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818" y="652161"/>
            <a:ext cx="2153920" cy="647700"/>
          </a:xfrm>
          <a:prstGeom prst="rect">
            <a:avLst/>
          </a:prstGeom>
          <a:noFill/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1CC155A3-CB5C-43D2-BE9F-6844B2820A12}"/>
              </a:ext>
            </a:extLst>
          </p:cNvPr>
          <p:cNvSpPr txBox="1">
            <a:spLocks/>
          </p:cNvSpPr>
          <p:nvPr/>
        </p:nvSpPr>
        <p:spPr>
          <a:xfrm>
            <a:off x="4108360" y="726891"/>
            <a:ext cx="7070502" cy="475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Organigramme de la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soci</a:t>
            </a:r>
            <a:r>
              <a:rPr lang="fr-FR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été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LIVENEXX</a:t>
            </a:r>
          </a:p>
          <a:p>
            <a:pPr algn="ctr"/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6827F01D-64FD-46F0-8F32-2B1B7EA11934}"/>
              </a:ext>
            </a:extLst>
          </p:cNvPr>
          <p:cNvGrpSpPr>
            <a:grpSpLocks/>
          </p:cNvGrpSpPr>
          <p:nvPr/>
        </p:nvGrpSpPr>
        <p:grpSpPr bwMode="auto">
          <a:xfrm>
            <a:off x="3151185" y="1867437"/>
            <a:ext cx="6920093" cy="4453026"/>
            <a:chOff x="0" y="0"/>
            <a:chExt cx="61170" cy="578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D50D2D-C36D-40D9-BBD2-15871DFF8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0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7B45C2-9A30-42DC-A4E8-74404AFB0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2639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FF234A-4722-4F62-AEC2-D98482CA1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5260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F5B81F-513A-4845-85A3-26455C3C9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7896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E114DC-743B-4855-AC8F-8004D2647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10518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054271-E96B-4DEA-B6B0-890BFD11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13154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E5D945-E770-4140-8319-219582FD6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15775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2F150B-C878-4C9F-A871-83715FD6B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18412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E4D144-92B4-41B0-84B6-0F9F9B3E4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21033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0719BC6-DF0E-4499-ABAA-4A8845A4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23670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DEA106-5C1A-499D-AC7A-07FE93C2E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26295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7746A54-3090-4166-A97D-42D26F9EF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28931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7E197ED-3178-4D19-A1CB-C8E1191E3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31553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1E81B3-9EEB-42D1-8BBC-EDE56F966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34189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8ABF21-3B16-4453-81BC-D877B1442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36810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328740-AF24-49A1-953D-CB37D7583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39447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3D45C8-2C90-41AE-A5CD-DF596F5F6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2" y="42068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AD1B6E-7D7D-4090-88F7-EC5216B38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44705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CC51B2E-A75E-4242-B47A-4D12B720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47326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8F49D1C-D035-4693-9D9B-466178E5E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49965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9139D3-7DB6-42EF-B0A5-E3C39DBE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52586"/>
              <a:ext cx="507" cy="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2C2E42-1D49-4F18-9451-1AC5AD485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55589"/>
              <a:ext cx="507" cy="2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Shape 173328">
              <a:extLst>
                <a:ext uri="{FF2B5EF4-FFF2-40B4-BE49-F238E27FC236}">
                  <a16:creationId xmlns:a16="http://schemas.microsoft.com/office/drawing/2014/main" id="{3C6FB833-C357-478D-9385-69419DB577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7" y="131"/>
              <a:ext cx="17475" cy="5334"/>
            </a:xfrm>
            <a:custGeom>
              <a:avLst/>
              <a:gdLst>
                <a:gd name="T0" fmla="*/ 0 w 1536192"/>
                <a:gd name="T1" fmla="*/ 0 h 533400"/>
                <a:gd name="T2" fmla="*/ 1536192 w 1536192"/>
                <a:gd name="T3" fmla="*/ 0 h 533400"/>
                <a:gd name="T4" fmla="*/ 1536192 w 1536192"/>
                <a:gd name="T5" fmla="*/ 533400 h 533400"/>
                <a:gd name="T6" fmla="*/ 0 w 1536192"/>
                <a:gd name="T7" fmla="*/ 533400 h 533400"/>
                <a:gd name="T8" fmla="*/ 0 w 1536192"/>
                <a:gd name="T9" fmla="*/ 0 h 533400"/>
                <a:gd name="T10" fmla="*/ 0 w 1536192"/>
                <a:gd name="T11" fmla="*/ 0 h 533400"/>
                <a:gd name="T12" fmla="*/ 1536192 w 1536192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36192" h="533400">
                  <a:moveTo>
                    <a:pt x="0" y="0"/>
                  </a:moveTo>
                  <a:lnTo>
                    <a:pt x="1536192" y="0"/>
                  </a:lnTo>
                  <a:lnTo>
                    <a:pt x="1536192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0" name="Shape 4681">
              <a:extLst>
                <a:ext uri="{FF2B5EF4-FFF2-40B4-BE49-F238E27FC236}">
                  <a16:creationId xmlns:a16="http://schemas.microsoft.com/office/drawing/2014/main" id="{10B52688-16E1-42AA-8054-A15A6FC02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8" y="131"/>
              <a:ext cx="17598" cy="5334"/>
            </a:xfrm>
            <a:custGeom>
              <a:avLst/>
              <a:gdLst>
                <a:gd name="T0" fmla="*/ 0 w 1536192"/>
                <a:gd name="T1" fmla="*/ 533400 h 533400"/>
                <a:gd name="T2" fmla="*/ 1536192 w 1536192"/>
                <a:gd name="T3" fmla="*/ 533400 h 533400"/>
                <a:gd name="T4" fmla="*/ 1536192 w 1536192"/>
                <a:gd name="T5" fmla="*/ 0 h 533400"/>
                <a:gd name="T6" fmla="*/ 0 w 1536192"/>
                <a:gd name="T7" fmla="*/ 0 h 533400"/>
                <a:gd name="T8" fmla="*/ 0 w 1536192"/>
                <a:gd name="T9" fmla="*/ 533400 h 533400"/>
                <a:gd name="T10" fmla="*/ 0 w 1536192"/>
                <a:gd name="T11" fmla="*/ 0 h 533400"/>
                <a:gd name="T12" fmla="*/ 1536192 w 1536192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36192" h="533400">
                  <a:moveTo>
                    <a:pt x="0" y="533400"/>
                  </a:moveTo>
                  <a:lnTo>
                    <a:pt x="1536192" y="533400"/>
                  </a:lnTo>
                  <a:lnTo>
                    <a:pt x="1536192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D44A6C-A7EE-4153-B7B7-59E4D03A2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0" y="1955"/>
              <a:ext cx="14073" cy="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DIRECTEUR GENERAL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A00EAFA-CEEB-4F77-8F0D-FB1F0A6D5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5" y="2168"/>
              <a:ext cx="422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Shape 173329">
              <a:extLst>
                <a:ext uri="{FF2B5EF4-FFF2-40B4-BE49-F238E27FC236}">
                  <a16:creationId xmlns:a16="http://schemas.microsoft.com/office/drawing/2014/main" id="{40EF685A-0D13-4DC6-BD0B-7DD8A905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5" y="16102"/>
              <a:ext cx="18627" cy="5426"/>
            </a:xfrm>
            <a:custGeom>
              <a:avLst/>
              <a:gdLst>
                <a:gd name="T0" fmla="*/ 0 w 1551432"/>
                <a:gd name="T1" fmla="*/ 0 h 542544"/>
                <a:gd name="T2" fmla="*/ 1551432 w 1551432"/>
                <a:gd name="T3" fmla="*/ 0 h 542544"/>
                <a:gd name="T4" fmla="*/ 1551432 w 1551432"/>
                <a:gd name="T5" fmla="*/ 542544 h 542544"/>
                <a:gd name="T6" fmla="*/ 0 w 1551432"/>
                <a:gd name="T7" fmla="*/ 542544 h 542544"/>
                <a:gd name="T8" fmla="*/ 0 w 1551432"/>
                <a:gd name="T9" fmla="*/ 0 h 542544"/>
                <a:gd name="T10" fmla="*/ 0 w 1551432"/>
                <a:gd name="T11" fmla="*/ 0 h 542544"/>
                <a:gd name="T12" fmla="*/ 1551432 w 1551432"/>
                <a:gd name="T13" fmla="*/ 542544 h 54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51432" h="542544">
                  <a:moveTo>
                    <a:pt x="0" y="0"/>
                  </a:moveTo>
                  <a:lnTo>
                    <a:pt x="1551432" y="0"/>
                  </a:lnTo>
                  <a:lnTo>
                    <a:pt x="1551432" y="542544"/>
                  </a:lnTo>
                  <a:lnTo>
                    <a:pt x="0" y="542544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4" name="Shape 4685">
              <a:extLst>
                <a:ext uri="{FF2B5EF4-FFF2-40B4-BE49-F238E27FC236}">
                  <a16:creationId xmlns:a16="http://schemas.microsoft.com/office/drawing/2014/main" id="{EA3CBCDB-86A1-4F15-B584-958246FD6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56" y="15797"/>
              <a:ext cx="15515" cy="5426"/>
            </a:xfrm>
            <a:custGeom>
              <a:avLst/>
              <a:gdLst>
                <a:gd name="T0" fmla="*/ 0 w 1551432"/>
                <a:gd name="T1" fmla="*/ 542544 h 542544"/>
                <a:gd name="T2" fmla="*/ 1551432 w 1551432"/>
                <a:gd name="T3" fmla="*/ 542544 h 542544"/>
                <a:gd name="T4" fmla="*/ 1551432 w 1551432"/>
                <a:gd name="T5" fmla="*/ 0 h 542544"/>
                <a:gd name="T6" fmla="*/ 0 w 1551432"/>
                <a:gd name="T7" fmla="*/ 0 h 542544"/>
                <a:gd name="T8" fmla="*/ 0 w 1551432"/>
                <a:gd name="T9" fmla="*/ 542544 h 542544"/>
                <a:gd name="T10" fmla="*/ 0 w 1551432"/>
                <a:gd name="T11" fmla="*/ 0 h 542544"/>
                <a:gd name="T12" fmla="*/ 1551432 w 1551432"/>
                <a:gd name="T13" fmla="*/ 542544 h 542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51432" h="542544">
                  <a:moveTo>
                    <a:pt x="0" y="542544"/>
                  </a:moveTo>
                  <a:lnTo>
                    <a:pt x="1551432" y="542544"/>
                  </a:lnTo>
                  <a:lnTo>
                    <a:pt x="1551432" y="0"/>
                  </a:lnTo>
                  <a:lnTo>
                    <a:pt x="0" y="0"/>
                  </a:lnTo>
                  <a:lnTo>
                    <a:pt x="0" y="542544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6EEB0C-C270-4942-AE0A-BDCE21BA3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9" y="18041"/>
              <a:ext cx="16322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DIRECTEUR TECHNIQUE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73E57F-C42C-435E-830A-BFB701F5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1" y="17865"/>
              <a:ext cx="421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Shape 173330">
              <a:extLst>
                <a:ext uri="{FF2B5EF4-FFF2-40B4-BE49-F238E27FC236}">
                  <a16:creationId xmlns:a16="http://schemas.microsoft.com/office/drawing/2014/main" id="{D0C2DF35-0AC4-4293-B0DB-47B3CBBE3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" y="32302"/>
              <a:ext cx="15240" cy="5334"/>
            </a:xfrm>
            <a:custGeom>
              <a:avLst/>
              <a:gdLst>
                <a:gd name="T0" fmla="*/ 0 w 1524000"/>
                <a:gd name="T1" fmla="*/ 0 h 533400"/>
                <a:gd name="T2" fmla="*/ 1524000 w 1524000"/>
                <a:gd name="T3" fmla="*/ 0 h 533400"/>
                <a:gd name="T4" fmla="*/ 1524000 w 1524000"/>
                <a:gd name="T5" fmla="*/ 533400 h 533400"/>
                <a:gd name="T6" fmla="*/ 0 w 1524000"/>
                <a:gd name="T7" fmla="*/ 533400 h 533400"/>
                <a:gd name="T8" fmla="*/ 0 w 1524000"/>
                <a:gd name="T9" fmla="*/ 0 h 533400"/>
                <a:gd name="T10" fmla="*/ 0 w 1524000"/>
                <a:gd name="T11" fmla="*/ 0 h 533400"/>
                <a:gd name="T12" fmla="*/ 1524000 w 1524000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24000" h="533400">
                  <a:moveTo>
                    <a:pt x="0" y="0"/>
                  </a:moveTo>
                  <a:lnTo>
                    <a:pt x="1524000" y="0"/>
                  </a:lnTo>
                  <a:lnTo>
                    <a:pt x="1524000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8" name="Shape 4689">
              <a:extLst>
                <a:ext uri="{FF2B5EF4-FFF2-40B4-BE49-F238E27FC236}">
                  <a16:creationId xmlns:a16="http://schemas.microsoft.com/office/drawing/2014/main" id="{13F45EB3-A203-4704-A247-4C243872C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4" y="32302"/>
              <a:ext cx="15240" cy="5334"/>
            </a:xfrm>
            <a:custGeom>
              <a:avLst/>
              <a:gdLst>
                <a:gd name="T0" fmla="*/ 0 w 1524000"/>
                <a:gd name="T1" fmla="*/ 533400 h 533400"/>
                <a:gd name="T2" fmla="*/ 1524000 w 1524000"/>
                <a:gd name="T3" fmla="*/ 533400 h 533400"/>
                <a:gd name="T4" fmla="*/ 1524000 w 1524000"/>
                <a:gd name="T5" fmla="*/ 0 h 533400"/>
                <a:gd name="T6" fmla="*/ 0 w 1524000"/>
                <a:gd name="T7" fmla="*/ 0 h 533400"/>
                <a:gd name="T8" fmla="*/ 0 w 1524000"/>
                <a:gd name="T9" fmla="*/ 533400 h 533400"/>
                <a:gd name="T10" fmla="*/ 0 w 1524000"/>
                <a:gd name="T11" fmla="*/ 0 h 533400"/>
                <a:gd name="T12" fmla="*/ 1524000 w 1524000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24000" h="533400">
                  <a:moveTo>
                    <a:pt x="0" y="533400"/>
                  </a:moveTo>
                  <a:lnTo>
                    <a:pt x="1524000" y="5334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E45741-E0AD-4D0F-8267-6F5F23CDC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97" y="33383"/>
              <a:ext cx="10693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CHEF DE POLE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4294CC-382E-4962-95A8-AE9817FF6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9" y="33383"/>
              <a:ext cx="421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92224E-CCF2-4C1D-A2B4-47111B22A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0" y="35242"/>
              <a:ext cx="3589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WEB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B36C329-8D38-416B-81EF-1EFA91AD4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2" y="35242"/>
              <a:ext cx="421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Shape 173331">
              <a:extLst>
                <a:ext uri="{FF2B5EF4-FFF2-40B4-BE49-F238E27FC236}">
                  <a16:creationId xmlns:a16="http://schemas.microsoft.com/office/drawing/2014/main" id="{556D26BE-1219-4FD4-AD7B-3DAB33CCD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51870"/>
              <a:ext cx="54620" cy="5334"/>
            </a:xfrm>
            <a:custGeom>
              <a:avLst/>
              <a:gdLst>
                <a:gd name="T0" fmla="*/ 0 w 5462016"/>
                <a:gd name="T1" fmla="*/ 0 h 533400"/>
                <a:gd name="T2" fmla="*/ 5462016 w 5462016"/>
                <a:gd name="T3" fmla="*/ 0 h 533400"/>
                <a:gd name="T4" fmla="*/ 5462016 w 5462016"/>
                <a:gd name="T5" fmla="*/ 533400 h 533400"/>
                <a:gd name="T6" fmla="*/ 0 w 5462016"/>
                <a:gd name="T7" fmla="*/ 533400 h 533400"/>
                <a:gd name="T8" fmla="*/ 0 w 5462016"/>
                <a:gd name="T9" fmla="*/ 0 h 533400"/>
                <a:gd name="T10" fmla="*/ 0 w 5462016"/>
                <a:gd name="T11" fmla="*/ 0 h 533400"/>
                <a:gd name="T12" fmla="*/ 5462016 w 5462016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462016" h="533400">
                  <a:moveTo>
                    <a:pt x="0" y="0"/>
                  </a:moveTo>
                  <a:lnTo>
                    <a:pt x="5462016" y="0"/>
                  </a:lnTo>
                  <a:lnTo>
                    <a:pt x="5462016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4" name="Shape 4695">
              <a:extLst>
                <a:ext uri="{FF2B5EF4-FFF2-40B4-BE49-F238E27FC236}">
                  <a16:creationId xmlns:a16="http://schemas.microsoft.com/office/drawing/2014/main" id="{2BB43BD6-C592-440A-A059-26701DEB5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51870"/>
              <a:ext cx="54620" cy="5334"/>
            </a:xfrm>
            <a:custGeom>
              <a:avLst/>
              <a:gdLst>
                <a:gd name="T0" fmla="*/ 0 w 5462016"/>
                <a:gd name="T1" fmla="*/ 533400 h 533400"/>
                <a:gd name="T2" fmla="*/ 5462016 w 5462016"/>
                <a:gd name="T3" fmla="*/ 533400 h 533400"/>
                <a:gd name="T4" fmla="*/ 5462016 w 5462016"/>
                <a:gd name="T5" fmla="*/ 0 h 533400"/>
                <a:gd name="T6" fmla="*/ 0 w 5462016"/>
                <a:gd name="T7" fmla="*/ 0 h 533400"/>
                <a:gd name="T8" fmla="*/ 0 w 5462016"/>
                <a:gd name="T9" fmla="*/ 533400 h 533400"/>
                <a:gd name="T10" fmla="*/ 0 w 5462016"/>
                <a:gd name="T11" fmla="*/ 0 h 533400"/>
                <a:gd name="T12" fmla="*/ 5462016 w 5462016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5462016" h="533400">
                  <a:moveTo>
                    <a:pt x="0" y="533400"/>
                  </a:moveTo>
                  <a:lnTo>
                    <a:pt x="5462016" y="533400"/>
                  </a:lnTo>
                  <a:lnTo>
                    <a:pt x="5462016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95F668-3817-476C-8082-393904CE3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" y="53883"/>
              <a:ext cx="22023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EQUIPE DE DEVELOPPEMENT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D04CAC-D20F-4B29-AB53-86AD22C11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4" y="53883"/>
              <a:ext cx="422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Shape 173332">
              <a:extLst>
                <a:ext uri="{FF2B5EF4-FFF2-40B4-BE49-F238E27FC236}">
                  <a16:creationId xmlns:a16="http://schemas.microsoft.com/office/drawing/2014/main" id="{DF47CFE3-9563-4E35-BF28-588BAB41A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32211"/>
              <a:ext cx="15179" cy="5334"/>
            </a:xfrm>
            <a:custGeom>
              <a:avLst/>
              <a:gdLst>
                <a:gd name="T0" fmla="*/ 0 w 1517904"/>
                <a:gd name="T1" fmla="*/ 0 h 533400"/>
                <a:gd name="T2" fmla="*/ 1517904 w 1517904"/>
                <a:gd name="T3" fmla="*/ 0 h 533400"/>
                <a:gd name="T4" fmla="*/ 1517904 w 1517904"/>
                <a:gd name="T5" fmla="*/ 533400 h 533400"/>
                <a:gd name="T6" fmla="*/ 0 w 1517904"/>
                <a:gd name="T7" fmla="*/ 533400 h 533400"/>
                <a:gd name="T8" fmla="*/ 0 w 1517904"/>
                <a:gd name="T9" fmla="*/ 0 h 533400"/>
                <a:gd name="T10" fmla="*/ 0 w 1517904"/>
                <a:gd name="T11" fmla="*/ 0 h 533400"/>
                <a:gd name="T12" fmla="*/ 1517904 w 1517904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17904" h="533400">
                  <a:moveTo>
                    <a:pt x="0" y="0"/>
                  </a:moveTo>
                  <a:lnTo>
                    <a:pt x="1517904" y="0"/>
                  </a:lnTo>
                  <a:lnTo>
                    <a:pt x="1517904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8" name="Shape 4699">
              <a:extLst>
                <a:ext uri="{FF2B5EF4-FFF2-40B4-BE49-F238E27FC236}">
                  <a16:creationId xmlns:a16="http://schemas.microsoft.com/office/drawing/2014/main" id="{3193DE15-5630-45CC-A8C0-60E8485C7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32211"/>
              <a:ext cx="15179" cy="5334"/>
            </a:xfrm>
            <a:custGeom>
              <a:avLst/>
              <a:gdLst>
                <a:gd name="T0" fmla="*/ 0 w 1517904"/>
                <a:gd name="T1" fmla="*/ 533400 h 533400"/>
                <a:gd name="T2" fmla="*/ 1517904 w 1517904"/>
                <a:gd name="T3" fmla="*/ 533400 h 533400"/>
                <a:gd name="T4" fmla="*/ 1517904 w 1517904"/>
                <a:gd name="T5" fmla="*/ 0 h 533400"/>
                <a:gd name="T6" fmla="*/ 0 w 1517904"/>
                <a:gd name="T7" fmla="*/ 0 h 533400"/>
                <a:gd name="T8" fmla="*/ 0 w 1517904"/>
                <a:gd name="T9" fmla="*/ 533400 h 533400"/>
                <a:gd name="T10" fmla="*/ 0 w 1517904"/>
                <a:gd name="T11" fmla="*/ 0 h 533400"/>
                <a:gd name="T12" fmla="*/ 1517904 w 1517904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17904" h="533400">
                  <a:moveTo>
                    <a:pt x="0" y="533400"/>
                  </a:moveTo>
                  <a:lnTo>
                    <a:pt x="1517904" y="533400"/>
                  </a:lnTo>
                  <a:lnTo>
                    <a:pt x="1517904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6A147AF-830C-4D93-BC3B-776AFA625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2" y="33307"/>
              <a:ext cx="10693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CHEF DE POLE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CE56027-6723-40ED-8687-0DACF1A8B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3" y="33307"/>
              <a:ext cx="422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301AB4B-8236-44CF-94A4-E441ABE85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0" y="35151"/>
              <a:ext cx="3448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CMS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076442-73C2-478F-9316-35241E3FC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" y="35151"/>
              <a:ext cx="421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Shape 173333">
              <a:extLst>
                <a:ext uri="{FF2B5EF4-FFF2-40B4-BE49-F238E27FC236}">
                  <a16:creationId xmlns:a16="http://schemas.microsoft.com/office/drawing/2014/main" id="{0CAD22E4-0583-4DE9-809E-5F7D5F971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8" y="32211"/>
              <a:ext cx="13868" cy="5334"/>
            </a:xfrm>
            <a:custGeom>
              <a:avLst/>
              <a:gdLst>
                <a:gd name="T0" fmla="*/ 0 w 1386840"/>
                <a:gd name="T1" fmla="*/ 0 h 533400"/>
                <a:gd name="T2" fmla="*/ 1386840 w 1386840"/>
                <a:gd name="T3" fmla="*/ 0 h 533400"/>
                <a:gd name="T4" fmla="*/ 1386840 w 1386840"/>
                <a:gd name="T5" fmla="*/ 533400 h 533400"/>
                <a:gd name="T6" fmla="*/ 0 w 1386840"/>
                <a:gd name="T7" fmla="*/ 533400 h 533400"/>
                <a:gd name="T8" fmla="*/ 0 w 1386840"/>
                <a:gd name="T9" fmla="*/ 0 h 533400"/>
                <a:gd name="T10" fmla="*/ 0 w 1386840"/>
                <a:gd name="T11" fmla="*/ 0 h 533400"/>
                <a:gd name="T12" fmla="*/ 1386840 w 1386840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386840" h="533400">
                  <a:moveTo>
                    <a:pt x="0" y="0"/>
                  </a:moveTo>
                  <a:lnTo>
                    <a:pt x="1386840" y="0"/>
                  </a:lnTo>
                  <a:lnTo>
                    <a:pt x="1386840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54" name="Shape 4705">
              <a:extLst>
                <a:ext uri="{FF2B5EF4-FFF2-40B4-BE49-F238E27FC236}">
                  <a16:creationId xmlns:a16="http://schemas.microsoft.com/office/drawing/2014/main" id="{AE67C52E-BB92-4D04-9B13-234CBD768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8" y="32211"/>
              <a:ext cx="13868" cy="5334"/>
            </a:xfrm>
            <a:custGeom>
              <a:avLst/>
              <a:gdLst>
                <a:gd name="T0" fmla="*/ 0 w 1386840"/>
                <a:gd name="T1" fmla="*/ 533400 h 533400"/>
                <a:gd name="T2" fmla="*/ 1386840 w 1386840"/>
                <a:gd name="T3" fmla="*/ 533400 h 533400"/>
                <a:gd name="T4" fmla="*/ 1386840 w 1386840"/>
                <a:gd name="T5" fmla="*/ 0 h 533400"/>
                <a:gd name="T6" fmla="*/ 0 w 1386840"/>
                <a:gd name="T7" fmla="*/ 0 h 533400"/>
                <a:gd name="T8" fmla="*/ 0 w 1386840"/>
                <a:gd name="T9" fmla="*/ 533400 h 533400"/>
                <a:gd name="T10" fmla="*/ 0 w 1386840"/>
                <a:gd name="T11" fmla="*/ 0 h 533400"/>
                <a:gd name="T12" fmla="*/ 1386840 w 1386840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386840" h="533400">
                  <a:moveTo>
                    <a:pt x="0" y="533400"/>
                  </a:moveTo>
                  <a:lnTo>
                    <a:pt x="1386840" y="533400"/>
                  </a:lnTo>
                  <a:lnTo>
                    <a:pt x="138684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01DBD14-E3D3-4E87-BBEF-B4B35A4DD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8" y="33307"/>
              <a:ext cx="10692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CHEF DE POLE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32C171-9D0C-46DF-92E8-FFC2C654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9" y="33307"/>
              <a:ext cx="421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6110866-011D-4B23-BBFF-90A683349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3" y="35151"/>
              <a:ext cx="421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C22619-FAE3-4E21-AFEF-D49A12B16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3" y="35151"/>
              <a:ext cx="5995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MOBILE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E086060-CAE2-497D-B750-443CA162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" y="35151"/>
              <a:ext cx="421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Shape 173334">
              <a:extLst>
                <a:ext uri="{FF2B5EF4-FFF2-40B4-BE49-F238E27FC236}">
                  <a16:creationId xmlns:a16="http://schemas.microsoft.com/office/drawing/2014/main" id="{FC54244A-AE31-4404-A546-F9B173BE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6" y="15813"/>
              <a:ext cx="15240" cy="8380"/>
            </a:xfrm>
            <a:custGeom>
              <a:avLst/>
              <a:gdLst>
                <a:gd name="T0" fmla="*/ 0 w 1524000"/>
                <a:gd name="T1" fmla="*/ 0 h 533400"/>
                <a:gd name="T2" fmla="*/ 1524000 w 1524000"/>
                <a:gd name="T3" fmla="*/ 0 h 533400"/>
                <a:gd name="T4" fmla="*/ 1524000 w 1524000"/>
                <a:gd name="T5" fmla="*/ 533400 h 533400"/>
                <a:gd name="T6" fmla="*/ 0 w 1524000"/>
                <a:gd name="T7" fmla="*/ 533400 h 533400"/>
                <a:gd name="T8" fmla="*/ 0 w 1524000"/>
                <a:gd name="T9" fmla="*/ 0 h 533400"/>
                <a:gd name="T10" fmla="*/ 0 w 1524000"/>
                <a:gd name="T11" fmla="*/ 0 h 533400"/>
                <a:gd name="T12" fmla="*/ 1524000 w 1524000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24000" h="533400">
                  <a:moveTo>
                    <a:pt x="0" y="0"/>
                  </a:moveTo>
                  <a:lnTo>
                    <a:pt x="1524000" y="0"/>
                  </a:lnTo>
                  <a:lnTo>
                    <a:pt x="1524000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61" name="Shape 4712">
              <a:extLst>
                <a:ext uri="{FF2B5EF4-FFF2-40B4-BE49-F238E27FC236}">
                  <a16:creationId xmlns:a16="http://schemas.microsoft.com/office/drawing/2014/main" id="{04633B86-B10D-4099-A0D7-F28BC0F1D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4" y="15812"/>
              <a:ext cx="15240" cy="8379"/>
            </a:xfrm>
            <a:custGeom>
              <a:avLst/>
              <a:gdLst>
                <a:gd name="T0" fmla="*/ 0 w 1524000"/>
                <a:gd name="T1" fmla="*/ 533400 h 533400"/>
                <a:gd name="T2" fmla="*/ 1524000 w 1524000"/>
                <a:gd name="T3" fmla="*/ 533400 h 533400"/>
                <a:gd name="T4" fmla="*/ 1524000 w 1524000"/>
                <a:gd name="T5" fmla="*/ 0 h 533400"/>
                <a:gd name="T6" fmla="*/ 0 w 1524000"/>
                <a:gd name="T7" fmla="*/ 0 h 533400"/>
                <a:gd name="T8" fmla="*/ 0 w 1524000"/>
                <a:gd name="T9" fmla="*/ 533400 h 533400"/>
                <a:gd name="T10" fmla="*/ 0 w 1524000"/>
                <a:gd name="T11" fmla="*/ 0 h 533400"/>
                <a:gd name="T12" fmla="*/ 1524000 w 1524000"/>
                <a:gd name="T13" fmla="*/ 533400 h 533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24000" h="533400">
                  <a:moveTo>
                    <a:pt x="0" y="533400"/>
                  </a:moveTo>
                  <a:lnTo>
                    <a:pt x="1524000" y="5334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6C21CCE-BD28-4DF7-93E4-73EA7AD8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8" y="16905"/>
              <a:ext cx="11220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RESPONSABLE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9C94E6E-4FB0-420C-A8F8-A272CC6C1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62" y="18777"/>
              <a:ext cx="12434" cy="3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ASSURANCE ET QUALITE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98AEB05-F04C-4639-AF65-AA21A2BFB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7" y="18779"/>
              <a:ext cx="421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Shape 173335">
              <a:extLst>
                <a:ext uri="{FF2B5EF4-FFF2-40B4-BE49-F238E27FC236}">
                  <a16:creationId xmlns:a16="http://schemas.microsoft.com/office/drawing/2014/main" id="{C311B0BD-6602-4163-9179-C3599C19C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6" y="5160"/>
              <a:ext cx="15240" cy="6477"/>
            </a:xfrm>
            <a:custGeom>
              <a:avLst/>
              <a:gdLst>
                <a:gd name="T0" fmla="*/ 0 w 1524000"/>
                <a:gd name="T1" fmla="*/ 0 h 647700"/>
                <a:gd name="T2" fmla="*/ 1524000 w 1524000"/>
                <a:gd name="T3" fmla="*/ 0 h 647700"/>
                <a:gd name="T4" fmla="*/ 1524000 w 1524000"/>
                <a:gd name="T5" fmla="*/ 647700 h 647700"/>
                <a:gd name="T6" fmla="*/ 0 w 1524000"/>
                <a:gd name="T7" fmla="*/ 647700 h 647700"/>
                <a:gd name="T8" fmla="*/ 0 w 1524000"/>
                <a:gd name="T9" fmla="*/ 0 h 647700"/>
                <a:gd name="T10" fmla="*/ 0 w 1524000"/>
                <a:gd name="T11" fmla="*/ 0 h 647700"/>
                <a:gd name="T12" fmla="*/ 1524000 w 1524000"/>
                <a:gd name="T13" fmla="*/ 647700 h 647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24000" h="647700">
                  <a:moveTo>
                    <a:pt x="0" y="0"/>
                  </a:moveTo>
                  <a:lnTo>
                    <a:pt x="1524000" y="0"/>
                  </a:lnTo>
                  <a:lnTo>
                    <a:pt x="1524000" y="647700"/>
                  </a:lnTo>
                  <a:lnTo>
                    <a:pt x="0" y="647700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66" name="Shape 4718">
              <a:extLst>
                <a:ext uri="{FF2B5EF4-FFF2-40B4-BE49-F238E27FC236}">
                  <a16:creationId xmlns:a16="http://schemas.microsoft.com/office/drawing/2014/main" id="{D0012DC6-1501-46E1-8CE6-E9A91AA9B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26" y="5160"/>
              <a:ext cx="15240" cy="6477"/>
            </a:xfrm>
            <a:custGeom>
              <a:avLst/>
              <a:gdLst>
                <a:gd name="T0" fmla="*/ 0 w 1524000"/>
                <a:gd name="T1" fmla="*/ 647700 h 647700"/>
                <a:gd name="T2" fmla="*/ 1524000 w 1524000"/>
                <a:gd name="T3" fmla="*/ 647700 h 647700"/>
                <a:gd name="T4" fmla="*/ 1524000 w 1524000"/>
                <a:gd name="T5" fmla="*/ 0 h 647700"/>
                <a:gd name="T6" fmla="*/ 0 w 1524000"/>
                <a:gd name="T7" fmla="*/ 0 h 647700"/>
                <a:gd name="T8" fmla="*/ 0 w 1524000"/>
                <a:gd name="T9" fmla="*/ 647700 h 647700"/>
                <a:gd name="T10" fmla="*/ 0 w 1524000"/>
                <a:gd name="T11" fmla="*/ 0 h 647700"/>
                <a:gd name="T12" fmla="*/ 1524000 w 1524000"/>
                <a:gd name="T13" fmla="*/ 647700 h 647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524000" h="647700">
                  <a:moveTo>
                    <a:pt x="0" y="647700"/>
                  </a:moveTo>
                  <a:lnTo>
                    <a:pt x="1524000" y="6477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47700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2B470D-414A-42A1-8786-C7147943B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8" y="5962"/>
              <a:ext cx="11220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RESPONSABLE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07EA3E-EBEF-4232-9C7C-3CB4332ED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3" y="7806"/>
              <a:ext cx="14687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ADMINISTRATIF ET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B8C3C7F-221A-4ABE-A370-2F3FD649A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9" y="9635"/>
              <a:ext cx="8169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FINANCIER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3177465-E0DD-4FE9-9D3F-06B281C0A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14" y="9635"/>
              <a:ext cx="422" cy="1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Shape 4723">
              <a:extLst>
                <a:ext uri="{FF2B5EF4-FFF2-40B4-BE49-F238E27FC236}">
                  <a16:creationId xmlns:a16="http://schemas.microsoft.com/office/drawing/2014/main" id="{23B726CC-0E69-4E83-80B4-27FB0DCA6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4" y="2668"/>
              <a:ext cx="16472" cy="8382"/>
            </a:xfrm>
            <a:custGeom>
              <a:avLst/>
              <a:gdLst>
                <a:gd name="T0" fmla="*/ 0 w 1647190"/>
                <a:gd name="T1" fmla="*/ 0 h 838200"/>
                <a:gd name="T2" fmla="*/ 1647190 w 1647190"/>
                <a:gd name="T3" fmla="*/ 0 h 838200"/>
                <a:gd name="T4" fmla="*/ 1647190 w 1647190"/>
                <a:gd name="T5" fmla="*/ 838200 h 838200"/>
                <a:gd name="T6" fmla="*/ 1400175 w 1647190"/>
                <a:gd name="T7" fmla="*/ 838200 h 838200"/>
                <a:gd name="T8" fmla="*/ 0 w 1647190"/>
                <a:gd name="T9" fmla="*/ 0 h 838200"/>
                <a:gd name="T10" fmla="*/ 1647190 w 1647190"/>
                <a:gd name="T11" fmla="*/ 838200 h 838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647190" h="838200">
                  <a:moveTo>
                    <a:pt x="0" y="0"/>
                  </a:moveTo>
                  <a:lnTo>
                    <a:pt x="1647190" y="0"/>
                  </a:lnTo>
                  <a:lnTo>
                    <a:pt x="1647190" y="838200"/>
                  </a:lnTo>
                  <a:lnTo>
                    <a:pt x="1400175" y="83820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2" name="Shape 4724">
              <a:extLst>
                <a:ext uri="{FF2B5EF4-FFF2-40B4-BE49-F238E27FC236}">
                  <a16:creationId xmlns:a16="http://schemas.microsoft.com/office/drawing/2014/main" id="{7C26B0D4-CFAE-4DAE-B28D-7E74151C6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0" y="382"/>
              <a:ext cx="475" cy="15602"/>
            </a:xfrm>
            <a:custGeom>
              <a:avLst/>
              <a:gdLst>
                <a:gd name="T0" fmla="*/ 0 w 47498"/>
                <a:gd name="T1" fmla="*/ 0 h 1560195"/>
                <a:gd name="T2" fmla="*/ 47498 w 47498"/>
                <a:gd name="T3" fmla="*/ 0 h 1560195"/>
                <a:gd name="T4" fmla="*/ 47498 w 47498"/>
                <a:gd name="T5" fmla="*/ 1560195 h 1560195"/>
                <a:gd name="T6" fmla="*/ 45085 w 47498"/>
                <a:gd name="T7" fmla="*/ 1560195 h 1560195"/>
                <a:gd name="T8" fmla="*/ 0 w 47498"/>
                <a:gd name="T9" fmla="*/ 0 h 1560195"/>
                <a:gd name="T10" fmla="*/ 47498 w 47498"/>
                <a:gd name="T11" fmla="*/ 1560195 h 1560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47498" h="1560195">
                  <a:moveTo>
                    <a:pt x="0" y="0"/>
                  </a:moveTo>
                  <a:lnTo>
                    <a:pt x="47498" y="0"/>
                  </a:lnTo>
                  <a:lnTo>
                    <a:pt x="47498" y="1560195"/>
                  </a:lnTo>
                  <a:lnTo>
                    <a:pt x="45085" y="156019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3" name="Shape 4725">
              <a:extLst>
                <a:ext uri="{FF2B5EF4-FFF2-40B4-BE49-F238E27FC236}">
                  <a16:creationId xmlns:a16="http://schemas.microsoft.com/office/drawing/2014/main" id="{90BC5815-0E5F-4E1C-AA5A-2E98B5E27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8" y="18411"/>
              <a:ext cx="12478" cy="0"/>
            </a:xfrm>
            <a:custGeom>
              <a:avLst/>
              <a:gdLst>
                <a:gd name="T0" fmla="*/ 0 w 1247775"/>
                <a:gd name="T1" fmla="*/ 1247775 w 1247775"/>
                <a:gd name="T2" fmla="*/ 0 w 1247775"/>
                <a:gd name="T3" fmla="*/ 1247775 w 124777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</a:cxnLst>
              <a:rect l="T2" t="0" r="T3" b="0"/>
              <a:pathLst>
                <a:path w="1247775">
                  <a:moveTo>
                    <a:pt x="0" y="0"/>
                  </a:moveTo>
                  <a:lnTo>
                    <a:pt x="1247775" y="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4" name="Shape 4726">
              <a:extLst>
                <a:ext uri="{FF2B5EF4-FFF2-40B4-BE49-F238E27FC236}">
                  <a16:creationId xmlns:a16="http://schemas.microsoft.com/office/drawing/2014/main" id="{65CAE055-F3A7-4115-86B3-3EDC5B5D5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" y="20651"/>
              <a:ext cx="17698" cy="11741"/>
            </a:xfrm>
            <a:custGeom>
              <a:avLst/>
              <a:gdLst>
                <a:gd name="T0" fmla="*/ 1769745 w 1769745"/>
                <a:gd name="T1" fmla="*/ 0 h 1174115"/>
                <a:gd name="T2" fmla="*/ 0 w 1769745"/>
                <a:gd name="T3" fmla="*/ 1174115 h 1174115"/>
                <a:gd name="T4" fmla="*/ 0 w 1769745"/>
                <a:gd name="T5" fmla="*/ 0 h 1174115"/>
                <a:gd name="T6" fmla="*/ 1769745 w 1769745"/>
                <a:gd name="T7" fmla="*/ 1174115 h 1174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69745" h="1174115">
                  <a:moveTo>
                    <a:pt x="1769745" y="0"/>
                  </a:moveTo>
                  <a:lnTo>
                    <a:pt x="0" y="117411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5" name="Shape 4727">
              <a:extLst>
                <a:ext uri="{FF2B5EF4-FFF2-40B4-BE49-F238E27FC236}">
                  <a16:creationId xmlns:a16="http://schemas.microsoft.com/office/drawing/2014/main" id="{A5AF5DE6-0591-48FF-B6A4-71F46FB31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4" y="20819"/>
              <a:ext cx="63" cy="11570"/>
            </a:xfrm>
            <a:custGeom>
              <a:avLst/>
              <a:gdLst>
                <a:gd name="T0" fmla="*/ 6350 w 6350"/>
                <a:gd name="T1" fmla="*/ 0 h 1156971"/>
                <a:gd name="T2" fmla="*/ 0 w 6350"/>
                <a:gd name="T3" fmla="*/ 1156971 h 1156971"/>
                <a:gd name="T4" fmla="*/ 0 w 6350"/>
                <a:gd name="T5" fmla="*/ 0 h 1156971"/>
                <a:gd name="T6" fmla="*/ 6350 w 6350"/>
                <a:gd name="T7" fmla="*/ 1156971 h 115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350" h="1156971">
                  <a:moveTo>
                    <a:pt x="6350" y="0"/>
                  </a:moveTo>
                  <a:lnTo>
                    <a:pt x="0" y="1156971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6" name="Shape 4728">
              <a:extLst>
                <a:ext uri="{FF2B5EF4-FFF2-40B4-BE49-F238E27FC236}">
                  <a16:creationId xmlns:a16="http://schemas.microsoft.com/office/drawing/2014/main" id="{F4CC10EC-000E-4105-A07E-07804E2A3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4" y="20819"/>
              <a:ext cx="17462" cy="11570"/>
            </a:xfrm>
            <a:custGeom>
              <a:avLst/>
              <a:gdLst>
                <a:gd name="T0" fmla="*/ 0 w 1746250"/>
                <a:gd name="T1" fmla="*/ 0 h 1156971"/>
                <a:gd name="T2" fmla="*/ 1746250 w 1746250"/>
                <a:gd name="T3" fmla="*/ 1156971 h 1156971"/>
                <a:gd name="T4" fmla="*/ 0 w 1746250"/>
                <a:gd name="T5" fmla="*/ 0 h 1156971"/>
                <a:gd name="T6" fmla="*/ 1746250 w 1746250"/>
                <a:gd name="T7" fmla="*/ 1156971 h 1156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1746250" h="1156971">
                  <a:moveTo>
                    <a:pt x="0" y="0"/>
                  </a:moveTo>
                  <a:lnTo>
                    <a:pt x="1746250" y="1156971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7" name="Shape 4729">
              <a:extLst>
                <a:ext uri="{FF2B5EF4-FFF2-40B4-BE49-F238E27FC236}">
                  <a16:creationId xmlns:a16="http://schemas.microsoft.com/office/drawing/2014/main" id="{452F1690-3779-4478-A6C6-4E3E3A457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3" y="37735"/>
              <a:ext cx="5683" cy="14332"/>
            </a:xfrm>
            <a:custGeom>
              <a:avLst/>
              <a:gdLst>
                <a:gd name="T0" fmla="*/ 568325 w 568325"/>
                <a:gd name="T1" fmla="*/ 0 h 1433195"/>
                <a:gd name="T2" fmla="*/ 0 w 568325"/>
                <a:gd name="T3" fmla="*/ 1433195 h 1433195"/>
                <a:gd name="T4" fmla="*/ 0 w 568325"/>
                <a:gd name="T5" fmla="*/ 0 h 1433195"/>
                <a:gd name="T6" fmla="*/ 568325 w 568325"/>
                <a:gd name="T7" fmla="*/ 1433195 h 143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68325" h="1433195">
                  <a:moveTo>
                    <a:pt x="568325" y="0"/>
                  </a:moveTo>
                  <a:lnTo>
                    <a:pt x="0" y="143319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8" name="Shape 4730">
              <a:extLst>
                <a:ext uri="{FF2B5EF4-FFF2-40B4-BE49-F238E27FC236}">
                  <a16:creationId xmlns:a16="http://schemas.microsoft.com/office/drawing/2014/main" id="{A0F24564-2299-4113-97C3-2A6D32743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40" y="37385"/>
              <a:ext cx="2057" cy="14681"/>
            </a:xfrm>
            <a:custGeom>
              <a:avLst/>
              <a:gdLst>
                <a:gd name="T0" fmla="*/ 205740 w 205740"/>
                <a:gd name="T1" fmla="*/ 0 h 1468120"/>
                <a:gd name="T2" fmla="*/ 0 w 205740"/>
                <a:gd name="T3" fmla="*/ 1468120 h 1468120"/>
                <a:gd name="T4" fmla="*/ 0 w 205740"/>
                <a:gd name="T5" fmla="*/ 0 h 1468120"/>
                <a:gd name="T6" fmla="*/ 205740 w 205740"/>
                <a:gd name="T7" fmla="*/ 1468120 h 1468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05740" h="1468120">
                  <a:moveTo>
                    <a:pt x="205740" y="0"/>
                  </a:moveTo>
                  <a:lnTo>
                    <a:pt x="0" y="146812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79" name="Shape 4731">
              <a:extLst>
                <a:ext uri="{FF2B5EF4-FFF2-40B4-BE49-F238E27FC236}">
                  <a16:creationId xmlns:a16="http://schemas.microsoft.com/office/drawing/2014/main" id="{FFB3C1DE-C30E-4F49-A99F-A12AEDB50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" y="37552"/>
              <a:ext cx="2585" cy="14282"/>
            </a:xfrm>
            <a:custGeom>
              <a:avLst/>
              <a:gdLst>
                <a:gd name="T0" fmla="*/ 0 w 258445"/>
                <a:gd name="T1" fmla="*/ 0 h 1428115"/>
                <a:gd name="T2" fmla="*/ 258445 w 258445"/>
                <a:gd name="T3" fmla="*/ 1428115 h 1428115"/>
                <a:gd name="T4" fmla="*/ 0 w 258445"/>
                <a:gd name="T5" fmla="*/ 0 h 1428115"/>
                <a:gd name="T6" fmla="*/ 258445 w 258445"/>
                <a:gd name="T7" fmla="*/ 1428115 h 1428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58445" h="1428115">
                  <a:moveTo>
                    <a:pt x="0" y="0"/>
                  </a:moveTo>
                  <a:lnTo>
                    <a:pt x="258445" y="142811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0" name="Shape 4732">
              <a:extLst>
                <a:ext uri="{FF2B5EF4-FFF2-40B4-BE49-F238E27FC236}">
                  <a16:creationId xmlns:a16="http://schemas.microsoft.com/office/drawing/2014/main" id="{2E524506-7456-4434-AB71-68BB57CF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12" y="37385"/>
              <a:ext cx="6211" cy="14452"/>
            </a:xfrm>
            <a:custGeom>
              <a:avLst/>
              <a:gdLst>
                <a:gd name="T0" fmla="*/ 0 w 621030"/>
                <a:gd name="T1" fmla="*/ 0 h 1445260"/>
                <a:gd name="T2" fmla="*/ 621030 w 621030"/>
                <a:gd name="T3" fmla="*/ 1445260 h 1445260"/>
                <a:gd name="T4" fmla="*/ 0 w 621030"/>
                <a:gd name="T5" fmla="*/ 0 h 1445260"/>
                <a:gd name="T6" fmla="*/ 621030 w 621030"/>
                <a:gd name="T7" fmla="*/ 1445260 h 1445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621030" h="1445260">
                  <a:moveTo>
                    <a:pt x="0" y="0"/>
                  </a:moveTo>
                  <a:lnTo>
                    <a:pt x="621030" y="144526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1" name="Shape 4733">
              <a:extLst>
                <a:ext uri="{FF2B5EF4-FFF2-40B4-BE49-F238E27FC236}">
                  <a16:creationId xmlns:a16="http://schemas.microsoft.com/office/drawing/2014/main" id="{ACBF38A8-0EE4-4C4D-BF5A-DFFFB148F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3" y="37552"/>
              <a:ext cx="4591" cy="14510"/>
            </a:xfrm>
            <a:custGeom>
              <a:avLst/>
              <a:gdLst>
                <a:gd name="T0" fmla="*/ 459105 w 459105"/>
                <a:gd name="T1" fmla="*/ 0 h 1450975"/>
                <a:gd name="T2" fmla="*/ 0 w 459105"/>
                <a:gd name="T3" fmla="*/ 1450975 h 1450975"/>
                <a:gd name="T4" fmla="*/ 0 w 459105"/>
                <a:gd name="T5" fmla="*/ 0 h 1450975"/>
                <a:gd name="T6" fmla="*/ 459105 w 459105"/>
                <a:gd name="T7" fmla="*/ 1450975 h 1450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459105" h="1450975">
                  <a:moveTo>
                    <a:pt x="459105" y="0"/>
                  </a:moveTo>
                  <a:lnTo>
                    <a:pt x="0" y="145097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2" name="Shape 4734">
              <a:extLst>
                <a:ext uri="{FF2B5EF4-FFF2-40B4-BE49-F238E27FC236}">
                  <a16:creationId xmlns:a16="http://schemas.microsoft.com/office/drawing/2014/main" id="{735B7AA6-41EF-4600-8CB7-FBA0DE012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6" y="37735"/>
              <a:ext cx="0" cy="14110"/>
            </a:xfrm>
            <a:custGeom>
              <a:avLst/>
              <a:gdLst>
                <a:gd name="T0" fmla="*/ 0 h 1410970"/>
                <a:gd name="T1" fmla="*/ 1410970 h 1410970"/>
                <a:gd name="T2" fmla="*/ 0 h 1410970"/>
                <a:gd name="T3" fmla="*/ 1410970 h 14109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T2" r="0" b="T3"/>
              <a:pathLst>
                <a:path h="1410970">
                  <a:moveTo>
                    <a:pt x="0" y="0"/>
                  </a:moveTo>
                  <a:lnTo>
                    <a:pt x="0" y="141097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3" name="Shape 4735">
              <a:extLst>
                <a:ext uri="{FF2B5EF4-FFF2-40B4-BE49-F238E27FC236}">
                  <a16:creationId xmlns:a16="http://schemas.microsoft.com/office/drawing/2014/main" id="{D63B29C4-6AEB-46E8-9DBF-ED927555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96" y="37385"/>
              <a:ext cx="5176" cy="14490"/>
            </a:xfrm>
            <a:custGeom>
              <a:avLst/>
              <a:gdLst>
                <a:gd name="T0" fmla="*/ 0 w 517525"/>
                <a:gd name="T1" fmla="*/ 0 h 1449070"/>
                <a:gd name="T2" fmla="*/ 517525 w 517525"/>
                <a:gd name="T3" fmla="*/ 1449070 h 1449070"/>
                <a:gd name="T4" fmla="*/ 0 w 517525"/>
                <a:gd name="T5" fmla="*/ 0 h 1449070"/>
                <a:gd name="T6" fmla="*/ 517525 w 517525"/>
                <a:gd name="T7" fmla="*/ 1449070 h 14490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17525" h="1449070">
                  <a:moveTo>
                    <a:pt x="0" y="0"/>
                  </a:moveTo>
                  <a:lnTo>
                    <a:pt x="517525" y="144907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4" name="Shape 4736">
              <a:extLst>
                <a:ext uri="{FF2B5EF4-FFF2-40B4-BE49-F238E27FC236}">
                  <a16:creationId xmlns:a16="http://schemas.microsoft.com/office/drawing/2014/main" id="{CBCB765A-93A7-449F-9DC4-FA19BE418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4" y="37735"/>
              <a:ext cx="5334" cy="14332"/>
            </a:xfrm>
            <a:custGeom>
              <a:avLst/>
              <a:gdLst>
                <a:gd name="T0" fmla="*/ 533400 w 533400"/>
                <a:gd name="T1" fmla="*/ 0 h 1433195"/>
                <a:gd name="T2" fmla="*/ 0 w 533400"/>
                <a:gd name="T3" fmla="*/ 1433195 h 1433195"/>
                <a:gd name="T4" fmla="*/ 0 w 533400"/>
                <a:gd name="T5" fmla="*/ 0 h 1433195"/>
                <a:gd name="T6" fmla="*/ 533400 w 533400"/>
                <a:gd name="T7" fmla="*/ 1433195 h 1433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33400" h="1433195">
                  <a:moveTo>
                    <a:pt x="533400" y="0"/>
                  </a:moveTo>
                  <a:lnTo>
                    <a:pt x="0" y="143319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5" name="Shape 4737">
              <a:extLst>
                <a:ext uri="{FF2B5EF4-FFF2-40B4-BE49-F238E27FC236}">
                  <a16:creationId xmlns:a16="http://schemas.microsoft.com/office/drawing/2014/main" id="{471B9BEE-A15C-4FB9-B019-424A2FA82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1" y="37903"/>
              <a:ext cx="2108" cy="14129"/>
            </a:xfrm>
            <a:custGeom>
              <a:avLst/>
              <a:gdLst>
                <a:gd name="T0" fmla="*/ 210820 w 210820"/>
                <a:gd name="T1" fmla="*/ 0 h 1412875"/>
                <a:gd name="T2" fmla="*/ 0 w 210820"/>
                <a:gd name="T3" fmla="*/ 1412875 h 1412875"/>
                <a:gd name="T4" fmla="*/ 0 w 210820"/>
                <a:gd name="T5" fmla="*/ 0 h 1412875"/>
                <a:gd name="T6" fmla="*/ 210820 w 210820"/>
                <a:gd name="T7" fmla="*/ 1412875 h 1412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210820" h="1412875">
                  <a:moveTo>
                    <a:pt x="210820" y="0"/>
                  </a:moveTo>
                  <a:lnTo>
                    <a:pt x="0" y="141287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6" name="Shape 4738">
              <a:extLst>
                <a:ext uri="{FF2B5EF4-FFF2-40B4-BE49-F238E27FC236}">
                  <a16:creationId xmlns:a16="http://schemas.microsoft.com/office/drawing/2014/main" id="{247849E4-38C3-4F5F-B4D1-629B6838D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99" y="37659"/>
              <a:ext cx="3333" cy="14510"/>
            </a:xfrm>
            <a:custGeom>
              <a:avLst/>
              <a:gdLst>
                <a:gd name="T0" fmla="*/ 0 w 333375"/>
                <a:gd name="T1" fmla="*/ 0 h 1450975"/>
                <a:gd name="T2" fmla="*/ 333375 w 333375"/>
                <a:gd name="T3" fmla="*/ 1450975 h 1450975"/>
                <a:gd name="T4" fmla="*/ 0 w 333375"/>
                <a:gd name="T5" fmla="*/ 0 h 1450975"/>
                <a:gd name="T6" fmla="*/ 333375 w 333375"/>
                <a:gd name="T7" fmla="*/ 1450975 h 1450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333375" h="1450975">
                  <a:moveTo>
                    <a:pt x="0" y="0"/>
                  </a:moveTo>
                  <a:lnTo>
                    <a:pt x="333375" y="1450975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7" name="Shape 4739">
              <a:extLst>
                <a:ext uri="{FF2B5EF4-FFF2-40B4-BE49-F238E27FC236}">
                  <a16:creationId xmlns:a16="http://schemas.microsoft.com/office/drawing/2014/main" id="{5293CD2A-FB97-4755-AC3B-21B9C3428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83" y="37735"/>
              <a:ext cx="5861" cy="14300"/>
            </a:xfrm>
            <a:custGeom>
              <a:avLst/>
              <a:gdLst>
                <a:gd name="T0" fmla="*/ 0 w 586105"/>
                <a:gd name="T1" fmla="*/ 0 h 1430020"/>
                <a:gd name="T2" fmla="*/ 586105 w 586105"/>
                <a:gd name="T3" fmla="*/ 1430020 h 1430020"/>
                <a:gd name="T4" fmla="*/ 0 w 586105"/>
                <a:gd name="T5" fmla="*/ 0 h 1430020"/>
                <a:gd name="T6" fmla="*/ 586105 w 586105"/>
                <a:gd name="T7" fmla="*/ 1430020 h 1430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T4" t="T5" r="T6" b="T7"/>
              <a:pathLst>
                <a:path w="586105" h="1430020">
                  <a:moveTo>
                    <a:pt x="0" y="0"/>
                  </a:moveTo>
                  <a:lnTo>
                    <a:pt x="586105" y="143002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8" name="Shape 173336">
              <a:extLst>
                <a:ext uri="{FF2B5EF4-FFF2-40B4-BE49-F238E27FC236}">
                  <a16:creationId xmlns:a16="http://schemas.microsoft.com/office/drawing/2014/main" id="{6BCAA7AC-3FB8-4AB0-8CAA-DD9D208EA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675"/>
              <a:ext cx="13456" cy="6127"/>
            </a:xfrm>
            <a:custGeom>
              <a:avLst/>
              <a:gdLst>
                <a:gd name="T0" fmla="*/ 0 w 1345692"/>
                <a:gd name="T1" fmla="*/ 0 h 612648"/>
                <a:gd name="T2" fmla="*/ 1345692 w 1345692"/>
                <a:gd name="T3" fmla="*/ 0 h 612648"/>
                <a:gd name="T4" fmla="*/ 1345692 w 1345692"/>
                <a:gd name="T5" fmla="*/ 612648 h 612648"/>
                <a:gd name="T6" fmla="*/ 0 w 1345692"/>
                <a:gd name="T7" fmla="*/ 612648 h 612648"/>
                <a:gd name="T8" fmla="*/ 0 w 1345692"/>
                <a:gd name="T9" fmla="*/ 0 h 612648"/>
                <a:gd name="T10" fmla="*/ 0 w 1345692"/>
                <a:gd name="T11" fmla="*/ 0 h 612648"/>
                <a:gd name="T12" fmla="*/ 1345692 w 1345692"/>
                <a:gd name="T13" fmla="*/ 612648 h 61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345692" h="612648">
                  <a:moveTo>
                    <a:pt x="0" y="0"/>
                  </a:moveTo>
                  <a:lnTo>
                    <a:pt x="1345692" y="0"/>
                  </a:lnTo>
                  <a:lnTo>
                    <a:pt x="1345692" y="612648"/>
                  </a:lnTo>
                  <a:lnTo>
                    <a:pt x="0" y="612648"/>
                  </a:lnTo>
                  <a:lnTo>
                    <a:pt x="0" y="0"/>
                  </a:lnTo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127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89" name="Shape 4741">
              <a:extLst>
                <a:ext uri="{FF2B5EF4-FFF2-40B4-BE49-F238E27FC236}">
                  <a16:creationId xmlns:a16="http://schemas.microsoft.com/office/drawing/2014/main" id="{66B4707E-7010-4E51-B3D7-C4F88B73A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675"/>
              <a:ext cx="13456" cy="6127"/>
            </a:xfrm>
            <a:custGeom>
              <a:avLst/>
              <a:gdLst>
                <a:gd name="T0" fmla="*/ 0 w 1345692"/>
                <a:gd name="T1" fmla="*/ 612648 h 612648"/>
                <a:gd name="T2" fmla="*/ 1345692 w 1345692"/>
                <a:gd name="T3" fmla="*/ 612648 h 612648"/>
                <a:gd name="T4" fmla="*/ 1345692 w 1345692"/>
                <a:gd name="T5" fmla="*/ 0 h 612648"/>
                <a:gd name="T6" fmla="*/ 0 w 1345692"/>
                <a:gd name="T7" fmla="*/ 0 h 612648"/>
                <a:gd name="T8" fmla="*/ 0 w 1345692"/>
                <a:gd name="T9" fmla="*/ 612648 h 612648"/>
                <a:gd name="T10" fmla="*/ 0 w 1345692"/>
                <a:gd name="T11" fmla="*/ 0 h 612648"/>
                <a:gd name="T12" fmla="*/ 1345692 w 1345692"/>
                <a:gd name="T13" fmla="*/ 612648 h 612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T10" t="T11" r="T12" b="T13"/>
              <a:pathLst>
                <a:path w="1345692" h="612648">
                  <a:moveTo>
                    <a:pt x="0" y="612648"/>
                  </a:moveTo>
                  <a:lnTo>
                    <a:pt x="1345692" y="612648"/>
                  </a:lnTo>
                  <a:lnTo>
                    <a:pt x="1345692" y="0"/>
                  </a:lnTo>
                  <a:lnTo>
                    <a:pt x="0" y="0"/>
                  </a:lnTo>
                  <a:lnTo>
                    <a:pt x="0" y="612648"/>
                  </a:lnTo>
                  <a:close/>
                </a:path>
              </a:pathLst>
            </a:custGeom>
            <a:noFill/>
            <a:ln w="19812">
              <a:solidFill>
                <a:srgbClr val="FFFFFF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64F62D3-5B4D-4CF8-85FC-64183CCE0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17164"/>
              <a:ext cx="11220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RESPONSABLE </a:t>
              </a:r>
              <a:endParaRPr lang="fr-FR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1E9B474-DEAC-456E-9E3B-4472E58E6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9" y="19008"/>
              <a:ext cx="7858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CLIENTELE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9B0E721-DBE3-4714-A97A-7C0046088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7" y="19008"/>
              <a:ext cx="421" cy="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lnSpc>
                  <a:spcPct val="106000"/>
                </a:lnSpc>
                <a:spcAft>
                  <a:spcPts val="800"/>
                </a:spcAft>
              </a:pPr>
              <a:r>
                <a:rPr lang="fr-FR" sz="120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Shape 4745">
              <a:extLst>
                <a:ext uri="{FF2B5EF4-FFF2-40B4-BE49-F238E27FC236}">
                  <a16:creationId xmlns:a16="http://schemas.microsoft.com/office/drawing/2014/main" id="{5343785B-CA54-41B6-86F1-034D57D37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6" y="18670"/>
              <a:ext cx="13259" cy="2858"/>
            </a:xfrm>
            <a:custGeom>
              <a:avLst/>
              <a:gdLst>
                <a:gd name="T0" fmla="*/ 1325880 w 1325880"/>
                <a:gd name="T1" fmla="*/ 0 h 285750"/>
                <a:gd name="T2" fmla="*/ 513334 w 1325880"/>
                <a:gd name="T3" fmla="*/ 0 h 285750"/>
                <a:gd name="T4" fmla="*/ 513334 w 1325880"/>
                <a:gd name="T5" fmla="*/ 285750 h 285750"/>
                <a:gd name="T6" fmla="*/ 0 w 1325880"/>
                <a:gd name="T7" fmla="*/ 285750 h 285750"/>
                <a:gd name="T8" fmla="*/ 0 w 1325880"/>
                <a:gd name="T9" fmla="*/ 0 h 285750"/>
                <a:gd name="T10" fmla="*/ 1325880 w 1325880"/>
                <a:gd name="T11" fmla="*/ 285750 h 285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1325880" h="285750">
                  <a:moveTo>
                    <a:pt x="1325880" y="0"/>
                  </a:moveTo>
                  <a:lnTo>
                    <a:pt x="513334" y="0"/>
                  </a:lnTo>
                  <a:lnTo>
                    <a:pt x="513334" y="285750"/>
                  </a:lnTo>
                  <a:lnTo>
                    <a:pt x="0" y="285750"/>
                  </a:lnTo>
                </a:path>
              </a:pathLst>
            </a:custGeom>
            <a:noFill/>
            <a:ln w="6096">
              <a:solidFill>
                <a:srgbClr val="A5A5A5"/>
              </a:solidFill>
              <a:miter lim="127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7216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CB8E52-0204-4F61-92B0-2C79A046B6C4}"/>
              </a:ext>
            </a:extLst>
          </p:cNvPr>
          <p:cNvSpPr txBox="1">
            <a:spLocks/>
          </p:cNvSpPr>
          <p:nvPr/>
        </p:nvSpPr>
        <p:spPr>
          <a:xfrm>
            <a:off x="2155042" y="2658972"/>
            <a:ext cx="891168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  <a:endParaRPr lang="fr-FR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60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FEBE3-A2DB-4BF1-87CA-96864333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556" y="280575"/>
            <a:ext cx="8911687" cy="994433"/>
          </a:xfrm>
        </p:spPr>
        <p:txBody>
          <a:bodyPr/>
          <a:lstStyle/>
          <a:p>
            <a:r>
              <a:rPr lang="fr-FR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Analyse de l’existant</a:t>
            </a:r>
            <a:br>
              <a:rPr lang="fr-FR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  Gestion manuel du parc immobilier</a:t>
            </a:r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57254F-70CF-4782-8343-50F125EFB9A5}"/>
              </a:ext>
            </a:extLst>
          </p:cNvPr>
          <p:cNvSpPr txBox="1">
            <a:spLocks/>
          </p:cNvSpPr>
          <p:nvPr/>
        </p:nvSpPr>
        <p:spPr>
          <a:xfrm>
            <a:off x="1781554" y="1501921"/>
            <a:ext cx="8911687" cy="1927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Critique de l'existant</a:t>
            </a:r>
            <a:br>
              <a:rPr lang="fr-FR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   Difficulté de la r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echerche d’information</a:t>
            </a:r>
          </a:p>
          <a:p>
            <a:endParaRPr lang="fr-F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Perte de temps</a:t>
            </a:r>
          </a:p>
          <a:p>
            <a:endParaRPr lang="fr-FR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Travail fastidieux</a:t>
            </a:r>
          </a:p>
          <a:p>
            <a:pPr marL="571500" indent="-571500">
              <a:buFontTx/>
              <a:buChar char="-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5321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90400-3351-43EF-89D2-2133E92037D9}"/>
              </a:ext>
            </a:extLst>
          </p:cNvPr>
          <p:cNvSpPr txBox="1">
            <a:spLocks/>
          </p:cNvSpPr>
          <p:nvPr/>
        </p:nvSpPr>
        <p:spPr>
          <a:xfrm>
            <a:off x="1781556" y="280575"/>
            <a:ext cx="8911687" cy="9944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u="sng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Analyse de l’existant</a:t>
            </a:r>
            <a:br>
              <a:rPr lang="fr-FR" sz="1800" b="1" u="sng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fr-FR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8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  Gestion manuel du parc immobilier</a:t>
            </a: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FCEE8B3-4E4B-4A34-90AC-2CB5CCCC9478}"/>
              </a:ext>
            </a:extLst>
          </p:cNvPr>
          <p:cNvSpPr txBox="1">
            <a:spLocks/>
          </p:cNvSpPr>
          <p:nvPr/>
        </p:nvSpPr>
        <p:spPr>
          <a:xfrm>
            <a:off x="1781554" y="1501921"/>
            <a:ext cx="8911687" cy="1927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Critique de l'existant</a:t>
            </a:r>
            <a:br>
              <a:rPr lang="fr-FR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   Difficulté de la r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echerche d’information</a:t>
            </a:r>
          </a:p>
          <a:p>
            <a:endParaRPr lang="fr-F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Perte de temps</a:t>
            </a:r>
          </a:p>
          <a:p>
            <a:endParaRPr lang="fr-FR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Travail fastidieux</a:t>
            </a:r>
          </a:p>
          <a:p>
            <a:pPr marL="571500" indent="-571500">
              <a:buFontTx/>
              <a:buChar char="-"/>
            </a:pPr>
            <a:endParaRPr lang="fr-FR" sz="1800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4B87B75-EC7E-4819-BB2E-4D22E05592C3}"/>
              </a:ext>
            </a:extLst>
          </p:cNvPr>
          <p:cNvSpPr txBox="1">
            <a:spLocks/>
          </p:cNvSpPr>
          <p:nvPr/>
        </p:nvSpPr>
        <p:spPr>
          <a:xfrm>
            <a:off x="1781554" y="3830851"/>
            <a:ext cx="8911687" cy="1927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Solution proposées</a:t>
            </a:r>
            <a:br>
              <a:rPr lang="fr-FR" sz="1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-   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Acheter une plateforme pour gérer le parc immobilier</a:t>
            </a:r>
          </a:p>
          <a:p>
            <a:endParaRPr lang="fr-FR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Créer une plateforme web pour la gestion de parc immobilier.</a:t>
            </a:r>
            <a:endParaRPr lang="fr-FR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458217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F0419-7D27-4CE0-A8EE-DF8A1F00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051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Outils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choisis</a:t>
            </a:r>
            <a:br>
              <a:rPr lang="en-US" sz="36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A30C4C-006E-4756-AB25-962FE0E2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0119" y="1392549"/>
            <a:ext cx="8915400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chemeClr val="tx1"/>
                </a:solidFill>
                <a:latin typeface="Times New Roman" panose="02020603050405020304" pitchFamily="18" charset="0"/>
              </a:rPr>
              <a:t>Langage de modélisation : UML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éthodes de conception : 2TUP</a:t>
            </a:r>
            <a:endParaRPr lang="fr-FR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Langage de programmation : PHP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 : Symfony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Système de Gestion de Base de Donnée : MySQL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854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C8601D-2762-4B2D-9B59-3E84979B2B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7" y="386366"/>
            <a:ext cx="1133341" cy="1205047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11F84C9-BA34-4709-8816-DD6E7596674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56" y="373486"/>
            <a:ext cx="1133341" cy="1205047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E9DE099-DA6E-4589-8E24-DBE7039F4FD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3" y="665038"/>
            <a:ext cx="2153920" cy="647700"/>
          </a:xfrm>
          <a:prstGeom prst="rect">
            <a:avLst/>
          </a:prstGeom>
          <a:noFill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16EFAC-CCF2-42B4-83E9-8F90EF1383FA}"/>
              </a:ext>
            </a:extLst>
          </p:cNvPr>
          <p:cNvSpPr/>
          <p:nvPr/>
        </p:nvSpPr>
        <p:spPr>
          <a:xfrm>
            <a:off x="1619017" y="2675049"/>
            <a:ext cx="9520636" cy="1906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CONCEPTION ET REALISATION D’UNE PLATEFORME WEB 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GESTION DE PARC IMMOBILIER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(Module Financement)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15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F3724-B678-4AF1-B617-CEB9EE07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143" y="2607457"/>
            <a:ext cx="6293498" cy="1280890"/>
          </a:xfrm>
        </p:spPr>
        <p:txBody>
          <a:bodyPr/>
          <a:lstStyle/>
          <a:p>
            <a:r>
              <a:rPr lang="fr-FR" dirty="0"/>
              <a:t>ANALYSE CONCEPTUELLE</a:t>
            </a:r>
          </a:p>
        </p:txBody>
      </p:sp>
    </p:spTree>
    <p:extLst>
      <p:ext uri="{BB962C8B-B14F-4D97-AF65-F5344CB8AC3E}">
        <p14:creationId xmlns:p14="http://schemas.microsoft.com/office/powerpoint/2010/main" val="326045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64CCE-030F-412B-B5B2-F6E53F368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8535" y="611231"/>
            <a:ext cx="6087437" cy="676656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Diagramme de cas d’utilisation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2504E-897A-4A00-A3FA-16656AA047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349" y="1191895"/>
            <a:ext cx="8873543" cy="505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4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62B971-A7C0-4B28-877A-B78B6018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2321" y="624110"/>
            <a:ext cx="5791223" cy="650898"/>
          </a:xfrm>
        </p:spPr>
        <p:txBody>
          <a:bodyPr>
            <a:normAutofit fontScale="90000"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Diagramme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de sequences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système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50486DC-9508-4EB6-9478-3BF7BE3FE0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39" y="1468192"/>
            <a:ext cx="9118243" cy="51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66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44F38-4C6C-4AB7-A05E-24A084442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8953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iagramme de séquence de conception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43CD0B-3866-4E8F-86B6-F2D4CB0294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287" y="1545465"/>
            <a:ext cx="8269333" cy="45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3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8F5DDA5-ABEA-444A-9F7A-C5882B1B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805667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iagramme de classe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1CC6EC-4857-4BEF-AFF8-2EDCC750AD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135" y="1532586"/>
            <a:ext cx="8783391" cy="500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0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739D5EC2-423C-4490-A88C-747A04B17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792788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iagramme de paquetage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6731FB8-3DFF-41D2-913B-99450C5197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7" y="1506828"/>
            <a:ext cx="7190173" cy="44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4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4B243A-D29C-4AC6-AEE4-CB58FDE1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660" y="701384"/>
            <a:ext cx="5829858" cy="128089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iagramme de déploiement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11505C-80C1-4B56-82C2-3EF659E501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40" y="2253803"/>
            <a:ext cx="5760720" cy="19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18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011B3E-1A91-47F0-8C1C-80A4E520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636" y="2788555"/>
            <a:ext cx="4142727" cy="1280890"/>
          </a:xfrm>
        </p:spPr>
        <p:txBody>
          <a:bodyPr/>
          <a:lstStyle/>
          <a:p>
            <a:r>
              <a:rPr lang="fr-FR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91446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1CA97-F85D-4778-8386-B3ED5B052BD7}"/>
              </a:ext>
            </a:extLst>
          </p:cNvPr>
          <p:cNvSpPr txBox="1">
            <a:spLocks/>
          </p:cNvSpPr>
          <p:nvPr/>
        </p:nvSpPr>
        <p:spPr>
          <a:xfrm>
            <a:off x="4565549" y="2788555"/>
            <a:ext cx="4142727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6520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155A5D-EB7D-43C1-BFBD-CA42EF79F6F7}"/>
              </a:ext>
            </a:extLst>
          </p:cNvPr>
          <p:cNvSpPr txBox="1">
            <a:spLocks/>
          </p:cNvSpPr>
          <p:nvPr/>
        </p:nvSpPr>
        <p:spPr>
          <a:xfrm>
            <a:off x="1841679" y="2788555"/>
            <a:ext cx="9324304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AIMABLE ATTENTION</a:t>
            </a:r>
          </a:p>
        </p:txBody>
      </p:sp>
    </p:spTree>
    <p:extLst>
      <p:ext uri="{BB962C8B-B14F-4D97-AF65-F5344CB8AC3E}">
        <p14:creationId xmlns:p14="http://schemas.microsoft.com/office/powerpoint/2010/main" val="383554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2C8A9C-8FE6-484B-A2A2-AD1FB429C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9967" y="3143763"/>
            <a:ext cx="8915399" cy="860400"/>
          </a:xfrm>
        </p:spPr>
        <p:txBody>
          <a:bodyPr>
            <a:normAutofit/>
          </a:bodyPr>
          <a:lstStyle/>
          <a:p>
            <a:pPr algn="ctr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REMERCIEMENTS</a:t>
            </a:r>
          </a:p>
        </p:txBody>
      </p:sp>
    </p:spTree>
    <p:extLst>
      <p:ext uri="{BB962C8B-B14F-4D97-AF65-F5344CB8AC3E}">
        <p14:creationId xmlns:p14="http://schemas.microsoft.com/office/powerpoint/2010/main" val="2996940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8CEE8-6C7E-47A7-80A8-940B8498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PLAN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B4CCABF0-FA0C-4C95-9207-3319A598E88D}"/>
              </a:ext>
            </a:extLst>
          </p:cNvPr>
          <p:cNvSpPr/>
          <p:nvPr/>
        </p:nvSpPr>
        <p:spPr>
          <a:xfrm>
            <a:off x="811369" y="1905000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1C483-AD55-410B-85DB-78B8BA1C8772}"/>
              </a:ext>
            </a:extLst>
          </p:cNvPr>
          <p:cNvSpPr/>
          <p:nvPr/>
        </p:nvSpPr>
        <p:spPr>
          <a:xfrm>
            <a:off x="1678524" y="1808408"/>
            <a:ext cx="3477297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PRESENTATIONS GENERALES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27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DECB-CC37-4264-BDF6-6A4DBFA58A26}"/>
              </a:ext>
            </a:extLst>
          </p:cNvPr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FR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PLAN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E6412D36-7B43-4509-BA02-01901A592498}"/>
              </a:ext>
            </a:extLst>
          </p:cNvPr>
          <p:cNvSpPr/>
          <p:nvPr/>
        </p:nvSpPr>
        <p:spPr>
          <a:xfrm>
            <a:off x="811369" y="1905000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669B7B-DCF4-4CDF-9DF9-A44E580012B2}"/>
              </a:ext>
            </a:extLst>
          </p:cNvPr>
          <p:cNvSpPr/>
          <p:nvPr/>
        </p:nvSpPr>
        <p:spPr>
          <a:xfrm>
            <a:off x="1678524" y="1808408"/>
            <a:ext cx="3477297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PRESENTATIONS GENERALES</a:t>
            </a:r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850F1BD-B509-41B6-B951-4FB909CEB2A1}"/>
              </a:ext>
            </a:extLst>
          </p:cNvPr>
          <p:cNvSpPr/>
          <p:nvPr/>
        </p:nvSpPr>
        <p:spPr>
          <a:xfrm>
            <a:off x="811369" y="2472743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1E189-FE1E-4ABE-9F47-56B965FE08F7}"/>
              </a:ext>
            </a:extLst>
          </p:cNvPr>
          <p:cNvSpPr/>
          <p:nvPr/>
        </p:nvSpPr>
        <p:spPr>
          <a:xfrm>
            <a:off x="1678524" y="2376151"/>
            <a:ext cx="3266963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tabLst>
                <a:tab pos="71755" algn="l"/>
              </a:tabLst>
            </a:pPr>
            <a:r>
              <a:rPr lang="fr-FR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  <a:endParaRPr lang="fr-F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28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0D4C3-1009-4A5D-BFB6-606AECB4B4E0}"/>
              </a:ext>
            </a:extLst>
          </p:cNvPr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FR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PLAN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63C076B-491E-445F-B9AB-F1EE2F5FC8C4}"/>
              </a:ext>
            </a:extLst>
          </p:cNvPr>
          <p:cNvSpPr/>
          <p:nvPr/>
        </p:nvSpPr>
        <p:spPr>
          <a:xfrm>
            <a:off x="811369" y="1905000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BA89D2-681D-40B2-9FF3-B98AFD0816D5}"/>
              </a:ext>
            </a:extLst>
          </p:cNvPr>
          <p:cNvSpPr/>
          <p:nvPr/>
        </p:nvSpPr>
        <p:spPr>
          <a:xfrm>
            <a:off x="1678524" y="1808408"/>
            <a:ext cx="3477297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PRESENTATIONS GENERALES</a:t>
            </a:r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B0EA922-C95C-435E-A43E-B5BEA07E6D28}"/>
              </a:ext>
            </a:extLst>
          </p:cNvPr>
          <p:cNvSpPr/>
          <p:nvPr/>
        </p:nvSpPr>
        <p:spPr>
          <a:xfrm>
            <a:off x="811369" y="2472743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6BFB9-A08D-4B99-BC46-F01D27D845F4}"/>
              </a:ext>
            </a:extLst>
          </p:cNvPr>
          <p:cNvSpPr/>
          <p:nvPr/>
        </p:nvSpPr>
        <p:spPr>
          <a:xfrm>
            <a:off x="1678524" y="2376151"/>
            <a:ext cx="3266963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tabLst>
                <a:tab pos="71755" algn="l"/>
              </a:tabLst>
            </a:pPr>
            <a:r>
              <a:rPr lang="fr-FR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  <a:endParaRPr lang="fr-F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8D01C366-24E7-41CE-B67F-48DA4D37D667}"/>
              </a:ext>
            </a:extLst>
          </p:cNvPr>
          <p:cNvSpPr/>
          <p:nvPr/>
        </p:nvSpPr>
        <p:spPr>
          <a:xfrm>
            <a:off x="811369" y="3093073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A673A9-F456-4D54-8E13-F906CAF2CE82}"/>
              </a:ext>
            </a:extLst>
          </p:cNvPr>
          <p:cNvSpPr/>
          <p:nvPr/>
        </p:nvSpPr>
        <p:spPr>
          <a:xfrm>
            <a:off x="1678524" y="2996481"/>
            <a:ext cx="3266963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tabLst>
                <a:tab pos="71755" algn="l"/>
              </a:tabLst>
            </a:pPr>
            <a:r>
              <a:rPr lang="fr-FR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REALISATION</a:t>
            </a:r>
            <a:endParaRPr lang="fr-F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74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DB7D09-6699-416B-82D8-C5836E02FF09}"/>
              </a:ext>
            </a:extLst>
          </p:cNvPr>
          <p:cNvSpPr txBox="1">
            <a:spLocks/>
          </p:cNvSpPr>
          <p:nvPr/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fr-FR" sz="32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PLAN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4C8C4924-DB28-4516-899A-37CAC6793686}"/>
              </a:ext>
            </a:extLst>
          </p:cNvPr>
          <p:cNvSpPr/>
          <p:nvPr/>
        </p:nvSpPr>
        <p:spPr>
          <a:xfrm>
            <a:off x="811369" y="1905000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F41BD-4F22-46C4-B090-29D2B3E5A166}"/>
              </a:ext>
            </a:extLst>
          </p:cNvPr>
          <p:cNvSpPr/>
          <p:nvPr/>
        </p:nvSpPr>
        <p:spPr>
          <a:xfrm>
            <a:off x="1678524" y="1808408"/>
            <a:ext cx="3477297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PRESENTATIONS GENERALES</a:t>
            </a:r>
            <a:endParaRPr lang="fr-FR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7DB8C4B6-49A5-4094-A622-BA0298F6659B}"/>
              </a:ext>
            </a:extLst>
          </p:cNvPr>
          <p:cNvSpPr/>
          <p:nvPr/>
        </p:nvSpPr>
        <p:spPr>
          <a:xfrm>
            <a:off x="811369" y="2472743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6BC6D3-3D7F-4583-8773-FFB763B83ADD}"/>
              </a:ext>
            </a:extLst>
          </p:cNvPr>
          <p:cNvSpPr/>
          <p:nvPr/>
        </p:nvSpPr>
        <p:spPr>
          <a:xfrm>
            <a:off x="1678524" y="2376151"/>
            <a:ext cx="3266963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tabLst>
                <a:tab pos="71755" algn="l"/>
              </a:tabLst>
            </a:pPr>
            <a:r>
              <a:rPr lang="fr-FR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ANALYSE ET CONCEPTION</a:t>
            </a:r>
            <a:endParaRPr lang="fr-F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596A7806-8914-4690-BD3A-544E2BD8B3C1}"/>
              </a:ext>
            </a:extLst>
          </p:cNvPr>
          <p:cNvSpPr/>
          <p:nvPr/>
        </p:nvSpPr>
        <p:spPr>
          <a:xfrm>
            <a:off x="811369" y="3093073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03272A-AB0D-43F1-A52E-C18CE446D634}"/>
              </a:ext>
            </a:extLst>
          </p:cNvPr>
          <p:cNvSpPr/>
          <p:nvPr/>
        </p:nvSpPr>
        <p:spPr>
          <a:xfrm>
            <a:off x="1678524" y="2996481"/>
            <a:ext cx="3266963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tabLst>
                <a:tab pos="71755" algn="l"/>
              </a:tabLst>
            </a:pPr>
            <a:r>
              <a:rPr lang="fr-FR" sz="18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REALISATION</a:t>
            </a:r>
            <a:endParaRPr lang="fr-F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45A6B95-BFC4-4CBD-844A-48FE20B082CE}"/>
              </a:ext>
            </a:extLst>
          </p:cNvPr>
          <p:cNvSpPr/>
          <p:nvPr/>
        </p:nvSpPr>
        <p:spPr>
          <a:xfrm>
            <a:off x="811369" y="3809994"/>
            <a:ext cx="862885" cy="4003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55973B-8376-40EB-A45F-ECA3F5008DF2}"/>
              </a:ext>
            </a:extLst>
          </p:cNvPr>
          <p:cNvSpPr/>
          <p:nvPr/>
        </p:nvSpPr>
        <p:spPr>
          <a:xfrm>
            <a:off x="1678524" y="3713402"/>
            <a:ext cx="3266963" cy="5935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tabLst>
                <a:tab pos="71755" algn="l"/>
              </a:tabLst>
            </a:pPr>
            <a:r>
              <a:rPr lang="fr-FR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DEMONSTRATION</a:t>
            </a:r>
            <a:endParaRPr lang="fr-F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65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27415-ED47-4F9B-8D97-5C1553CE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042" y="2658972"/>
            <a:ext cx="8911687" cy="1280890"/>
          </a:xfrm>
        </p:spPr>
        <p:txBody>
          <a:bodyPr/>
          <a:lstStyle/>
          <a:p>
            <a:pPr algn="ctr"/>
            <a:r>
              <a:rPr lang="fr-FR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PRESENTATIONS GENERALES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574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EAA35A1-E8F2-458F-85CE-68BD1CF2E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25" y="624110"/>
            <a:ext cx="9508387" cy="650898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Présentation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de l’Ecole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Nationale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  <a:t>d’Informatique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E4C54-E457-4681-B9FE-84FCA6B0C814}"/>
              </a:ext>
            </a:extLst>
          </p:cNvPr>
          <p:cNvSpPr/>
          <p:nvPr/>
        </p:nvSpPr>
        <p:spPr>
          <a:xfrm>
            <a:off x="618186" y="1506826"/>
            <a:ext cx="7817476" cy="16742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just"/>
            <a:r>
              <a:rPr lang="fr-FR" b="1" u="sng" dirty="0">
                <a:solidFill>
                  <a:schemeClr val="tx1"/>
                </a:solidFill>
              </a:rPr>
              <a:t>Historique et historique</a:t>
            </a:r>
          </a:p>
          <a:p>
            <a:pPr algn="just"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de création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24 Mai 1983.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 :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former des spécialistes informaticiens compétents et </a:t>
            </a:r>
          </a:p>
          <a:p>
            <a:pPr>
              <a:lnSpc>
                <a:spcPct val="150000"/>
              </a:lnSpc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opérationnels</a:t>
            </a:r>
            <a:r>
              <a:rPr lang="fr-FR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5293200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363</TotalTime>
  <Words>511</Words>
  <Application>Microsoft Office PowerPoint</Application>
  <PresentationFormat>Grand écran</PresentationFormat>
  <Paragraphs>153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7" baseType="lpstr">
      <vt:lpstr>Adobe Gothic Std B</vt:lpstr>
      <vt:lpstr>Arial</vt:lpstr>
      <vt:lpstr>Calibri</vt:lpstr>
      <vt:lpstr>Century Gothic</vt:lpstr>
      <vt:lpstr>Times New Roman</vt:lpstr>
      <vt:lpstr>Wingdings</vt:lpstr>
      <vt:lpstr>Wingdings 3</vt:lpstr>
      <vt:lpstr>Brin</vt:lpstr>
      <vt:lpstr>Présentation PowerPoint</vt:lpstr>
      <vt:lpstr>Présentation PowerPoint</vt:lpstr>
      <vt:lpstr>Présentation PowerPoint</vt:lpstr>
      <vt:lpstr>                                PLAN</vt:lpstr>
      <vt:lpstr>Présentation PowerPoint</vt:lpstr>
      <vt:lpstr>Présentation PowerPoint</vt:lpstr>
      <vt:lpstr>Présentation PowerPoint</vt:lpstr>
      <vt:lpstr>PRESENTATIONS GENERALES </vt:lpstr>
      <vt:lpstr>Présentation de l’Ecole Nationale d’Informatique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Analyse de l’existant  -   Gestion manuel du parc immobilier</vt:lpstr>
      <vt:lpstr>Présentation PowerPoint</vt:lpstr>
      <vt:lpstr>Outils choisis </vt:lpstr>
      <vt:lpstr>ANALYSE CONCEPTUELLE</vt:lpstr>
      <vt:lpstr>Diagramme de cas d’utilisation</vt:lpstr>
      <vt:lpstr>Diagramme de sequences système </vt:lpstr>
      <vt:lpstr>Diagramme de séquence de conception</vt:lpstr>
      <vt:lpstr>Diagramme de classe</vt:lpstr>
      <vt:lpstr>Diagramme de paquetage</vt:lpstr>
      <vt:lpstr>Diagramme de déploiement</vt:lpstr>
      <vt:lpstr>DEMONSTRATION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Lewis</dc:creator>
  <cp:lastModifiedBy>Lewis</cp:lastModifiedBy>
  <cp:revision>97</cp:revision>
  <dcterms:created xsi:type="dcterms:W3CDTF">2021-09-05T14:55:08Z</dcterms:created>
  <dcterms:modified xsi:type="dcterms:W3CDTF">2021-09-05T21:05:45Z</dcterms:modified>
</cp:coreProperties>
</file>