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37" r:id="rId2"/>
    <p:sldId id="473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67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43302A-09B9-462E-88C4-55DECBE5C88B}">
          <p14:sldIdLst>
            <p14:sldId id="437"/>
            <p14:sldId id="473"/>
            <p14:sldId id="480"/>
            <p14:sldId id="481"/>
            <p14:sldId id="482"/>
            <p14:sldId id="483"/>
            <p14:sldId id="484"/>
            <p14:sldId id="485"/>
            <p14:sldId id="486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396" y="1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78D871-5729-1EAF-3079-5C4DC69BB8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C1C6AD-9FBF-B4B1-ED23-136EB1BACE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1F62F-19D5-4BD9-A039-CAB5AE27B2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4927B1-61ED-66A1-83E8-10FE45F13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332147-1892-2248-B854-5B0770E195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B53DF-9550-4B42-AB3A-89F6E9D0E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E208E-F809-4C4E-B2EA-4C979ABD49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7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82D8-862D-49E7-9884-EBEBD0E2FC2A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8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8C32-D5A1-442C-B0AE-0CDF28B7EA3E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21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78EF-CF59-46B1-ACF9-57EF1954FD1F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1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E798C4F-B0EA-47D5-92CA-E6CDD3AA6D4A}" type="datetime1">
              <a:rPr lang="zh-CN" altLang="en-US" smtClean="0"/>
              <a:t>2024/3/11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喻清言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DC9F692-AA7E-46F0-BD28-18AA1BFC0E1B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4D88695-9EE2-4AFC-A5F2-97F13A0F880B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EF0D-0C29-48A0-8C70-DACBED4FAB22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8D32-8F32-4E96-9A36-16B009C9D959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8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841E-2985-4582-8CAF-9322CCB03D7D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362-2D6D-47D6-ADBD-063B5AF31FE4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DB5C-6AE9-4CF8-9D83-E59FBBA301D0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2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D01B-0DAF-4AD7-ABEE-6919B6974DAB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83E-426A-4C54-B3B9-C4C0602D0158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40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6CE-1F91-4C17-BE62-E9336C2F6742}" type="datetime1">
              <a:rPr lang="zh-CN" altLang="en-US" smtClean="0"/>
              <a:t>2024/3/11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32DA-33A5-4286-BEC9-F5E86A037AEE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喻清言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8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C4B24-E84C-419A-B716-FACCB96EB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957" y="943963"/>
            <a:ext cx="7994076" cy="318226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投资与投机</a:t>
            </a:r>
            <a:b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</a:br>
            <a:br>
              <a:rPr lang="en-US" altLang="zh-CN" sz="4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证券分析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第一部分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endParaRPr lang="zh-CN" altLang="en-US" sz="4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032308-236F-489B-B532-872417EDF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957" y="4743450"/>
            <a:ext cx="7646556" cy="117058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喻清言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2024.3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9942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65425" y="2559050"/>
            <a:ext cx="6661150" cy="195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9600" i="1" dirty="0">
                <a:latin typeface="Segoe Script" panose="030B0504020000000003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THANKS!</a:t>
            </a:r>
            <a:endParaRPr lang="zh-CN" altLang="en-US" sz="9600" i="1" dirty="0">
              <a:latin typeface="Segoe Script" panose="030B0504020000000003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274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840" y="529724"/>
            <a:ext cx="8226900" cy="705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Definition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3106" y="1235075"/>
            <a:ext cx="8223885" cy="63119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投资的通常含义</a:t>
            </a:r>
            <a:endParaRPr 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3CA-E9A5-45E1-A5A6-6F6E5F341452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85340" y="1993265"/>
            <a:ext cx="8255000" cy="3383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把钱投入企业实体中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以类似方式把钱投入金融领域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严格地，指与投机买卖相对的行为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ED006D-22FD-B799-7853-5738BDE8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82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840" y="529724"/>
            <a:ext cx="8226900" cy="705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Definition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3106" y="1235075"/>
            <a:ext cx="8223885" cy="63119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投资与投机的主要区别（误）</a:t>
            </a:r>
            <a:endParaRPr 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3CA-E9A5-45E1-A5A6-6F6E5F341452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85340" y="1993265"/>
            <a:ext cx="8255000" cy="3383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以类似方式把钱投入金融领域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严格地，指与投机买卖相对的行为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ED006D-22FD-B799-7853-5738BDE8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0AD322-F644-D21B-FF30-6A354653B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36409"/>
              </p:ext>
            </p:extLst>
          </p:nvPr>
        </p:nvGraphicFramePr>
        <p:xfrm>
          <a:off x="2031048" y="213616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606012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0888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投资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投机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87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用于债券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用于股票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足额支付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保证金购买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3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长期持有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短期持有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8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稳定的收入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可观的利润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6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安全证券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风险证券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983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9065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840" y="529724"/>
            <a:ext cx="8226900" cy="705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Definition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3106" y="1235075"/>
            <a:ext cx="8223885" cy="63119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安全边际</a:t>
            </a:r>
            <a:endParaRPr 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3CA-E9A5-45E1-A5A6-6F6E5F341452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85340" y="1993265"/>
            <a:ext cx="8255000" cy="3383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何谓安全？有内在价值作为保障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通过行之有效的价值标准确定交易物是否物有所值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接受过高的现行市价作为唯一价值测量标准显然是不安全的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ED006D-22FD-B799-7853-5738BDE8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78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840" y="529724"/>
            <a:ext cx="8226900" cy="705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Definition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3106" y="1235075"/>
            <a:ext cx="8223885" cy="63119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投资的定义</a:t>
            </a:r>
            <a:endParaRPr 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3CA-E9A5-45E1-A5A6-6F6E5F341452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85340" y="1993265"/>
            <a:ext cx="8255000" cy="3383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投资运作通过透彻的分析，保障本金安全并获得令人满意的回报率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投资运作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主体是行为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透彻的分析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符合安全和价值标准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保障本金安全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并非绝对但是大概率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满意的回报率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主观接受且合理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ED006D-22FD-B799-7853-5738BDE8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37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840" y="529724"/>
            <a:ext cx="8226900" cy="705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Definition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3106" y="1235075"/>
            <a:ext cx="8223885" cy="63119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投资的定义</a:t>
            </a:r>
            <a:endParaRPr 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3CA-E9A5-45E1-A5A6-6F6E5F341452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85340" y="1993265"/>
            <a:ext cx="8255000" cy="3383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投资运作可以在定性和定量两方面均被证明合理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以高于面值和利息的价格购买都是投机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例：某证券按票面价值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美元支付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的利息，可被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美元赎回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1934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 市价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12.75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美元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1934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 将被以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美元赎回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1934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 市值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美元若以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利率借钱购入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股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ED006D-22FD-B799-7853-5738BDE8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FDF0F9-D0CB-60DF-7949-8C7EEB8D4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735" y="4323481"/>
            <a:ext cx="6512626" cy="17435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460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840" y="529724"/>
            <a:ext cx="8226900" cy="705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Comparison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3106" y="1235075"/>
            <a:ext cx="8223885" cy="63119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投资与投机的类型</a:t>
            </a:r>
            <a:endParaRPr 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3CA-E9A5-45E1-A5A6-6F6E5F341452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85340" y="1993265"/>
            <a:ext cx="8255000" cy="3383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理性的前提下，投资与投机的差别在于风险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ED006D-22FD-B799-7853-5738BDE8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CA73CA-FCEB-411F-4DAA-C5B04E3CD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41" y="2308487"/>
            <a:ext cx="6302540" cy="16484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CA8C6B-F89F-957C-92C4-411034771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2240398"/>
            <a:ext cx="4926508" cy="6165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737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840" y="529724"/>
            <a:ext cx="8226900" cy="705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Discussion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3106" y="1235075"/>
            <a:ext cx="8223885" cy="63119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投资部分与投机部分</a:t>
            </a:r>
            <a:endParaRPr 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3CA-E9A5-45E1-A5A6-6F6E5F341452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85340" y="1993265"/>
            <a:ext cx="8255000" cy="3383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可将购买价格划分为投资部分和投机部分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例如通用电气股票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美元：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投资部分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美元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每股合理的价格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投机部分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美元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市场对该公司良好远景的估价及股民的偏爱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因此内在价值（“事实证明合理的价值”）应包含投资价值和大部分的投机价值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ED006D-22FD-B799-7853-5738BDE8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98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840" y="529724"/>
            <a:ext cx="8226900" cy="705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Discussion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3106" y="1235075"/>
            <a:ext cx="8223885" cy="63119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投资部分与投机部分</a:t>
            </a:r>
            <a:endParaRPr 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3CA-E9A5-45E1-A5A6-6F6E5F341452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喻清言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85340" y="1993265"/>
            <a:ext cx="8255000" cy="3383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以中国房价为例：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投资价值：住房物业设施，周边基建设施等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投机价值：中国人对住房的执着，对未来房价上涨的信任？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ED006D-22FD-B799-7853-5738BDE8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53931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eaee1fe-0a78-40ff-9ed1-7170db710f8a"/>
  <p:tag name="COMMONDATA" val="eyJoZGlkIjoiYzUxMWFiZGNhMjUzNTNmYWEwNDUxNDQ4ZDJlNDkwNDgifQ=="/>
  <p:tag name="FULLTEXTBEAUTIFY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5456</TotalTime>
  <Words>441</Words>
  <Application>Microsoft Office PowerPoint</Application>
  <PresentationFormat>宽屏</PresentationFormat>
  <Paragraphs>106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楷体</vt:lpstr>
      <vt:lpstr>宋体</vt:lpstr>
      <vt:lpstr>Arial</vt:lpstr>
      <vt:lpstr>Calibri</vt:lpstr>
      <vt:lpstr>Calibri Light</vt:lpstr>
      <vt:lpstr>Segoe Script</vt:lpstr>
      <vt:lpstr>Times New Roman</vt:lpstr>
      <vt:lpstr>Wingdings</vt:lpstr>
      <vt:lpstr>Office 主题​​</vt:lpstr>
      <vt:lpstr>Equation.KSEE3</vt:lpstr>
      <vt:lpstr>投资与投机   《证券分析》第一部分 4</vt:lpstr>
      <vt:lpstr>Definition</vt:lpstr>
      <vt:lpstr>Definition</vt:lpstr>
      <vt:lpstr>Definition</vt:lpstr>
      <vt:lpstr>Definition</vt:lpstr>
      <vt:lpstr>Definition</vt:lpstr>
      <vt:lpstr>Comparison</vt:lpstr>
      <vt:lpstr>Discussion</vt:lpstr>
      <vt:lpstr>Discussion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喻清言</dc:creator>
  <cp:lastModifiedBy>清言 喻</cp:lastModifiedBy>
  <cp:revision>1360</cp:revision>
  <dcterms:created xsi:type="dcterms:W3CDTF">2019-06-19T02:08:00Z</dcterms:created>
  <dcterms:modified xsi:type="dcterms:W3CDTF">2024-03-11T09:29:15Z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826A3A985FC84C9C8B5E55826999222A</vt:lpwstr>
  </property>
</Properties>
</file>