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8" r:id="rId4"/>
    <p:sldId id="267" r:id="rId5"/>
    <p:sldId id="26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41B9A43-1F48-489B-9546-96801D0C72B4}" styleName="{5d05cfbe-12ce-4e85-a5b9-2697565cfbd6}">
    <a:wholeTbl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B5BEA6"/>
              </a:solidFill>
            </a:ln>
          </a:top>
          <a:bottom>
            <a:ln w="12700" cmpd="sng">
              <a:solidFill>
                <a:srgbClr val="B5BEA6"/>
              </a:solidFill>
            </a:ln>
          </a:bottom>
          <a:insideH>
            <a:ln w="12700" cmpd="sng">
              <a:solidFill>
                <a:srgbClr val="B5BEA6"/>
              </a:solidFill>
            </a:ln>
          </a:insideH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4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15869" y="3222458"/>
            <a:ext cx="3434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rPr>
              <a:t>价格和价值的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南宋书局体" panose="02000000000000000000" pitchFamily="2" charset="-122"/>
                <a:ea typeface="南宋书局体" panose="02000000000000000000" pitchFamily="2" charset="-122"/>
              </a:rPr>
              <a:t>差异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pPr algn="ctr"/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30731" y="1858012"/>
            <a:ext cx="8039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ettenschweiler" panose="020B0706040902060204" pitchFamily="34" charset="0"/>
              </a:rPr>
              <a:t>50</a:t>
            </a:r>
            <a:endParaRPr lang="en-US" altLang="zh-CN" sz="44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aettenschweiler" panose="020B070604090206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03560" y="4516361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南宋书局体" panose="02000000000000000000" pitchFamily="2" charset="-122"/>
                <a:ea typeface="南宋书局体" panose="02000000000000000000" pitchFamily="2" charset="-122"/>
              </a:rPr>
              <a:t>解读：李祎明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35365" y="5325664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南宋书局体" panose="02000000000000000000" pitchFamily="2" charset="-122"/>
                <a:ea typeface="南宋书局体" panose="02000000000000000000" pitchFamily="2" charset="-122"/>
              </a:rPr>
              <a:t>2024</a:t>
            </a:r>
            <a:r>
              <a:rPr lang="zh-CN" altLang="en-US" dirty="0">
                <a:latin typeface="南宋书局体" panose="02000000000000000000" pitchFamily="2" charset="-122"/>
                <a:ea typeface="南宋书局体" panose="02000000000000000000" pitchFamily="2" charset="-122"/>
              </a:rPr>
              <a:t>年</a:t>
            </a:r>
            <a:r>
              <a:rPr lang="en-US" altLang="zh-CN" dirty="0">
                <a:latin typeface="南宋书局体" panose="02000000000000000000" pitchFamily="2" charset="-122"/>
                <a:ea typeface="南宋书局体" panose="02000000000000000000" pitchFamily="2" charset="-122"/>
              </a:rPr>
              <a:t>5</a:t>
            </a:r>
            <a:r>
              <a:rPr lang="zh-CN" altLang="en-US" dirty="0">
                <a:latin typeface="南宋书局体" panose="02000000000000000000" pitchFamily="2" charset="-122"/>
                <a:ea typeface="南宋书局体" panose="02000000000000000000" pitchFamily="2" charset="-122"/>
              </a:rPr>
              <a:t>月</a:t>
            </a:r>
            <a:r>
              <a:rPr lang="en-US" altLang="zh-CN" dirty="0">
                <a:latin typeface="南宋书局体" panose="02000000000000000000" pitchFamily="2" charset="-122"/>
                <a:ea typeface="南宋书局体" panose="02000000000000000000" pitchFamily="2" charset="-122"/>
              </a:rPr>
              <a:t>7</a:t>
            </a:r>
            <a:r>
              <a:rPr lang="zh-CN" altLang="en-US" dirty="0">
                <a:latin typeface="南宋书局体" panose="02000000000000000000" pitchFamily="2" charset="-122"/>
                <a:ea typeface="南宋书局体" panose="02000000000000000000" pitchFamily="2" charset="-122"/>
              </a:rPr>
              <a:t>日</a:t>
            </a:r>
            <a:endParaRPr lang="zh-CN" altLang="en-US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968540" y="3830469"/>
            <a:ext cx="3966698" cy="589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34330" y="1692046"/>
            <a:ext cx="4000908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45396" y="774581"/>
            <a:ext cx="3894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ettenschweiler" panose="020B0706040902060204" pitchFamily="34" charset="0"/>
              </a:rPr>
              <a:t>SECURITY ANALYSIS</a:t>
            </a:r>
            <a:endParaRPr lang="zh-CN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aettenschweiler" panose="020B070604090206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9432" y="319724"/>
            <a:ext cx="36137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收益变化之外的因素</a:t>
            </a:r>
            <a:endParaRPr lang="zh-CN" altLang="en-US" sz="2400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3514" y="834013"/>
            <a:ext cx="4000908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09370" y="1595755"/>
            <a:ext cx="977519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股息变化：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股息由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美元涨到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美元，股价竟能够提升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美元，一纸空文而已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并购与拆分：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华尔街机构永远喜欢，并吹嘘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2 + 2 = 5 , 5 = 3 + 3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的故事来鼓励人们交易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毫无根据的谬论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诉讼：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华尔街机构极度讨厌诉讼，这导致股价下跌远超案件严重程度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9432" y="319724"/>
            <a:ext cx="36137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收益变化之外的因素</a:t>
            </a:r>
            <a:endParaRPr lang="zh-CN" altLang="en-US" sz="2400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3514" y="834013"/>
            <a:ext cx="4000908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2800" y="1630045"/>
            <a:ext cx="10263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</a:rPr>
              <a:t>雷丁公司，于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1913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年被美国政府起诉，要求该公司的铁路和煤炭资产分离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资产分离本应是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，股市却认为是政府对公司的致命打击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010" y="514350"/>
            <a:ext cx="97751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诉讼导致股价下跌远超案件严重程度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800" y="3164205"/>
            <a:ext cx="982853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1921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年，雷丁煤炭子公司将按比例分红给母公司的优先股和普通股，但普通股股东提起诉讼要求优先股不可获得子公司分红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此举导致股票严重下跌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逻辑上，若普通股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股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东胜诉，普通股增值，公司价值会上升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若其败诉，公司价值不会减少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仅仅因为雷丁公司惹上诉讼，市场便抛弃了它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9432" y="319724"/>
            <a:ext cx="36137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财产清算中价格与价值</a:t>
            </a:r>
            <a:endParaRPr lang="zh-CN" altLang="en-US" sz="2400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3514" y="834013"/>
            <a:ext cx="4000908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2800" y="1793240"/>
            <a:ext cx="106305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</a:rPr>
              <a:t>当公司开始被清算的初期，股票在下跌之后很可能会呈现比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和以往更高的价格，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这种过高定价是由于投机者们被低价股票吸引而来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公众对优先股的热情会随着资不抵债的进程降低，价格也会滑落，并在重组计划出场之前到达最低点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010" y="514350"/>
            <a:ext cx="97751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清算导致的价格模式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5949950" y="3285490"/>
            <a:ext cx="496570" cy="972185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43070" y="44075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股价低于内在价值的股票投资机会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93110" y="492569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买入时机不必过分计较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，时间因素永远不是主要的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9432" y="319724"/>
            <a:ext cx="36137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财产清算中价格与价值</a:t>
            </a:r>
            <a:endParaRPr lang="zh-CN" altLang="en-US" sz="2400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3514" y="834013"/>
            <a:ext cx="4000908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2800" y="1745615"/>
            <a:ext cx="106305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年开始，由于政府开始控制铁路，大部分美国铁路证券落入了信托公司手中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1938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年，全国有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家铁路公司（占全国铁路证券总额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31%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）由信托人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破产公司接管人持有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复杂的资本结构导致每个公司的重组都被拖延很久，股价跌至谷底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010" y="514350"/>
            <a:ext cx="97751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铁路证券托管时机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5602605" y="3169920"/>
            <a:ext cx="496570" cy="972185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52340" y="42856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持续时间很久好机会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9335" y="4653915"/>
            <a:ext cx="846201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1939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年底，市场消极预期已经更低了，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且这些证券价格比公司的债券和可抵债股票要更便宜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9432" y="319724"/>
            <a:ext cx="36137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南宋书局体" panose="02000000000000000000" pitchFamily="2" charset="-122"/>
                <a:ea typeface="南宋书局体" panose="02000000000000000000" pitchFamily="2" charset="-122"/>
              </a:rPr>
              <a:t>正常证券市场中的机会</a:t>
            </a:r>
            <a:endParaRPr lang="zh-CN" altLang="en-US" sz="2400" b="1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3514" y="834013"/>
            <a:ext cx="4000908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9285" y="988695"/>
            <a:ext cx="4202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介于萧条与繁荣的中间时期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7175" y="1908193"/>
            <a:ext cx="9502036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此时普通股票的售价在统计上显示明显过低，作者认为其价格被低估的原因有二：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每股年收益较高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公司收益不错，且股价要低于净流动资产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</a:rPr>
              <a:t>这类公司往往不大且不知名，否则它们未来的收益也不会如此惊人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9432" y="319724"/>
            <a:ext cx="36137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正常证券市场中的机会</a:t>
            </a:r>
            <a:endParaRPr lang="zh-CN" altLang="en-US" sz="2400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3514" y="834013"/>
            <a:ext cx="4000908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9285" y="988695"/>
            <a:ext cx="4457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介于萧条与繁荣的中间时期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8300" y="5113673"/>
            <a:ext cx="950203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股价少于每股净流动资产，且股价也低于每股年收益的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分析师发现这些有趣数据和公司并不难，难的是如何去确定这些股票价格低于价值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783840" y="1542415"/>
          <a:ext cx="6623685" cy="3321685"/>
        </p:xfrm>
        <a:graphic>
          <a:graphicData uri="http://schemas.openxmlformats.org/drawingml/2006/table">
            <a:tbl>
              <a:tblPr>
                <a:tableStyleId>{D41B9A43-1F48-489B-9546-96801D0C72B4}</a:tableStyleId>
              </a:tblPr>
              <a:tblGrid>
                <a:gridCol w="1218565"/>
                <a:gridCol w="1218565"/>
                <a:gridCol w="1218565"/>
                <a:gridCol w="1218565"/>
                <a:gridCol w="1749425"/>
              </a:tblGrid>
              <a:tr h="6546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公司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年份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12.31</a:t>
                      </a:r>
                      <a:r>
                        <a:rPr lang="zh-CN" altLang="en-US" sz="1400"/>
                        <a:t>日股价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每股年收益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每股流动资产净值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A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1939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0.83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12.75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B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1939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18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2.30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41.60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C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1939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4.75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0.70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13.85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1939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1.81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22.13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1939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8.25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0.55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19.77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F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1939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6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0.77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11.35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1939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0.87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25.00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9432" y="319724"/>
            <a:ext cx="36137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正常证券市场中的机会</a:t>
            </a:r>
            <a:endParaRPr lang="zh-CN" altLang="en-US" sz="2400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3514" y="834013"/>
            <a:ext cx="4000908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9285" y="988060"/>
            <a:ext cx="6139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普遍悲观的看法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5590" y="2312670"/>
            <a:ext cx="9502140" cy="1109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他们认为这些次级公司不论数据多好，买入都未必盈利，除非其前景特别乐观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</a:rPr>
              <a:t>小公司往往会挺不过突发性的、或永久性的盈利能力丧失，存活率较低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4255" y="1753235"/>
            <a:ext cx="89306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股市中上述股票在大众（甚至是信托、资管公司）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眼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里往往不是好的标的：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5215" y="3283585"/>
            <a:ext cx="9569450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但小企业的成功却能实现震惊大众的价值增长，以下克上，表现优于大公司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371600" lvl="3" indent="457200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百事可乐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VS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可口可乐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大众鞋业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VS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国际鞋业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大多数人的选择（包括专业投资者）：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            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1.选择在百事可乐已经表现出远超可口可乐的增长率之后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2.或多或少的了解调查这家公司的前景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algn="l">
              <a:lnSpc>
                <a:spcPct val="150000"/>
              </a:lnSpc>
              <a:buClrTx/>
              <a:buSzTx/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高价买入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9432" y="319724"/>
            <a:ext cx="36137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正常证券市场中的机会</a:t>
            </a:r>
            <a:endParaRPr lang="zh-CN" altLang="en-US" sz="2400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3514" y="834013"/>
            <a:ext cx="4000908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9285" y="988060"/>
            <a:ext cx="6139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廉价证券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的机会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7310" y="1712595"/>
            <a:ext cx="893064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作者根据经验，推荐读者应在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萧条与繁荣的中间时期，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在错综复杂的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廉价证券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中寻找被明显低估的公司，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并在市场整体估值过高时，分批次离场，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如此往往能取得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全面胜利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9432" y="319724"/>
            <a:ext cx="36137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标准证券和非标准证券</a:t>
            </a:r>
            <a:endParaRPr lang="zh-CN" altLang="en-US" sz="2400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3514" y="834013"/>
            <a:ext cx="4000908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45540" y="1313815"/>
            <a:ext cx="10123170" cy="2188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标准证券（主要证券）：股价对于公司报告的业绩变化反应迅速</a:t>
            </a:r>
            <a:endParaRPr 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非标准证券（冷门证券）：股价主要取决于机构的态度</a:t>
            </a:r>
            <a:endParaRPr 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3" indent="457200"/>
            <a:endParaRPr 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0" lvl="5" indent="457200"/>
            <a:r>
              <a:rPr 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endParaRPr 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35470" y="4567555"/>
            <a:ext cx="89306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价格及时反应</a:t>
            </a:r>
            <a:r>
              <a:rPr 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业绩变化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4732020" y="2293620"/>
            <a:ext cx="1611630" cy="102298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14700" y="4567555"/>
            <a:ext cx="28657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价格远远滞后于其数据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1140" y="3309620"/>
            <a:ext cx="1766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不感兴趣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343650" y="2293620"/>
            <a:ext cx="1652270" cy="103632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705350" y="3708400"/>
            <a:ext cx="6350" cy="81851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096250" y="3664585"/>
            <a:ext cx="1905" cy="86233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90790" y="332994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感兴趣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9432" y="319724"/>
            <a:ext cx="36137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标准证券和非标准证券</a:t>
            </a:r>
            <a:endParaRPr lang="zh-CN" altLang="en-US" sz="2400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3514" y="834013"/>
            <a:ext cx="4000908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2742565" y="1404620"/>
          <a:ext cx="6418580" cy="3437255"/>
        </p:xfrm>
        <a:graphic>
          <a:graphicData uri="http://schemas.openxmlformats.org/drawingml/2006/table">
            <a:tbl>
              <a:tblPr>
                <a:tableStyleId>{D41B9A43-1F48-489B-9546-96801D0C72B4}</a:tableStyleId>
              </a:tblPr>
              <a:tblGrid>
                <a:gridCol w="1604645"/>
                <a:gridCol w="1604645"/>
                <a:gridCol w="1604645"/>
                <a:gridCol w="1604645"/>
              </a:tblGrid>
              <a:tr h="677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年份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每股收益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400"/>
                        <a:t>每股股息</a:t>
                      </a:r>
                      <a:endParaRPr 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价格范围</a:t>
                      </a:r>
                      <a:endParaRPr lang="zh-CN" altLang="en-US" sz="1400"/>
                    </a:p>
                  </a:txBody>
                  <a:tcPr/>
                </a:tc>
              </a:tr>
              <a:tr h="3937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1914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5.21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2.25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44~24</a:t>
                      </a:r>
                      <a:endParaRPr lang="en-US" altLang="zh-CN" sz="1400"/>
                    </a:p>
                  </a:txBody>
                  <a:tcPr>
                    <a:noFill/>
                  </a:tcPr>
                </a:tc>
              </a:tr>
              <a:tr h="3949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1915 Q1</a:t>
                      </a:r>
                      <a:endParaRPr lang="en-US" altLang="zh-CN" sz="14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4.27</a:t>
                      </a:r>
                      <a:endParaRPr lang="zh-CN" altLang="en-US" sz="14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0.75</a:t>
                      </a:r>
                      <a:endParaRPr lang="en-US" altLang="zh-CN" sz="14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50~36</a:t>
                      </a:r>
                      <a:endParaRPr lang="en-US" altLang="zh-CN" sz="14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1915 Q2</a:t>
                      </a:r>
                      <a:endParaRPr lang="en-US" altLang="zh-CN" sz="14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7.73</a:t>
                      </a:r>
                      <a:endParaRPr lang="zh-CN" altLang="en-US" sz="14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3.25</a:t>
                      </a:r>
                      <a:endParaRPr lang="en-US" altLang="zh-CN" sz="14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80~45</a:t>
                      </a:r>
                      <a:endParaRPr lang="en-US" altLang="zh-CN" sz="14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1915 Q3</a:t>
                      </a:r>
                      <a:endParaRPr lang="en-US" altLang="zh-CN" sz="14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10.13</a:t>
                      </a:r>
                      <a:endParaRPr lang="zh-CN" altLang="en-US" sz="14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5.75</a:t>
                      </a:r>
                      <a:endParaRPr lang="en-US" altLang="zh-CN" sz="14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73~57</a:t>
                      </a:r>
                      <a:endParaRPr lang="en-US" altLang="zh-CN" sz="14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1915 Q4</a:t>
                      </a:r>
                      <a:endParaRPr lang="en-US" altLang="zh-CN" sz="14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11.34</a:t>
                      </a:r>
                      <a:endParaRPr lang="zh-CN" altLang="en-US" sz="14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8.25</a:t>
                      </a:r>
                      <a:endParaRPr lang="en-US" altLang="zh-CN" sz="14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75~59</a:t>
                      </a:r>
                      <a:endParaRPr lang="en-US" altLang="zh-CN" sz="14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1915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33.47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18.00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80~36</a:t>
                      </a:r>
                      <a:endParaRPr lang="en-US" altLang="zh-CN" sz="140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1916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30.58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34.00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105~42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558415" y="1005840"/>
            <a:ext cx="72586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巴特超级铜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          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（单位：美元）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9180" y="4995545"/>
            <a:ext cx="10263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第一次世界大战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1914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年后锌价飙升，公司极度受益，但缺乏公众和机构关注，股价滞后上涨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9432" y="319724"/>
            <a:ext cx="36137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标准证券和非标准证券</a:t>
            </a:r>
            <a:endParaRPr lang="zh-CN" altLang="en-US" sz="2400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3514" y="834013"/>
            <a:ext cx="4000908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2742565" y="1404620"/>
          <a:ext cx="6418580" cy="3437255"/>
        </p:xfrm>
        <a:graphic>
          <a:graphicData uri="http://schemas.openxmlformats.org/drawingml/2006/table">
            <a:tbl>
              <a:tblPr>
                <a:tableStyleId>{D41B9A43-1F48-489B-9546-96801D0C72B4}</a:tableStyleId>
              </a:tblPr>
              <a:tblGrid>
                <a:gridCol w="1604645"/>
                <a:gridCol w="1604645"/>
                <a:gridCol w="1604645"/>
                <a:gridCol w="1604645"/>
              </a:tblGrid>
              <a:tr h="677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年份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每股收益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400"/>
                        <a:t>每股股息</a:t>
                      </a:r>
                      <a:endParaRPr 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价格范围</a:t>
                      </a:r>
                      <a:endParaRPr lang="zh-CN" altLang="en-US" sz="1400"/>
                    </a:p>
                  </a:txBody>
                  <a:tcPr/>
                </a:tc>
              </a:tr>
              <a:tr h="3937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1914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5.21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2.25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44~24</a:t>
                      </a:r>
                      <a:endParaRPr lang="en-US" altLang="zh-CN" sz="1400"/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1915 Q1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4.27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0.75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50~36</a:t>
                      </a:r>
                      <a:endParaRPr lang="en-US" altLang="zh-CN" sz="140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1915 Q2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7.73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3.25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80~45</a:t>
                      </a:r>
                      <a:endParaRPr lang="en-US" altLang="zh-CN" sz="1400"/>
                    </a:p>
                  </a:txBody>
                  <a:tcPr/>
                </a:tc>
              </a:tr>
              <a:tr h="3937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1915 Q3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10.13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5.75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73~57</a:t>
                      </a:r>
                      <a:endParaRPr lang="en-US" altLang="zh-CN" sz="140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1915 Q4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11.34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8.25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75~59</a:t>
                      </a:r>
                      <a:endParaRPr lang="en-US" altLang="zh-CN" sz="140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1915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33.47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18.00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80~36</a:t>
                      </a:r>
                      <a:endParaRPr lang="en-US" altLang="zh-CN" sz="140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1916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30.58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34.00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105~42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558415" y="1005840"/>
            <a:ext cx="72586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巴特超级铜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          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（单位：美元）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9180" y="4995545"/>
            <a:ext cx="10263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第一次世界大战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1914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年后锌价飙升，公司极度受益，但缺乏公众和机构关注，股价滞后上涨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9432" y="319724"/>
            <a:ext cx="36137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标准证券和非标准证券</a:t>
            </a:r>
            <a:endParaRPr lang="zh-CN" altLang="en-US" sz="2400" dirty="0"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3514" y="834013"/>
            <a:ext cx="4000908" cy="0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2780665" y="1256665"/>
          <a:ext cx="6819900" cy="3723005"/>
        </p:xfrm>
        <a:graphic>
          <a:graphicData uri="http://schemas.openxmlformats.org/drawingml/2006/table">
            <a:tbl>
              <a:tblPr>
                <a:tableStyleId>{D41B9A43-1F48-489B-9546-96801D0C72B4}</a:tableStyleId>
              </a:tblPr>
              <a:tblGrid>
                <a:gridCol w="2273300"/>
                <a:gridCol w="2273300"/>
                <a:gridCol w="2273300"/>
              </a:tblGrid>
              <a:tr h="34480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波音公司</a:t>
                      </a:r>
                      <a:r>
                        <a:rPr lang="en-US" altLang="zh-CN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endParaRPr 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格伦马丁公司</a:t>
                      </a:r>
                      <a:endParaRPr lang="zh-CN" altLang="en-US" sz="1400"/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时间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1938</a:t>
                      </a:r>
                      <a:r>
                        <a:rPr lang="zh-CN" altLang="en-US" sz="1400"/>
                        <a:t>年</a:t>
                      </a:r>
                      <a:r>
                        <a:rPr lang="en-US" altLang="zh-CN" sz="1400"/>
                        <a:t>12</a:t>
                      </a:r>
                      <a:r>
                        <a:rPr lang="zh-CN" altLang="en-US" sz="1400"/>
                        <a:t>月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1939</a:t>
                      </a:r>
                      <a:r>
                        <a:rPr lang="zh-CN" altLang="en-US" sz="1400"/>
                        <a:t>年</a:t>
                      </a:r>
                      <a:r>
                        <a:rPr lang="en-US" altLang="zh-CN" sz="1400"/>
                        <a:t>11</a:t>
                      </a:r>
                      <a:r>
                        <a:rPr lang="zh-CN" altLang="en-US" sz="1400"/>
                        <a:t>月</a:t>
                      </a:r>
                      <a:endParaRPr lang="zh-CN" altLang="en-US" sz="1400"/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市值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25,270,000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49,413,000</a:t>
                      </a:r>
                      <a:endParaRPr lang="zh-CN" altLang="en-US" sz="1400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(722000</a:t>
                      </a:r>
                      <a:r>
                        <a:rPr lang="zh-CN" altLang="en-US" sz="1400"/>
                        <a:t>股，每股</a:t>
                      </a:r>
                      <a:r>
                        <a:rPr lang="en-US" altLang="zh-CN" sz="1400"/>
                        <a:t>35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(1,092,000</a:t>
                      </a:r>
                      <a:r>
                        <a:rPr lang="zh-CN" altLang="en-US" sz="1400"/>
                        <a:t>股，每股</a:t>
                      </a:r>
                      <a:r>
                        <a:rPr lang="en-US" altLang="zh-CN" sz="1400"/>
                        <a:t>45.25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1938</a:t>
                      </a:r>
                      <a:r>
                        <a:rPr lang="zh-CN" altLang="en-US" sz="1400">
                          <a:sym typeface="+mn-ea"/>
                        </a:rPr>
                        <a:t>年</a:t>
                      </a:r>
                      <a:r>
                        <a:rPr lang="en-US" altLang="zh-CN" sz="1400">
                          <a:sym typeface="+mn-ea"/>
                        </a:rPr>
                        <a:t> </a:t>
                      </a:r>
                      <a:r>
                        <a:rPr lang="zh-CN" altLang="en-US" sz="1400">
                          <a:sym typeface="+mn-ea"/>
                        </a:rPr>
                        <a:t>销售额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2,006,000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12,417,000</a:t>
                      </a:r>
                      <a:endParaRPr lang="en-US" altLang="zh-CN" sz="1400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1938</a:t>
                      </a:r>
                      <a:r>
                        <a:rPr lang="zh-CN" altLang="en-US" sz="1400">
                          <a:sym typeface="+mn-ea"/>
                        </a:rPr>
                        <a:t>年</a:t>
                      </a:r>
                      <a:r>
                        <a:rPr lang="en-US" altLang="zh-CN" sz="1400">
                          <a:sym typeface="+mn-ea"/>
                        </a:rPr>
                        <a:t> </a:t>
                      </a:r>
                      <a:r>
                        <a:rPr lang="zh-CN" altLang="en-US" sz="1400">
                          <a:sym typeface="+mn-ea"/>
                        </a:rPr>
                        <a:t>公司净值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-555,000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2,349,000</a:t>
                      </a:r>
                      <a:endParaRPr lang="en-US" altLang="zh-CN" sz="1400"/>
                    </a:p>
                  </a:txBody>
                  <a:tcPr/>
                </a:tc>
              </a:tr>
              <a:tr h="53403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1939</a:t>
                      </a:r>
                      <a:r>
                        <a:rPr lang="zh-CN" altLang="en-US" sz="1400"/>
                        <a:t>年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月的销售额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6,566,000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8,506,000</a:t>
                      </a:r>
                      <a:endParaRPr lang="en-US" altLang="zh-CN" sz="1400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1939</a:t>
                      </a:r>
                      <a:r>
                        <a:rPr lang="zh-CN" altLang="en-US" sz="1400">
                          <a:sym typeface="+mn-ea"/>
                        </a:rPr>
                        <a:t>年</a:t>
                      </a:r>
                      <a:r>
                        <a:rPr lang="en-US" altLang="zh-CN" sz="1400">
                          <a:sym typeface="+mn-ea"/>
                        </a:rPr>
                        <a:t>9</a:t>
                      </a:r>
                      <a:r>
                        <a:rPr lang="zh-CN" altLang="en-US" sz="1400">
                          <a:sym typeface="+mn-ea"/>
                        </a:rPr>
                        <a:t>月的净值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-2,606,000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1,514,000</a:t>
                      </a:r>
                      <a:endParaRPr lang="en-US" altLang="zh-CN" sz="1400"/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1939</a:t>
                      </a:r>
                      <a:r>
                        <a:rPr lang="zh-CN" altLang="en-US" sz="1400"/>
                        <a:t>年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月底有形资产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4,527,000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15,200,000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534535" y="833755"/>
            <a:ext cx="72586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          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（单位：美元）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9180" y="4995545"/>
            <a:ext cx="102635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格伦马丁同样是一战的收益公司，已经积累了较大的资产并持续获得利润，但曝光度一般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第二次世界大战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1937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1939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年间爆发，波音获得巨量政府订单，广受关注，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其净值为负，股价却逼近前者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9810" y="8337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市场的宠儿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05*270"/>
  <p:tag name="TABLE_ENDDRAG_RECT" val="76*121*505*270"/>
</p:tagLst>
</file>

<file path=ppt/tags/tag2.xml><?xml version="1.0" encoding="utf-8"?>
<p:tagLst xmlns:p="http://schemas.openxmlformats.org/presentationml/2006/main">
  <p:tag name="TABLE_ENDDRAG_ORIGIN_RECT" val="505*270"/>
  <p:tag name="TABLE_ENDDRAG_RECT" val="76*121*505*270"/>
</p:tagLst>
</file>

<file path=ppt/tags/tag3.xml><?xml version="1.0" encoding="utf-8"?>
<p:tagLst xmlns:p="http://schemas.openxmlformats.org/presentationml/2006/main">
  <p:tag name="TABLE_ENDDRAG_ORIGIN_RECT" val="536*288"/>
  <p:tag name="TABLE_ENDDRAG_RECT" val="215*110*537*289"/>
</p:tagLst>
</file>

<file path=ppt/tags/tag4.xml><?xml version="1.0" encoding="utf-8"?>
<p:tagLst xmlns:p="http://schemas.openxmlformats.org/presentationml/2006/main">
  <p:tag name="commondata" val="eyJoZGlkIjoiMDM2ODg3MjcwNTYwMTVmNTBmMjljY2I3YTU2YjBmNGMifQ=="/>
  <p:tag name="resource_record_key" val="{&quot;29&quot;:[20435156]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2482</Words>
  <Application>WPS 演示</Application>
  <PresentationFormat>宽屏</PresentationFormat>
  <Paragraphs>458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南宋书局体</vt:lpstr>
      <vt:lpstr>Haettenschweiler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jj kk</dc:creator>
  <cp:lastModifiedBy>Danny.L</cp:lastModifiedBy>
  <cp:revision>9</cp:revision>
  <dcterms:created xsi:type="dcterms:W3CDTF">2024-03-17T16:02:00Z</dcterms:created>
  <dcterms:modified xsi:type="dcterms:W3CDTF">2024-05-14T15:28:14Z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05C6653897814754B7FB3D2FDE34AA39_13</vt:lpwstr>
  </property>
  <property fmtid="{D5CDD505-2E9C-101B-9397-08002B2CF9AE}" pid="3" name="KSOProductBuildVer">
    <vt:lpwstr>2052-12.1.0.16417</vt:lpwstr>
  </property>
</Properties>
</file>