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5" r:id="rId6"/>
    <p:sldId id="266" r:id="rId7"/>
    <p:sldId id="267" r:id="rId8"/>
    <p:sldId id="268" r:id="rId9"/>
    <p:sldId id="257" r:id="rId10"/>
    <p:sldId id="259" r:id="rId11"/>
    <p:sldId id="260" r:id="rId12"/>
    <p:sldId id="270" r:id="rId13"/>
    <p:sldId id="285" r:id="rId14"/>
    <p:sldId id="284" r:id="rId15"/>
    <p:sldId id="286" r:id="rId16"/>
    <p:sldId id="271" r:id="rId17"/>
    <p:sldId id="278" r:id="rId18"/>
    <p:sldId id="279" r:id="rId19"/>
    <p:sldId id="280" r:id="rId20"/>
    <p:sldId id="283" r:id="rId21"/>
    <p:sldId id="269" r:id="rId22"/>
    <p:sldId id="272" r:id="rId23"/>
    <p:sldId id="273" r:id="rId24"/>
    <p:sldId id="275" r:id="rId25"/>
    <p:sldId id="276" r:id="rId26"/>
    <p:sldId id="277" r:id="rId27"/>
    <p:sldId id="281"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4" d="100"/>
          <a:sy n="124" d="100"/>
        </p:scale>
        <p:origin x="222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odekata.com/data/04/football.da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spcast.com/procedural-paradox/" TargetMode="External"/><Relationship Id="rId2" Type="http://schemas.openxmlformats.org/officeDocument/2006/relationships/hyperlink" Target="http://codekata.com/kata/kata04-data-munging/" TargetMode="External"/><Relationship Id="rId1" Type="http://schemas.openxmlformats.org/officeDocument/2006/relationships/slideLayout" Target="../slideLayouts/slideLayout2.xml"/><Relationship Id="rId5" Type="http://schemas.openxmlformats.org/officeDocument/2006/relationships/hyperlink" Target="https://pdfs.semanticscholar.org/1af1/d1060c9f29a661531189276792af429022db.pdf" TargetMode="External"/><Relationship Id="rId4" Type="http://schemas.openxmlformats.org/officeDocument/2006/relationships/hyperlink" Target="https://cs.lmu.edu/~ray/notes/paradig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odekata.com/data/04/weather.d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EA89-1282-400F-ACC5-450DA09A22CC}"/>
              </a:ext>
            </a:extLst>
          </p:cNvPr>
          <p:cNvSpPr>
            <a:spLocks noGrp="1"/>
          </p:cNvSpPr>
          <p:nvPr>
            <p:ph type="ctrTitle"/>
          </p:nvPr>
        </p:nvSpPr>
        <p:spPr/>
        <p:txBody>
          <a:bodyPr/>
          <a:lstStyle/>
          <a:p>
            <a:r>
              <a:rPr lang="en-US" dirty="0"/>
              <a:t>Multiple programming paradigms in C#</a:t>
            </a:r>
          </a:p>
        </p:txBody>
      </p:sp>
      <p:sp>
        <p:nvSpPr>
          <p:cNvPr id="3" name="Subtitle 2">
            <a:extLst>
              <a:ext uri="{FF2B5EF4-FFF2-40B4-BE49-F238E27FC236}">
                <a16:creationId xmlns:a16="http://schemas.microsoft.com/office/drawing/2014/main" id="{863B696B-870C-470A-B065-1EC07179090D}"/>
              </a:ext>
            </a:extLst>
          </p:cNvPr>
          <p:cNvSpPr>
            <a:spLocks noGrp="1"/>
          </p:cNvSpPr>
          <p:nvPr>
            <p:ph type="subTitle" idx="1"/>
          </p:nvPr>
        </p:nvSpPr>
        <p:spPr/>
        <p:txBody>
          <a:bodyPr/>
          <a:lstStyle/>
          <a:p>
            <a:r>
              <a:rPr lang="en-US" dirty="0"/>
              <a:t>Imperative, Functional, Object Oriented</a:t>
            </a:r>
          </a:p>
        </p:txBody>
      </p:sp>
    </p:spTree>
    <p:extLst>
      <p:ext uri="{BB962C8B-B14F-4D97-AF65-F5344CB8AC3E}">
        <p14:creationId xmlns:p14="http://schemas.microsoft.com/office/powerpoint/2010/main" val="149018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39564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824D-4A03-47B9-959D-A8FE450A2363}"/>
              </a:ext>
            </a:extLst>
          </p:cNvPr>
          <p:cNvSpPr>
            <a:spLocks noGrp="1"/>
          </p:cNvSpPr>
          <p:nvPr>
            <p:ph type="title"/>
          </p:nvPr>
        </p:nvSpPr>
        <p:spPr/>
        <p:txBody>
          <a:bodyPr/>
          <a:lstStyle/>
          <a:p>
            <a:r>
              <a:rPr lang="en-US" b="1" dirty="0"/>
              <a:t>Questions to ask yourself</a:t>
            </a:r>
          </a:p>
        </p:txBody>
      </p:sp>
      <p:sp>
        <p:nvSpPr>
          <p:cNvPr id="3" name="Content Placeholder 2">
            <a:extLst>
              <a:ext uri="{FF2B5EF4-FFF2-40B4-BE49-F238E27FC236}">
                <a16:creationId xmlns:a16="http://schemas.microsoft.com/office/drawing/2014/main" id="{7F0DD2DC-FFC7-4206-A4AE-9A4E5F8B4F0E}"/>
              </a:ext>
            </a:extLst>
          </p:cNvPr>
          <p:cNvSpPr>
            <a:spLocks noGrp="1"/>
          </p:cNvSpPr>
          <p:nvPr>
            <p:ph idx="1"/>
          </p:nvPr>
        </p:nvSpPr>
        <p:spPr/>
        <p:txBody>
          <a:bodyPr/>
          <a:lstStyle/>
          <a:p>
            <a:r>
              <a:rPr lang="en-US" dirty="0"/>
              <a:t>To what extent did the design decisions you made when writing the original programs make it easier or harder to factor out common code?</a:t>
            </a:r>
          </a:p>
          <a:p>
            <a:r>
              <a:rPr lang="en-US" dirty="0"/>
              <a:t>Was the way you wrote the second program influenced by writing the first?</a:t>
            </a:r>
          </a:p>
          <a:p>
            <a:r>
              <a:rPr lang="en-US" dirty="0"/>
              <a:t>Is factoring out as much common code as possible always a good thing? Did the readability of the programs suffer because of this requirement? How about the maintainability?</a:t>
            </a:r>
          </a:p>
          <a:p>
            <a:endParaRPr lang="en-US" dirty="0"/>
          </a:p>
        </p:txBody>
      </p:sp>
    </p:spTree>
    <p:extLst>
      <p:ext uri="{BB962C8B-B14F-4D97-AF65-F5344CB8AC3E}">
        <p14:creationId xmlns:p14="http://schemas.microsoft.com/office/powerpoint/2010/main" val="288981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apparent features of Functional Programming are :</a:t>
            </a:r>
          </a:p>
          <a:p>
            <a:r>
              <a:rPr lang="en-US" dirty="0"/>
              <a:t>Immutable data</a:t>
            </a:r>
          </a:p>
          <a:p>
            <a:r>
              <a:rPr lang="en-US" dirty="0"/>
              <a:t>First-class functions</a:t>
            </a:r>
          </a:p>
          <a:p>
            <a:r>
              <a:rPr lang="en-US" dirty="0"/>
              <a:t>Lexical closures</a:t>
            </a:r>
          </a:p>
          <a:p>
            <a:r>
              <a:rPr lang="en-US" dirty="0"/>
              <a:t>Pure functions</a:t>
            </a:r>
          </a:p>
          <a:p>
            <a:pPr marL="0" indent="0">
              <a:buNone/>
            </a:pPr>
            <a:endParaRPr lang="en-US" dirty="0"/>
          </a:p>
          <a:p>
            <a:pPr marL="0" indent="0">
              <a:buNone/>
            </a:pPr>
            <a:r>
              <a:rPr lang="en-US" dirty="0"/>
              <a:t>Not all functional languages have all of these features. They’re just more commonly used in functional languages.</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a:t>
            </a:r>
          </a:p>
        </p:txBody>
      </p:sp>
    </p:spTree>
    <p:extLst>
      <p:ext uri="{BB962C8B-B14F-4D97-AF65-F5344CB8AC3E}">
        <p14:creationId xmlns:p14="http://schemas.microsoft.com/office/powerpoint/2010/main" val="186905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r>
              <a:rPr lang="en-US" dirty="0"/>
              <a:t>In computer science, a programming language is said to have </a:t>
            </a:r>
            <a:r>
              <a:rPr lang="en-US" b="1" dirty="0"/>
              <a:t>first-class functions</a:t>
            </a:r>
            <a:r>
              <a:rPr lang="en-US" dirty="0"/>
              <a:t> if it treats functions as first-class citizens.</a:t>
            </a:r>
          </a:p>
          <a:p>
            <a:r>
              <a:rPr lang="en-US" dirty="0"/>
              <a:t>a </a:t>
            </a:r>
            <a:r>
              <a:rPr lang="en-US" b="1" dirty="0"/>
              <a:t>first-class citizen</a:t>
            </a:r>
            <a:r>
              <a:rPr lang="en-US" dirty="0"/>
              <a:t> (also </a:t>
            </a:r>
            <a:r>
              <a:rPr lang="en-US" b="1" dirty="0"/>
              <a:t>type</a:t>
            </a:r>
            <a:r>
              <a:rPr lang="en-US" dirty="0"/>
              <a:t>, </a:t>
            </a:r>
            <a:r>
              <a:rPr lang="en-US" b="1" dirty="0"/>
              <a:t>object</a:t>
            </a:r>
            <a:r>
              <a:rPr lang="en-US" dirty="0"/>
              <a:t>, </a:t>
            </a:r>
            <a:r>
              <a:rPr lang="en-US" b="1" dirty="0"/>
              <a:t>entity</a:t>
            </a:r>
            <a:r>
              <a:rPr lang="en-US" dirty="0"/>
              <a:t>, or </a:t>
            </a:r>
            <a:r>
              <a:rPr lang="en-US" b="1" dirty="0"/>
              <a:t>value</a:t>
            </a:r>
            <a:r>
              <a:rPr lang="en-US" dirty="0"/>
              <a:t>) in a given programming language is an entity which supports all the operations generally available to other entities. These operations typically include being passed as an argument, returned from a function, modified, and assigned to a variable.</a:t>
            </a:r>
          </a:p>
          <a:p>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(First-class functions)</a:t>
            </a:r>
          </a:p>
        </p:txBody>
      </p:sp>
    </p:spTree>
    <p:extLst>
      <p:ext uri="{BB962C8B-B14F-4D97-AF65-F5344CB8AC3E}">
        <p14:creationId xmlns:p14="http://schemas.microsoft.com/office/powerpoint/2010/main" val="192425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A </a:t>
            </a:r>
            <a:r>
              <a:rPr lang="en-US" b="1" dirty="0"/>
              <a:t>closure</a:t>
            </a:r>
            <a:r>
              <a:rPr lang="en-US" dirty="0"/>
              <a:t>, also </a:t>
            </a:r>
            <a:r>
              <a:rPr lang="en-US" b="1" dirty="0"/>
              <a:t>lexical closure</a:t>
            </a:r>
            <a:r>
              <a:rPr lang="en-US" dirty="0"/>
              <a:t> or </a:t>
            </a:r>
            <a:r>
              <a:rPr lang="en-US" b="1" dirty="0"/>
              <a:t>function closure</a:t>
            </a:r>
            <a:r>
              <a:rPr lang="en-US" dirty="0"/>
              <a:t>, is a technique for implementing lexically scoped name binding in a language with first-class functions. Operationally, a closure is a record storing a function together with an environment.</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(Closure)</a:t>
            </a:r>
          </a:p>
        </p:txBody>
      </p:sp>
      <p:pic>
        <p:nvPicPr>
          <p:cNvPr id="6" name="Picture 5">
            <a:extLst>
              <a:ext uri="{FF2B5EF4-FFF2-40B4-BE49-F238E27FC236}">
                <a16:creationId xmlns:a16="http://schemas.microsoft.com/office/drawing/2014/main" id="{E08C81A2-1109-4377-AAB4-E1DA421D14AF}"/>
              </a:ext>
            </a:extLst>
          </p:cNvPr>
          <p:cNvPicPr>
            <a:picLocks noChangeAspect="1"/>
          </p:cNvPicPr>
          <p:nvPr/>
        </p:nvPicPr>
        <p:blipFill>
          <a:blip r:embed="rId2"/>
          <a:stretch>
            <a:fillRect/>
          </a:stretch>
        </p:blipFill>
        <p:spPr>
          <a:xfrm>
            <a:off x="3594031" y="4018254"/>
            <a:ext cx="3947502" cy="586791"/>
          </a:xfrm>
          <a:prstGeom prst="rect">
            <a:avLst/>
          </a:prstGeom>
        </p:spPr>
      </p:pic>
    </p:spTree>
    <p:extLst>
      <p:ext uri="{BB962C8B-B14F-4D97-AF65-F5344CB8AC3E}">
        <p14:creationId xmlns:p14="http://schemas.microsoft.com/office/powerpoint/2010/main" val="36964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r>
              <a:rPr lang="en-US" dirty="0"/>
              <a:t>A pure function is a function where the return value is only determined by its input values, without observable side effects. This is how functions in math work: </a:t>
            </a:r>
            <a:r>
              <a:rPr lang="en-US" dirty="0" err="1"/>
              <a:t>Math.cos</a:t>
            </a:r>
            <a:r>
              <a:rPr lang="en-US" dirty="0"/>
              <a:t>(x) will, for the same value of x, always return the same result. Computing it does not change x. It does not write to log files, do network requests, ask for user input, or change program state. It’s a coffee grinder: beans go in, powder comes out, end of story.</a:t>
            </a:r>
          </a:p>
          <a:p>
            <a:r>
              <a:rPr lang="en-US" dirty="0"/>
              <a:t>When a function performs any other “action”, apart from calculating its return value, the function is impure. It follows that a function which calls an impure function is impure as well. Impurity is contagious.</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 (Pure functions)</a:t>
            </a:r>
          </a:p>
        </p:txBody>
      </p:sp>
    </p:spTree>
    <p:extLst>
      <p:ext uri="{BB962C8B-B14F-4D97-AF65-F5344CB8AC3E}">
        <p14:creationId xmlns:p14="http://schemas.microsoft.com/office/powerpoint/2010/main" val="209086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approach to problem solving is less mapped out. Whereas procedural programming expresses a solution as a series of steps, and OOP expresses a solution as communicating objects, Functional Programming expresses solutions as data, calculations, and effects.</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a:t>
            </a:r>
          </a:p>
        </p:txBody>
      </p:sp>
    </p:spTree>
    <p:extLst>
      <p:ext uri="{BB962C8B-B14F-4D97-AF65-F5344CB8AC3E}">
        <p14:creationId xmlns:p14="http://schemas.microsoft.com/office/powerpoint/2010/main" val="417343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Data plays a similar role in computer programs. You record something, such as user input, or you fetch a stored record, say from the database, and it is passed around and used in calculations. Most programs use data in some way, but it is not explicitly called out in the paradigm like it is in Functional Programming.</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(Data)</a:t>
            </a:r>
          </a:p>
        </p:txBody>
      </p:sp>
    </p:spTree>
    <p:extLst>
      <p:ext uri="{BB962C8B-B14F-4D97-AF65-F5344CB8AC3E}">
        <p14:creationId xmlns:p14="http://schemas.microsoft.com/office/powerpoint/2010/main" val="1046554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Functional Programming makes a distinction between effectful operations and pure calculation. Calculations take data as input and return data as output. Think of them as “thinking” separated from “acting”. You can think about what you need in the store as you are shopping. Or you can take some time to calculate what you need before you go to the store.</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(Calculation)</a:t>
            </a:r>
          </a:p>
        </p:txBody>
      </p:sp>
    </p:spTree>
    <p:extLst>
      <p:ext uri="{BB962C8B-B14F-4D97-AF65-F5344CB8AC3E}">
        <p14:creationId xmlns:p14="http://schemas.microsoft.com/office/powerpoint/2010/main" val="77115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Functional (Declarative)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normAutofit fontScale="92500" lnSpcReduction="20000"/>
          </a:bodyPr>
          <a:lstStyle/>
          <a:p>
            <a:pPr marL="0" indent="0">
              <a:buNone/>
            </a:pPr>
            <a:r>
              <a:rPr lang="en-US" dirty="0"/>
              <a:t>Effects are the reasons we run programs. We run programs for their effects, generally. That means we want to see something on the screen or send an email or do something in the world.</a:t>
            </a:r>
          </a:p>
          <a:p>
            <a:pPr marL="0" indent="0">
              <a:buNone/>
            </a:pPr>
            <a:r>
              <a:rPr lang="en-US" dirty="0"/>
              <a:t>You can have effects in your data, calculations as arguments to other calculations, etc. A function is just data until you call it. And applying a function to complex data is akin to interpreting code in a language. Remember these ideas are all in your mind.</a:t>
            </a:r>
          </a:p>
          <a:p>
            <a:pPr marL="0" indent="0">
              <a:buNone/>
            </a:pPr>
            <a:r>
              <a:rPr lang="en-US" dirty="0"/>
              <a:t>And of course, if you can compose, you can decompose. Making code more functional usually involves separating out parts of your code along these three boundaries. Take an Effect and pull out some Calculation from it. Pull out some Data from your Calculation, etc.</a:t>
            </a:r>
          </a:p>
          <a:p>
            <a:pPr marL="0" indent="0">
              <a:buNone/>
            </a:pPr>
            <a:r>
              <a:rPr lang="en-US" i="1" dirty="0"/>
              <a:t>State</a:t>
            </a:r>
            <a:r>
              <a:rPr lang="en-US" dirty="0"/>
              <a:t> (a thing that varies with time) may deserve a place among those three. But as some people have said, you can always create State from Effects, so we’ll just bundle it in there for now.</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 (Effects)</a:t>
            </a:r>
          </a:p>
        </p:txBody>
      </p:sp>
    </p:spTree>
    <p:extLst>
      <p:ext uri="{BB962C8B-B14F-4D97-AF65-F5344CB8AC3E}">
        <p14:creationId xmlns:p14="http://schemas.microsoft.com/office/powerpoint/2010/main" val="26916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1EE4-9B62-47E5-B4DA-39BD4869EBBA}"/>
              </a:ext>
            </a:extLst>
          </p:cNvPr>
          <p:cNvSpPr>
            <a:spLocks noGrp="1"/>
          </p:cNvSpPr>
          <p:nvPr>
            <p:ph type="title"/>
          </p:nvPr>
        </p:nvSpPr>
        <p:spPr/>
        <p:txBody>
          <a:bodyPr/>
          <a:lstStyle/>
          <a:p>
            <a:r>
              <a:rPr lang="en-US" b="1" dirty="0"/>
              <a:t>What is a programing paradigm?</a:t>
            </a:r>
            <a:endParaRPr lang="en-US" dirty="0"/>
          </a:p>
        </p:txBody>
      </p:sp>
      <p:sp>
        <p:nvSpPr>
          <p:cNvPr id="3" name="Content Placeholder 2">
            <a:extLst>
              <a:ext uri="{FF2B5EF4-FFF2-40B4-BE49-F238E27FC236}">
                <a16:creationId xmlns:a16="http://schemas.microsoft.com/office/drawing/2014/main" id="{FC3369B5-B297-4783-9C07-E8DF39F49599}"/>
              </a:ext>
            </a:extLst>
          </p:cNvPr>
          <p:cNvSpPr>
            <a:spLocks noGrp="1"/>
          </p:cNvSpPr>
          <p:nvPr>
            <p:ph idx="1"/>
          </p:nvPr>
        </p:nvSpPr>
        <p:spPr/>
        <p:txBody>
          <a:bodyPr/>
          <a:lstStyle/>
          <a:p>
            <a:pPr marL="0" indent="0">
              <a:buNone/>
            </a:pPr>
            <a:r>
              <a:rPr lang="en-US" i="1" dirty="0"/>
              <a:t>paradigm</a:t>
            </a:r>
            <a:endParaRPr lang="en-US" dirty="0"/>
          </a:p>
          <a:p>
            <a:pPr marL="0" indent="0">
              <a:buNone/>
            </a:pPr>
            <a:r>
              <a:rPr lang="en-US" dirty="0"/>
              <a:t>a philosophical and theoretical framework of a scientific school or discipline within which theories, laws, and generalizations and the experiments performed in support of them are formulated</a:t>
            </a:r>
          </a:p>
          <a:p>
            <a:endParaRPr lang="en-US" dirty="0"/>
          </a:p>
        </p:txBody>
      </p:sp>
    </p:spTree>
    <p:extLst>
      <p:ext uri="{BB962C8B-B14F-4D97-AF65-F5344CB8AC3E}">
        <p14:creationId xmlns:p14="http://schemas.microsoft.com/office/powerpoint/2010/main" val="316811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6765-5A9B-461C-8A8D-E05463D0C2EC}"/>
              </a:ext>
            </a:extLst>
          </p:cNvPr>
          <p:cNvSpPr>
            <a:spLocks noGrp="1"/>
          </p:cNvSpPr>
          <p:nvPr>
            <p:ph type="title"/>
          </p:nvPr>
        </p:nvSpPr>
        <p:spPr/>
        <p:txBody>
          <a:bodyPr/>
          <a:lstStyle/>
          <a:p>
            <a:r>
              <a:rPr lang="en-US" dirty="0"/>
              <a:t>The gap narrows...</a:t>
            </a:r>
          </a:p>
        </p:txBody>
      </p:sp>
      <p:sp>
        <p:nvSpPr>
          <p:cNvPr id="3" name="Content Placeholder 2">
            <a:extLst>
              <a:ext uri="{FF2B5EF4-FFF2-40B4-BE49-F238E27FC236}">
                <a16:creationId xmlns:a16="http://schemas.microsoft.com/office/drawing/2014/main" id="{F3FA8575-9FE4-4B7F-B54C-3FC11C670C31}"/>
              </a:ext>
            </a:extLst>
          </p:cNvPr>
          <p:cNvSpPr>
            <a:spLocks noGrp="1"/>
          </p:cNvSpPr>
          <p:nvPr>
            <p:ph idx="1"/>
          </p:nvPr>
        </p:nvSpPr>
        <p:spPr/>
        <p:txBody>
          <a:bodyPr/>
          <a:lstStyle/>
          <a:p>
            <a:pPr marL="0" indent="0">
              <a:buNone/>
            </a:pPr>
            <a:r>
              <a:rPr lang="en-US" dirty="0"/>
              <a:t>Since 3.0 C# has many features well-known to functional programmers</a:t>
            </a:r>
          </a:p>
          <a:p>
            <a:r>
              <a:rPr lang="en-US" dirty="0"/>
              <a:t>Parameterized types and polymorphic functions (generics)</a:t>
            </a:r>
          </a:p>
          <a:p>
            <a:r>
              <a:rPr lang="en-US" dirty="0"/>
              <a:t>First-class functions (delegates)</a:t>
            </a:r>
          </a:p>
          <a:p>
            <a:r>
              <a:rPr lang="en-US" dirty="0"/>
              <a:t>Lightweight lambda expressions &amp; closure conversion</a:t>
            </a:r>
          </a:p>
          <a:p>
            <a:r>
              <a:rPr lang="en-US" dirty="0"/>
              <a:t>Type inference (for locals and lambdas)</a:t>
            </a:r>
          </a:p>
          <a:p>
            <a:r>
              <a:rPr lang="en-US" dirty="0"/>
              <a:t>Streams (iterators)</a:t>
            </a:r>
          </a:p>
          <a:p>
            <a:r>
              <a:rPr lang="en-US" dirty="0"/>
              <a:t>A library of higher-order functions for collections &amp; iterators (LINQ)</a:t>
            </a:r>
          </a:p>
        </p:txBody>
      </p:sp>
    </p:spTree>
    <p:extLst>
      <p:ext uri="{BB962C8B-B14F-4D97-AF65-F5344CB8AC3E}">
        <p14:creationId xmlns:p14="http://schemas.microsoft.com/office/powerpoint/2010/main" val="124711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B1164-8C70-4BAA-95CD-27725E409219}"/>
              </a:ext>
            </a:extLst>
          </p:cNvPr>
          <p:cNvSpPr>
            <a:spLocks noGrp="1"/>
          </p:cNvSpPr>
          <p:nvPr>
            <p:ph idx="1"/>
          </p:nvPr>
        </p:nvSpPr>
        <p:spPr/>
        <p:txBody>
          <a:bodyPr/>
          <a:lstStyle/>
          <a:p>
            <a:r>
              <a:rPr lang="en-US" dirty="0"/>
              <a:t>Don’t use LINQ</a:t>
            </a:r>
          </a:p>
          <a:p>
            <a:r>
              <a:rPr lang="en-US" dirty="0"/>
              <a:t>Use </a:t>
            </a:r>
            <a:r>
              <a:rPr lang="en-US" dirty="0" err="1"/>
              <a:t>IEnumerable</a:t>
            </a:r>
            <a:endParaRPr lang="en-US" dirty="0"/>
          </a:p>
          <a:p>
            <a:r>
              <a:rPr lang="en-US" dirty="0"/>
              <a:t>Heavily use delegates (lambdas)</a:t>
            </a:r>
          </a:p>
        </p:txBody>
      </p:sp>
      <p:sp>
        <p:nvSpPr>
          <p:cNvPr id="8" name="Title 1">
            <a:extLst>
              <a:ext uri="{FF2B5EF4-FFF2-40B4-BE49-F238E27FC236}">
                <a16:creationId xmlns:a16="http://schemas.microsoft.com/office/drawing/2014/main" id="{EC626B65-9FFD-43B5-A807-0D05B784DC3F}"/>
              </a:ext>
            </a:extLst>
          </p:cNvPr>
          <p:cNvSpPr txBox="1">
            <a:spLocks/>
          </p:cNvSpPr>
          <p:nvPr/>
        </p:nvSpPr>
        <p:spPr bwMode="gray">
          <a:xfrm>
            <a:off x="1154954" y="62554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Functional (Declarative)</a:t>
            </a:r>
          </a:p>
        </p:txBody>
      </p:sp>
      <p:sp>
        <p:nvSpPr>
          <p:cNvPr id="9" name="Title 1">
            <a:extLst>
              <a:ext uri="{FF2B5EF4-FFF2-40B4-BE49-F238E27FC236}">
                <a16:creationId xmlns:a16="http://schemas.microsoft.com/office/drawing/2014/main" id="{966061F1-D1B3-41DC-A10A-2082A83BCB91}"/>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Task limitations</a:t>
            </a:r>
          </a:p>
        </p:txBody>
      </p:sp>
    </p:spTree>
    <p:extLst>
      <p:ext uri="{BB962C8B-B14F-4D97-AF65-F5344CB8AC3E}">
        <p14:creationId xmlns:p14="http://schemas.microsoft.com/office/powerpoint/2010/main" val="174660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209606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261149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OOP</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normAutofit fontScale="85000" lnSpcReduction="20000"/>
          </a:bodyPr>
          <a:lstStyle/>
          <a:p>
            <a:r>
              <a:rPr lang="en-US" dirty="0"/>
              <a:t>Encapsulation- The implementation and state of each object are privately held inside a defined boundary, or class. Other objects do not have access to this class or the authority to make changes but are only able to call a list of public functions, or methods. This characteristic of data hiding provides greater program security and avoids unintended data corruption.</a:t>
            </a:r>
          </a:p>
          <a:p>
            <a:r>
              <a:rPr lang="en-US" dirty="0"/>
              <a:t>Abstraction- Objects only reveal internal mechanisms that are relevant for the use of other objects, hiding any unnecessary implementation code. This concept helps developers make changes and additions over time more easily.</a:t>
            </a:r>
          </a:p>
          <a:p>
            <a:r>
              <a:rPr lang="en-US" dirty="0"/>
              <a:t>Inheritance- Relationships and subclasses between objects can be assigned, allowing developers to reuse a common logic while still maintaining a unique hierarchy. This property of OOP forces a more thorough data analysis, reduces development time and ensures a higher level of accuracy.</a:t>
            </a:r>
          </a:p>
          <a:p>
            <a:r>
              <a:rPr lang="en-US" dirty="0"/>
              <a:t>Polymorphism- Objects are allowed to take on more than one form depending on the context. The program will determine which meaning or usage is necessary for each execution of that object, cutting down on the need to duplicate code.</a:t>
            </a:r>
          </a:p>
          <a:p>
            <a:pPr marL="0" indent="0">
              <a:buNone/>
            </a:pPr>
            <a:endParaRPr lang="en-US" dirty="0"/>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Principles</a:t>
            </a:r>
          </a:p>
        </p:txBody>
      </p:sp>
    </p:spTree>
    <p:extLst>
      <p:ext uri="{BB962C8B-B14F-4D97-AF65-F5344CB8AC3E}">
        <p14:creationId xmlns:p14="http://schemas.microsoft.com/office/powerpoint/2010/main" val="8305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342345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B4A-10A0-47E6-94ED-5F62853A4398}"/>
              </a:ext>
            </a:extLst>
          </p:cNvPr>
          <p:cNvSpPr>
            <a:spLocks noGrp="1"/>
          </p:cNvSpPr>
          <p:nvPr>
            <p:ph type="title"/>
          </p:nvPr>
        </p:nvSpPr>
        <p:spPr/>
        <p:txBody>
          <a:bodyPr/>
          <a:lstStyle/>
          <a:p>
            <a:r>
              <a:rPr lang="en-US" b="1" dirty="0"/>
              <a:t>Part Two: Soccer League Table</a:t>
            </a:r>
            <a:endParaRPr lang="en-US" dirty="0"/>
          </a:p>
        </p:txBody>
      </p:sp>
      <p:sp>
        <p:nvSpPr>
          <p:cNvPr id="3" name="Content Placeholder 2">
            <a:extLst>
              <a:ext uri="{FF2B5EF4-FFF2-40B4-BE49-F238E27FC236}">
                <a16:creationId xmlns:a16="http://schemas.microsoft.com/office/drawing/2014/main" id="{05EF5961-22C5-4D9D-A518-182541CF9CFB}"/>
              </a:ext>
            </a:extLst>
          </p:cNvPr>
          <p:cNvSpPr>
            <a:spLocks noGrp="1"/>
          </p:cNvSpPr>
          <p:nvPr>
            <p:ph idx="1"/>
          </p:nvPr>
        </p:nvSpPr>
        <p:spPr/>
        <p:txBody>
          <a:bodyPr/>
          <a:lstStyle/>
          <a:p>
            <a:r>
              <a:rPr lang="en-US" dirty="0"/>
              <a:t>The file </a:t>
            </a:r>
            <a:r>
              <a:rPr lang="en-US" dirty="0">
                <a:hlinkClick r:id="rId2"/>
              </a:rPr>
              <a:t>football.dat</a:t>
            </a:r>
            <a:r>
              <a:rPr lang="en-US" dirty="0"/>
              <a:t> contains the results from the English Premier League for 2001/2. The columns labeled ‘F’ and ‘A’ contain the total number of goals scored for and against each team in that season (so Arsenal scored 79 goals against opponents, and had 36 goals scored against them). Write a program to print the name of the team with the smallest difference in ‘for’ and ‘against’ goals.</a:t>
            </a:r>
          </a:p>
        </p:txBody>
      </p:sp>
    </p:spTree>
    <p:extLst>
      <p:ext uri="{BB962C8B-B14F-4D97-AF65-F5344CB8AC3E}">
        <p14:creationId xmlns:p14="http://schemas.microsoft.com/office/powerpoint/2010/main" val="74353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F350-1131-4539-8EC7-1BDE56D452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C6C70-30DE-4D16-B9D6-656DA85C38B3}"/>
              </a:ext>
            </a:extLst>
          </p:cNvPr>
          <p:cNvSpPr>
            <a:spLocks noGrp="1"/>
          </p:cNvSpPr>
          <p:nvPr>
            <p:ph idx="1"/>
          </p:nvPr>
        </p:nvSpPr>
        <p:spPr/>
        <p:txBody>
          <a:bodyPr>
            <a:normAutofit fontScale="92500"/>
          </a:bodyPr>
          <a:lstStyle/>
          <a:p>
            <a:pPr marL="0" indent="0">
              <a:buNone/>
            </a:pPr>
            <a:r>
              <a:rPr lang="en-US" dirty="0"/>
              <a:t>We need to distinguish between the features and the methodologies. When we argue, we need to be aware that it doesn’t make much sense to argue about which features define a paradigm. The paradigm is mental and often hard to express, which is why we talk about “real OOP” and doing “FP in my language”.</a:t>
            </a:r>
          </a:p>
          <a:p>
            <a:pPr marL="0" indent="0">
              <a:buNone/>
            </a:pPr>
            <a:r>
              <a:rPr lang="en-US" dirty="0"/>
              <a:t>There is perhaps hope to break the curse of the Procedural Paradox. Can we make the languages a better expression of the paradigm? Or, more generally, what does starting with the paradigm tell us about how to design languages? There is no doubt that all of these paradigms are useful and that they are not mutually exclusive. They are simply different perspectives on the same thing–solving problems with code. A language and its features should be more clearly framed as support for expressing our thinking, regardless of paradigm.</a:t>
            </a:r>
          </a:p>
          <a:p>
            <a:pPr marL="0" indent="0">
              <a:buNone/>
            </a:pPr>
            <a:endParaRPr lang="en-US" dirty="0"/>
          </a:p>
        </p:txBody>
      </p:sp>
    </p:spTree>
    <p:extLst>
      <p:ext uri="{BB962C8B-B14F-4D97-AF65-F5344CB8AC3E}">
        <p14:creationId xmlns:p14="http://schemas.microsoft.com/office/powerpoint/2010/main" val="1222841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C343-8EFC-494B-B6C8-45FDB70EF332}"/>
              </a:ext>
            </a:extLst>
          </p:cNvPr>
          <p:cNvSpPr>
            <a:spLocks noGrp="1"/>
          </p:cNvSpPr>
          <p:nvPr>
            <p:ph type="title"/>
          </p:nvPr>
        </p:nvSpPr>
        <p:spPr/>
        <p:txBody>
          <a:bodyPr/>
          <a:lstStyle/>
          <a:p>
            <a:r>
              <a:rPr lang="en-US"/>
              <a:t>References / Links</a:t>
            </a:r>
            <a:endParaRPr lang="en-US" dirty="0"/>
          </a:p>
        </p:txBody>
      </p:sp>
      <p:sp>
        <p:nvSpPr>
          <p:cNvPr id="3" name="Content Placeholder 2">
            <a:extLst>
              <a:ext uri="{FF2B5EF4-FFF2-40B4-BE49-F238E27FC236}">
                <a16:creationId xmlns:a16="http://schemas.microsoft.com/office/drawing/2014/main" id="{FF744484-B19D-4681-A7C4-E60A079808B1}"/>
              </a:ext>
            </a:extLst>
          </p:cNvPr>
          <p:cNvSpPr>
            <a:spLocks noGrp="1"/>
          </p:cNvSpPr>
          <p:nvPr>
            <p:ph idx="1"/>
          </p:nvPr>
        </p:nvSpPr>
        <p:spPr/>
        <p:txBody>
          <a:bodyPr/>
          <a:lstStyle/>
          <a:p>
            <a:r>
              <a:rPr lang="en-US" dirty="0">
                <a:hlinkClick r:id="rId2"/>
              </a:rPr>
              <a:t>http://codekata.com/kata/kata04-data-munging/</a:t>
            </a:r>
            <a:endParaRPr lang="en-US" dirty="0"/>
          </a:p>
          <a:p>
            <a:r>
              <a:rPr lang="en-US" dirty="0">
                <a:hlinkClick r:id="rId3"/>
              </a:rPr>
              <a:t>https://lispcast.com/procedural-paradox/</a:t>
            </a:r>
            <a:endParaRPr lang="en-US" dirty="0"/>
          </a:p>
          <a:p>
            <a:r>
              <a:rPr lang="en-US" dirty="0">
                <a:hlinkClick r:id="rId4"/>
              </a:rPr>
              <a:t>https://cs.lmu.edu/~ray/notes/paradigms/</a:t>
            </a:r>
            <a:endParaRPr lang="en-US" dirty="0"/>
          </a:p>
          <a:p>
            <a:r>
              <a:rPr lang="en-US" dirty="0">
                <a:hlinkClick r:id="rId5"/>
              </a:rPr>
              <a:t>https://pdfs.semanticscholar.org/1af1/d1060c9f29a661531189276792af429022db.pdf</a:t>
            </a:r>
            <a:endParaRPr lang="en-US" dirty="0"/>
          </a:p>
          <a:p>
            <a:r>
              <a:rPr lang="en-US" dirty="0"/>
              <a:t>https://github.com/Lewis945/CSharpParadigmsTutorial</a:t>
            </a:r>
          </a:p>
          <a:p>
            <a:endParaRPr lang="en-US" dirty="0"/>
          </a:p>
        </p:txBody>
      </p:sp>
    </p:spTree>
    <p:extLst>
      <p:ext uri="{BB962C8B-B14F-4D97-AF65-F5344CB8AC3E}">
        <p14:creationId xmlns:p14="http://schemas.microsoft.com/office/powerpoint/2010/main" val="244751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0B14-91AD-48CA-9CB7-387868ED50C2}"/>
              </a:ext>
            </a:extLst>
          </p:cNvPr>
          <p:cNvSpPr>
            <a:spLocks noGrp="1"/>
          </p:cNvSpPr>
          <p:nvPr>
            <p:ph type="title"/>
          </p:nvPr>
        </p:nvSpPr>
        <p:spPr/>
        <p:txBody>
          <a:bodyPr/>
          <a:lstStyle/>
          <a:p>
            <a:r>
              <a:rPr lang="en-US" dirty="0"/>
              <a:t>Merriam-Webster</a:t>
            </a:r>
          </a:p>
        </p:txBody>
      </p:sp>
      <p:sp>
        <p:nvSpPr>
          <p:cNvPr id="3" name="Content Placeholder 2">
            <a:extLst>
              <a:ext uri="{FF2B5EF4-FFF2-40B4-BE49-F238E27FC236}">
                <a16:creationId xmlns:a16="http://schemas.microsoft.com/office/drawing/2014/main" id="{F22FD136-49BE-470B-929F-71F401E67A1F}"/>
              </a:ext>
            </a:extLst>
          </p:cNvPr>
          <p:cNvSpPr>
            <a:spLocks noGrp="1"/>
          </p:cNvSpPr>
          <p:nvPr>
            <p:ph idx="1"/>
          </p:nvPr>
        </p:nvSpPr>
        <p:spPr/>
        <p:txBody>
          <a:bodyPr/>
          <a:lstStyle/>
          <a:p>
            <a:pPr marL="0" indent="0">
              <a:buNone/>
            </a:pPr>
            <a:r>
              <a:rPr lang="en-US" i="1" dirty="0"/>
              <a:t>paradigm</a:t>
            </a:r>
            <a:endParaRPr lang="en-US" dirty="0"/>
          </a:p>
          <a:p>
            <a:pPr marL="0" indent="0">
              <a:buNone/>
            </a:pPr>
            <a:r>
              <a:rPr lang="en-US" dirty="0"/>
              <a:t>a framework containing the basic assumptions, ways of thinking, and methodology that are commonly accepted by members of a scientific community.</a:t>
            </a:r>
          </a:p>
          <a:p>
            <a:pPr marL="0" indent="0">
              <a:buNone/>
            </a:pPr>
            <a:r>
              <a:rPr lang="en-US" dirty="0"/>
              <a:t>such a cognitive framework shared by members of any discipline or group.</a:t>
            </a:r>
          </a:p>
        </p:txBody>
      </p:sp>
    </p:spTree>
    <p:extLst>
      <p:ext uri="{BB962C8B-B14F-4D97-AF65-F5344CB8AC3E}">
        <p14:creationId xmlns:p14="http://schemas.microsoft.com/office/powerpoint/2010/main" val="289158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DAC0-56E0-47CC-A90A-1ECC2DCD688F}"/>
              </a:ext>
            </a:extLst>
          </p:cNvPr>
          <p:cNvSpPr>
            <a:spLocks noGrp="1"/>
          </p:cNvSpPr>
          <p:nvPr>
            <p:ph type="title"/>
          </p:nvPr>
        </p:nvSpPr>
        <p:spPr/>
        <p:txBody>
          <a:bodyPr/>
          <a:lstStyle/>
          <a:p>
            <a:r>
              <a:rPr lang="en-US" dirty="0"/>
              <a:t>But there is a much better way to think of the paradigms</a:t>
            </a:r>
          </a:p>
        </p:txBody>
      </p:sp>
      <p:sp>
        <p:nvSpPr>
          <p:cNvPr id="3" name="Content Placeholder 2">
            <a:extLst>
              <a:ext uri="{FF2B5EF4-FFF2-40B4-BE49-F238E27FC236}">
                <a16:creationId xmlns:a16="http://schemas.microsoft.com/office/drawing/2014/main" id="{3999D327-3E3C-4FDC-880B-BD4EDFB8E584}"/>
              </a:ext>
            </a:extLst>
          </p:cNvPr>
          <p:cNvSpPr>
            <a:spLocks noGrp="1"/>
          </p:cNvSpPr>
          <p:nvPr>
            <p:ph idx="1"/>
          </p:nvPr>
        </p:nvSpPr>
        <p:spPr/>
        <p:txBody>
          <a:bodyPr/>
          <a:lstStyle/>
          <a:p>
            <a:pPr marL="0" indent="0">
              <a:buNone/>
            </a:pPr>
            <a:r>
              <a:rPr lang="en-US" dirty="0"/>
              <a:t>Each of the major paradigms is </a:t>
            </a:r>
            <a:r>
              <a:rPr lang="en-US"/>
              <a:t>a holistic </a:t>
            </a:r>
            <a:r>
              <a:rPr lang="en-US" dirty="0"/>
              <a:t>approach to solving problems with code. To define a paradigm in terms of the features of a language (OO is encapsulation, FP is no state) is to ignore the definition of </a:t>
            </a:r>
            <a:r>
              <a:rPr lang="en-US" i="1" dirty="0"/>
              <a:t>paradigm</a:t>
            </a:r>
            <a:r>
              <a:rPr lang="en-US" dirty="0"/>
              <a:t> as a way of thinking. It is a totally mental thing, which is why you can program any paradigm in any language.</a:t>
            </a:r>
          </a:p>
        </p:txBody>
      </p:sp>
    </p:spTree>
    <p:extLst>
      <p:ext uri="{BB962C8B-B14F-4D97-AF65-F5344CB8AC3E}">
        <p14:creationId xmlns:p14="http://schemas.microsoft.com/office/powerpoint/2010/main" val="141644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5E8F-378D-4D41-A176-A0F9B7E581C2}"/>
              </a:ext>
            </a:extLst>
          </p:cNvPr>
          <p:cNvSpPr>
            <a:spLocks noGrp="1"/>
          </p:cNvSpPr>
          <p:nvPr>
            <p:ph type="title"/>
          </p:nvPr>
        </p:nvSpPr>
        <p:spPr/>
        <p:txBody>
          <a:bodyPr/>
          <a:lstStyle/>
          <a:p>
            <a:r>
              <a:rPr lang="en-US" dirty="0"/>
              <a:t>Covered paradigms</a:t>
            </a:r>
          </a:p>
        </p:txBody>
      </p:sp>
      <p:sp>
        <p:nvSpPr>
          <p:cNvPr id="3" name="Content Placeholder 2">
            <a:extLst>
              <a:ext uri="{FF2B5EF4-FFF2-40B4-BE49-F238E27FC236}">
                <a16:creationId xmlns:a16="http://schemas.microsoft.com/office/drawing/2014/main" id="{6D590B17-5EA9-4D0E-9542-B0E183793230}"/>
              </a:ext>
            </a:extLst>
          </p:cNvPr>
          <p:cNvSpPr>
            <a:spLocks noGrp="1"/>
          </p:cNvSpPr>
          <p:nvPr>
            <p:ph idx="1"/>
          </p:nvPr>
        </p:nvSpPr>
        <p:spPr/>
        <p:txBody>
          <a:bodyPr>
            <a:normAutofit fontScale="92500"/>
          </a:bodyPr>
          <a:lstStyle/>
          <a:p>
            <a:r>
              <a:rPr lang="en-US" i="1" dirty="0"/>
              <a:t>Imperative</a:t>
            </a:r>
            <a:r>
              <a:rPr lang="en-US" dirty="0"/>
              <a:t>: Programming with an explicit sequence of commands that update state. </a:t>
            </a:r>
          </a:p>
          <a:p>
            <a:r>
              <a:rPr lang="en-US" i="1" dirty="0"/>
              <a:t>Declarative</a:t>
            </a:r>
            <a:r>
              <a:rPr lang="en-US" dirty="0"/>
              <a:t>: Programming by specifying the result you want, not how to get it. </a:t>
            </a:r>
          </a:p>
          <a:p>
            <a:r>
              <a:rPr lang="en-US" i="1" dirty="0"/>
              <a:t>Procedural</a:t>
            </a:r>
            <a:r>
              <a:rPr lang="en-US" dirty="0"/>
              <a:t>: Imperative programming with procedure calls. </a:t>
            </a:r>
          </a:p>
          <a:p>
            <a:r>
              <a:rPr lang="en-US" i="1" dirty="0"/>
              <a:t>Functional</a:t>
            </a:r>
            <a:r>
              <a:rPr lang="en-US" dirty="0"/>
              <a:t> (Applicative): Declarative programming with function calls that avoid any global state.</a:t>
            </a:r>
          </a:p>
          <a:p>
            <a:r>
              <a:rPr lang="en-US" i="1" dirty="0"/>
              <a:t>Function-Level</a:t>
            </a:r>
            <a:r>
              <a:rPr lang="en-US" dirty="0"/>
              <a:t> (Combinator): Programming with no variables at all.</a:t>
            </a:r>
          </a:p>
          <a:p>
            <a:r>
              <a:rPr lang="en-US" i="1" dirty="0"/>
              <a:t>Object-Oriented</a:t>
            </a:r>
            <a:r>
              <a:rPr lang="en-US" dirty="0"/>
              <a:t>: Programming by defining objects that send messages to each other. Objects have their own internal (encapsulated) state and public interfaces.</a:t>
            </a:r>
            <a:endParaRPr lang="en-US" b="1" dirty="0"/>
          </a:p>
        </p:txBody>
      </p:sp>
    </p:spTree>
    <p:extLst>
      <p:ext uri="{BB962C8B-B14F-4D97-AF65-F5344CB8AC3E}">
        <p14:creationId xmlns:p14="http://schemas.microsoft.com/office/powerpoint/2010/main" val="391421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Procedural (Imperative)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Procedural Programming is characterized by </a:t>
            </a:r>
            <a:r>
              <a:rPr lang="en-US" i="1" dirty="0"/>
              <a:t>statements</a:t>
            </a:r>
            <a:r>
              <a:rPr lang="en-US" dirty="0"/>
              <a:t> which have an </a:t>
            </a:r>
            <a:r>
              <a:rPr lang="en-US" i="1" dirty="0"/>
              <a:t>effect</a:t>
            </a:r>
            <a:r>
              <a:rPr lang="en-US" dirty="0"/>
              <a:t>. For instance, the effect could be setting the value of a variable or it could be printing a line to the terminal. You often see procedural languages have </a:t>
            </a:r>
            <a:r>
              <a:rPr lang="en-US" i="1" dirty="0"/>
              <a:t>subroutines</a:t>
            </a:r>
            <a:r>
              <a:rPr lang="en-US" dirty="0"/>
              <a:t> (sometimes called functions) which contain other statements. Subroutines allow you to build your own effects from other effects, give them names, and call them like any another statement. You get reuse and abstraction.</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features</a:t>
            </a:r>
          </a:p>
        </p:txBody>
      </p:sp>
    </p:spTree>
    <p:extLst>
      <p:ext uri="{BB962C8B-B14F-4D97-AF65-F5344CB8AC3E}">
        <p14:creationId xmlns:p14="http://schemas.microsoft.com/office/powerpoint/2010/main" val="286094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021-AA22-4704-B182-FAE562930A70}"/>
              </a:ext>
            </a:extLst>
          </p:cNvPr>
          <p:cNvSpPr>
            <a:spLocks noGrp="1"/>
          </p:cNvSpPr>
          <p:nvPr>
            <p:ph type="title"/>
          </p:nvPr>
        </p:nvSpPr>
        <p:spPr>
          <a:xfrm>
            <a:off x="1154954" y="625541"/>
            <a:ext cx="8761413" cy="706964"/>
          </a:xfrm>
        </p:spPr>
        <p:txBody>
          <a:bodyPr/>
          <a:lstStyle/>
          <a:p>
            <a:r>
              <a:rPr lang="en-US" dirty="0"/>
              <a:t>Procedural (Imperative)</a:t>
            </a:r>
          </a:p>
        </p:txBody>
      </p:sp>
      <p:sp>
        <p:nvSpPr>
          <p:cNvPr id="3" name="Content Placeholder 2">
            <a:extLst>
              <a:ext uri="{FF2B5EF4-FFF2-40B4-BE49-F238E27FC236}">
                <a16:creationId xmlns:a16="http://schemas.microsoft.com/office/drawing/2014/main" id="{A1BA6DBA-1F2B-491F-BA4B-1C93E66D8437}"/>
              </a:ext>
            </a:extLst>
          </p:cNvPr>
          <p:cNvSpPr>
            <a:spLocks noGrp="1"/>
          </p:cNvSpPr>
          <p:nvPr>
            <p:ph idx="1"/>
          </p:nvPr>
        </p:nvSpPr>
        <p:spPr/>
        <p:txBody>
          <a:bodyPr/>
          <a:lstStyle/>
          <a:p>
            <a:pPr marL="0" indent="0">
              <a:buNone/>
            </a:pPr>
            <a:r>
              <a:rPr lang="en-US" dirty="0"/>
              <a:t>The Procedural Programming approach to solving problems with software is to treat any solution like a series of steps to be performed. Each step could actually be a complex subtask that includes many smaller steps. It corresponds so well to a very common way of describing a solution: a list of steps to take to arrive at the solution.</a:t>
            </a:r>
          </a:p>
          <a:p>
            <a:pPr marL="0" indent="0">
              <a:buNone/>
            </a:pPr>
            <a:endParaRPr lang="en-US" dirty="0"/>
          </a:p>
          <a:p>
            <a:pPr marL="0" indent="0">
              <a:buNone/>
            </a:pPr>
            <a:r>
              <a:rPr lang="en-US" dirty="0"/>
              <a:t>Many everyday solutions are given in terms of steps to accomplish. Recipes in cookbooks. Furniture assembly instructions. Directions to the library. Any How-To material. It’s something we all are very familiar with.</a:t>
            </a:r>
          </a:p>
        </p:txBody>
      </p:sp>
      <p:sp>
        <p:nvSpPr>
          <p:cNvPr id="4" name="Title 1">
            <a:extLst>
              <a:ext uri="{FF2B5EF4-FFF2-40B4-BE49-F238E27FC236}">
                <a16:creationId xmlns:a16="http://schemas.microsoft.com/office/drawing/2014/main" id="{B51B5D7A-B596-419B-952A-C9556DDAE548}"/>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The methodology</a:t>
            </a:r>
          </a:p>
        </p:txBody>
      </p:sp>
    </p:spTree>
    <p:extLst>
      <p:ext uri="{BB962C8B-B14F-4D97-AF65-F5344CB8AC3E}">
        <p14:creationId xmlns:p14="http://schemas.microsoft.com/office/powerpoint/2010/main" val="353893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B1164-8C70-4BAA-95CD-27725E409219}"/>
              </a:ext>
            </a:extLst>
          </p:cNvPr>
          <p:cNvSpPr>
            <a:spLocks noGrp="1"/>
          </p:cNvSpPr>
          <p:nvPr>
            <p:ph idx="1"/>
          </p:nvPr>
        </p:nvSpPr>
        <p:spPr/>
        <p:txBody>
          <a:bodyPr/>
          <a:lstStyle/>
          <a:p>
            <a:r>
              <a:rPr lang="en-US" dirty="0"/>
              <a:t>Don’t use LINQ</a:t>
            </a:r>
          </a:p>
          <a:p>
            <a:r>
              <a:rPr lang="en-US" dirty="0"/>
              <a:t>Don’t use delegates and anonymous types</a:t>
            </a:r>
          </a:p>
          <a:p>
            <a:r>
              <a:rPr lang="en-US" dirty="0"/>
              <a:t>Avoid all new fancy C# features</a:t>
            </a:r>
          </a:p>
          <a:p>
            <a:r>
              <a:rPr lang="en-US" dirty="0"/>
              <a:t>Try to stick to primitive data types, arrays, loops</a:t>
            </a:r>
          </a:p>
          <a:p>
            <a:r>
              <a:rPr lang="en-US" dirty="0"/>
              <a:t>Imagine you are using C in 70’s </a:t>
            </a:r>
            <a:r>
              <a:rPr lang="en-US" dirty="0">
                <a:sym typeface="Wingdings" panose="05000000000000000000" pitchFamily="2" charset="2"/>
              </a:rPr>
              <a:t></a:t>
            </a:r>
            <a:endParaRPr lang="en-US" dirty="0"/>
          </a:p>
        </p:txBody>
      </p:sp>
      <p:sp>
        <p:nvSpPr>
          <p:cNvPr id="8" name="Title 1">
            <a:extLst>
              <a:ext uri="{FF2B5EF4-FFF2-40B4-BE49-F238E27FC236}">
                <a16:creationId xmlns:a16="http://schemas.microsoft.com/office/drawing/2014/main" id="{EC626B65-9FFD-43B5-A807-0D05B784DC3F}"/>
              </a:ext>
            </a:extLst>
          </p:cNvPr>
          <p:cNvSpPr txBox="1">
            <a:spLocks/>
          </p:cNvSpPr>
          <p:nvPr/>
        </p:nvSpPr>
        <p:spPr bwMode="gray">
          <a:xfrm>
            <a:off x="1154954" y="625541"/>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Procedural (Imperative)</a:t>
            </a:r>
          </a:p>
        </p:txBody>
      </p:sp>
      <p:sp>
        <p:nvSpPr>
          <p:cNvPr id="9" name="Title 1">
            <a:extLst>
              <a:ext uri="{FF2B5EF4-FFF2-40B4-BE49-F238E27FC236}">
                <a16:creationId xmlns:a16="http://schemas.microsoft.com/office/drawing/2014/main" id="{966061F1-D1B3-41DC-A10A-2082A83BCB91}"/>
              </a:ext>
            </a:extLst>
          </p:cNvPr>
          <p:cNvSpPr txBox="1">
            <a:spLocks/>
          </p:cNvSpPr>
          <p:nvPr/>
        </p:nvSpPr>
        <p:spPr bwMode="gray">
          <a:xfrm>
            <a:off x="1187076" y="126103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Task limitations</a:t>
            </a:r>
          </a:p>
        </p:txBody>
      </p:sp>
    </p:spTree>
    <p:extLst>
      <p:ext uri="{BB962C8B-B14F-4D97-AF65-F5344CB8AC3E}">
        <p14:creationId xmlns:p14="http://schemas.microsoft.com/office/powerpoint/2010/main" val="21647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904-AB5A-4A40-829D-7D742168A7D1}"/>
              </a:ext>
            </a:extLst>
          </p:cNvPr>
          <p:cNvSpPr>
            <a:spLocks noGrp="1"/>
          </p:cNvSpPr>
          <p:nvPr>
            <p:ph type="title"/>
          </p:nvPr>
        </p:nvSpPr>
        <p:spPr/>
        <p:txBody>
          <a:bodyPr/>
          <a:lstStyle/>
          <a:p>
            <a:r>
              <a:rPr lang="en-US" b="1" dirty="0"/>
              <a:t>Part One: Weather Data</a:t>
            </a:r>
            <a:endParaRPr lang="en-US" dirty="0"/>
          </a:p>
        </p:txBody>
      </p:sp>
      <p:sp>
        <p:nvSpPr>
          <p:cNvPr id="3" name="Content Placeholder 2">
            <a:extLst>
              <a:ext uri="{FF2B5EF4-FFF2-40B4-BE49-F238E27FC236}">
                <a16:creationId xmlns:a16="http://schemas.microsoft.com/office/drawing/2014/main" id="{E26F6438-BA24-4150-945A-403690688020}"/>
              </a:ext>
            </a:extLst>
          </p:cNvPr>
          <p:cNvSpPr>
            <a:spLocks noGrp="1"/>
          </p:cNvSpPr>
          <p:nvPr>
            <p:ph idx="1"/>
          </p:nvPr>
        </p:nvSpPr>
        <p:spPr/>
        <p:txBody>
          <a:bodyPr/>
          <a:lstStyle/>
          <a:p>
            <a:r>
              <a:rPr lang="en-US" dirty="0"/>
              <a:t>In </a:t>
            </a:r>
            <a:r>
              <a:rPr lang="en-US" dirty="0">
                <a:hlinkClick r:id="rId2"/>
              </a:rPr>
              <a:t>weather.dat</a:t>
            </a:r>
            <a:r>
              <a:rPr lang="en-US" dirty="0"/>
              <a:t> you’ll find daily weather data for Morristown, NJ for June 2002. Download this text file, then write a program to output the day number (column one) with the smallest temperature spread (the maximum temperature is the second column, the minimum the third column).</a:t>
            </a:r>
          </a:p>
        </p:txBody>
      </p:sp>
    </p:spTree>
    <p:extLst>
      <p:ext uri="{BB962C8B-B14F-4D97-AF65-F5344CB8AC3E}">
        <p14:creationId xmlns:p14="http://schemas.microsoft.com/office/powerpoint/2010/main" val="2706972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184</TotalTime>
  <Words>2215</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 Boardroom</vt:lpstr>
      <vt:lpstr>Multiple programming paradigms in C#</vt:lpstr>
      <vt:lpstr>What is a programing paradigm?</vt:lpstr>
      <vt:lpstr>Merriam-Webster</vt:lpstr>
      <vt:lpstr>But there is a much better way to think of the paradigms</vt:lpstr>
      <vt:lpstr>Covered paradigms</vt:lpstr>
      <vt:lpstr>Procedural (Imperative)</vt:lpstr>
      <vt:lpstr>Procedural (Imperative)</vt:lpstr>
      <vt:lpstr>PowerPoint Presentation</vt:lpstr>
      <vt:lpstr>Part One: Weather Data</vt:lpstr>
      <vt:lpstr>Part Two: Soccer League Table</vt:lpstr>
      <vt:lpstr>Questions to ask yourself</vt:lpstr>
      <vt:lpstr>Functional (Declarative)</vt:lpstr>
      <vt:lpstr>Functional (Declarative)</vt:lpstr>
      <vt:lpstr>Functional (Declarative)</vt:lpstr>
      <vt:lpstr>Functional (Declarative)</vt:lpstr>
      <vt:lpstr>Functional (Declarative)</vt:lpstr>
      <vt:lpstr>Functional (Declarative)</vt:lpstr>
      <vt:lpstr>Functional (Declarative)</vt:lpstr>
      <vt:lpstr>Functional (Declarative)</vt:lpstr>
      <vt:lpstr>The gap narrows...</vt:lpstr>
      <vt:lpstr>PowerPoint Presentation</vt:lpstr>
      <vt:lpstr>Part One: Weather Data</vt:lpstr>
      <vt:lpstr>Part Two: Soccer League Table</vt:lpstr>
      <vt:lpstr>OOP</vt:lpstr>
      <vt:lpstr>Part One: Weather Data</vt:lpstr>
      <vt:lpstr>Part Two: Soccer League Table</vt:lpstr>
      <vt:lpstr>Conclusion</vt:lpstr>
      <vt:lpstr>References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Vitalii Zakharov</dc:creator>
  <cp:lastModifiedBy>Vitalii Zakharov</cp:lastModifiedBy>
  <cp:revision>57</cp:revision>
  <dcterms:created xsi:type="dcterms:W3CDTF">2019-10-04T08:29:32Z</dcterms:created>
  <dcterms:modified xsi:type="dcterms:W3CDTF">2019-10-09T11:46:07Z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vizakha@microsoft.com</vt:lpwstr>
  </property>
  <property fmtid="{D5CDD505-2E9C-101B-9397-08002B2CF9AE}" pid="5" name="MSIP_Label_f42aa342-8706-4288-bd11-ebb85995028c_SetDate">
    <vt:lpwstr>2019-10-04T08:30:19.5325102Z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cce86d3c-e8a9-47a8-8fc2-a289069b76d4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