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76" r:id="rId4"/>
    <p:sldId id="262" r:id="rId5"/>
    <p:sldId id="275" r:id="rId6"/>
    <p:sldId id="274" r:id="rId7"/>
    <p:sldId id="273" r:id="rId8"/>
    <p:sldId id="264" r:id="rId9"/>
    <p:sldId id="267" r:id="rId10"/>
    <p:sldId id="263" r:id="rId11"/>
    <p:sldId id="265" r:id="rId12"/>
    <p:sldId id="269" r:id="rId13"/>
    <p:sldId id="268" r:id="rId14"/>
    <p:sldId id="270" r:id="rId15"/>
    <p:sldId id="271" r:id="rId16"/>
    <p:sldId id="279" r:id="rId17"/>
    <p:sldId id="280" r:id="rId18"/>
    <p:sldId id="281" r:id="rId19"/>
    <p:sldId id="28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0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Quaternion#Hamilton_product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Quaternions_and_spatial_rotation#Using_quaternion_as_rotations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chrobotics.com/wp-content/uploads/2012/11/Inertial-Frame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AB245-5344-4A84-A6AF-1324638308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Inertial Navigation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B5AF6B-B16F-4DEC-BEC6-BC838ED1AF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Lewis Collum</a:t>
            </a:r>
          </a:p>
        </p:txBody>
      </p:sp>
    </p:spTree>
    <p:extLst>
      <p:ext uri="{BB962C8B-B14F-4D97-AF65-F5344CB8AC3E}">
        <p14:creationId xmlns:p14="http://schemas.microsoft.com/office/powerpoint/2010/main" val="1422345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02152-B210-4E1F-8DA7-7CB6D01BA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Hamilton Product</a:t>
            </a:r>
            <a:br>
              <a:rPr lang="en-US" sz="1800" dirty="0"/>
            </a:br>
            <a:r>
              <a:rPr lang="en-US" sz="1800" dirty="0"/>
              <a:t>Overloading multiplication operator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F6686E-FA85-4795-AFDE-99FC65BADA9B}"/>
              </a:ext>
            </a:extLst>
          </p:cNvPr>
          <p:cNvSpPr/>
          <p:nvPr/>
        </p:nvSpPr>
        <p:spPr>
          <a:xfrm>
            <a:off x="685801" y="2438181"/>
            <a:ext cx="6096000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  <a:lumOff val="2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__</a:t>
            </a:r>
            <a:r>
              <a:rPr lang="en-US" dirty="0" err="1">
                <a:solidFill>
                  <a:srgbClr val="FF00FF"/>
                </a:solidFill>
                <a:latin typeface="Consolas" panose="020B0609020204030204" pitchFamily="49" charset="0"/>
              </a:rPr>
              <a:t>mul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__</a:t>
            </a:r>
            <a:r>
              <a:rPr lang="en-US" b="1" dirty="0">
                <a:solidFill>
                  <a:srgbClr val="FFCC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other</a:t>
            </a:r>
            <a:r>
              <a:rPr lang="en-US" b="1" dirty="0">
                <a:solidFill>
                  <a:srgbClr val="FFCC00"/>
                </a:solidFill>
                <a:latin typeface="Consolas" panose="020B0609020204030204" pitchFamily="49" charset="0"/>
              </a:rPr>
              <a:t>):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	b1</a:t>
            </a:r>
            <a:r>
              <a:rPr lang="en-US" b="1" dirty="0">
                <a:solidFill>
                  <a:srgbClr val="FFCC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c1</a:t>
            </a:r>
            <a:r>
              <a:rPr lang="en-US" b="1" dirty="0">
                <a:solidFill>
                  <a:srgbClr val="FFCC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d1 </a:t>
            </a:r>
            <a:r>
              <a:rPr lang="en-US" b="1" dirty="0">
                <a:solidFill>
                  <a:srgbClr val="FFCC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</a:rPr>
              <a:t>self</a:t>
            </a:r>
            <a:r>
              <a:rPr lang="en-US" b="1" dirty="0" err="1">
                <a:solidFill>
                  <a:srgbClr val="FFCC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</a:rPr>
              <a:t>vector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	a1 </a:t>
            </a:r>
            <a:r>
              <a:rPr lang="en-US" b="1" dirty="0">
                <a:solidFill>
                  <a:srgbClr val="FFCC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</a:rPr>
              <a:t>self</a:t>
            </a:r>
            <a:r>
              <a:rPr lang="en-US" b="1" dirty="0" err="1">
                <a:solidFill>
                  <a:srgbClr val="FFCC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</a:rPr>
              <a:t>scalar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	b2</a:t>
            </a:r>
            <a:r>
              <a:rPr lang="en-US" b="1" dirty="0">
                <a:solidFill>
                  <a:srgbClr val="FFCC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c2</a:t>
            </a:r>
            <a:r>
              <a:rPr lang="en-US" b="1" dirty="0">
                <a:solidFill>
                  <a:srgbClr val="FFCC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d2 </a:t>
            </a:r>
            <a:r>
              <a:rPr lang="en-US" b="1" dirty="0">
                <a:solidFill>
                  <a:srgbClr val="FFCC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</a:rPr>
              <a:t>other</a:t>
            </a:r>
            <a:r>
              <a:rPr lang="en-US" b="1" dirty="0" err="1">
                <a:solidFill>
                  <a:srgbClr val="FFCC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</a:rPr>
              <a:t>vector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	a2 </a:t>
            </a:r>
            <a:r>
              <a:rPr lang="en-US" b="1" dirty="0">
                <a:solidFill>
                  <a:srgbClr val="FFCC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</a:rPr>
              <a:t>other</a:t>
            </a:r>
            <a:r>
              <a:rPr lang="en-US" b="1" dirty="0" err="1">
                <a:solidFill>
                  <a:srgbClr val="FFCC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</a:rPr>
              <a:t>scalar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pl-PL" dirty="0">
                <a:solidFill>
                  <a:srgbClr val="FFFFFF"/>
                </a:solidFill>
                <a:latin typeface="Consolas" panose="020B0609020204030204" pitchFamily="49" charset="0"/>
              </a:rPr>
              <a:t>	w </a:t>
            </a:r>
            <a:r>
              <a:rPr lang="pl-PL" b="1" dirty="0">
                <a:solidFill>
                  <a:srgbClr val="FFCC00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FFFFFF"/>
                </a:solidFill>
                <a:latin typeface="Consolas" panose="020B0609020204030204" pitchFamily="49" charset="0"/>
              </a:rPr>
              <a:t> a1</a:t>
            </a:r>
            <a:r>
              <a:rPr lang="pl-PL" b="1" dirty="0">
                <a:solidFill>
                  <a:srgbClr val="FFCC00"/>
                </a:solidFill>
                <a:latin typeface="Consolas" panose="020B0609020204030204" pitchFamily="49" charset="0"/>
              </a:rPr>
              <a:t>*</a:t>
            </a:r>
            <a:r>
              <a:rPr lang="pl-PL" dirty="0">
                <a:solidFill>
                  <a:srgbClr val="FFFFFF"/>
                </a:solidFill>
                <a:latin typeface="Consolas" panose="020B0609020204030204" pitchFamily="49" charset="0"/>
              </a:rPr>
              <a:t>a2 </a:t>
            </a:r>
            <a:r>
              <a:rPr lang="pl-PL" b="1" dirty="0">
                <a:solidFill>
                  <a:srgbClr val="FFCC00"/>
                </a:solidFill>
                <a:latin typeface="Consolas" panose="020B0609020204030204" pitchFamily="49" charset="0"/>
              </a:rPr>
              <a:t>-</a:t>
            </a:r>
            <a:r>
              <a:rPr lang="pl-PL" dirty="0">
                <a:solidFill>
                  <a:srgbClr val="FFFFFF"/>
                </a:solidFill>
                <a:latin typeface="Consolas" panose="020B0609020204030204" pitchFamily="49" charset="0"/>
              </a:rPr>
              <a:t> b1</a:t>
            </a:r>
            <a:r>
              <a:rPr lang="pl-PL" b="1" dirty="0">
                <a:solidFill>
                  <a:srgbClr val="FFCC00"/>
                </a:solidFill>
                <a:latin typeface="Consolas" panose="020B0609020204030204" pitchFamily="49" charset="0"/>
              </a:rPr>
              <a:t>*</a:t>
            </a:r>
            <a:r>
              <a:rPr lang="pl-PL" dirty="0">
                <a:solidFill>
                  <a:srgbClr val="FFFFFF"/>
                </a:solidFill>
                <a:latin typeface="Consolas" panose="020B0609020204030204" pitchFamily="49" charset="0"/>
              </a:rPr>
              <a:t>b2 </a:t>
            </a:r>
            <a:r>
              <a:rPr lang="pl-PL" b="1" dirty="0">
                <a:solidFill>
                  <a:srgbClr val="FFCC00"/>
                </a:solidFill>
                <a:latin typeface="Consolas" panose="020B0609020204030204" pitchFamily="49" charset="0"/>
              </a:rPr>
              <a:t>-</a:t>
            </a:r>
            <a:r>
              <a:rPr lang="pl-PL" dirty="0">
                <a:solidFill>
                  <a:srgbClr val="FFFFFF"/>
                </a:solidFill>
                <a:latin typeface="Consolas" panose="020B0609020204030204" pitchFamily="49" charset="0"/>
              </a:rPr>
              <a:t> c1</a:t>
            </a:r>
            <a:r>
              <a:rPr lang="pl-PL" b="1" dirty="0">
                <a:solidFill>
                  <a:srgbClr val="FFCC00"/>
                </a:solidFill>
                <a:latin typeface="Consolas" panose="020B0609020204030204" pitchFamily="49" charset="0"/>
              </a:rPr>
              <a:t>*</a:t>
            </a:r>
            <a:r>
              <a:rPr lang="pl-PL" dirty="0">
                <a:solidFill>
                  <a:srgbClr val="FFFFFF"/>
                </a:solidFill>
                <a:latin typeface="Consolas" panose="020B0609020204030204" pitchFamily="49" charset="0"/>
              </a:rPr>
              <a:t>c2 </a:t>
            </a:r>
            <a:r>
              <a:rPr lang="pl-PL" b="1" dirty="0">
                <a:solidFill>
                  <a:srgbClr val="FFCC00"/>
                </a:solidFill>
                <a:latin typeface="Consolas" panose="020B0609020204030204" pitchFamily="49" charset="0"/>
              </a:rPr>
              <a:t>-</a:t>
            </a:r>
            <a:r>
              <a:rPr lang="pl-PL" dirty="0">
                <a:solidFill>
                  <a:srgbClr val="FFFFFF"/>
                </a:solidFill>
                <a:latin typeface="Consolas" panose="020B0609020204030204" pitchFamily="49" charset="0"/>
              </a:rPr>
              <a:t> d1</a:t>
            </a:r>
            <a:r>
              <a:rPr lang="pl-PL" b="1" dirty="0">
                <a:solidFill>
                  <a:srgbClr val="FFCC00"/>
                </a:solidFill>
                <a:latin typeface="Consolas" panose="020B0609020204030204" pitchFamily="49" charset="0"/>
              </a:rPr>
              <a:t>*</a:t>
            </a:r>
            <a:r>
              <a:rPr lang="pl-PL" dirty="0">
                <a:solidFill>
                  <a:srgbClr val="FFFFFF"/>
                </a:solidFill>
                <a:latin typeface="Consolas" panose="020B0609020204030204" pitchFamily="49" charset="0"/>
              </a:rPr>
              <a:t>d2</a:t>
            </a:r>
          </a:p>
          <a:p>
            <a:r>
              <a:rPr lang="pt-BR" dirty="0">
                <a:solidFill>
                  <a:srgbClr val="FFFFFF"/>
                </a:solidFill>
                <a:latin typeface="Consolas" panose="020B0609020204030204" pitchFamily="49" charset="0"/>
              </a:rPr>
              <a:t>	x </a:t>
            </a:r>
            <a:r>
              <a:rPr lang="pt-BR" b="1" dirty="0">
                <a:solidFill>
                  <a:srgbClr val="FFCC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FFFFF"/>
                </a:solidFill>
                <a:latin typeface="Consolas" panose="020B0609020204030204" pitchFamily="49" charset="0"/>
              </a:rPr>
              <a:t> a1</a:t>
            </a:r>
            <a:r>
              <a:rPr lang="pt-BR" b="1" dirty="0">
                <a:solidFill>
                  <a:srgbClr val="FFCC00"/>
                </a:solidFill>
                <a:latin typeface="Consolas" panose="020B0609020204030204" pitchFamily="49" charset="0"/>
              </a:rPr>
              <a:t>*</a:t>
            </a:r>
            <a:r>
              <a:rPr lang="pt-BR" dirty="0">
                <a:solidFill>
                  <a:srgbClr val="FFFFFF"/>
                </a:solidFill>
                <a:latin typeface="Consolas" panose="020B0609020204030204" pitchFamily="49" charset="0"/>
              </a:rPr>
              <a:t>b2 </a:t>
            </a:r>
            <a:r>
              <a:rPr lang="pt-BR" b="1" dirty="0">
                <a:solidFill>
                  <a:srgbClr val="FFCC00"/>
                </a:solidFill>
                <a:latin typeface="Consolas" panose="020B0609020204030204" pitchFamily="49" charset="0"/>
              </a:rPr>
              <a:t>+</a:t>
            </a:r>
            <a:r>
              <a:rPr lang="pt-BR" dirty="0">
                <a:solidFill>
                  <a:srgbClr val="FFFFFF"/>
                </a:solidFill>
                <a:latin typeface="Consolas" panose="020B0609020204030204" pitchFamily="49" charset="0"/>
              </a:rPr>
              <a:t> b1</a:t>
            </a:r>
            <a:r>
              <a:rPr lang="pt-BR" b="1" dirty="0">
                <a:solidFill>
                  <a:srgbClr val="FFCC00"/>
                </a:solidFill>
                <a:latin typeface="Consolas" panose="020B0609020204030204" pitchFamily="49" charset="0"/>
              </a:rPr>
              <a:t>*</a:t>
            </a:r>
            <a:r>
              <a:rPr lang="pt-BR" dirty="0">
                <a:solidFill>
                  <a:srgbClr val="FFFFFF"/>
                </a:solidFill>
                <a:latin typeface="Consolas" panose="020B0609020204030204" pitchFamily="49" charset="0"/>
              </a:rPr>
              <a:t>a2 </a:t>
            </a:r>
            <a:r>
              <a:rPr lang="pt-BR" b="1" dirty="0">
                <a:solidFill>
                  <a:srgbClr val="FFCC00"/>
                </a:solidFill>
                <a:latin typeface="Consolas" panose="020B0609020204030204" pitchFamily="49" charset="0"/>
              </a:rPr>
              <a:t>+</a:t>
            </a:r>
            <a:r>
              <a:rPr lang="pt-BR" dirty="0">
                <a:solidFill>
                  <a:srgbClr val="FFFFFF"/>
                </a:solidFill>
                <a:latin typeface="Consolas" panose="020B0609020204030204" pitchFamily="49" charset="0"/>
              </a:rPr>
              <a:t> c1</a:t>
            </a:r>
            <a:r>
              <a:rPr lang="pt-BR" b="1" dirty="0">
                <a:solidFill>
                  <a:srgbClr val="FFCC00"/>
                </a:solidFill>
                <a:latin typeface="Consolas" panose="020B0609020204030204" pitchFamily="49" charset="0"/>
              </a:rPr>
              <a:t>*</a:t>
            </a:r>
            <a:r>
              <a:rPr lang="pt-BR" dirty="0">
                <a:solidFill>
                  <a:srgbClr val="FFFFFF"/>
                </a:solidFill>
                <a:latin typeface="Consolas" panose="020B0609020204030204" pitchFamily="49" charset="0"/>
              </a:rPr>
              <a:t>d2 </a:t>
            </a:r>
            <a:r>
              <a:rPr lang="pt-BR" b="1" dirty="0">
                <a:solidFill>
                  <a:srgbClr val="FFCC00"/>
                </a:solidFill>
                <a:latin typeface="Consolas" panose="020B0609020204030204" pitchFamily="49" charset="0"/>
              </a:rPr>
              <a:t>-</a:t>
            </a:r>
            <a:r>
              <a:rPr lang="pt-BR" dirty="0">
                <a:solidFill>
                  <a:srgbClr val="FFFFFF"/>
                </a:solidFill>
                <a:latin typeface="Consolas" panose="020B0609020204030204" pitchFamily="49" charset="0"/>
              </a:rPr>
              <a:t> d1</a:t>
            </a:r>
            <a:r>
              <a:rPr lang="pt-BR" b="1" dirty="0">
                <a:solidFill>
                  <a:srgbClr val="FFCC00"/>
                </a:solidFill>
                <a:latin typeface="Consolas" panose="020B0609020204030204" pitchFamily="49" charset="0"/>
              </a:rPr>
              <a:t>*</a:t>
            </a:r>
            <a:r>
              <a:rPr lang="pt-BR" dirty="0">
                <a:solidFill>
                  <a:srgbClr val="FFFFFF"/>
                </a:solidFill>
                <a:latin typeface="Consolas" panose="020B0609020204030204" pitchFamily="49" charset="0"/>
              </a:rPr>
              <a:t>c2</a:t>
            </a:r>
          </a:p>
          <a:p>
            <a:r>
              <a:rPr lang="es-ES" dirty="0">
                <a:solidFill>
                  <a:srgbClr val="FFFFFF"/>
                </a:solidFill>
                <a:latin typeface="Consolas" panose="020B0609020204030204" pitchFamily="49" charset="0"/>
              </a:rPr>
              <a:t>	y </a:t>
            </a:r>
            <a:r>
              <a:rPr lang="es-ES" b="1" dirty="0">
                <a:solidFill>
                  <a:srgbClr val="FFCC00"/>
                </a:solidFill>
                <a:latin typeface="Consolas" panose="020B0609020204030204" pitchFamily="49" charset="0"/>
              </a:rPr>
              <a:t>=</a:t>
            </a:r>
            <a:r>
              <a:rPr lang="es-ES" dirty="0">
                <a:solidFill>
                  <a:srgbClr val="FFFFFF"/>
                </a:solidFill>
                <a:latin typeface="Consolas" panose="020B0609020204030204" pitchFamily="49" charset="0"/>
              </a:rPr>
              <a:t> a1</a:t>
            </a:r>
            <a:r>
              <a:rPr lang="es-ES" b="1" dirty="0">
                <a:solidFill>
                  <a:srgbClr val="FFCC00"/>
                </a:solidFill>
                <a:latin typeface="Consolas" panose="020B0609020204030204" pitchFamily="49" charset="0"/>
              </a:rPr>
              <a:t>*</a:t>
            </a:r>
            <a:r>
              <a:rPr lang="es-ES" dirty="0">
                <a:solidFill>
                  <a:srgbClr val="FFFFFF"/>
                </a:solidFill>
                <a:latin typeface="Consolas" panose="020B0609020204030204" pitchFamily="49" charset="0"/>
              </a:rPr>
              <a:t>c2 </a:t>
            </a:r>
            <a:r>
              <a:rPr lang="es-ES" b="1" dirty="0">
                <a:solidFill>
                  <a:srgbClr val="FFCC00"/>
                </a:solidFill>
                <a:latin typeface="Consolas" panose="020B0609020204030204" pitchFamily="49" charset="0"/>
              </a:rPr>
              <a:t>-</a:t>
            </a:r>
            <a:r>
              <a:rPr lang="es-ES" dirty="0">
                <a:solidFill>
                  <a:srgbClr val="FFFFFF"/>
                </a:solidFill>
                <a:latin typeface="Consolas" panose="020B0609020204030204" pitchFamily="49" charset="0"/>
              </a:rPr>
              <a:t> b1</a:t>
            </a:r>
            <a:r>
              <a:rPr lang="es-ES" b="1" dirty="0">
                <a:solidFill>
                  <a:srgbClr val="FFCC00"/>
                </a:solidFill>
                <a:latin typeface="Consolas" panose="020B0609020204030204" pitchFamily="49" charset="0"/>
              </a:rPr>
              <a:t>*</a:t>
            </a:r>
            <a:r>
              <a:rPr lang="es-ES" dirty="0">
                <a:solidFill>
                  <a:srgbClr val="FFFFFF"/>
                </a:solidFill>
                <a:latin typeface="Consolas" panose="020B0609020204030204" pitchFamily="49" charset="0"/>
              </a:rPr>
              <a:t>d2 </a:t>
            </a:r>
            <a:r>
              <a:rPr lang="es-ES" b="1" dirty="0">
                <a:solidFill>
                  <a:srgbClr val="FFCC00"/>
                </a:solidFill>
                <a:latin typeface="Consolas" panose="020B0609020204030204" pitchFamily="49" charset="0"/>
              </a:rPr>
              <a:t>+</a:t>
            </a:r>
            <a:r>
              <a:rPr lang="es-ES" dirty="0">
                <a:solidFill>
                  <a:srgbClr val="FFFFFF"/>
                </a:solidFill>
                <a:latin typeface="Consolas" panose="020B0609020204030204" pitchFamily="49" charset="0"/>
              </a:rPr>
              <a:t> c1</a:t>
            </a:r>
            <a:r>
              <a:rPr lang="es-ES" b="1" dirty="0">
                <a:solidFill>
                  <a:srgbClr val="FFCC00"/>
                </a:solidFill>
                <a:latin typeface="Consolas" panose="020B0609020204030204" pitchFamily="49" charset="0"/>
              </a:rPr>
              <a:t>*</a:t>
            </a:r>
            <a:r>
              <a:rPr lang="es-ES" dirty="0">
                <a:solidFill>
                  <a:srgbClr val="FFFFFF"/>
                </a:solidFill>
                <a:latin typeface="Consolas" panose="020B0609020204030204" pitchFamily="49" charset="0"/>
              </a:rPr>
              <a:t>a2 </a:t>
            </a:r>
            <a:r>
              <a:rPr lang="es-ES" b="1" dirty="0">
                <a:solidFill>
                  <a:srgbClr val="FFCC00"/>
                </a:solidFill>
                <a:latin typeface="Consolas" panose="020B0609020204030204" pitchFamily="49" charset="0"/>
              </a:rPr>
              <a:t>+</a:t>
            </a:r>
            <a:r>
              <a:rPr lang="es-ES" dirty="0">
                <a:solidFill>
                  <a:srgbClr val="FFFFFF"/>
                </a:solidFill>
                <a:latin typeface="Consolas" panose="020B0609020204030204" pitchFamily="49" charset="0"/>
              </a:rPr>
              <a:t> d1</a:t>
            </a:r>
            <a:r>
              <a:rPr lang="es-ES" b="1" dirty="0">
                <a:solidFill>
                  <a:srgbClr val="FFCC00"/>
                </a:solidFill>
                <a:latin typeface="Consolas" panose="020B0609020204030204" pitchFamily="49" charset="0"/>
              </a:rPr>
              <a:t>*</a:t>
            </a:r>
            <a:r>
              <a:rPr lang="es-ES" dirty="0">
                <a:solidFill>
                  <a:srgbClr val="FFFFFF"/>
                </a:solidFill>
                <a:latin typeface="Consolas" panose="020B0609020204030204" pitchFamily="49" charset="0"/>
              </a:rPr>
              <a:t>b2</a:t>
            </a:r>
          </a:p>
          <a:p>
            <a:r>
              <a:rPr lang="pl-PL" dirty="0">
                <a:solidFill>
                  <a:srgbClr val="FFFFFF"/>
                </a:solidFill>
                <a:latin typeface="Consolas" panose="020B0609020204030204" pitchFamily="49" charset="0"/>
              </a:rPr>
              <a:t>	z </a:t>
            </a:r>
            <a:r>
              <a:rPr lang="pl-PL" b="1" dirty="0">
                <a:solidFill>
                  <a:srgbClr val="FFCC00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FFFFFF"/>
                </a:solidFill>
                <a:latin typeface="Consolas" panose="020B0609020204030204" pitchFamily="49" charset="0"/>
              </a:rPr>
              <a:t> a1</a:t>
            </a:r>
            <a:r>
              <a:rPr lang="pl-PL" b="1" dirty="0">
                <a:solidFill>
                  <a:srgbClr val="FFCC00"/>
                </a:solidFill>
                <a:latin typeface="Consolas" panose="020B0609020204030204" pitchFamily="49" charset="0"/>
              </a:rPr>
              <a:t>*</a:t>
            </a:r>
            <a:r>
              <a:rPr lang="pl-PL" dirty="0">
                <a:solidFill>
                  <a:srgbClr val="FFFFFF"/>
                </a:solidFill>
                <a:latin typeface="Consolas" panose="020B0609020204030204" pitchFamily="49" charset="0"/>
              </a:rPr>
              <a:t>d2 </a:t>
            </a:r>
            <a:r>
              <a:rPr lang="pl-PL" b="1" dirty="0">
                <a:solidFill>
                  <a:srgbClr val="FFCC00"/>
                </a:solidFill>
                <a:latin typeface="Consolas" panose="020B0609020204030204" pitchFamily="49" charset="0"/>
              </a:rPr>
              <a:t>+</a:t>
            </a:r>
            <a:r>
              <a:rPr lang="pl-PL" dirty="0">
                <a:solidFill>
                  <a:srgbClr val="FFFFFF"/>
                </a:solidFill>
                <a:latin typeface="Consolas" panose="020B0609020204030204" pitchFamily="49" charset="0"/>
              </a:rPr>
              <a:t> b1</a:t>
            </a:r>
            <a:r>
              <a:rPr lang="pl-PL" b="1" dirty="0">
                <a:solidFill>
                  <a:srgbClr val="FFCC00"/>
                </a:solidFill>
                <a:latin typeface="Consolas" panose="020B0609020204030204" pitchFamily="49" charset="0"/>
              </a:rPr>
              <a:t>*</a:t>
            </a:r>
            <a:r>
              <a:rPr lang="pl-PL" dirty="0">
                <a:solidFill>
                  <a:srgbClr val="FFFFFF"/>
                </a:solidFill>
                <a:latin typeface="Consolas" panose="020B0609020204030204" pitchFamily="49" charset="0"/>
              </a:rPr>
              <a:t>c2 </a:t>
            </a:r>
            <a:r>
              <a:rPr lang="pl-PL" b="1" dirty="0">
                <a:solidFill>
                  <a:srgbClr val="FFCC00"/>
                </a:solidFill>
                <a:latin typeface="Consolas" panose="020B0609020204030204" pitchFamily="49" charset="0"/>
              </a:rPr>
              <a:t>-</a:t>
            </a:r>
            <a:r>
              <a:rPr lang="pl-PL" dirty="0">
                <a:solidFill>
                  <a:srgbClr val="FFFFFF"/>
                </a:solidFill>
                <a:latin typeface="Consolas" panose="020B0609020204030204" pitchFamily="49" charset="0"/>
              </a:rPr>
              <a:t> c1</a:t>
            </a:r>
            <a:r>
              <a:rPr lang="pl-PL" b="1" dirty="0">
                <a:solidFill>
                  <a:srgbClr val="FFCC00"/>
                </a:solidFill>
                <a:latin typeface="Consolas" panose="020B0609020204030204" pitchFamily="49" charset="0"/>
              </a:rPr>
              <a:t>*</a:t>
            </a:r>
            <a:r>
              <a:rPr lang="pl-PL" dirty="0">
                <a:solidFill>
                  <a:srgbClr val="FFFFFF"/>
                </a:solidFill>
                <a:latin typeface="Consolas" panose="020B0609020204030204" pitchFamily="49" charset="0"/>
              </a:rPr>
              <a:t>b2 </a:t>
            </a:r>
            <a:r>
              <a:rPr lang="pl-PL" b="1" dirty="0">
                <a:solidFill>
                  <a:srgbClr val="FFCC00"/>
                </a:solidFill>
                <a:latin typeface="Consolas" panose="020B0609020204030204" pitchFamily="49" charset="0"/>
              </a:rPr>
              <a:t>+</a:t>
            </a:r>
            <a:r>
              <a:rPr lang="pl-PL" dirty="0">
                <a:solidFill>
                  <a:srgbClr val="FFFFFF"/>
                </a:solidFill>
                <a:latin typeface="Consolas" panose="020B0609020204030204" pitchFamily="49" charset="0"/>
              </a:rPr>
              <a:t> d1</a:t>
            </a:r>
            <a:r>
              <a:rPr lang="pl-PL" b="1" dirty="0">
                <a:solidFill>
                  <a:srgbClr val="FFCC00"/>
                </a:solidFill>
                <a:latin typeface="Consolas" panose="020B0609020204030204" pitchFamily="49" charset="0"/>
              </a:rPr>
              <a:t>*</a:t>
            </a:r>
            <a:r>
              <a:rPr lang="pl-PL" dirty="0">
                <a:solidFill>
                  <a:srgbClr val="FFFFFF"/>
                </a:solidFill>
                <a:latin typeface="Consolas" panose="020B0609020204030204" pitchFamily="49" charset="0"/>
              </a:rPr>
              <a:t>a2</a:t>
            </a:r>
          </a:p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FF660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Quaternion</a:t>
            </a:r>
            <a:r>
              <a:rPr lang="en-US" b="1" dirty="0">
                <a:solidFill>
                  <a:srgbClr val="FFCC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tuple</a:t>
            </a:r>
            <a:r>
              <a:rPr lang="en-US" b="1" dirty="0">
                <a:solidFill>
                  <a:srgbClr val="FFCC00"/>
                </a:solidFill>
                <a:latin typeface="Consolas" panose="020B0609020204030204" pitchFamily="49" charset="0"/>
              </a:rPr>
              <a:t>([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x</a:t>
            </a:r>
            <a:r>
              <a:rPr lang="en-US" b="1" dirty="0">
                <a:solidFill>
                  <a:srgbClr val="FFCC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y</a:t>
            </a:r>
            <a:r>
              <a:rPr lang="en-US" b="1" dirty="0">
                <a:solidFill>
                  <a:srgbClr val="FFCC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z</a:t>
            </a:r>
            <a:r>
              <a:rPr lang="en-US" b="1" dirty="0">
                <a:solidFill>
                  <a:srgbClr val="FFCC00"/>
                </a:solidFill>
                <a:latin typeface="Consolas" panose="020B0609020204030204" pitchFamily="49" charset="0"/>
              </a:rPr>
              <a:t>]),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w</a:t>
            </a:r>
            <a:r>
              <a:rPr lang="en-US" b="1" dirty="0">
                <a:solidFill>
                  <a:srgbClr val="FFCC0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1BA445-8599-45EE-B6B4-0E71AB595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0290" y="4007841"/>
            <a:ext cx="3446936" cy="1342784"/>
          </a:xfrm>
          <a:prstGeom prst="rect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4333F1-CB09-4295-9E10-8031920E56D2}"/>
              </a:ext>
            </a:extLst>
          </p:cNvPr>
          <p:cNvSpPr txBox="1"/>
          <p:nvPr/>
        </p:nvSpPr>
        <p:spPr>
          <a:xfrm>
            <a:off x="7370290" y="3496924"/>
            <a:ext cx="166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</a:t>
            </a:r>
            <a:r>
              <a:rPr lang="en-US" dirty="0">
                <a:hlinkClick r:id="rId3"/>
              </a:rPr>
              <a:t>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36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137"/>
    </mc:Choice>
    <mc:Fallback xmlns="">
      <p:transition spd="slow" advTm="75137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1C062-802A-4758-ADB9-AB0D49916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Conjugating a vector by a quaternion</a:t>
            </a:r>
            <a:br>
              <a:rPr lang="en-US" dirty="0"/>
            </a:br>
            <a:r>
              <a:rPr lang="en-US" sz="1800" dirty="0"/>
              <a:t>rotating a vector Using a Quaternion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A8D1E5-8D43-4C5D-8F37-670B9C20609E}"/>
              </a:ext>
            </a:extLst>
          </p:cNvPr>
          <p:cNvSpPr/>
          <p:nvPr/>
        </p:nvSpPr>
        <p:spPr>
          <a:xfrm>
            <a:off x="1511417" y="2828836"/>
            <a:ext cx="9169167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  <a:lumOff val="2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Consolas" panose="020B0609020204030204" pitchFamily="49" charset="0"/>
              </a:rPr>
              <a:t>applyToVector</a:t>
            </a:r>
            <a:r>
              <a:rPr lang="en-US" b="1" dirty="0">
                <a:solidFill>
                  <a:srgbClr val="FFCC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vector</a:t>
            </a:r>
            <a:r>
              <a:rPr lang="en-US" b="1" dirty="0">
                <a:solidFill>
                  <a:srgbClr val="FFCC00"/>
                </a:solidFill>
                <a:latin typeface="Consolas" panose="020B0609020204030204" pitchFamily="49" charset="0"/>
              </a:rPr>
              <a:t>):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</a:rPr>
              <a:t>quaternionFromVector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Quaternion</a:t>
            </a:r>
            <a:r>
              <a:rPr lang="en-US" b="1" dirty="0">
                <a:solidFill>
                  <a:srgbClr val="FFCC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vector</a:t>
            </a:r>
            <a:r>
              <a:rPr lang="en-US" b="1" dirty="0">
                <a:solidFill>
                  <a:srgbClr val="FFCC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nsolas" panose="020B0609020204030204" pitchFamily="49" charset="0"/>
              </a:rPr>
              <a:t>0.0</a:t>
            </a:r>
            <a:r>
              <a:rPr lang="en-US" b="1" dirty="0">
                <a:solidFill>
                  <a:srgbClr val="FFCC0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</a:rPr>
              <a:t>resultantQuaternion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self </a:t>
            </a:r>
            <a:r>
              <a:rPr lang="en-US" b="1" dirty="0">
                <a:solidFill>
                  <a:srgbClr val="FFCC0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</a:rPr>
              <a:t>quaternionFromVector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</a:rPr>
              <a:t>self</a:t>
            </a:r>
            <a:r>
              <a:rPr lang="en-US" b="1" dirty="0" err="1">
                <a:solidFill>
                  <a:srgbClr val="FFCC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</a:rPr>
              <a:t>conjugate</a:t>
            </a:r>
            <a:r>
              <a:rPr lang="en-US" b="1" dirty="0">
                <a:solidFill>
                  <a:srgbClr val="FFCC00"/>
                </a:solidFill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FF660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</a:rPr>
              <a:t>resultantQuaternion</a:t>
            </a:r>
            <a:r>
              <a:rPr lang="en-US" b="1" dirty="0" err="1">
                <a:solidFill>
                  <a:srgbClr val="FFCC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</a:rPr>
              <a:t>vector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A641E4-DAB6-43A7-972E-2D6CA6319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938" y="4882205"/>
            <a:ext cx="1000125" cy="371475"/>
          </a:xfrm>
          <a:prstGeom prst="rect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313C2F-C2FE-48E4-99C0-8A2C28151C77}"/>
              </a:ext>
            </a:extLst>
          </p:cNvPr>
          <p:cNvSpPr txBox="1"/>
          <p:nvPr/>
        </p:nvSpPr>
        <p:spPr>
          <a:xfrm>
            <a:off x="5265960" y="4422802"/>
            <a:ext cx="166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</a:t>
            </a:r>
            <a:r>
              <a:rPr lang="en-US" dirty="0">
                <a:hlinkClick r:id="rId3"/>
              </a:rPr>
              <a:t>Wikipedia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2E4FA9-60C0-43C5-9633-EFBB350B0D25}"/>
              </a:ext>
            </a:extLst>
          </p:cNvPr>
          <p:cNvSpPr txBox="1"/>
          <p:nvPr/>
        </p:nvSpPr>
        <p:spPr>
          <a:xfrm>
            <a:off x="4177998" y="5343751"/>
            <a:ext cx="3836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Notice: </a:t>
            </a:r>
            <a:r>
              <a:rPr lang="en-US" dirty="0"/>
              <a:t>This is the Hamiltonian Product</a:t>
            </a:r>
          </a:p>
        </p:txBody>
      </p:sp>
    </p:spTree>
    <p:extLst>
      <p:ext uri="{BB962C8B-B14F-4D97-AF65-F5344CB8AC3E}">
        <p14:creationId xmlns:p14="http://schemas.microsoft.com/office/powerpoint/2010/main" val="132392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5514"/>
    </mc:Choice>
    <mc:Fallback xmlns="">
      <p:transition spd="slow" advTm="165514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6A41D-2BEF-409B-A15A-520A161F7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Class Usage</a:t>
            </a:r>
            <a:br>
              <a:rPr lang="en-US" dirty="0"/>
            </a:br>
            <a:r>
              <a:rPr lang="en-US" sz="1800" dirty="0"/>
              <a:t>finding global acceleration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23695C-5685-41CA-8A05-029FD46E2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581" y="2065867"/>
            <a:ext cx="4087864" cy="3704252"/>
          </a:xfrm>
          <a:prstGeom prst="rect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71151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818"/>
    </mc:Choice>
    <mc:Fallback xmlns="">
      <p:transition spd="slow" advTm="88818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6A41D-2BEF-409B-A15A-520A161F7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Usage</a:t>
            </a:r>
            <a:br>
              <a:rPr lang="en-US" dirty="0"/>
            </a:br>
            <a:r>
              <a:rPr lang="en-US" sz="1800" dirty="0"/>
              <a:t>finding global acceleration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3BC5A7-E1EC-437C-A818-EC75B0F5E28E}"/>
              </a:ext>
            </a:extLst>
          </p:cNvPr>
          <p:cNvSpPr/>
          <p:nvPr/>
        </p:nvSpPr>
        <p:spPr>
          <a:xfrm>
            <a:off x="1978404" y="2551837"/>
            <a:ext cx="8235193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  <a:lumOff val="2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</a:rPr>
              <a:t>localAcceleration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tuple</a:t>
            </a:r>
            <a:r>
              <a:rPr lang="en-US" b="1" dirty="0">
                <a:solidFill>
                  <a:srgbClr val="FFCC00"/>
                </a:solidFill>
                <a:latin typeface="Consolas" panose="020B0609020204030204" pitchFamily="49" charset="0"/>
              </a:rPr>
              <a:t>([</a:t>
            </a:r>
            <a:r>
              <a:rPr lang="en-US" dirty="0">
                <a:solidFill>
                  <a:srgbClr val="99CC99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latin typeface="Consolas" panose="020B0609020204030204" pitchFamily="49" charset="0"/>
              </a:rPr>
              <a:t>])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</a:rPr>
              <a:t>axisAngle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</a:rPr>
              <a:t>AxisAngle</a:t>
            </a:r>
            <a:r>
              <a:rPr lang="en-US" b="1" dirty="0">
                <a:solidFill>
                  <a:srgbClr val="FFCC00"/>
                </a:solidFill>
                <a:latin typeface="Consolas" panose="020B0609020204030204" pitchFamily="49" charset="0"/>
              </a:rPr>
              <a:t>([</a:t>
            </a:r>
            <a:r>
              <a:rPr lang="en-US" dirty="0">
                <a:solidFill>
                  <a:srgbClr val="99CC99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nsolas" panose="020B0609020204030204" pitchFamily="49" charset="0"/>
              </a:rPr>
              <a:t>],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nsolas" panose="020B0609020204030204" pitchFamily="49" charset="0"/>
              </a:rPr>
              <a:t>3.14159265</a:t>
            </a:r>
            <a:r>
              <a:rPr lang="en-US" b="1" dirty="0">
                <a:solidFill>
                  <a:srgbClr val="FFCC0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quaternion </a:t>
            </a:r>
            <a:r>
              <a:rPr lang="en-US" b="1" dirty="0">
                <a:solidFill>
                  <a:srgbClr val="FFCC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</a:rPr>
              <a:t>axisAngle</a:t>
            </a:r>
            <a:r>
              <a:rPr lang="en-US" b="1" dirty="0" err="1">
                <a:solidFill>
                  <a:srgbClr val="FFCC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</a:rPr>
              <a:t>toQuaternion</a:t>
            </a:r>
            <a:r>
              <a:rPr lang="en-US" b="1" dirty="0">
                <a:solidFill>
                  <a:srgbClr val="FFCC00"/>
                </a:solidFill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</a:rPr>
              <a:t>globalAcceleration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</a:rPr>
              <a:t>quaternion</a:t>
            </a:r>
            <a:r>
              <a:rPr lang="en-US" b="1" dirty="0" err="1">
                <a:solidFill>
                  <a:srgbClr val="FFCC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</a:rPr>
              <a:t>applyToVector</a:t>
            </a:r>
            <a:r>
              <a:rPr lang="en-US" b="1" dirty="0">
                <a:solidFill>
                  <a:srgbClr val="FFCC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</a:rPr>
              <a:t>localAcceleration</a:t>
            </a:r>
            <a:r>
              <a:rPr lang="en-US" b="1" dirty="0">
                <a:solidFill>
                  <a:srgbClr val="FFCC0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b="1" dirty="0">
                <a:solidFill>
                  <a:srgbClr val="FFCC00"/>
                </a:solidFill>
                <a:latin typeface="Consolas" panose="020B0609020204030204" pitchFamily="49" charset="0"/>
              </a:rPr>
              <a:t>...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Out</a:t>
            </a:r>
            <a:r>
              <a:rPr lang="en-US" b="1" dirty="0">
                <a:solidFill>
                  <a:srgbClr val="FFCC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nsolas" panose="020B0609020204030204" pitchFamily="49" charset="0"/>
              </a:rPr>
              <a:t>(-</a:t>
            </a:r>
            <a:r>
              <a:rPr lang="en-US" dirty="0">
                <a:solidFill>
                  <a:srgbClr val="99CC99"/>
                </a:solidFill>
                <a:latin typeface="Consolas" panose="020B0609020204030204" pitchFamily="49" charset="0"/>
              </a:rPr>
              <a:t>1.0</a:t>
            </a:r>
            <a:r>
              <a:rPr lang="en-US" b="1" dirty="0">
                <a:solidFill>
                  <a:srgbClr val="FFCC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nsolas" panose="020B0609020204030204" pitchFamily="49" charset="0"/>
              </a:rPr>
              <a:t>3.5897930298416118e-09</a:t>
            </a:r>
            <a:r>
              <a:rPr lang="en-US" b="1" dirty="0">
                <a:solidFill>
                  <a:srgbClr val="FFCC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nsolas" panose="020B0609020204030204" pitchFamily="49" charset="0"/>
              </a:rPr>
              <a:t>0.0</a:t>
            </a:r>
            <a:r>
              <a:rPr lang="en-US" b="1" dirty="0">
                <a:solidFill>
                  <a:srgbClr val="FFCC0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C3DD1A-883B-49DF-BED2-C5256B1927C6}"/>
                  </a:ext>
                </a:extLst>
              </p:cNvPr>
              <p:cNvSpPr txBox="1"/>
              <p:nvPr/>
            </p:nvSpPr>
            <p:spPr>
              <a:xfrm>
                <a:off x="4291131" y="4792133"/>
                <a:ext cx="86740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≈0.0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C3DD1A-883B-49DF-BED2-C5256B192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1131" y="4792133"/>
                <a:ext cx="86740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A655422-3D3E-4A64-9BE8-D61F2F64E505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4724832" y="4376916"/>
            <a:ext cx="0" cy="415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008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775"/>
    </mc:Choice>
    <mc:Fallback xmlns="">
      <p:transition spd="slow" advTm="68775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29743-FCB5-4C05-B040-866B32EBF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/>
          <a:lstStyle/>
          <a:p>
            <a:r>
              <a:rPr lang="en-US" dirty="0"/>
              <a:t>Segmented Average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F5CD8A-0C92-450F-958F-C31BC62D19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Synchronization of sensor data</a:t>
            </a:r>
          </a:p>
        </p:txBody>
      </p:sp>
    </p:spTree>
    <p:extLst>
      <p:ext uri="{BB962C8B-B14F-4D97-AF65-F5344CB8AC3E}">
        <p14:creationId xmlns:p14="http://schemas.microsoft.com/office/powerpoint/2010/main" val="148622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29"/>
    </mc:Choice>
    <mc:Fallback xmlns="">
      <p:transition spd="slow" advTm="11729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8D065-4A7C-4943-86C4-45AE0262D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Data</a:t>
            </a:r>
            <a:br>
              <a:rPr lang="en-US" dirty="0"/>
            </a:br>
            <a:r>
              <a:rPr lang="en-US" sz="1800" dirty="0"/>
              <a:t>asynchronous collection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684069-5A8F-4E31-8868-86B0D41ACD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0079"/>
          <a:stretch/>
        </p:blipFill>
        <p:spPr>
          <a:xfrm>
            <a:off x="1468073" y="2258008"/>
            <a:ext cx="3330429" cy="4413682"/>
          </a:xfrm>
          <a:prstGeom prst="rect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C93CE2-15F4-44EE-8164-070124DB21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062"/>
          <a:stretch/>
        </p:blipFill>
        <p:spPr>
          <a:xfrm>
            <a:off x="5494789" y="2258008"/>
            <a:ext cx="4999839" cy="4413242"/>
          </a:xfrm>
          <a:prstGeom prst="rect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34BE02-979C-4831-B053-0C279BE7E876}"/>
              </a:ext>
            </a:extLst>
          </p:cNvPr>
          <p:cNvSpPr txBox="1"/>
          <p:nvPr/>
        </p:nvSpPr>
        <p:spPr>
          <a:xfrm>
            <a:off x="3850548" y="1854160"/>
            <a:ext cx="1107346" cy="307777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milliseconds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5BA3E7-2A44-4256-866F-3990D7880761}"/>
              </a:ext>
            </a:extLst>
          </p:cNvPr>
          <p:cNvSpPr txBox="1"/>
          <p:nvPr/>
        </p:nvSpPr>
        <p:spPr>
          <a:xfrm>
            <a:off x="9539682" y="1854160"/>
            <a:ext cx="1107346" cy="307777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milliseconds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90F204-7763-42EC-916B-E087E2061494}"/>
              </a:ext>
            </a:extLst>
          </p:cNvPr>
          <p:cNvSpPr txBox="1"/>
          <p:nvPr/>
        </p:nvSpPr>
        <p:spPr>
          <a:xfrm>
            <a:off x="1429976" y="1854160"/>
            <a:ext cx="1676398" cy="307777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Linear Acceleration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3AFDDA-6D32-49A4-997E-D461BEBBE40C}"/>
              </a:ext>
            </a:extLst>
          </p:cNvPr>
          <p:cNvSpPr txBox="1"/>
          <p:nvPr/>
        </p:nvSpPr>
        <p:spPr>
          <a:xfrm>
            <a:off x="5494788" y="1854160"/>
            <a:ext cx="1786855" cy="307777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Quaternion (Rotation)</a:t>
            </a:r>
          </a:p>
        </p:txBody>
      </p:sp>
    </p:spTree>
    <p:extLst>
      <p:ext uri="{BB962C8B-B14F-4D97-AF65-F5344CB8AC3E}">
        <p14:creationId xmlns:p14="http://schemas.microsoft.com/office/powerpoint/2010/main" val="53709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091"/>
    </mc:Choice>
    <mc:Fallback xmlns="">
      <p:transition spd="slow" advTm="7209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E80E3-5B1C-4D1E-A99E-7C57E02B7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of Segment Set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A1C493-77A0-4B6F-97D8-BA8DEEF22826}"/>
              </a:ext>
            </a:extLst>
          </p:cNvPr>
          <p:cNvCxnSpPr/>
          <p:nvPr/>
        </p:nvCxnSpPr>
        <p:spPr>
          <a:xfrm>
            <a:off x="2793534" y="2827093"/>
            <a:ext cx="0" cy="1371600"/>
          </a:xfrm>
          <a:prstGeom prst="line">
            <a:avLst/>
          </a:prstGeom>
          <a:ln w="762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5E1BAC2-EC4E-476C-A80F-03D99D345BB7}"/>
              </a:ext>
            </a:extLst>
          </p:cNvPr>
          <p:cNvCxnSpPr/>
          <p:nvPr/>
        </p:nvCxnSpPr>
        <p:spPr>
          <a:xfrm>
            <a:off x="3835167" y="3047304"/>
            <a:ext cx="0" cy="914400"/>
          </a:xfrm>
          <a:prstGeom prst="line">
            <a:avLst/>
          </a:prstGeom>
          <a:ln w="762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060D392-95D2-45B4-8672-DCB9ED09956B}"/>
              </a:ext>
            </a:extLst>
          </p:cNvPr>
          <p:cNvCxnSpPr/>
          <p:nvPr/>
        </p:nvCxnSpPr>
        <p:spPr>
          <a:xfrm>
            <a:off x="4867013" y="2818704"/>
            <a:ext cx="0" cy="1371600"/>
          </a:xfrm>
          <a:prstGeom prst="line">
            <a:avLst/>
          </a:prstGeom>
          <a:ln w="762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78B151-4A7E-40B3-B0B5-C357F3D2955C}"/>
              </a:ext>
            </a:extLst>
          </p:cNvPr>
          <p:cNvCxnSpPr/>
          <p:nvPr/>
        </p:nvCxnSpPr>
        <p:spPr>
          <a:xfrm>
            <a:off x="5908646" y="3038915"/>
            <a:ext cx="0" cy="914400"/>
          </a:xfrm>
          <a:prstGeom prst="line">
            <a:avLst/>
          </a:prstGeom>
          <a:ln w="762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FF7C02E-F80B-4A33-B587-60DC44739739}"/>
              </a:ext>
            </a:extLst>
          </p:cNvPr>
          <p:cNvCxnSpPr/>
          <p:nvPr/>
        </p:nvCxnSpPr>
        <p:spPr>
          <a:xfrm>
            <a:off x="6940492" y="2818704"/>
            <a:ext cx="0" cy="1371600"/>
          </a:xfrm>
          <a:prstGeom prst="line">
            <a:avLst/>
          </a:prstGeom>
          <a:ln w="762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5B019D2-3BB3-40ED-8EDF-A1F9430A789A}"/>
              </a:ext>
            </a:extLst>
          </p:cNvPr>
          <p:cNvCxnSpPr/>
          <p:nvPr/>
        </p:nvCxnSpPr>
        <p:spPr>
          <a:xfrm>
            <a:off x="7982125" y="3038915"/>
            <a:ext cx="0" cy="914400"/>
          </a:xfrm>
          <a:prstGeom prst="line">
            <a:avLst/>
          </a:prstGeom>
          <a:ln w="762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86890A-4E69-4963-9D4D-E395D3CABF10}"/>
              </a:ext>
            </a:extLst>
          </p:cNvPr>
          <p:cNvCxnSpPr/>
          <p:nvPr/>
        </p:nvCxnSpPr>
        <p:spPr>
          <a:xfrm>
            <a:off x="8962239" y="2827093"/>
            <a:ext cx="0" cy="1371600"/>
          </a:xfrm>
          <a:prstGeom prst="line">
            <a:avLst/>
          </a:prstGeom>
          <a:ln w="762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EFE0CE3-6F48-4B4D-81BE-37D647010171}"/>
              </a:ext>
            </a:extLst>
          </p:cNvPr>
          <p:cNvSpPr txBox="1"/>
          <p:nvPr/>
        </p:nvSpPr>
        <p:spPr>
          <a:xfrm>
            <a:off x="2508308" y="4286777"/>
            <a:ext cx="855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D7C9BC-0A77-47A4-AB3F-6B87CC8511D2}"/>
              </a:ext>
            </a:extLst>
          </p:cNvPr>
          <p:cNvSpPr txBox="1"/>
          <p:nvPr/>
        </p:nvSpPr>
        <p:spPr>
          <a:xfrm>
            <a:off x="4581787" y="4286777"/>
            <a:ext cx="855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E92D20-536F-430C-9CA7-50C97E5EF614}"/>
              </a:ext>
            </a:extLst>
          </p:cNvPr>
          <p:cNvSpPr txBox="1"/>
          <p:nvPr/>
        </p:nvSpPr>
        <p:spPr>
          <a:xfrm>
            <a:off x="6673441" y="4286777"/>
            <a:ext cx="855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7F7127-D230-49EB-AB03-68538213CD2C}"/>
              </a:ext>
            </a:extLst>
          </p:cNvPr>
          <p:cNvSpPr txBox="1"/>
          <p:nvPr/>
        </p:nvSpPr>
        <p:spPr>
          <a:xfrm>
            <a:off x="8693791" y="4286777"/>
            <a:ext cx="855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0C6614-A0BE-4D04-9A95-E2D7EAE831D4}"/>
              </a:ext>
            </a:extLst>
          </p:cNvPr>
          <p:cNvSpPr txBox="1"/>
          <p:nvPr/>
        </p:nvSpPr>
        <p:spPr>
          <a:xfrm>
            <a:off x="3402436" y="4005638"/>
            <a:ext cx="855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Center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35B17A-108A-45ED-A5E8-A78A4EA78938}"/>
              </a:ext>
            </a:extLst>
          </p:cNvPr>
          <p:cNvSpPr txBox="1"/>
          <p:nvPr/>
        </p:nvSpPr>
        <p:spPr>
          <a:xfrm>
            <a:off x="5475915" y="4014027"/>
            <a:ext cx="855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Center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973C0B-0B0D-4380-9965-5595D58D7DE9}"/>
              </a:ext>
            </a:extLst>
          </p:cNvPr>
          <p:cNvSpPr txBox="1"/>
          <p:nvPr/>
        </p:nvSpPr>
        <p:spPr>
          <a:xfrm>
            <a:off x="7549393" y="4014027"/>
            <a:ext cx="855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Center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116F62-EFAC-4E27-8C37-9FF8C8CEF34E}"/>
              </a:ext>
            </a:extLst>
          </p:cNvPr>
          <p:cNvSpPr/>
          <p:nvPr/>
        </p:nvSpPr>
        <p:spPr>
          <a:xfrm>
            <a:off x="3009554" y="5510168"/>
            <a:ext cx="755010" cy="738232"/>
          </a:xfrm>
          <a:prstGeom prst="rect">
            <a:avLst/>
          </a:prstGeom>
          <a:noFill/>
          <a:ln w="3810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ED1330-12D5-4CCB-8C86-BAA364224531}"/>
              </a:ext>
            </a:extLst>
          </p:cNvPr>
          <p:cNvSpPr/>
          <p:nvPr/>
        </p:nvSpPr>
        <p:spPr>
          <a:xfrm>
            <a:off x="3865230" y="5510168"/>
            <a:ext cx="755010" cy="738232"/>
          </a:xfrm>
          <a:prstGeom prst="rect">
            <a:avLst/>
          </a:prstGeom>
          <a:noFill/>
          <a:ln w="3810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00A444-BC23-42BF-9475-055BCAA3F2B9}"/>
              </a:ext>
            </a:extLst>
          </p:cNvPr>
          <p:cNvSpPr/>
          <p:nvPr/>
        </p:nvSpPr>
        <p:spPr>
          <a:xfrm>
            <a:off x="4720905" y="5503804"/>
            <a:ext cx="755010" cy="738232"/>
          </a:xfrm>
          <a:prstGeom prst="rect">
            <a:avLst/>
          </a:prstGeom>
          <a:noFill/>
          <a:ln w="3810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4F941F-EF49-4AEE-AA41-6C0E9E600B3B}"/>
              </a:ext>
            </a:extLst>
          </p:cNvPr>
          <p:cNvSpPr/>
          <p:nvPr/>
        </p:nvSpPr>
        <p:spPr>
          <a:xfrm>
            <a:off x="5576581" y="5503804"/>
            <a:ext cx="755010" cy="738232"/>
          </a:xfrm>
          <a:prstGeom prst="rect">
            <a:avLst/>
          </a:prstGeom>
          <a:noFill/>
          <a:ln w="3810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39C0BA2-2306-41B5-8AED-80EBA4EB4DB5}"/>
              </a:ext>
            </a:extLst>
          </p:cNvPr>
          <p:cNvSpPr/>
          <p:nvPr/>
        </p:nvSpPr>
        <p:spPr>
          <a:xfrm>
            <a:off x="6429458" y="5504431"/>
            <a:ext cx="755010" cy="738232"/>
          </a:xfrm>
          <a:prstGeom prst="rect">
            <a:avLst/>
          </a:prstGeom>
          <a:noFill/>
          <a:ln w="3810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1CCB1F5-7290-4C9B-999F-3317EFDDBE91}"/>
              </a:ext>
            </a:extLst>
          </p:cNvPr>
          <p:cNvSpPr/>
          <p:nvPr/>
        </p:nvSpPr>
        <p:spPr>
          <a:xfrm>
            <a:off x="7282335" y="5497440"/>
            <a:ext cx="755010" cy="738232"/>
          </a:xfrm>
          <a:prstGeom prst="rect">
            <a:avLst/>
          </a:prstGeom>
          <a:noFill/>
          <a:ln w="3810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57B3E7E-736F-4E34-A0C9-C59ACE93DA3F}"/>
              </a:ext>
            </a:extLst>
          </p:cNvPr>
          <p:cNvSpPr/>
          <p:nvPr/>
        </p:nvSpPr>
        <p:spPr>
          <a:xfrm>
            <a:off x="8135212" y="5497440"/>
            <a:ext cx="755010" cy="738232"/>
          </a:xfrm>
          <a:prstGeom prst="rect">
            <a:avLst/>
          </a:prstGeom>
          <a:noFill/>
          <a:ln w="3810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0797EC2-0193-4365-87D4-E83DEB8FCB36}"/>
              </a:ext>
            </a:extLst>
          </p:cNvPr>
          <p:cNvCxnSpPr>
            <a:cxnSpLocks/>
          </p:cNvCxnSpPr>
          <p:nvPr/>
        </p:nvCxnSpPr>
        <p:spPr>
          <a:xfrm>
            <a:off x="3009554" y="4762206"/>
            <a:ext cx="211818" cy="5648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3EDED94-16F3-40E9-B40E-E54BF138CB05}"/>
              </a:ext>
            </a:extLst>
          </p:cNvPr>
          <p:cNvCxnSpPr>
            <a:cxnSpLocks/>
          </p:cNvCxnSpPr>
          <p:nvPr/>
        </p:nvCxnSpPr>
        <p:spPr>
          <a:xfrm>
            <a:off x="3936533" y="4565064"/>
            <a:ext cx="224406" cy="7619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93C6D94-E5E3-49F0-9177-B9C86ED8C4A7}"/>
              </a:ext>
            </a:extLst>
          </p:cNvPr>
          <p:cNvCxnSpPr>
            <a:cxnSpLocks/>
          </p:cNvCxnSpPr>
          <p:nvPr/>
        </p:nvCxnSpPr>
        <p:spPr>
          <a:xfrm>
            <a:off x="4932727" y="4762206"/>
            <a:ext cx="76898" cy="5648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68A7B5E-6CCA-462F-80C7-F0585157B394}"/>
              </a:ext>
            </a:extLst>
          </p:cNvPr>
          <p:cNvCxnSpPr>
            <a:cxnSpLocks/>
          </p:cNvCxnSpPr>
          <p:nvPr/>
        </p:nvCxnSpPr>
        <p:spPr>
          <a:xfrm>
            <a:off x="5903753" y="4471443"/>
            <a:ext cx="38449" cy="8555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7301ED0-EB3D-490D-B597-5C7F97B15781}"/>
              </a:ext>
            </a:extLst>
          </p:cNvPr>
          <p:cNvCxnSpPr>
            <a:cxnSpLocks/>
          </p:cNvCxnSpPr>
          <p:nvPr/>
        </p:nvCxnSpPr>
        <p:spPr>
          <a:xfrm flipH="1">
            <a:off x="6806963" y="4762206"/>
            <a:ext cx="73409" cy="5648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F3920D8-E450-4CA9-9867-665C02AE458E}"/>
              </a:ext>
            </a:extLst>
          </p:cNvPr>
          <p:cNvCxnSpPr>
            <a:cxnSpLocks/>
          </p:cNvCxnSpPr>
          <p:nvPr/>
        </p:nvCxnSpPr>
        <p:spPr>
          <a:xfrm flipH="1">
            <a:off x="7648312" y="4471443"/>
            <a:ext cx="245728" cy="8595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6558151-F42B-4199-B90F-4903D491D4E1}"/>
              </a:ext>
            </a:extLst>
          </p:cNvPr>
          <p:cNvCxnSpPr>
            <a:cxnSpLocks/>
          </p:cNvCxnSpPr>
          <p:nvPr/>
        </p:nvCxnSpPr>
        <p:spPr>
          <a:xfrm flipH="1">
            <a:off x="8448063" y="4762206"/>
            <a:ext cx="317032" cy="5692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C69F8E0-63A9-4868-8E84-36249A432006}"/>
              </a:ext>
            </a:extLst>
          </p:cNvPr>
          <p:cNvSpPr txBox="1"/>
          <p:nvPr/>
        </p:nvSpPr>
        <p:spPr>
          <a:xfrm>
            <a:off x="2247553" y="5681890"/>
            <a:ext cx="661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13D86C-6C2B-49DC-ABBE-479487E9D94A}"/>
              </a:ext>
            </a:extLst>
          </p:cNvPr>
          <p:cNvSpPr txBox="1"/>
          <p:nvPr/>
        </p:nvSpPr>
        <p:spPr>
          <a:xfrm>
            <a:off x="3221372" y="6314741"/>
            <a:ext cx="5527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	        1              2              3               4              5              6</a:t>
            </a:r>
          </a:p>
        </p:txBody>
      </p:sp>
    </p:spTree>
    <p:extLst>
      <p:ext uri="{BB962C8B-B14F-4D97-AF65-F5344CB8AC3E}">
        <p14:creationId xmlns:p14="http://schemas.microsoft.com/office/powerpoint/2010/main" val="2184910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5E93F-553D-4850-A531-174B7134C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phone data accuracy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01D793-5A65-42F4-A253-086871229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787" y="2576512"/>
            <a:ext cx="873442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080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9BFEF-3CA9-4696-8273-84A132CB6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E44A2-0AB1-4A16-98D1-4FE4F7503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Potential issue with phone data</a:t>
            </a:r>
          </a:p>
          <a:p>
            <a:r>
              <a:rPr lang="en-US" dirty="0"/>
              <a:t>Drift (from low frequency effects)</a:t>
            </a:r>
          </a:p>
        </p:txBody>
      </p:sp>
    </p:spTree>
    <p:extLst>
      <p:ext uri="{BB962C8B-B14F-4D97-AF65-F5344CB8AC3E}">
        <p14:creationId xmlns:p14="http://schemas.microsoft.com/office/powerpoint/2010/main" val="3691666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3CA42-13CC-4E35-9860-771FC0422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news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746F6-620C-4170-BF0D-DBB507374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Segment Set works</a:t>
            </a:r>
          </a:p>
          <a:p>
            <a:r>
              <a:rPr lang="en-US" dirty="0"/>
              <a:t>Segmented Average is no longer buggy</a:t>
            </a:r>
          </a:p>
          <a:p>
            <a:r>
              <a:rPr lang="en-US" dirty="0"/>
              <a:t>Orientation is working properly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633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157FC-CC6E-45F9-9A0B-58BBA451CD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Orientation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47EBD5-442D-4379-9E48-2D067A82ED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Common computer graphics method to rotating objects</a:t>
            </a:r>
          </a:p>
        </p:txBody>
      </p:sp>
    </p:spTree>
    <p:extLst>
      <p:ext uri="{BB962C8B-B14F-4D97-AF65-F5344CB8AC3E}">
        <p14:creationId xmlns:p14="http://schemas.microsoft.com/office/powerpoint/2010/main" val="1948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455"/>
    </mc:Choice>
    <mc:Fallback xmlns="">
      <p:transition spd="slow" advTm="1645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9B33619-2117-45E9-99CE-3944B51FF079}"/>
              </a:ext>
            </a:extLst>
          </p:cNvPr>
          <p:cNvSpPr/>
          <p:nvPr/>
        </p:nvSpPr>
        <p:spPr>
          <a:xfrm>
            <a:off x="6875470" y="2979420"/>
            <a:ext cx="2890822" cy="2702558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  <a:lumOff val="2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D74DE4-B06E-4623-B054-BC266382637B}"/>
              </a:ext>
            </a:extLst>
          </p:cNvPr>
          <p:cNvSpPr/>
          <p:nvPr/>
        </p:nvSpPr>
        <p:spPr>
          <a:xfrm>
            <a:off x="1739113" y="2979420"/>
            <a:ext cx="2890822" cy="2702558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  <a:lumOff val="2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5CD8C9-C34D-4880-90FF-96CA9FBBEE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25839" y="2226734"/>
            <a:ext cx="4863142" cy="576262"/>
          </a:xfrm>
        </p:spPr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</a:rPr>
              <a:t>Global acceleration </a:t>
            </a:r>
            <a:r>
              <a:rPr lang="en-US" sz="2400" dirty="0"/>
              <a:t>along these axes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01BBF4A-377C-4D14-94FC-EB3C68064B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 rot="1613249">
            <a:off x="2112962" y="3049587"/>
            <a:ext cx="2143125" cy="2562225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EDBD8B5-651B-439B-92AE-EBBFC8A4376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149306" y="3211512"/>
            <a:ext cx="2343150" cy="2238375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FB8038D-6896-4EA7-B052-6CF67F23DA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73670" y="2332864"/>
            <a:ext cx="470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Local acceleration </a:t>
            </a:r>
            <a:r>
              <a:rPr lang="en-US" sz="2400" dirty="0"/>
              <a:t>along these axes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3807181-FC5A-41C7-B1ED-2F87ED7DB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Acceleration</a:t>
            </a:r>
            <a:br>
              <a:rPr lang="en-US" dirty="0"/>
            </a:br>
            <a:r>
              <a:rPr lang="en-US" sz="1800" dirty="0"/>
              <a:t>from Local acceleration &amp; orientation</a:t>
            </a:r>
            <a:endParaRPr lang="en-US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2F135BF4-6BA0-441E-B031-ACECCC171BA1}"/>
              </a:ext>
            </a:extLst>
          </p:cNvPr>
          <p:cNvSpPr txBox="1">
            <a:spLocks/>
          </p:cNvSpPr>
          <p:nvPr/>
        </p:nvSpPr>
        <p:spPr>
          <a:xfrm>
            <a:off x="3396986" y="6167648"/>
            <a:ext cx="4709054" cy="46166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800" b="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Must account for orientation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D9A08D7-4207-483F-B387-B42B607EB41C}"/>
              </a:ext>
            </a:extLst>
          </p:cNvPr>
          <p:cNvSpPr/>
          <p:nvPr/>
        </p:nvSpPr>
        <p:spPr>
          <a:xfrm rot="10800000" flipH="1">
            <a:off x="3053006" y="6033424"/>
            <a:ext cx="550381" cy="529870"/>
          </a:xfrm>
          <a:prstGeom prst="bentArrow">
            <a:avLst/>
          </a:prstGeom>
          <a:solidFill>
            <a:schemeClr val="tx1"/>
          </a:solidFill>
          <a:ln>
            <a:solidFill>
              <a:schemeClr val="bg1">
                <a:lumMod val="75000"/>
                <a:lumOff val="2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25698CB7-E982-4D40-9AF7-160CD0F9F2E9}"/>
              </a:ext>
            </a:extLst>
          </p:cNvPr>
          <p:cNvSpPr/>
          <p:nvPr/>
        </p:nvSpPr>
        <p:spPr>
          <a:xfrm rot="5400000" flipH="1">
            <a:off x="8045690" y="5968178"/>
            <a:ext cx="550381" cy="529870"/>
          </a:xfrm>
          <a:prstGeom prst="bentArrow">
            <a:avLst/>
          </a:prstGeom>
          <a:solidFill>
            <a:schemeClr val="tx1"/>
          </a:solidFill>
          <a:ln>
            <a:solidFill>
              <a:schemeClr val="bg1">
                <a:lumMod val="75000"/>
                <a:lumOff val="2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81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827"/>
    </mc:Choice>
    <mc:Fallback xmlns="">
      <p:transition spd="slow" advTm="3382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DFFF5-3CFF-48D6-A128-D0D5E7247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Euler Angles</a:t>
            </a:r>
            <a:br>
              <a:rPr lang="en-US" dirty="0"/>
            </a:br>
            <a:r>
              <a:rPr lang="en-US" sz="1800" dirty="0"/>
              <a:t>gimbal lock &amp; mathematical complexity</a:t>
            </a:r>
            <a:endParaRPr lang="en-US" dirty="0"/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95DC06DC-266D-4838-940E-C61D9DCD6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4860" y="2618236"/>
            <a:ext cx="3772086" cy="2414008"/>
          </a:xfrm>
          <a:prstGeom prst="rect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273F2E-21FC-4C29-9F77-A460ED2F1094}"/>
              </a:ext>
            </a:extLst>
          </p:cNvPr>
          <p:cNvSpPr txBox="1"/>
          <p:nvPr/>
        </p:nvSpPr>
        <p:spPr>
          <a:xfrm>
            <a:off x="4276873" y="2433050"/>
            <a:ext cx="29830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Represented by 3 angles:</a:t>
            </a:r>
            <a:br>
              <a:rPr lang="en-US" dirty="0"/>
            </a:br>
            <a:r>
              <a:rPr lang="en-US" dirty="0"/>
              <a:t>ROLL, PITCH &amp; YAW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Gimbal Lock occurs when two axes align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Algebraic nuisance </a:t>
            </a:r>
            <a:br>
              <a:rPr lang="en-US" dirty="0"/>
            </a:br>
            <a:r>
              <a:rPr lang="en-US" dirty="0"/>
              <a:t>in code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B639EB-78A3-4925-A97D-C4B4774F68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247" y="2231765"/>
            <a:ext cx="2828652" cy="318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57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747"/>
    </mc:Choice>
    <mc:Fallback xmlns="">
      <p:transition spd="slow" advTm="9974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16944-D90E-4626-A44D-233EF1CC0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Axis-Angle Representation</a:t>
            </a:r>
            <a:br>
              <a:rPr lang="en-US" dirty="0"/>
            </a:br>
            <a:r>
              <a:rPr lang="en-US" sz="1800" dirty="0"/>
              <a:t>visually intuitive, ALGEBRAICALLY not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E2F38B-92E8-4CD3-8AE3-3004357B8D3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4D representation of 3D rotations</a:t>
                </a:r>
              </a:p>
              <a:p>
                <a:endParaRPr lang="en-US" dirty="0"/>
              </a:p>
              <a:p>
                <a:r>
                  <a:rPr lang="en-US" dirty="0"/>
                  <a:t>Rotation Axis: (</a:t>
                </a:r>
                <a:r>
                  <a:rPr lang="en-US" b="1" dirty="0">
                    <a:solidFill>
                      <a:srgbClr val="FF0000"/>
                    </a:solidFill>
                  </a:rPr>
                  <a:t>vector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[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]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Rotation Angle: (</a:t>
                </a:r>
                <a:r>
                  <a:rPr lang="en-US" b="1" dirty="0">
                    <a:solidFill>
                      <a:srgbClr val="FF0000"/>
                    </a:solidFill>
                  </a:rPr>
                  <a:t>scalar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b="1" dirty="0">
                    <a:solidFill>
                      <a:srgbClr val="FFFF00"/>
                    </a:solidFill>
                  </a:rPr>
                  <a:t>Applying rotation is not intuitive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E2F38B-92E8-4CD3-8AE3-3004357B8D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4B928A31-A306-4225-8456-40EB257AEF8B}"/>
              </a:ext>
            </a:extLst>
          </p:cNvPr>
          <p:cNvSpPr/>
          <p:nvPr/>
        </p:nvSpPr>
        <p:spPr>
          <a:xfrm>
            <a:off x="6206134" y="2335458"/>
            <a:ext cx="3056332" cy="375090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  <a:lumOff val="2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4A7F12E1-9624-4434-9CAB-58CADC378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999" y="2491649"/>
            <a:ext cx="29051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18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905"/>
    </mc:Choice>
    <mc:Fallback xmlns="">
      <p:transition spd="slow" advTm="7790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16944-D90E-4626-A44D-233EF1CC0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Quaternions</a:t>
            </a:r>
            <a:br>
              <a:rPr lang="en-US" dirty="0"/>
            </a:br>
            <a:r>
              <a:rPr lang="en-US" sz="1800" dirty="0"/>
              <a:t>ALGEBRAICALLY intuitive, visually not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E2F38B-92E8-4CD3-8AE3-3004357B8D3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4D representation of 3D rotations</a:t>
                </a:r>
              </a:p>
              <a:p>
                <a:endParaRPr lang="en-US" dirty="0"/>
              </a:p>
              <a:p>
                <a:r>
                  <a:rPr lang="en-US" dirty="0"/>
                  <a:t>Rotation Axis: (</a:t>
                </a:r>
                <a:r>
                  <a:rPr lang="en-US" b="1" dirty="0">
                    <a:solidFill>
                      <a:srgbClr val="FF0000"/>
                    </a:solidFill>
                  </a:rPr>
                  <a:t>vector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[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]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Rotation Angle: (</a:t>
                </a:r>
                <a:r>
                  <a:rPr lang="en-US" b="1" dirty="0">
                    <a:solidFill>
                      <a:srgbClr val="FF0000"/>
                    </a:solidFill>
                  </a:rPr>
                  <a:t>scalar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b="1" dirty="0">
                    <a:solidFill>
                      <a:srgbClr val="FFFF00"/>
                    </a:solidFill>
                  </a:rPr>
                  <a:t>Easily interpolated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E2F38B-92E8-4CD3-8AE3-3004357B8D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4B928A31-A306-4225-8456-40EB257AEF8B}"/>
              </a:ext>
            </a:extLst>
          </p:cNvPr>
          <p:cNvSpPr/>
          <p:nvPr/>
        </p:nvSpPr>
        <p:spPr>
          <a:xfrm>
            <a:off x="6206134" y="2335458"/>
            <a:ext cx="3056332" cy="375090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  <a:lumOff val="2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4A7F12E1-9624-4434-9CAB-58CADC378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999" y="2491649"/>
            <a:ext cx="29051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371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439"/>
    </mc:Choice>
    <mc:Fallback xmlns="">
      <p:transition spd="slow" advTm="6943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88CBA-A64B-41F8-945F-44D110774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</a:t>
            </a:r>
            <a:r>
              <a:rPr lang="en-US" b="1" dirty="0"/>
              <a:t>Axis-Angle </a:t>
            </a:r>
            <a:r>
              <a:rPr lang="en-US" dirty="0"/>
              <a:t>to </a:t>
            </a:r>
            <a:r>
              <a:rPr lang="en-US" b="1" dirty="0"/>
              <a:t>Quaternion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7EA990F-9A8A-4F65-B247-1DBE3E3E103C}"/>
                  </a:ext>
                </a:extLst>
              </p:cNvPr>
              <p:cNvSpPr txBox="1"/>
              <p:nvPr/>
            </p:nvSpPr>
            <p:spPr>
              <a:xfrm>
                <a:off x="4976054" y="2193964"/>
                <a:ext cx="1706493" cy="38264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7EA990F-9A8A-4F65-B247-1DBE3E3E1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054" y="2193964"/>
                <a:ext cx="1706493" cy="38264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E9D134E3-5301-4BC4-9406-FE4BE250EFA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19101" y="2282613"/>
                <a:ext cx="4995334" cy="3649134"/>
              </a:xfrm>
            </p:spPr>
            <p:txBody>
              <a:bodyPr/>
              <a:lstStyle/>
              <a:p>
                <a:r>
                  <a:rPr lang="en-US" dirty="0"/>
                  <a:t>Rotation Axis: (</a:t>
                </a:r>
                <a:r>
                  <a:rPr lang="en-US" b="1" dirty="0">
                    <a:solidFill>
                      <a:srgbClr val="FF0000"/>
                    </a:solidFill>
                  </a:rPr>
                  <a:t>vector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[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]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Rotation Angle: (</a:t>
                </a:r>
                <a:r>
                  <a:rPr lang="en-US" b="1" dirty="0">
                    <a:solidFill>
                      <a:srgbClr val="FF0000"/>
                    </a:solidFill>
                  </a:rPr>
                  <a:t>scalar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E9D134E3-5301-4BC4-9406-FE4BE250EF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19101" y="2282613"/>
                <a:ext cx="4995334" cy="3649134"/>
              </a:xfrm>
              <a:blipFill>
                <a:blip r:embed="rId3"/>
                <a:stretch>
                  <a:fillRect l="-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5DDD057B-A5DA-4962-8543-1482F83B7CA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34681" y="2282613"/>
                <a:ext cx="4995334" cy="364913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85750" indent="-2857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Rotation Axis: (</a:t>
                </a:r>
                <a:r>
                  <a:rPr lang="en-US" b="1" dirty="0">
                    <a:solidFill>
                      <a:srgbClr val="FF0000"/>
                    </a:solidFill>
                  </a:rPr>
                  <a:t>vector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[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]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Rotation Angle: (</a:t>
                </a:r>
                <a:r>
                  <a:rPr lang="en-US" b="1" dirty="0">
                    <a:solidFill>
                      <a:srgbClr val="FF0000"/>
                    </a:solidFill>
                  </a:rPr>
                  <a:t>scalar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5DDD057B-A5DA-4962-8543-1482F83B7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4681" y="2282613"/>
                <a:ext cx="4995334" cy="3649134"/>
              </a:xfrm>
              <a:prstGeom prst="rect">
                <a:avLst/>
              </a:prstGeom>
              <a:blipFill>
                <a:blip r:embed="rId4"/>
                <a:stretch>
                  <a:fillRect l="-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Right 7">
            <a:extLst>
              <a:ext uri="{FF2B5EF4-FFF2-40B4-BE49-F238E27FC236}">
                <a16:creationId xmlns:a16="http://schemas.microsoft.com/office/drawing/2014/main" id="{0CC530C1-C3F5-42DA-BEE5-1C52E6D3DC28}"/>
              </a:ext>
            </a:extLst>
          </p:cNvPr>
          <p:cNvSpPr/>
          <p:nvPr/>
        </p:nvSpPr>
        <p:spPr>
          <a:xfrm>
            <a:off x="4305300" y="3901440"/>
            <a:ext cx="487680" cy="411480"/>
          </a:xfrm>
          <a:prstGeom prst="rightArrow">
            <a:avLst/>
          </a:prstGeom>
          <a:solidFill>
            <a:schemeClr val="tx1"/>
          </a:solidFill>
          <a:ln>
            <a:solidFill>
              <a:schemeClr val="bg1">
                <a:lumMod val="75000"/>
                <a:lumOff val="2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8611E13-AF57-4EDA-9AAB-B9603B0BC452}"/>
              </a:ext>
            </a:extLst>
          </p:cNvPr>
          <p:cNvSpPr/>
          <p:nvPr/>
        </p:nvSpPr>
        <p:spPr>
          <a:xfrm>
            <a:off x="6774182" y="3901440"/>
            <a:ext cx="487680" cy="411480"/>
          </a:xfrm>
          <a:prstGeom prst="rightArrow">
            <a:avLst/>
          </a:prstGeom>
          <a:solidFill>
            <a:schemeClr val="tx1"/>
          </a:solidFill>
          <a:ln>
            <a:solidFill>
              <a:schemeClr val="bg1">
                <a:lumMod val="75000"/>
                <a:lumOff val="2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44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538"/>
    </mc:Choice>
    <mc:Fallback xmlns="">
      <p:transition spd="slow" advTm="1653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9F1D5-DD74-4B18-B40F-FC68B4A2BC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for Quaternions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1A29C-3D27-4298-98DB-C83897D7D1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Code in python</a:t>
            </a:r>
          </a:p>
        </p:txBody>
      </p:sp>
    </p:spTree>
    <p:extLst>
      <p:ext uri="{BB962C8B-B14F-4D97-AF65-F5344CB8AC3E}">
        <p14:creationId xmlns:p14="http://schemas.microsoft.com/office/powerpoint/2010/main" val="361529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301"/>
    </mc:Choice>
    <mc:Fallback xmlns="">
      <p:transition spd="slow" advTm="4530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197EC-2891-4296-99D7-13060D158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  <a:br>
              <a:rPr lang="en-US" dirty="0"/>
            </a:br>
            <a:r>
              <a:rPr lang="en-US" sz="1800" dirty="0"/>
              <a:t>storing the four-dimensional Quaternion</a:t>
            </a:r>
            <a:endParaRPr lang="en-US" sz="4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05AF7C-E0B0-4939-808F-7399B0D38E94}"/>
              </a:ext>
            </a:extLst>
          </p:cNvPr>
          <p:cNvSpPr/>
          <p:nvPr/>
        </p:nvSpPr>
        <p:spPr>
          <a:xfrm>
            <a:off x="2097248" y="2413338"/>
            <a:ext cx="7997504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  <a:lumOff val="2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Quaternion</a:t>
            </a:r>
            <a:r>
              <a:rPr lang="en-US" b="1" dirty="0">
                <a:solidFill>
                  <a:srgbClr val="FFCC00"/>
                </a:solidFill>
                <a:latin typeface="Consolas" panose="020B0609020204030204" pitchFamily="49" charset="0"/>
              </a:rPr>
              <a:t>: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FF6600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__</a:t>
            </a:r>
            <a:r>
              <a:rPr lang="en-US" dirty="0" err="1">
                <a:solidFill>
                  <a:srgbClr val="FF00FF"/>
                </a:solidFill>
                <a:latin typeface="Consolas" panose="020B0609020204030204" pitchFamily="49" charset="0"/>
              </a:rPr>
              <a:t>init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__</a:t>
            </a:r>
            <a:r>
              <a:rPr lang="en-US" b="1" dirty="0">
                <a:solidFill>
                  <a:srgbClr val="FFCC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vector </a:t>
            </a:r>
            <a:r>
              <a:rPr lang="en-US" b="1" dirty="0">
                <a:solidFill>
                  <a:srgbClr val="FFCC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tuple</a:t>
            </a:r>
            <a:r>
              <a:rPr lang="en-US" b="1" dirty="0">
                <a:solidFill>
                  <a:srgbClr val="FFCC00"/>
                </a:solidFill>
                <a:latin typeface="Consolas" panose="020B0609020204030204" pitchFamily="49" charset="0"/>
              </a:rPr>
              <a:t>([</a:t>
            </a:r>
            <a:r>
              <a:rPr lang="en-US" dirty="0">
                <a:solidFill>
                  <a:srgbClr val="99CC99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latin typeface="Consolas" panose="020B0609020204030204" pitchFamily="49" charset="0"/>
              </a:rPr>
              <a:t>]),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scalar </a:t>
            </a:r>
            <a:r>
              <a:rPr lang="en-US" b="1" dirty="0">
                <a:solidFill>
                  <a:srgbClr val="FFCC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latin typeface="Consolas" panose="020B0609020204030204" pitchFamily="49" charset="0"/>
              </a:rPr>
              <a:t>):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</a:rPr>
              <a:t>self</a:t>
            </a:r>
            <a:r>
              <a:rPr lang="en-US" b="1" dirty="0" err="1">
                <a:solidFill>
                  <a:srgbClr val="FFCC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vector</a:t>
            </a:r>
          </a:p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</a:rPr>
              <a:t>self</a:t>
            </a:r>
            <a:r>
              <a:rPr lang="en-US" b="1" dirty="0" err="1">
                <a:solidFill>
                  <a:srgbClr val="FFCC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</a:rPr>
              <a:t>scalar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scalar</a:t>
            </a:r>
          </a:p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		</a:t>
            </a:r>
          </a:p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FFCC00"/>
                </a:solidFill>
                <a:latin typeface="Consolas" panose="020B0609020204030204" pitchFamily="49" charset="0"/>
              </a:rPr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75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492"/>
    </mc:Choice>
    <mc:Fallback xmlns="">
      <p:transition spd="slow" advTm="40492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1080</TotalTime>
  <Words>352</Words>
  <Application>Microsoft Office PowerPoint</Application>
  <PresentationFormat>Widescreen</PresentationFormat>
  <Paragraphs>107</Paragraphs>
  <Slides>19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Consolas</vt:lpstr>
      <vt:lpstr>Celestial</vt:lpstr>
      <vt:lpstr>Inertial Navigation</vt:lpstr>
      <vt:lpstr>Orientation</vt:lpstr>
      <vt:lpstr>Global Acceleration from Local acceleration &amp; orientation</vt:lpstr>
      <vt:lpstr>Euler Angles gimbal lock &amp; mathematical complexity</vt:lpstr>
      <vt:lpstr>Axis-Angle Representation visually intuitive, ALGEBRAICALLY not</vt:lpstr>
      <vt:lpstr>Quaternions ALGEBRAICALLY intuitive, visually not</vt:lpstr>
      <vt:lpstr>Converting Axis-Angle to Quaternion</vt:lpstr>
      <vt:lpstr>Class for Quaternions</vt:lpstr>
      <vt:lpstr>Constructor storing the four-dimensional Quaternion</vt:lpstr>
      <vt:lpstr>Hamilton Product Overloading multiplication operator</vt:lpstr>
      <vt:lpstr>Conjugating a vector by a quaternion rotating a vector Using a Quaternion</vt:lpstr>
      <vt:lpstr>Class Usage finding global acceleration</vt:lpstr>
      <vt:lpstr>Class Usage finding global acceleration</vt:lpstr>
      <vt:lpstr>Segmented Average</vt:lpstr>
      <vt:lpstr>Sensor Data asynchronous collection</vt:lpstr>
      <vt:lpstr>Design of Segment Set</vt:lpstr>
      <vt:lpstr>Testing phone data accuracy</vt:lpstr>
      <vt:lpstr>Problems</vt:lpstr>
      <vt:lpstr>Good news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Inertial Navigation</dc:title>
  <dc:creator>Lewis Collum</dc:creator>
  <cp:lastModifiedBy>Lewis Collum</cp:lastModifiedBy>
  <cp:revision>45</cp:revision>
  <dcterms:created xsi:type="dcterms:W3CDTF">2018-07-10T00:47:28Z</dcterms:created>
  <dcterms:modified xsi:type="dcterms:W3CDTF">2018-08-30T17:20:08Z</dcterms:modified>
</cp:coreProperties>
</file>