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57" r:id="rId5"/>
    <p:sldId id="259" r:id="rId6"/>
    <p:sldId id="260" r:id="rId7"/>
    <p:sldId id="261" r:id="rId8"/>
    <p:sldId id="262" r:id="rId9"/>
    <p:sldId id="263" r:id="rId10"/>
    <p:sldId id="264"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4E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2" d="100"/>
          <a:sy n="112" d="100"/>
        </p:scale>
        <p:origin x="-1584"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46D39EE-79D2-4715-A3F1-A68F910F82E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F3CA52-F470-4D9C-AC58-5A4425ED3A3D}"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346D39EE-79D2-4715-A3F1-A68F910F82E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F3CA52-F470-4D9C-AC58-5A4425ED3A3D}"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346D39EE-79D2-4715-A3F1-A68F910F82E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F3CA52-F470-4D9C-AC58-5A4425ED3A3D}"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346D39EE-79D2-4715-A3F1-A68F910F82E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F3CA52-F470-4D9C-AC58-5A4425ED3A3D}"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346D39EE-79D2-4715-A3F1-A68F910F82E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F3CA52-F470-4D9C-AC58-5A4425ED3A3D}"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346D39EE-79D2-4715-A3F1-A68F910F82E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F3CA52-F470-4D9C-AC58-5A4425ED3A3D}"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346D39EE-79D2-4715-A3F1-A68F910F82EC}"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F3CA52-F470-4D9C-AC58-5A4425ED3A3D}"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46D39EE-79D2-4715-A3F1-A68F910F82EC}"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F3CA52-F470-4D9C-AC58-5A4425ED3A3D}"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6D39EE-79D2-4715-A3F1-A68F910F82EC}"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F3CA52-F470-4D9C-AC58-5A4425ED3A3D}"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346D39EE-79D2-4715-A3F1-A68F910F82E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F3CA52-F470-4D9C-AC58-5A4425ED3A3D}"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346D39EE-79D2-4715-A3F1-A68F910F82E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F3CA52-F470-4D9C-AC58-5A4425ED3A3D}"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6D39EE-79D2-4715-A3F1-A68F910F82EC}"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F3CA52-F470-4D9C-AC58-5A4425ED3A3D}"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8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8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8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5.png"/><Relationship Id="rId1"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png"/></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2.png"/><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6.xml"/><Relationship Id="rId4" Type="http://schemas.openxmlformats.org/officeDocument/2006/relationships/image" Target="../media/image24.png"/><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www.ece.unm.edu/~jimp/vhdl_fpgas/" TargetMode="Externa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6.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1.png"/><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3.png"/><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Design of an SRAM controller</a:t>
            </a:r>
            <a:endParaRPr lang="en-US" dirty="0"/>
          </a:p>
        </p:txBody>
      </p:sp>
      <p:sp>
        <p:nvSpPr>
          <p:cNvPr id="3" name="Subtitle 2"/>
          <p:cNvSpPr>
            <a:spLocks noGrp="1"/>
          </p:cNvSpPr>
          <p:nvPr>
            <p:ph type="subTitle" idx="1"/>
          </p:nvPr>
        </p:nvSpPr>
        <p:spPr/>
        <p:txBody>
          <a:bodyPr/>
          <a:lstStyle/>
          <a:p>
            <a:r>
              <a:rPr lang="en-US" dirty="0" smtClean="0"/>
              <a:t>A design guide</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a:xfrm>
                <a:off x="457200" y="274638"/>
                <a:ext cx="8229600" cy="715962"/>
              </a:xfrm>
            </p:spPr>
            <p:txBody>
              <a:bodyPr>
                <a:noAutofit/>
              </a:bodyPr>
              <a:lstStyle/>
              <a:p>
                <a:r>
                  <a:rPr lang="en-US" sz="3200" dirty="0" smtClean="0">
                    <a:latin typeface="Times New Roman" panose="02020603050405020304" pitchFamily="18" charset="0"/>
                    <a:cs typeface="Times New Roman" panose="02020603050405020304" pitchFamily="18" charset="0"/>
                  </a:rPr>
                  <a:t>AC timing diagram Write cycle </a:t>
                </a:r>
                <a:br>
                  <a:rPr lang="en-US" sz="3200" dirty="0" smtClean="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a:t>
                </a:r>
                <a14:m>
                  <m:oMath xmlns:m="http://schemas.openxmlformats.org/officeDocument/2006/math">
                    <m:acc>
                      <m:accPr>
                        <m:chr m:val="̅"/>
                        <m:ctrlPr>
                          <a:rPr lang="en-US" sz="3200" i="1" smtClean="0">
                            <a:latin typeface="Cambria Math"/>
                          </a:rPr>
                        </m:ctrlPr>
                      </m:accPr>
                      <m:e>
                        <m:r>
                          <a:rPr lang="en-US" sz="3200" b="0" i="1" smtClean="0">
                            <a:latin typeface="Cambria Math"/>
                          </a:rPr>
                          <m:t>𝑊𝐸</m:t>
                        </m:r>
                      </m:e>
                    </m:acc>
                  </m:oMath>
                </a14:m>
                <a:r>
                  <a:rPr lang="en-US" sz="3200" dirty="0" smtClean="0">
                    <a:latin typeface="Times New Roman" panose="02020603050405020304" pitchFamily="18" charset="0"/>
                    <a:cs typeface="Times New Roman" panose="02020603050405020304" pitchFamily="18" charset="0"/>
                  </a:rPr>
                  <a:t> controlled, </a:t>
                </a:r>
                <a14:m>
                  <m:oMath xmlns:m="http://schemas.openxmlformats.org/officeDocument/2006/math">
                    <m:acc>
                      <m:accPr>
                        <m:chr m:val="̅"/>
                        <m:ctrlPr>
                          <a:rPr lang="en-US" sz="3200" i="1" smtClean="0">
                            <a:latin typeface="Cambria Math"/>
                            <a:cs typeface="Times New Roman" panose="02020603050405020304" pitchFamily="18" charset="0"/>
                          </a:rPr>
                        </m:ctrlPr>
                      </m:accPr>
                      <m:e>
                        <m:r>
                          <a:rPr lang="en-US" sz="3200" b="0" i="1" smtClean="0">
                            <a:latin typeface="Cambria Math"/>
                            <a:cs typeface="Times New Roman" panose="02020603050405020304" pitchFamily="18" charset="0"/>
                          </a:rPr>
                          <m:t>𝑂𝐸</m:t>
                        </m:r>
                      </m:e>
                    </m:acc>
                  </m:oMath>
                </a14:m>
                <a:r>
                  <a:rPr lang="en-US" sz="3200" dirty="0" smtClean="0">
                    <a:latin typeface="Times New Roman" panose="02020603050405020304" pitchFamily="18" charset="0"/>
                    <a:cs typeface="Times New Roman" panose="02020603050405020304" pitchFamily="18" charset="0"/>
                  </a:rPr>
                  <a:t> can be held high)</a:t>
                </a:r>
                <a:endParaRPr lang="en-US" sz="3200" dirty="0">
                  <a:latin typeface="Times New Roman" panose="02020603050405020304" pitchFamily="18" charset="0"/>
                  <a:cs typeface="Times New Roman" panose="02020603050405020304" pitchFamily="18" charset="0"/>
                </a:endParaRPr>
              </a:p>
            </p:txBody>
          </p:sp>
        </mc:Choice>
        <mc:Fallback>
          <p:sp>
            <p:nvSpPr>
              <p:cNvPr id="2" name="Title 1"/>
              <p:cNvSpPr>
                <a:spLocks noGrp="1" noRot="1" noChangeAspect="1" noMove="1" noResize="1" noEditPoints="1" noAdjustHandles="1" noChangeArrowheads="1" noChangeShapeType="1" noTextEdit="1"/>
              </p:cNvSpPr>
              <p:nvPr>
                <p:ph type="title"/>
              </p:nvPr>
            </p:nvSpPr>
            <p:spPr>
              <a:xfrm>
                <a:off x="457200" y="274638"/>
                <a:ext cx="8229600" cy="715962"/>
              </a:xfrm>
              <a:blipFill rotWithShape="1">
                <a:blip r:embed="rId1"/>
                <a:stretch>
                  <a:fillRect t="-36441" b="-51695"/>
                </a:stretch>
              </a:blipFill>
            </p:spPr>
            <p:txBody>
              <a:bodyPr/>
              <a:lstStyle/>
              <a:p>
                <a:r>
                  <a:rPr lang="en-US">
                    <a:noFill/>
                  </a:rPr>
                  <a:t> </a:t>
                </a:r>
                <a:endParaRPr lang="en-US">
                  <a:noFill/>
                </a:endParaRPr>
              </a:p>
            </p:txBody>
          </p:sp>
        </mc:Fallback>
      </mc:AlternateContent>
      <p:pic>
        <p:nvPicPr>
          <p:cNvPr id="71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581149"/>
            <a:ext cx="6881812" cy="4139757"/>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and how to design a SRAM controller?</a:t>
            </a:r>
            <a:endParaRPr lang="en-US" dirty="0"/>
          </a:p>
        </p:txBody>
      </p:sp>
      <p:sp>
        <p:nvSpPr>
          <p:cNvPr id="3" name="Content Placeholder 2"/>
          <p:cNvSpPr>
            <a:spLocks noGrp="1"/>
          </p:cNvSpPr>
          <p:nvPr>
            <p:ph idx="1"/>
          </p:nvPr>
        </p:nvSpPr>
        <p:spPr/>
        <p:txBody>
          <a:bodyPr/>
          <a:lstStyle/>
          <a:p>
            <a:pPr marL="0" indent="0">
              <a:buNone/>
            </a:pPr>
            <a:r>
              <a:rPr lang="en-US" sz="2400" dirty="0" smtClean="0">
                <a:latin typeface="Times New Roman" panose="02020603050405020304" pitchFamily="18" charset="0"/>
                <a:cs typeface="Times New Roman" panose="02020603050405020304" pitchFamily="18" charset="0"/>
              </a:rPr>
              <a:t>Note, while the SRAM is an asynchronous device, the timing requirements for the read and write require the controller to be synchronous for the user logic to use it properly. What additional user signals and status information would be needed?</a:t>
            </a:r>
            <a:endParaRPr lang="en-US" sz="2400" dirty="0" smtClean="0">
              <a:latin typeface="Times New Roman" panose="02020603050405020304" pitchFamily="18" charset="0"/>
              <a:cs typeface="Times New Roman" panose="02020603050405020304" pitchFamily="18" charset="0"/>
            </a:endParaRPr>
          </a:p>
          <a:p>
            <a:endParaRPr lang="en-US" dirty="0"/>
          </a:p>
        </p:txBody>
      </p:sp>
      <p:pic>
        <p:nvPicPr>
          <p:cNvPr id="1027"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85863" y="3362325"/>
            <a:ext cx="6772275" cy="2886075"/>
          </a:xfrm>
          <a:prstGeom prst="rect">
            <a:avLst/>
          </a:prstGeom>
          <a:noFill/>
          <a:ln>
            <a:noFill/>
          </a:ln>
          <a:effectLst>
            <a:outerShdw blurRad="63500" sx="102000" sy="102000" algn="ctr"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6890656" y="3363686"/>
            <a:ext cx="762000" cy="21907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1024Kx16</a:t>
            </a:r>
            <a:endParaRPr lang="en-US" sz="1100" b="1" dirty="0">
              <a:solidFill>
                <a:schemeClr val="tx1"/>
              </a:solidFill>
            </a:endParaRPr>
          </a:p>
        </p:txBody>
      </p:sp>
      <p:sp>
        <p:nvSpPr>
          <p:cNvPr id="7" name="Rectangle 6"/>
          <p:cNvSpPr/>
          <p:nvPr/>
        </p:nvSpPr>
        <p:spPr>
          <a:xfrm>
            <a:off x="6509656" y="4343400"/>
            <a:ext cx="762000" cy="21907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6400800" y="4314437"/>
            <a:ext cx="654346" cy="276999"/>
          </a:xfrm>
          <a:prstGeom prst="rect">
            <a:avLst/>
          </a:prstGeom>
          <a:noFill/>
        </p:spPr>
        <p:txBody>
          <a:bodyPr wrap="none" rtlCol="0">
            <a:spAutoFit/>
          </a:bodyPr>
          <a:lstStyle/>
          <a:p>
            <a:r>
              <a:rPr lang="en-US" sz="1200" b="1" dirty="0" smtClean="0"/>
              <a:t>A[19:0]</a:t>
            </a:r>
            <a:endParaRPr lang="en-US" sz="1200" b="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Can we simplify the waveforms without violating the timing requirements?</a:t>
            </a:r>
            <a:endParaRPr lang="en-US" sz="3200" dirty="0"/>
          </a:p>
        </p:txBody>
      </p:sp>
      <p:sp>
        <p:nvSpPr>
          <p:cNvPr id="4" name="Content Placeholder 3"/>
          <p:cNvSpPr>
            <a:spLocks noGrp="1"/>
          </p:cNvSpPr>
          <p:nvPr>
            <p:ph idx="1"/>
          </p:nvPr>
        </p:nvSpPr>
        <p:spPr>
          <a:xfrm>
            <a:off x="621505" y="1585118"/>
            <a:ext cx="8229600" cy="4525963"/>
          </a:xfrm>
        </p:spPr>
        <p:txBody>
          <a:bodyPr>
            <a:normAutofit/>
          </a:bodyPr>
          <a:lstStyle/>
          <a:p>
            <a:r>
              <a:rPr lang="en-US" sz="2400" dirty="0" smtClean="0"/>
              <a:t>If we chose the </a:t>
            </a:r>
            <a:r>
              <a:rPr lang="en-US" sz="2400" u="sng" dirty="0" smtClean="0"/>
              <a:t>Read cycle 1</a:t>
            </a:r>
            <a:r>
              <a:rPr lang="en-US" sz="2400" dirty="0" smtClean="0"/>
              <a:t>, do you need to make sure the data is VALID before you send to the user logic? What data is sent between </a:t>
            </a:r>
            <a:r>
              <a:rPr lang="en-US" sz="2400" dirty="0" err="1" smtClean="0"/>
              <a:t>t</a:t>
            </a:r>
            <a:r>
              <a:rPr lang="en-US" sz="2400" baseline="-25000" dirty="0" err="1" smtClean="0"/>
              <a:t>OHA</a:t>
            </a:r>
            <a:r>
              <a:rPr lang="en-US" sz="2400" dirty="0" smtClean="0"/>
              <a:t> and </a:t>
            </a:r>
            <a:r>
              <a:rPr lang="en-US" sz="2400" dirty="0" err="1" smtClean="0"/>
              <a:t>t</a:t>
            </a:r>
            <a:r>
              <a:rPr lang="en-US" sz="2400" baseline="-25000" dirty="0" err="1" smtClean="0"/>
              <a:t>AA</a:t>
            </a:r>
            <a:r>
              <a:rPr lang="en-US" sz="2400" dirty="0" smtClean="0"/>
              <a:t>? Does it matter for your project? </a:t>
            </a:r>
            <a:endParaRPr lang="en-US" sz="2400" dirty="0" smtClean="0"/>
          </a:p>
          <a:p>
            <a:r>
              <a:rPr lang="en-US" sz="2400" dirty="0" smtClean="0"/>
              <a:t>Remember, </a:t>
            </a:r>
            <a:r>
              <a:rPr lang="en-US" sz="2400" dirty="0" err="1" smtClean="0"/>
              <a:t>t</a:t>
            </a:r>
            <a:r>
              <a:rPr lang="en-US" sz="2400" baseline="-25000" dirty="0" err="1" smtClean="0"/>
              <a:t>AA</a:t>
            </a:r>
            <a:r>
              <a:rPr lang="en-US" sz="2400" baseline="-25000" dirty="0" smtClean="0"/>
              <a:t> </a:t>
            </a:r>
            <a:r>
              <a:rPr lang="en-US" sz="2400" dirty="0" smtClean="0"/>
              <a:t>for this device is </a:t>
            </a:r>
            <a:r>
              <a:rPr lang="en-US" sz="2400" dirty="0"/>
              <a:t>8</a:t>
            </a:r>
            <a:r>
              <a:rPr lang="en-US" sz="2400" dirty="0" smtClean="0"/>
              <a:t> ns and address changes every one second.</a:t>
            </a:r>
            <a:endParaRPr lang="en-US" sz="2400" dirty="0"/>
          </a:p>
        </p:txBody>
      </p:sp>
      <p:pic>
        <p:nvPicPr>
          <p:cNvPr id="3"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90597" y="4191000"/>
            <a:ext cx="6905625" cy="1714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0305" y="4000500"/>
            <a:ext cx="4572000" cy="285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Left Brace 4"/>
          <p:cNvSpPr/>
          <p:nvPr/>
        </p:nvSpPr>
        <p:spPr>
          <a:xfrm rot="16200000">
            <a:off x="4392610" y="4970856"/>
            <a:ext cx="470692" cy="1869287"/>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4267200" y="6019800"/>
            <a:ext cx="566181" cy="369332"/>
          </a:xfrm>
          <a:prstGeom prst="rect">
            <a:avLst/>
          </a:prstGeom>
          <a:noFill/>
        </p:spPr>
        <p:txBody>
          <a:bodyPr wrap="none" rtlCol="0">
            <a:spAutoFit/>
          </a:bodyPr>
          <a:lstStyle/>
          <a:p>
            <a:r>
              <a:rPr lang="en-US" dirty="0"/>
              <a:t>8</a:t>
            </a:r>
            <a:r>
              <a:rPr lang="en-US" dirty="0" smtClean="0"/>
              <a:t> </a:t>
            </a:r>
            <a:r>
              <a:rPr lang="en-US" dirty="0"/>
              <a:t>ns</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err="1"/>
              <a:t>s</a:t>
            </a:r>
            <a:r>
              <a:rPr lang="en-US" dirty="0" err="1" smtClean="0"/>
              <a:t>implied</a:t>
            </a:r>
            <a:r>
              <a:rPr lang="en-US" dirty="0" smtClean="0"/>
              <a:t> Read cycle 2</a:t>
            </a:r>
            <a:endParaRPr lang="en-US" dirty="0"/>
          </a:p>
        </p:txBody>
      </p:sp>
      <p:pic>
        <p:nvPicPr>
          <p:cNvPr id="4098"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tretch>
            <a:fillRect/>
          </a:stretch>
        </p:blipFill>
        <p:spPr bwMode="auto">
          <a:xfrm>
            <a:off x="457200" y="2667000"/>
            <a:ext cx="8229600" cy="25700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mc:Choice xmlns:a14="http://schemas.microsoft.com/office/drawing/2010/main" Requires="a14">
          <p:sp>
            <p:nvSpPr>
              <p:cNvPr id="4" name="Rectangle 3"/>
              <p:cNvSpPr/>
              <p:nvPr/>
            </p:nvSpPr>
            <p:spPr>
              <a:xfrm>
                <a:off x="1143000" y="1828800"/>
                <a:ext cx="7239000" cy="462434"/>
              </a:xfrm>
              <a:prstGeom prst="rect">
                <a:avLst/>
              </a:prstGeom>
            </p:spPr>
            <p:txBody>
              <a:bodyPr wrap="square">
                <a:spAutoFit/>
              </a:bodyPr>
              <a:lstStyle/>
              <a:p>
                <a14:m>
                  <m:oMath xmlns:m="http://schemas.openxmlformats.org/officeDocument/2006/math">
                    <m:acc>
                      <m:accPr>
                        <m:chr m:val="̅"/>
                        <m:ctrlPr>
                          <a:rPr lang="en-US" sz="2400" i="1">
                            <a:latin typeface="Cambria Math"/>
                            <a:cs typeface="Times New Roman" panose="02020603050405020304" pitchFamily="18" charset="0"/>
                          </a:rPr>
                        </m:ctrlPr>
                      </m:accPr>
                      <m:e>
                        <m:r>
                          <a:rPr lang="en-US" sz="2400" i="1">
                            <a:latin typeface="Cambria Math"/>
                            <a:cs typeface="Times New Roman" panose="02020603050405020304" pitchFamily="18" charset="0"/>
                          </a:rPr>
                          <m:t>𝑂𝐸</m:t>
                        </m:r>
                      </m:e>
                    </m:acc>
                  </m:oMath>
                </a14:m>
                <a:r>
                  <a:rPr lang="en-US" sz="2400" dirty="0">
                    <a:latin typeface="Times New Roman" panose="02020603050405020304" pitchFamily="18" charset="0"/>
                    <a:cs typeface="Times New Roman" panose="02020603050405020304" pitchFamily="18" charset="0"/>
                  </a:rPr>
                  <a:t> controlled, </a:t>
                </a:r>
                <a14:m>
                  <m:oMath xmlns:m="http://schemas.openxmlformats.org/officeDocument/2006/math">
                    <m:acc>
                      <m:accPr>
                        <m:chr m:val="̅"/>
                        <m:ctrlPr>
                          <a:rPr lang="en-US" sz="2400" i="1">
                            <a:latin typeface="Cambria Math"/>
                            <a:cs typeface="Times New Roman" panose="02020603050405020304" pitchFamily="18" charset="0"/>
                          </a:rPr>
                        </m:ctrlPr>
                      </m:accPr>
                      <m:e>
                        <m:r>
                          <a:rPr lang="en-US" sz="2400" i="1">
                            <a:latin typeface="Cambria Math"/>
                            <a:cs typeface="Times New Roman" panose="02020603050405020304" pitchFamily="18" charset="0"/>
                          </a:rPr>
                          <m:t>𝐶𝐸</m:t>
                        </m:r>
                      </m:e>
                    </m:acc>
                  </m:oMath>
                </a14:m>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can </a:t>
                </a:r>
                <a:r>
                  <a:rPr lang="en-US" sz="2400" dirty="0">
                    <a:latin typeface="Times New Roman" panose="02020603050405020304" pitchFamily="18" charset="0"/>
                    <a:cs typeface="Times New Roman" panose="02020603050405020304" pitchFamily="18" charset="0"/>
                  </a:rPr>
                  <a:t>be held low and </a:t>
                </a:r>
                <a14:m>
                  <m:oMath xmlns:m="http://schemas.openxmlformats.org/officeDocument/2006/math">
                    <m:acc>
                      <m:accPr>
                        <m:chr m:val="̅"/>
                        <m:ctrlPr>
                          <a:rPr lang="en-US" sz="2400" i="1">
                            <a:latin typeface="Cambria Math"/>
                            <a:cs typeface="Times New Roman" panose="02020603050405020304" pitchFamily="18" charset="0"/>
                          </a:rPr>
                        </m:ctrlPr>
                      </m:accPr>
                      <m:e>
                        <m:r>
                          <a:rPr lang="en-US" sz="2400" i="1">
                            <a:latin typeface="Cambria Math"/>
                            <a:cs typeface="Times New Roman" panose="02020603050405020304" pitchFamily="18" charset="0"/>
                          </a:rPr>
                          <m:t>𝑊𝐸</m:t>
                        </m:r>
                      </m:e>
                    </m:acc>
                  </m:oMath>
                </a14:m>
                <a:r>
                  <a:rPr lang="en-US" sz="2400" dirty="0">
                    <a:latin typeface="Times New Roman" panose="02020603050405020304" pitchFamily="18" charset="0"/>
                    <a:cs typeface="Times New Roman" panose="02020603050405020304" pitchFamily="18" charset="0"/>
                  </a:rPr>
                  <a:t> is </a:t>
                </a:r>
                <a:r>
                  <a:rPr lang="en-US" sz="2400" dirty="0" smtClean="0">
                    <a:latin typeface="Times New Roman" panose="02020603050405020304" pitchFamily="18" charset="0"/>
                    <a:cs typeface="Times New Roman" panose="02020603050405020304" pitchFamily="18" charset="0"/>
                  </a:rPr>
                  <a:t>held high </a:t>
                </a:r>
                <a:endParaRPr lang="en-US" sz="2400" dirty="0"/>
              </a:p>
            </p:txBody>
          </p:sp>
        </mc:Choice>
        <mc:Fallback>
          <p:sp>
            <p:nvSpPr>
              <p:cNvPr id="4" name="Rectangle 3"/>
              <p:cNvSpPr>
                <a:spLocks noRot="1" noChangeAspect="1" noMove="1" noResize="1" noEditPoints="1" noAdjustHandles="1" noChangeArrowheads="1" noChangeShapeType="1" noTextEdit="1"/>
              </p:cNvSpPr>
              <p:nvPr/>
            </p:nvSpPr>
            <p:spPr>
              <a:xfrm>
                <a:off x="1143000" y="1828800"/>
                <a:ext cx="7239000" cy="462434"/>
              </a:xfrm>
              <a:prstGeom prst="rect">
                <a:avLst/>
              </a:prstGeom>
              <a:blipFill rotWithShape="1">
                <a:blip r:embed="rId2"/>
                <a:stretch>
                  <a:fillRect l="-253" t="-11842" b="-27632"/>
                </a:stretch>
              </a:blipFill>
            </p:spPr>
            <p:txBody>
              <a:bodyPr/>
              <a:lstStyle/>
              <a:p>
                <a:r>
                  <a:rPr lang="en-US">
                    <a:noFill/>
                  </a:rPr>
                  <a:t> </a:t>
                </a:r>
                <a:endParaRPr lang="en-US">
                  <a:noFill/>
                </a:endParaRPr>
              </a:p>
            </p:txBody>
          </p:sp>
        </mc:Fallback>
      </mc:AlternateContent>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Simplified Write cycle</a:t>
            </a:r>
            <a:br>
              <a:rPr lang="en-US" dirty="0" smtClean="0"/>
            </a:br>
            <a:r>
              <a:rPr lang="en-US" sz="2700" dirty="0" smtClean="0"/>
              <a:t>Address and Data input changes at the same time</a:t>
            </a:r>
            <a:endParaRPr lang="en-US" sz="2700" dirty="0"/>
          </a:p>
        </p:txBody>
      </p:sp>
      <mc:AlternateContent xmlns:mc="http://schemas.openxmlformats.org/markup-compatibility/2006">
        <mc:Choice xmlns:a14="http://schemas.microsoft.com/office/drawing/2010/main" Requires="a14">
          <p:sp>
            <p:nvSpPr>
              <p:cNvPr id="4" name="Content Placeholder 3"/>
              <p:cNvSpPr>
                <a:spLocks noGrp="1"/>
              </p:cNvSpPr>
              <p:nvPr>
                <p:ph idx="1"/>
              </p:nvPr>
            </p:nvSpPr>
            <p:spPr>
              <a:xfrm>
                <a:off x="457200" y="1447800"/>
                <a:ext cx="8229600" cy="462434"/>
              </a:xfrm>
              <a:prstGeom prst="rect">
                <a:avLst/>
              </a:prstGeom>
            </p:spPr>
            <p:txBody>
              <a:bodyPr wrap="square">
                <a:spAutoFit/>
              </a:bodyPr>
              <a:lstStyle/>
              <a:p>
                <a14:m>
                  <m:oMath xmlns:m="http://schemas.openxmlformats.org/officeDocument/2006/math">
                    <m:acc>
                      <m:accPr>
                        <m:chr m:val="̅"/>
                        <m:ctrlPr>
                          <a:rPr lang="en-US" sz="2400" i="1" smtClean="0">
                            <a:latin typeface="Cambria Math"/>
                            <a:cs typeface="Times New Roman" panose="02020603050405020304" pitchFamily="18" charset="0"/>
                          </a:rPr>
                        </m:ctrlPr>
                      </m:accPr>
                      <m:e>
                        <m:r>
                          <a:rPr lang="en-US" sz="2400" b="0" i="1" smtClean="0">
                            <a:latin typeface="Cambria Math"/>
                            <a:cs typeface="Times New Roman" panose="02020603050405020304" pitchFamily="18" charset="0"/>
                          </a:rPr>
                          <m:t>𝑊</m:t>
                        </m:r>
                        <m:r>
                          <a:rPr lang="en-US" sz="2400" i="1">
                            <a:latin typeface="Cambria Math"/>
                            <a:cs typeface="Times New Roman" panose="02020603050405020304" pitchFamily="18" charset="0"/>
                          </a:rPr>
                          <m:t>𝐸</m:t>
                        </m:r>
                      </m:e>
                    </m:acc>
                  </m:oMath>
                </a14:m>
                <a:r>
                  <a:rPr lang="en-US" sz="2400" dirty="0">
                    <a:latin typeface="Times New Roman" panose="02020603050405020304" pitchFamily="18" charset="0"/>
                    <a:cs typeface="Times New Roman" panose="02020603050405020304" pitchFamily="18" charset="0"/>
                  </a:rPr>
                  <a:t> controlled, </a:t>
                </a:r>
                <a14:m>
                  <m:oMath xmlns:m="http://schemas.openxmlformats.org/officeDocument/2006/math">
                    <m:acc>
                      <m:accPr>
                        <m:chr m:val="̅"/>
                        <m:ctrlPr>
                          <a:rPr lang="en-US" sz="2400" i="1">
                            <a:latin typeface="Cambria Math"/>
                            <a:cs typeface="Times New Roman" panose="02020603050405020304" pitchFamily="18" charset="0"/>
                          </a:rPr>
                        </m:ctrlPr>
                      </m:accPr>
                      <m:e>
                        <m:r>
                          <a:rPr lang="en-US" sz="2400" i="1">
                            <a:latin typeface="Cambria Math"/>
                            <a:cs typeface="Times New Roman" panose="02020603050405020304" pitchFamily="18" charset="0"/>
                          </a:rPr>
                          <m:t>𝐶𝐸</m:t>
                        </m:r>
                      </m:e>
                    </m:acc>
                  </m:oMath>
                </a14:m>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can </a:t>
                </a:r>
                <a:r>
                  <a:rPr lang="en-US" sz="2400" dirty="0">
                    <a:latin typeface="Times New Roman" panose="02020603050405020304" pitchFamily="18" charset="0"/>
                    <a:cs typeface="Times New Roman" panose="02020603050405020304" pitchFamily="18" charset="0"/>
                  </a:rPr>
                  <a:t>be held low and </a:t>
                </a:r>
                <a14:m>
                  <m:oMath xmlns:m="http://schemas.openxmlformats.org/officeDocument/2006/math">
                    <m:acc>
                      <m:accPr>
                        <m:chr m:val="̅"/>
                        <m:ctrlPr>
                          <a:rPr lang="en-US" sz="2400" i="1">
                            <a:latin typeface="Cambria Math"/>
                            <a:cs typeface="Times New Roman" panose="02020603050405020304" pitchFamily="18" charset="0"/>
                          </a:rPr>
                        </m:ctrlPr>
                      </m:accPr>
                      <m:e>
                        <m:r>
                          <a:rPr lang="en-US" sz="2400" b="0" i="1" smtClean="0">
                            <a:latin typeface="Cambria Math"/>
                            <a:cs typeface="Times New Roman" panose="02020603050405020304" pitchFamily="18" charset="0"/>
                          </a:rPr>
                          <m:t>𝑂</m:t>
                        </m:r>
                        <m:r>
                          <a:rPr lang="en-US" sz="2400" i="1">
                            <a:latin typeface="Cambria Math"/>
                            <a:cs typeface="Times New Roman" panose="02020603050405020304" pitchFamily="18" charset="0"/>
                          </a:rPr>
                          <m:t>𝐸</m:t>
                        </m:r>
                      </m:e>
                    </m:acc>
                  </m:oMath>
                </a14:m>
                <a:r>
                  <a:rPr lang="en-US" sz="2400" dirty="0">
                    <a:latin typeface="Times New Roman" panose="02020603050405020304" pitchFamily="18" charset="0"/>
                    <a:cs typeface="Times New Roman" panose="02020603050405020304" pitchFamily="18" charset="0"/>
                  </a:rPr>
                  <a:t> is </a:t>
                </a:r>
                <a:r>
                  <a:rPr lang="en-US" sz="2400" dirty="0" smtClean="0">
                    <a:latin typeface="Times New Roman" panose="02020603050405020304" pitchFamily="18" charset="0"/>
                    <a:cs typeface="Times New Roman" panose="02020603050405020304" pitchFamily="18" charset="0"/>
                  </a:rPr>
                  <a:t>held high </a:t>
                </a:r>
                <a:endParaRPr lang="en-US" sz="2400" dirty="0"/>
              </a:p>
            </p:txBody>
          </p:sp>
        </mc:Choice>
        <mc:Fallback>
          <p:sp>
            <p:nvSpPr>
              <p:cNvPr id="4" name="Content Placeholder 3"/>
              <p:cNvSpPr>
                <a:spLocks noGrp="1" noRot="1" noChangeAspect="1" noMove="1" noResize="1" noEditPoints="1" noAdjustHandles="1" noChangeArrowheads="1" noChangeShapeType="1" noTextEdit="1"/>
              </p:cNvSpPr>
              <p:nvPr>
                <p:ph idx="1"/>
              </p:nvPr>
            </p:nvSpPr>
            <p:spPr>
              <a:xfrm>
                <a:off x="457200" y="1447800"/>
                <a:ext cx="8229600" cy="462434"/>
              </a:xfrm>
              <a:prstGeom prst="rect">
                <a:avLst/>
              </a:prstGeom>
              <a:blipFill rotWithShape="1">
                <a:blip r:embed="rId1"/>
                <a:stretch>
                  <a:fillRect l="-963" t="-12000" b="-28000"/>
                </a:stretch>
              </a:blipFill>
            </p:spPr>
            <p:txBody>
              <a:bodyPr/>
              <a:lstStyle/>
              <a:p>
                <a:r>
                  <a:rPr lang="en-US">
                    <a:noFill/>
                  </a:rPr>
                  <a:t> </a:t>
                </a:r>
                <a:endParaRPr lang="en-US">
                  <a:noFill/>
                </a:endParaRPr>
              </a:p>
            </p:txBody>
          </p:sp>
        </mc:Fallback>
      </mc:AlternateContent>
      <p:grpSp>
        <p:nvGrpSpPr>
          <p:cNvPr id="3" name="Group 2"/>
          <p:cNvGrpSpPr/>
          <p:nvPr/>
        </p:nvGrpSpPr>
        <p:grpSpPr>
          <a:xfrm>
            <a:off x="968488" y="3886200"/>
            <a:ext cx="7207023" cy="2819400"/>
            <a:chOff x="260577" y="3048000"/>
            <a:chExt cx="9264423" cy="3592286"/>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577" y="3048000"/>
              <a:ext cx="7581900" cy="3581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1375" y="3077936"/>
              <a:ext cx="2333625" cy="3562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0638" y="1828800"/>
            <a:ext cx="6562725" cy="2047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Compare the simplified read and write cycles</a:t>
            </a:r>
            <a:br>
              <a:rPr lang="en-US" sz="3200" dirty="0" smtClean="0"/>
            </a:br>
            <a:r>
              <a:rPr lang="en-US" sz="2800" dirty="0" smtClean="0"/>
              <a:t>3 states needed for both!</a:t>
            </a:r>
            <a:endParaRPr lang="en-US" sz="2800" dirty="0"/>
          </a:p>
        </p:txBody>
      </p:sp>
      <p:pic>
        <p:nvPicPr>
          <p:cNvPr id="3" name="Picture 2"/>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1447800" y="1828800"/>
            <a:ext cx="6019800" cy="18799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1618" y="4215516"/>
            <a:ext cx="5945981" cy="1855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mc:Choice xmlns:a14="http://schemas.microsoft.com/office/drawing/2010/main" Requires="a14">
          <p:sp>
            <p:nvSpPr>
              <p:cNvPr id="5" name="Rectangle 4"/>
              <p:cNvSpPr/>
              <p:nvPr/>
            </p:nvSpPr>
            <p:spPr>
              <a:xfrm>
                <a:off x="1600200" y="1524000"/>
                <a:ext cx="6096000" cy="369909"/>
              </a:xfrm>
              <a:prstGeom prst="rect">
                <a:avLst/>
              </a:prstGeom>
            </p:spPr>
            <p:txBody>
              <a:bodyPr wrap="square">
                <a:spAutoFit/>
              </a:bodyPr>
              <a:lstStyle/>
              <a:p>
                <a:r>
                  <a:rPr lang="en-US" dirty="0" smtClean="0">
                    <a:solidFill>
                      <a:srgbClr val="FF0000"/>
                    </a:solidFill>
                    <a:cs typeface="Times New Roman" panose="02020603050405020304" pitchFamily="18" charset="0"/>
                  </a:rPr>
                  <a:t>Read:  </a:t>
                </a:r>
                <a14:m>
                  <m:oMath xmlns:m="http://schemas.openxmlformats.org/officeDocument/2006/math">
                    <m:acc>
                      <m:accPr>
                        <m:chr m:val="̅"/>
                        <m:ctrlPr>
                          <a:rPr lang="en-US" i="1" smtClean="0">
                            <a:solidFill>
                              <a:srgbClr val="FF0000"/>
                            </a:solidFill>
                            <a:latin typeface="Cambria Math"/>
                            <a:cs typeface="Times New Roman" panose="02020603050405020304" pitchFamily="18" charset="0"/>
                          </a:rPr>
                        </m:ctrlPr>
                      </m:accPr>
                      <m:e>
                        <m:r>
                          <a:rPr lang="en-US" i="1">
                            <a:solidFill>
                              <a:srgbClr val="FF0000"/>
                            </a:solidFill>
                            <a:latin typeface="Cambria Math"/>
                            <a:cs typeface="Times New Roman" panose="02020603050405020304" pitchFamily="18" charset="0"/>
                          </a:rPr>
                          <m:t>𝑂𝐸</m:t>
                        </m:r>
                      </m:e>
                    </m:acc>
                  </m:oMath>
                </a14:m>
                <a:r>
                  <a:rPr lang="en-US" dirty="0">
                    <a:solidFill>
                      <a:srgbClr val="FF0000"/>
                    </a:solidFill>
                    <a:latin typeface="Times New Roman" panose="02020603050405020304" pitchFamily="18" charset="0"/>
                    <a:cs typeface="Times New Roman" panose="02020603050405020304" pitchFamily="18" charset="0"/>
                  </a:rPr>
                  <a:t> controlled, </a:t>
                </a:r>
                <a14:m>
                  <m:oMath xmlns:m="http://schemas.openxmlformats.org/officeDocument/2006/math">
                    <m:acc>
                      <m:accPr>
                        <m:chr m:val="̅"/>
                        <m:ctrlPr>
                          <a:rPr lang="en-US" i="1">
                            <a:solidFill>
                              <a:srgbClr val="FF0000"/>
                            </a:solidFill>
                            <a:latin typeface="Cambria Math"/>
                            <a:cs typeface="Times New Roman" panose="02020603050405020304" pitchFamily="18" charset="0"/>
                          </a:rPr>
                        </m:ctrlPr>
                      </m:accPr>
                      <m:e>
                        <m:r>
                          <a:rPr lang="en-US" i="1">
                            <a:solidFill>
                              <a:srgbClr val="FF0000"/>
                            </a:solidFill>
                            <a:latin typeface="Cambria Math"/>
                            <a:cs typeface="Times New Roman" panose="02020603050405020304" pitchFamily="18" charset="0"/>
                          </a:rPr>
                          <m:t>𝐶𝐸</m:t>
                        </m:r>
                      </m:e>
                    </m:acc>
                  </m:oMath>
                </a14:m>
                <a:r>
                  <a:rPr lang="en-US" dirty="0">
                    <a:solidFill>
                      <a:srgbClr val="FF0000"/>
                    </a:solidFill>
                    <a:latin typeface="Times New Roman" panose="02020603050405020304" pitchFamily="18" charset="0"/>
                    <a:cs typeface="Times New Roman" panose="02020603050405020304" pitchFamily="18" charset="0"/>
                  </a:rPr>
                  <a:t> </a:t>
                </a:r>
                <a:r>
                  <a:rPr lang="en-US" dirty="0" smtClean="0">
                    <a:solidFill>
                      <a:srgbClr val="FF0000"/>
                    </a:solidFill>
                    <a:latin typeface="Times New Roman" panose="02020603050405020304" pitchFamily="18" charset="0"/>
                    <a:cs typeface="Times New Roman" panose="02020603050405020304" pitchFamily="18" charset="0"/>
                  </a:rPr>
                  <a:t>can </a:t>
                </a:r>
                <a:r>
                  <a:rPr lang="en-US" dirty="0">
                    <a:solidFill>
                      <a:srgbClr val="FF0000"/>
                    </a:solidFill>
                    <a:latin typeface="Times New Roman" panose="02020603050405020304" pitchFamily="18" charset="0"/>
                    <a:cs typeface="Times New Roman" panose="02020603050405020304" pitchFamily="18" charset="0"/>
                  </a:rPr>
                  <a:t>be held low and </a:t>
                </a:r>
                <a14:m>
                  <m:oMath xmlns:m="http://schemas.openxmlformats.org/officeDocument/2006/math">
                    <m:acc>
                      <m:accPr>
                        <m:chr m:val="̅"/>
                        <m:ctrlPr>
                          <a:rPr lang="en-US" i="1">
                            <a:solidFill>
                              <a:srgbClr val="FF0000"/>
                            </a:solidFill>
                            <a:latin typeface="Cambria Math"/>
                            <a:cs typeface="Times New Roman" panose="02020603050405020304" pitchFamily="18" charset="0"/>
                          </a:rPr>
                        </m:ctrlPr>
                      </m:accPr>
                      <m:e>
                        <m:r>
                          <a:rPr lang="en-US" i="1">
                            <a:solidFill>
                              <a:srgbClr val="FF0000"/>
                            </a:solidFill>
                            <a:latin typeface="Cambria Math"/>
                            <a:cs typeface="Times New Roman" panose="02020603050405020304" pitchFamily="18" charset="0"/>
                          </a:rPr>
                          <m:t>𝑊𝐸</m:t>
                        </m:r>
                      </m:e>
                    </m:acc>
                  </m:oMath>
                </a14:m>
                <a:r>
                  <a:rPr lang="en-US" dirty="0">
                    <a:solidFill>
                      <a:srgbClr val="FF0000"/>
                    </a:solidFill>
                    <a:latin typeface="Times New Roman" panose="02020603050405020304" pitchFamily="18" charset="0"/>
                    <a:cs typeface="Times New Roman" panose="02020603050405020304" pitchFamily="18" charset="0"/>
                  </a:rPr>
                  <a:t> is </a:t>
                </a:r>
                <a:r>
                  <a:rPr lang="en-US" dirty="0" smtClean="0">
                    <a:solidFill>
                      <a:srgbClr val="FF0000"/>
                    </a:solidFill>
                    <a:latin typeface="Times New Roman" panose="02020603050405020304" pitchFamily="18" charset="0"/>
                    <a:cs typeface="Times New Roman" panose="02020603050405020304" pitchFamily="18" charset="0"/>
                  </a:rPr>
                  <a:t>held high </a:t>
                </a:r>
                <a:endParaRPr lang="en-US" dirty="0">
                  <a:solidFill>
                    <a:srgbClr val="FF0000"/>
                  </a:solidFill>
                </a:endParaRPr>
              </a:p>
            </p:txBody>
          </p:sp>
        </mc:Choice>
        <mc:Fallback>
          <p:sp>
            <p:nvSpPr>
              <p:cNvPr id="5" name="Rectangle 4"/>
              <p:cNvSpPr>
                <a:spLocks noRot="1" noChangeAspect="1" noMove="1" noResize="1" noEditPoints="1" noAdjustHandles="1" noChangeArrowheads="1" noChangeShapeType="1" noTextEdit="1"/>
              </p:cNvSpPr>
              <p:nvPr/>
            </p:nvSpPr>
            <p:spPr>
              <a:xfrm>
                <a:off x="1600200" y="1524000"/>
                <a:ext cx="6096000" cy="369909"/>
              </a:xfrm>
              <a:prstGeom prst="rect">
                <a:avLst/>
              </a:prstGeom>
              <a:blipFill rotWithShape="1">
                <a:blip r:embed="rId3"/>
                <a:stretch>
                  <a:fillRect l="-900" t="-8197" b="-26230"/>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6" name="Content Placeholder 3"/>
              <p:cNvSpPr txBox="1">
                <a:spLocks/>
              </p:cNvSpPr>
              <p:nvPr/>
            </p:nvSpPr>
            <p:spPr>
              <a:xfrm>
                <a:off x="1600200" y="3962400"/>
                <a:ext cx="6019800" cy="369909"/>
              </a:xfrm>
              <a:prstGeom prst="rect">
                <a:avLst/>
              </a:prstGeom>
            </p:spPr>
            <p:txBody>
              <a:bodyPr wrap="square">
                <a:sp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1800" dirty="0" smtClean="0">
                    <a:solidFill>
                      <a:srgbClr val="FF0000"/>
                    </a:solidFill>
                    <a:cs typeface="Times New Roman" panose="02020603050405020304" pitchFamily="18" charset="0"/>
                  </a:rPr>
                  <a:t>Write: </a:t>
                </a:r>
                <a14:m>
                  <m:oMath xmlns:m="http://schemas.openxmlformats.org/officeDocument/2006/math">
                    <m:acc>
                      <m:accPr>
                        <m:chr m:val="̅"/>
                        <m:ctrlPr>
                          <a:rPr lang="en-US" sz="1800" i="1" smtClean="0">
                            <a:solidFill>
                              <a:srgbClr val="FF0000"/>
                            </a:solidFill>
                            <a:latin typeface="Cambria Math"/>
                            <a:cs typeface="Times New Roman" panose="02020603050405020304" pitchFamily="18" charset="0"/>
                          </a:rPr>
                        </m:ctrlPr>
                      </m:accPr>
                      <m:e>
                        <m:r>
                          <a:rPr lang="en-US" sz="1800" i="1" smtClean="0">
                            <a:solidFill>
                              <a:srgbClr val="FF0000"/>
                            </a:solidFill>
                            <a:latin typeface="Cambria Math"/>
                            <a:cs typeface="Times New Roman" panose="02020603050405020304" pitchFamily="18" charset="0"/>
                          </a:rPr>
                          <m:t>𝑊</m:t>
                        </m:r>
                        <m:r>
                          <a:rPr lang="en-US" sz="1800" i="1">
                            <a:solidFill>
                              <a:srgbClr val="FF0000"/>
                            </a:solidFill>
                            <a:latin typeface="Cambria Math"/>
                            <a:cs typeface="Times New Roman" panose="02020603050405020304" pitchFamily="18" charset="0"/>
                          </a:rPr>
                          <m:t>𝐸</m:t>
                        </m:r>
                      </m:e>
                    </m:acc>
                  </m:oMath>
                </a14:m>
                <a:r>
                  <a:rPr lang="en-US" sz="1800" dirty="0">
                    <a:solidFill>
                      <a:srgbClr val="FF0000"/>
                    </a:solidFill>
                    <a:latin typeface="Times New Roman" panose="02020603050405020304" pitchFamily="18" charset="0"/>
                    <a:cs typeface="Times New Roman" panose="02020603050405020304" pitchFamily="18" charset="0"/>
                  </a:rPr>
                  <a:t> controlled, </a:t>
                </a:r>
                <a14:m>
                  <m:oMath xmlns:m="http://schemas.openxmlformats.org/officeDocument/2006/math">
                    <m:acc>
                      <m:accPr>
                        <m:chr m:val="̅"/>
                        <m:ctrlPr>
                          <a:rPr lang="en-US" sz="1800" i="1">
                            <a:solidFill>
                              <a:srgbClr val="FF0000"/>
                            </a:solidFill>
                            <a:latin typeface="Cambria Math"/>
                            <a:cs typeface="Times New Roman" panose="02020603050405020304" pitchFamily="18" charset="0"/>
                          </a:rPr>
                        </m:ctrlPr>
                      </m:accPr>
                      <m:e>
                        <m:r>
                          <a:rPr lang="en-US" sz="1800" i="1">
                            <a:solidFill>
                              <a:srgbClr val="FF0000"/>
                            </a:solidFill>
                            <a:latin typeface="Cambria Math"/>
                            <a:cs typeface="Times New Roman" panose="02020603050405020304" pitchFamily="18" charset="0"/>
                          </a:rPr>
                          <m:t>𝐶𝐸</m:t>
                        </m:r>
                      </m:e>
                    </m:acc>
                  </m:oMath>
                </a14:m>
                <a:r>
                  <a:rPr lang="en-US" sz="1800" dirty="0">
                    <a:solidFill>
                      <a:srgbClr val="FF0000"/>
                    </a:solidFill>
                    <a:latin typeface="Times New Roman" panose="02020603050405020304" pitchFamily="18" charset="0"/>
                    <a:cs typeface="Times New Roman" panose="02020603050405020304" pitchFamily="18" charset="0"/>
                  </a:rPr>
                  <a:t> </a:t>
                </a:r>
                <a:r>
                  <a:rPr lang="en-US" sz="1800" dirty="0" smtClean="0">
                    <a:solidFill>
                      <a:srgbClr val="FF0000"/>
                    </a:solidFill>
                    <a:latin typeface="Times New Roman" panose="02020603050405020304" pitchFamily="18" charset="0"/>
                    <a:cs typeface="Times New Roman" panose="02020603050405020304" pitchFamily="18" charset="0"/>
                  </a:rPr>
                  <a:t>can </a:t>
                </a:r>
                <a:r>
                  <a:rPr lang="en-US" sz="1800" dirty="0">
                    <a:solidFill>
                      <a:srgbClr val="FF0000"/>
                    </a:solidFill>
                    <a:latin typeface="Times New Roman" panose="02020603050405020304" pitchFamily="18" charset="0"/>
                    <a:cs typeface="Times New Roman" panose="02020603050405020304" pitchFamily="18" charset="0"/>
                  </a:rPr>
                  <a:t>be held low and </a:t>
                </a:r>
                <a14:m>
                  <m:oMath xmlns:m="http://schemas.openxmlformats.org/officeDocument/2006/math">
                    <m:acc>
                      <m:accPr>
                        <m:chr m:val="̅"/>
                        <m:ctrlPr>
                          <a:rPr lang="en-US" sz="1800" i="1">
                            <a:solidFill>
                              <a:srgbClr val="FF0000"/>
                            </a:solidFill>
                            <a:latin typeface="Cambria Math"/>
                            <a:cs typeface="Times New Roman" panose="02020603050405020304" pitchFamily="18" charset="0"/>
                          </a:rPr>
                        </m:ctrlPr>
                      </m:accPr>
                      <m:e>
                        <m:r>
                          <a:rPr lang="en-US" sz="1800" i="1" smtClean="0">
                            <a:solidFill>
                              <a:srgbClr val="FF0000"/>
                            </a:solidFill>
                            <a:latin typeface="Cambria Math"/>
                            <a:cs typeface="Times New Roman" panose="02020603050405020304" pitchFamily="18" charset="0"/>
                          </a:rPr>
                          <m:t>𝑂</m:t>
                        </m:r>
                        <m:r>
                          <a:rPr lang="en-US" sz="1800" i="1">
                            <a:solidFill>
                              <a:srgbClr val="FF0000"/>
                            </a:solidFill>
                            <a:latin typeface="Cambria Math"/>
                            <a:cs typeface="Times New Roman" panose="02020603050405020304" pitchFamily="18" charset="0"/>
                          </a:rPr>
                          <m:t>𝐸</m:t>
                        </m:r>
                      </m:e>
                    </m:acc>
                  </m:oMath>
                </a14:m>
                <a:r>
                  <a:rPr lang="en-US" sz="1800" dirty="0">
                    <a:solidFill>
                      <a:srgbClr val="FF0000"/>
                    </a:solidFill>
                    <a:latin typeface="Times New Roman" panose="02020603050405020304" pitchFamily="18" charset="0"/>
                    <a:cs typeface="Times New Roman" panose="02020603050405020304" pitchFamily="18" charset="0"/>
                  </a:rPr>
                  <a:t> is </a:t>
                </a:r>
                <a:r>
                  <a:rPr lang="en-US" sz="1800" dirty="0" smtClean="0">
                    <a:solidFill>
                      <a:srgbClr val="FF0000"/>
                    </a:solidFill>
                    <a:latin typeface="Times New Roman" panose="02020603050405020304" pitchFamily="18" charset="0"/>
                    <a:cs typeface="Times New Roman" panose="02020603050405020304" pitchFamily="18" charset="0"/>
                  </a:rPr>
                  <a:t>held high </a:t>
                </a:r>
                <a:endParaRPr lang="en-US" sz="1800" dirty="0">
                  <a:solidFill>
                    <a:srgbClr val="FF0000"/>
                  </a:solidFill>
                </a:endParaRPr>
              </a:p>
            </p:txBody>
          </p:sp>
        </mc:Choice>
        <mc:Fallback>
          <p:sp>
            <p:nvSpPr>
              <p:cNvPr id="6" name="Content Placeholder 3"/>
              <p:cNvSpPr txBox="1">
                <a:spLocks noRot="1" noChangeAspect="1" noMove="1" noResize="1" noEditPoints="1" noAdjustHandles="1" noChangeArrowheads="1" noChangeShapeType="1" noTextEdit="1"/>
              </p:cNvSpPr>
              <p:nvPr/>
            </p:nvSpPr>
            <p:spPr>
              <a:xfrm>
                <a:off x="1600200" y="3962400"/>
                <a:ext cx="6019800" cy="369909"/>
              </a:xfrm>
              <a:prstGeom prst="rect">
                <a:avLst/>
              </a:prstGeom>
              <a:blipFill rotWithShape="1">
                <a:blip r:embed="rId4"/>
                <a:stretch>
                  <a:fillRect l="-912" t="-8197" r="-507" b="-26230"/>
                </a:stretch>
              </a:blipFill>
            </p:spPr>
            <p:txBody>
              <a:bodyPr/>
              <a:lstStyle/>
              <a:p>
                <a:r>
                  <a:rPr lang="en-US">
                    <a:noFill/>
                  </a:rPr>
                  <a:t> </a:t>
                </a:r>
                <a:endParaRPr lang="en-US">
                  <a:noFill/>
                </a:endParaRPr>
              </a:p>
            </p:txBody>
          </p:sp>
        </mc:Fallback>
      </mc:AlternateContent>
      <p:sp>
        <p:nvSpPr>
          <p:cNvPr id="7" name="Rectangle 6"/>
          <p:cNvSpPr/>
          <p:nvPr/>
        </p:nvSpPr>
        <p:spPr>
          <a:xfrm>
            <a:off x="2743200" y="1908187"/>
            <a:ext cx="457200" cy="1901813"/>
          </a:xfrm>
          <a:prstGeom prst="rect">
            <a:avLst/>
          </a:prstGeom>
          <a:solidFill>
            <a:srgbClr val="FFFF00">
              <a:alpha val="4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200400" y="4299652"/>
            <a:ext cx="457200" cy="1901813"/>
          </a:xfrm>
          <a:prstGeom prst="rect">
            <a:avLst/>
          </a:prstGeom>
          <a:solidFill>
            <a:srgbClr val="FFFF00">
              <a:alpha val="4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638800" y="1908187"/>
            <a:ext cx="304800" cy="1901813"/>
          </a:xfrm>
          <a:prstGeom prst="rect">
            <a:avLst/>
          </a:prstGeom>
          <a:solidFill>
            <a:srgbClr val="00B0F0">
              <a:alpha val="4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715000" y="4299652"/>
            <a:ext cx="457200" cy="1901813"/>
          </a:xfrm>
          <a:prstGeom prst="rect">
            <a:avLst/>
          </a:prstGeom>
          <a:solidFill>
            <a:srgbClr val="00B0F0">
              <a:alpha val="4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200400" y="1908187"/>
            <a:ext cx="2438400" cy="1901813"/>
          </a:xfrm>
          <a:prstGeom prst="rect">
            <a:avLst/>
          </a:prstGeom>
          <a:solidFill>
            <a:srgbClr val="FF0000">
              <a:alpha val="2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657600" y="4299652"/>
            <a:ext cx="2057400" cy="1901813"/>
          </a:xfrm>
          <a:prstGeom prst="rect">
            <a:avLst/>
          </a:prstGeom>
          <a:solidFill>
            <a:srgbClr val="FF0000">
              <a:alpha val="2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needed to design a SRAM controller?</a:t>
            </a:r>
            <a:endParaRPr lang="en-US" dirty="0"/>
          </a:p>
        </p:txBody>
      </p:sp>
      <p:sp>
        <p:nvSpPr>
          <p:cNvPr id="3" name="Content Placeholder 2"/>
          <p:cNvSpPr>
            <a:spLocks noGrp="1"/>
          </p:cNvSpPr>
          <p:nvPr>
            <p:ph idx="1"/>
          </p:nvPr>
        </p:nvSpPr>
        <p:spPr>
          <a:xfrm>
            <a:off x="457200" y="1798637"/>
            <a:ext cx="8229600" cy="4525963"/>
          </a:xfrm>
        </p:spPr>
        <p:txBody>
          <a:bodyPr/>
          <a:lstStyle/>
          <a:p>
            <a:r>
              <a:rPr lang="en-US" dirty="0" smtClean="0"/>
              <a:t>A Finite state machine (FSM)</a:t>
            </a:r>
            <a:endParaRPr lang="en-US" dirty="0" smtClean="0"/>
          </a:p>
          <a:p>
            <a:r>
              <a:rPr lang="en-US" dirty="0" smtClean="0"/>
              <a:t>The FSM controls a Data path contains:</a:t>
            </a:r>
            <a:endParaRPr lang="en-US" dirty="0" smtClean="0"/>
          </a:p>
          <a:p>
            <a:pPr lvl="1"/>
            <a:r>
              <a:rPr lang="en-US" dirty="0" smtClean="0"/>
              <a:t>An address register</a:t>
            </a:r>
            <a:endParaRPr lang="en-US" dirty="0" smtClean="0"/>
          </a:p>
          <a:p>
            <a:pPr lvl="1"/>
            <a:r>
              <a:rPr lang="en-US" dirty="0" smtClean="0"/>
              <a:t>One Data input register whose output connects to the input of a Tristate buffer</a:t>
            </a:r>
            <a:endParaRPr lang="en-US" dirty="0" smtClean="0"/>
          </a:p>
          <a:p>
            <a:pPr lvl="1"/>
            <a:r>
              <a:rPr lang="en-US" dirty="0" smtClean="0"/>
              <a:t>One Data output register that captures the data from the SRAM in the write mode</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Simplified SRAM controller</a:t>
            </a:r>
            <a:br>
              <a:rPr lang="en-US" dirty="0" smtClean="0"/>
            </a:br>
            <a:r>
              <a:rPr lang="en-US" sz="2000" dirty="0" smtClean="0"/>
              <a:t>Finite State Machine with a Datapath (FSMD)</a:t>
            </a:r>
            <a:endParaRPr lang="en-US" sz="2000" dirty="0"/>
          </a:p>
        </p:txBody>
      </p:sp>
      <p:sp>
        <p:nvSpPr>
          <p:cNvPr id="3" name="TextBox 2"/>
          <p:cNvSpPr txBox="1"/>
          <p:nvPr/>
        </p:nvSpPr>
        <p:spPr>
          <a:xfrm>
            <a:off x="1905000" y="6047790"/>
            <a:ext cx="5677388" cy="369332"/>
          </a:xfrm>
          <a:prstGeom prst="rect">
            <a:avLst/>
          </a:prstGeom>
          <a:noFill/>
        </p:spPr>
        <p:txBody>
          <a:bodyPr wrap="none" rtlCol="0">
            <a:spAutoFit/>
          </a:bodyPr>
          <a:lstStyle/>
          <a:p>
            <a:r>
              <a:rPr lang="en-US" dirty="0" smtClean="0"/>
              <a:t>Not all inputs and outputs to the State Machine are shown</a:t>
            </a:r>
            <a:endParaRPr lang="en-US" dirty="0"/>
          </a:p>
        </p:txBody>
      </p:sp>
      <p:pic>
        <p:nvPicPr>
          <p:cNvPr id="1033" name="Picture 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300642" y="1590674"/>
            <a:ext cx="4886103" cy="4276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6150429" y="1724799"/>
            <a:ext cx="685800" cy="1802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A[19:0]</a:t>
            </a:r>
            <a:endParaRPr lang="en-US" sz="1000" dirty="0">
              <a:solidFill>
                <a:schemeClr val="tx1"/>
              </a:solidFill>
            </a:endParaRPr>
          </a:p>
        </p:txBody>
      </p:sp>
      <p:cxnSp>
        <p:nvCxnSpPr>
          <p:cNvPr id="7" name="Straight Connector 6"/>
          <p:cNvCxnSpPr/>
          <p:nvPr/>
        </p:nvCxnSpPr>
        <p:spPr>
          <a:xfrm>
            <a:off x="6150429" y="1746570"/>
            <a:ext cx="685800" cy="0"/>
          </a:xfrm>
          <a:prstGeom prst="line">
            <a:avLst/>
          </a:prstGeom>
          <a:ln>
            <a:solidFill>
              <a:srgbClr val="3C4EA6"/>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A partially completed SRAM state diagram</a:t>
            </a:r>
            <a:endParaRPr lang="en-US" sz="3600" dirty="0"/>
          </a:p>
        </p:txBody>
      </p:sp>
      <p:grpSp>
        <p:nvGrpSpPr>
          <p:cNvPr id="48" name="Group 47"/>
          <p:cNvGrpSpPr/>
          <p:nvPr/>
        </p:nvGrpSpPr>
        <p:grpSpPr>
          <a:xfrm>
            <a:off x="1524000" y="1752600"/>
            <a:ext cx="6172200" cy="4572000"/>
            <a:chOff x="1524000" y="2057400"/>
            <a:chExt cx="5874936" cy="3683000"/>
          </a:xfrm>
        </p:grpSpPr>
        <p:sp>
          <p:nvSpPr>
            <p:cNvPr id="3" name="Oval 2"/>
            <p:cNvSpPr/>
            <p:nvPr/>
          </p:nvSpPr>
          <p:spPr>
            <a:xfrm>
              <a:off x="4198536" y="2057400"/>
              <a:ext cx="6096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4198536" y="3048000"/>
              <a:ext cx="6096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4175488" y="2209800"/>
              <a:ext cx="649537" cy="338554"/>
            </a:xfrm>
            <a:prstGeom prst="rect">
              <a:avLst/>
            </a:prstGeom>
            <a:noFill/>
          </p:spPr>
          <p:txBody>
            <a:bodyPr wrap="none" rtlCol="0">
              <a:spAutoFit/>
            </a:bodyPr>
            <a:lstStyle/>
            <a:p>
              <a:r>
                <a:rPr lang="en-US" sz="1600" dirty="0" smtClean="0"/>
                <a:t>Begin</a:t>
              </a:r>
              <a:endParaRPr lang="en-US" sz="1600" dirty="0"/>
            </a:p>
          </p:txBody>
        </p:sp>
        <p:sp>
          <p:nvSpPr>
            <p:cNvPr id="6" name="TextBox 5"/>
            <p:cNvSpPr txBox="1"/>
            <p:nvPr/>
          </p:nvSpPr>
          <p:spPr>
            <a:xfrm>
              <a:off x="4137388" y="3168134"/>
              <a:ext cx="694036" cy="338554"/>
            </a:xfrm>
            <a:prstGeom prst="rect">
              <a:avLst/>
            </a:prstGeom>
            <a:noFill/>
          </p:spPr>
          <p:txBody>
            <a:bodyPr wrap="none" rtlCol="0">
              <a:spAutoFit/>
            </a:bodyPr>
            <a:lstStyle/>
            <a:p>
              <a:r>
                <a:rPr lang="en-US" sz="1600" dirty="0" smtClean="0"/>
                <a:t>Ready</a:t>
              </a:r>
              <a:endParaRPr lang="en-US" sz="1600" dirty="0"/>
            </a:p>
          </p:txBody>
        </p:sp>
        <p:sp>
          <p:nvSpPr>
            <p:cNvPr id="7" name="Oval 6"/>
            <p:cNvSpPr/>
            <p:nvPr/>
          </p:nvSpPr>
          <p:spPr>
            <a:xfrm>
              <a:off x="3131736" y="4114800"/>
              <a:ext cx="6096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979336" y="5105400"/>
              <a:ext cx="6096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5251515" y="4140200"/>
              <a:ext cx="6096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417736" y="5130800"/>
              <a:ext cx="6096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a:stCxn id="4" idx="3"/>
              <a:endCxn id="7" idx="7"/>
            </p:cNvCxnSpPr>
            <p:nvPr/>
          </p:nvCxnSpPr>
          <p:spPr>
            <a:xfrm flipH="1">
              <a:off x="3652062" y="3568326"/>
              <a:ext cx="635748" cy="63574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4" idx="5"/>
              <a:endCxn id="10" idx="1"/>
            </p:cNvCxnSpPr>
            <p:nvPr/>
          </p:nvCxnSpPr>
          <p:spPr>
            <a:xfrm>
              <a:off x="4718862" y="3568326"/>
              <a:ext cx="621927" cy="66114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7" idx="4"/>
              <a:endCxn id="9" idx="0"/>
            </p:cNvCxnSpPr>
            <p:nvPr/>
          </p:nvCxnSpPr>
          <p:spPr>
            <a:xfrm flipH="1">
              <a:off x="3284136" y="4724400"/>
              <a:ext cx="152400" cy="3810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11" idx="0"/>
            </p:cNvCxnSpPr>
            <p:nvPr/>
          </p:nvCxnSpPr>
          <p:spPr>
            <a:xfrm>
              <a:off x="5569015" y="4749800"/>
              <a:ext cx="153521" cy="3810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4503576" y="2689711"/>
              <a:ext cx="0" cy="3810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136747" y="4306500"/>
              <a:ext cx="604589" cy="276999"/>
            </a:xfrm>
            <a:prstGeom prst="rect">
              <a:avLst/>
            </a:prstGeom>
            <a:noFill/>
          </p:spPr>
          <p:txBody>
            <a:bodyPr wrap="none" rtlCol="0">
              <a:spAutoFit/>
            </a:bodyPr>
            <a:lstStyle/>
            <a:p>
              <a:r>
                <a:rPr lang="en-US" sz="1200" dirty="0" smtClean="0"/>
                <a:t>READ1</a:t>
              </a:r>
              <a:endParaRPr lang="en-US" sz="1200" dirty="0"/>
            </a:p>
          </p:txBody>
        </p:sp>
        <p:sp>
          <p:nvSpPr>
            <p:cNvPr id="27" name="TextBox 26"/>
            <p:cNvSpPr txBox="1"/>
            <p:nvPr/>
          </p:nvSpPr>
          <p:spPr>
            <a:xfrm>
              <a:off x="2984347" y="5257800"/>
              <a:ext cx="604589" cy="276999"/>
            </a:xfrm>
            <a:prstGeom prst="rect">
              <a:avLst/>
            </a:prstGeom>
            <a:noFill/>
          </p:spPr>
          <p:txBody>
            <a:bodyPr wrap="none" rtlCol="0">
              <a:spAutoFit/>
            </a:bodyPr>
            <a:lstStyle/>
            <a:p>
              <a:r>
                <a:rPr lang="en-US" sz="1200" dirty="0" smtClean="0"/>
                <a:t>READ2</a:t>
              </a:r>
              <a:endParaRPr lang="en-US" sz="1200" dirty="0"/>
            </a:p>
          </p:txBody>
        </p:sp>
        <p:sp>
          <p:nvSpPr>
            <p:cNvPr id="28" name="TextBox 27"/>
            <p:cNvSpPr txBox="1"/>
            <p:nvPr/>
          </p:nvSpPr>
          <p:spPr>
            <a:xfrm>
              <a:off x="5189136" y="4306499"/>
              <a:ext cx="671979" cy="276999"/>
            </a:xfrm>
            <a:prstGeom prst="rect">
              <a:avLst/>
            </a:prstGeom>
            <a:noFill/>
          </p:spPr>
          <p:txBody>
            <a:bodyPr wrap="none" rtlCol="0">
              <a:spAutoFit/>
            </a:bodyPr>
            <a:lstStyle/>
            <a:p>
              <a:r>
                <a:rPr lang="en-US" sz="1200" dirty="0" smtClean="0"/>
                <a:t>WRITE1</a:t>
              </a:r>
              <a:endParaRPr lang="en-US" sz="1200" dirty="0"/>
            </a:p>
          </p:txBody>
        </p:sp>
        <p:sp>
          <p:nvSpPr>
            <p:cNvPr id="29" name="TextBox 28"/>
            <p:cNvSpPr txBox="1"/>
            <p:nvPr/>
          </p:nvSpPr>
          <p:spPr>
            <a:xfrm>
              <a:off x="5329957" y="5297100"/>
              <a:ext cx="671979" cy="276999"/>
            </a:xfrm>
            <a:prstGeom prst="rect">
              <a:avLst/>
            </a:prstGeom>
            <a:noFill/>
          </p:spPr>
          <p:txBody>
            <a:bodyPr wrap="none" rtlCol="0">
              <a:spAutoFit/>
            </a:bodyPr>
            <a:lstStyle/>
            <a:p>
              <a:r>
                <a:rPr lang="en-US" sz="1200" dirty="0" smtClean="0"/>
                <a:t>WRITE2</a:t>
              </a:r>
              <a:endParaRPr lang="en-US" sz="1200" dirty="0"/>
            </a:p>
          </p:txBody>
        </p:sp>
        <p:sp>
          <p:nvSpPr>
            <p:cNvPr id="38" name="Freeform 37"/>
            <p:cNvSpPr/>
            <p:nvPr/>
          </p:nvSpPr>
          <p:spPr>
            <a:xfrm>
              <a:off x="1524000" y="3352800"/>
              <a:ext cx="2687236" cy="2095500"/>
            </a:xfrm>
            <a:custGeom>
              <a:avLst/>
              <a:gdLst>
                <a:gd name="connsiteX0" fmla="*/ 1442636 w 2687236"/>
                <a:gd name="connsiteY0" fmla="*/ 2095500 h 2095500"/>
                <a:gd name="connsiteX1" fmla="*/ 32936 w 2687236"/>
                <a:gd name="connsiteY1" fmla="*/ 609600 h 2095500"/>
                <a:gd name="connsiteX2" fmla="*/ 2687236 w 2687236"/>
                <a:gd name="connsiteY2" fmla="*/ 0 h 2095500"/>
              </a:gdLst>
              <a:ahLst/>
              <a:cxnLst>
                <a:cxn ang="0">
                  <a:pos x="connsiteX0" y="connsiteY0"/>
                </a:cxn>
                <a:cxn ang="0">
                  <a:pos x="connsiteX1" y="connsiteY1"/>
                </a:cxn>
                <a:cxn ang="0">
                  <a:pos x="connsiteX2" y="connsiteY2"/>
                </a:cxn>
              </a:cxnLst>
              <a:rect l="l" t="t" r="r" b="b"/>
              <a:pathLst>
                <a:path w="2687236" h="2095500">
                  <a:moveTo>
                    <a:pt x="1442636" y="2095500"/>
                  </a:moveTo>
                  <a:cubicBezTo>
                    <a:pt x="634069" y="1527175"/>
                    <a:pt x="-174497" y="958850"/>
                    <a:pt x="32936" y="609600"/>
                  </a:cubicBezTo>
                  <a:cubicBezTo>
                    <a:pt x="240369" y="260350"/>
                    <a:pt x="1463802" y="130175"/>
                    <a:pt x="2687236"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38"/>
            <p:cNvSpPr/>
            <p:nvPr/>
          </p:nvSpPr>
          <p:spPr>
            <a:xfrm flipH="1">
              <a:off x="4808136" y="3314700"/>
              <a:ext cx="2590800" cy="2095500"/>
            </a:xfrm>
            <a:custGeom>
              <a:avLst/>
              <a:gdLst>
                <a:gd name="connsiteX0" fmla="*/ 1442636 w 2687236"/>
                <a:gd name="connsiteY0" fmla="*/ 2095500 h 2095500"/>
                <a:gd name="connsiteX1" fmla="*/ 32936 w 2687236"/>
                <a:gd name="connsiteY1" fmla="*/ 609600 h 2095500"/>
                <a:gd name="connsiteX2" fmla="*/ 2687236 w 2687236"/>
                <a:gd name="connsiteY2" fmla="*/ 0 h 2095500"/>
              </a:gdLst>
              <a:ahLst/>
              <a:cxnLst>
                <a:cxn ang="0">
                  <a:pos x="connsiteX0" y="connsiteY0"/>
                </a:cxn>
                <a:cxn ang="0">
                  <a:pos x="connsiteX1" y="connsiteY1"/>
                </a:cxn>
                <a:cxn ang="0">
                  <a:pos x="connsiteX2" y="connsiteY2"/>
                </a:cxn>
              </a:cxnLst>
              <a:rect l="l" t="t" r="r" b="b"/>
              <a:pathLst>
                <a:path w="2687236" h="2095500">
                  <a:moveTo>
                    <a:pt x="1442636" y="2095500"/>
                  </a:moveTo>
                  <a:cubicBezTo>
                    <a:pt x="634069" y="1527175"/>
                    <a:pt x="-174497" y="958850"/>
                    <a:pt x="32936" y="609600"/>
                  </a:cubicBezTo>
                  <a:cubicBezTo>
                    <a:pt x="240369" y="260350"/>
                    <a:pt x="1463802" y="130175"/>
                    <a:pt x="2687236"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Arrow Connector 40"/>
            <p:cNvCxnSpPr>
              <a:endCxn id="38" idx="2"/>
            </p:cNvCxnSpPr>
            <p:nvPr/>
          </p:nvCxnSpPr>
          <p:spPr>
            <a:xfrm flipV="1">
              <a:off x="3969936" y="3352800"/>
              <a:ext cx="241300" cy="3810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H="1" flipV="1">
              <a:off x="4808136" y="3316704"/>
              <a:ext cx="259789" cy="381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49" name="TextBox 48"/>
          <p:cNvSpPr txBox="1"/>
          <p:nvPr/>
        </p:nvSpPr>
        <p:spPr>
          <a:xfrm>
            <a:off x="5053846" y="1946306"/>
            <a:ext cx="960135" cy="369332"/>
          </a:xfrm>
          <a:prstGeom prst="rect">
            <a:avLst/>
          </a:prstGeom>
          <a:noFill/>
        </p:spPr>
        <p:txBody>
          <a:bodyPr wrap="none" rtlCol="0">
            <a:spAutoFit/>
          </a:bodyPr>
          <a:lstStyle/>
          <a:p>
            <a:r>
              <a:rPr lang="en-US" dirty="0" smtClean="0"/>
              <a:t>initialize</a:t>
            </a:r>
            <a:endParaRPr lang="en-US" dirty="0"/>
          </a:p>
        </p:txBody>
      </p:sp>
      <p:sp>
        <p:nvSpPr>
          <p:cNvPr id="50" name="TextBox 49"/>
          <p:cNvSpPr txBox="1"/>
          <p:nvPr/>
        </p:nvSpPr>
        <p:spPr>
          <a:xfrm>
            <a:off x="4871304" y="2753380"/>
            <a:ext cx="1605696" cy="523220"/>
          </a:xfrm>
          <a:prstGeom prst="rect">
            <a:avLst/>
          </a:prstGeom>
          <a:noFill/>
        </p:spPr>
        <p:txBody>
          <a:bodyPr wrap="none" rtlCol="0">
            <a:spAutoFit/>
          </a:bodyPr>
          <a:lstStyle/>
          <a:p>
            <a:r>
              <a:rPr lang="en-US" sz="1400" dirty="0" smtClean="0"/>
              <a:t>Get new address</a:t>
            </a:r>
            <a:endParaRPr lang="en-US" sz="1400" dirty="0" smtClean="0"/>
          </a:p>
          <a:p>
            <a:r>
              <a:rPr lang="en-US" sz="1400" dirty="0" smtClean="0"/>
              <a:t>Get R_W command</a:t>
            </a:r>
            <a:endParaRPr lang="en-US" sz="1400" dirty="0"/>
          </a:p>
        </p:txBody>
      </p:sp>
      <p:sp>
        <p:nvSpPr>
          <p:cNvPr id="51" name="TextBox 50"/>
          <p:cNvSpPr txBox="1"/>
          <p:nvPr/>
        </p:nvSpPr>
        <p:spPr>
          <a:xfrm>
            <a:off x="3385470" y="3754523"/>
            <a:ext cx="713657" cy="307777"/>
          </a:xfrm>
          <a:prstGeom prst="rect">
            <a:avLst/>
          </a:prstGeom>
          <a:noFill/>
        </p:spPr>
        <p:txBody>
          <a:bodyPr wrap="none" rtlCol="0">
            <a:spAutoFit/>
          </a:bodyPr>
          <a:lstStyle/>
          <a:p>
            <a:r>
              <a:rPr lang="en-US" sz="1400" dirty="0" smtClean="0"/>
              <a:t>R_W=1</a:t>
            </a:r>
            <a:endParaRPr lang="en-US" sz="1400" dirty="0"/>
          </a:p>
        </p:txBody>
      </p:sp>
      <p:sp>
        <p:nvSpPr>
          <p:cNvPr id="52" name="TextBox 51"/>
          <p:cNvSpPr txBox="1"/>
          <p:nvPr/>
        </p:nvSpPr>
        <p:spPr>
          <a:xfrm>
            <a:off x="5186338" y="3754522"/>
            <a:ext cx="713657" cy="307777"/>
          </a:xfrm>
          <a:prstGeom prst="rect">
            <a:avLst/>
          </a:prstGeom>
          <a:noFill/>
        </p:spPr>
        <p:txBody>
          <a:bodyPr wrap="none" rtlCol="0">
            <a:spAutoFit/>
          </a:bodyPr>
          <a:lstStyle/>
          <a:p>
            <a:r>
              <a:rPr lang="en-US" sz="1400" dirty="0" smtClean="0"/>
              <a:t>R_W=0</a:t>
            </a:r>
            <a:endParaRPr lang="en-US" sz="1400" dirty="0"/>
          </a:p>
        </p:txBody>
      </p:sp>
      <p:sp>
        <p:nvSpPr>
          <p:cNvPr id="53" name="TextBox 52"/>
          <p:cNvSpPr txBox="1"/>
          <p:nvPr/>
        </p:nvSpPr>
        <p:spPr>
          <a:xfrm>
            <a:off x="2558878" y="4417436"/>
            <a:ext cx="683200" cy="738664"/>
          </a:xfrm>
          <a:prstGeom prst="rect">
            <a:avLst/>
          </a:prstGeom>
          <a:noFill/>
        </p:spPr>
        <p:txBody>
          <a:bodyPr wrap="none" rtlCol="0">
            <a:spAutoFit/>
          </a:bodyPr>
          <a:lstStyle/>
          <a:p>
            <a:r>
              <a:rPr lang="en-US" sz="1400" dirty="0" smtClean="0"/>
              <a:t>/OE=0</a:t>
            </a:r>
            <a:endParaRPr lang="en-US" sz="1400" dirty="0" smtClean="0"/>
          </a:p>
          <a:p>
            <a:r>
              <a:rPr lang="en-US" sz="1400" dirty="0" smtClean="0"/>
              <a:t>/WE=1</a:t>
            </a:r>
            <a:endParaRPr lang="en-US" sz="1400" dirty="0" smtClean="0"/>
          </a:p>
          <a:p>
            <a:r>
              <a:rPr lang="en-US" sz="1400" dirty="0" smtClean="0"/>
              <a:t>Ten=0</a:t>
            </a:r>
            <a:endParaRPr lang="en-US" sz="1400" dirty="0"/>
          </a:p>
        </p:txBody>
      </p:sp>
      <p:sp>
        <p:nvSpPr>
          <p:cNvPr id="54" name="TextBox 53"/>
          <p:cNvSpPr txBox="1"/>
          <p:nvPr/>
        </p:nvSpPr>
        <p:spPr>
          <a:xfrm>
            <a:off x="6096000" y="4419600"/>
            <a:ext cx="683200" cy="738664"/>
          </a:xfrm>
          <a:prstGeom prst="rect">
            <a:avLst/>
          </a:prstGeom>
          <a:noFill/>
        </p:spPr>
        <p:txBody>
          <a:bodyPr wrap="none" rtlCol="0">
            <a:spAutoFit/>
          </a:bodyPr>
          <a:lstStyle/>
          <a:p>
            <a:r>
              <a:rPr lang="en-US" sz="1400" dirty="0" smtClean="0"/>
              <a:t>/WE=0</a:t>
            </a:r>
            <a:endParaRPr lang="en-US" sz="1400" dirty="0" smtClean="0"/>
          </a:p>
          <a:p>
            <a:r>
              <a:rPr lang="en-US" sz="1400" dirty="0" smtClean="0"/>
              <a:t>/OE=1</a:t>
            </a:r>
            <a:endParaRPr lang="en-US" sz="1400" dirty="0" smtClean="0"/>
          </a:p>
          <a:p>
            <a:r>
              <a:rPr lang="en-US" sz="1400" dirty="0" smtClean="0"/>
              <a:t>Ten=1</a:t>
            </a:r>
            <a:endParaRPr lang="en-US" sz="1400" dirty="0"/>
          </a:p>
        </p:txBody>
      </p:sp>
      <p:sp>
        <p:nvSpPr>
          <p:cNvPr id="56" name="TextBox 55"/>
          <p:cNvSpPr txBox="1"/>
          <p:nvPr/>
        </p:nvSpPr>
        <p:spPr>
          <a:xfrm>
            <a:off x="3723697" y="5562600"/>
            <a:ext cx="683200" cy="738664"/>
          </a:xfrm>
          <a:prstGeom prst="rect">
            <a:avLst/>
          </a:prstGeom>
          <a:noFill/>
        </p:spPr>
        <p:txBody>
          <a:bodyPr wrap="none" rtlCol="0">
            <a:spAutoFit/>
          </a:bodyPr>
          <a:lstStyle/>
          <a:p>
            <a:r>
              <a:rPr lang="en-US" sz="1400" dirty="0" smtClean="0"/>
              <a:t>/OE=1</a:t>
            </a:r>
            <a:endParaRPr lang="en-US" sz="1400" dirty="0" smtClean="0"/>
          </a:p>
          <a:p>
            <a:r>
              <a:rPr lang="en-US" sz="1400" dirty="0" smtClean="0"/>
              <a:t>/WE=1</a:t>
            </a:r>
            <a:endParaRPr lang="en-US" sz="1400" dirty="0" smtClean="0"/>
          </a:p>
          <a:p>
            <a:r>
              <a:rPr lang="en-US" sz="1400" dirty="0" smtClean="0"/>
              <a:t>Ten=0</a:t>
            </a:r>
            <a:endParaRPr lang="en-US" sz="1400" dirty="0"/>
          </a:p>
        </p:txBody>
      </p:sp>
      <p:sp>
        <p:nvSpPr>
          <p:cNvPr id="57" name="TextBox 56"/>
          <p:cNvSpPr txBox="1"/>
          <p:nvPr/>
        </p:nvSpPr>
        <p:spPr>
          <a:xfrm>
            <a:off x="4931554" y="5528108"/>
            <a:ext cx="683200" cy="738664"/>
          </a:xfrm>
          <a:prstGeom prst="rect">
            <a:avLst/>
          </a:prstGeom>
          <a:noFill/>
        </p:spPr>
        <p:txBody>
          <a:bodyPr wrap="none" rtlCol="0">
            <a:spAutoFit/>
          </a:bodyPr>
          <a:lstStyle/>
          <a:p>
            <a:r>
              <a:rPr lang="en-US" sz="1400" dirty="0" smtClean="0"/>
              <a:t>/WE=1</a:t>
            </a:r>
            <a:endParaRPr lang="en-US" sz="1400" dirty="0" smtClean="0"/>
          </a:p>
          <a:p>
            <a:r>
              <a:rPr lang="en-US" sz="1400" dirty="0" smtClean="0"/>
              <a:t>/OE=1</a:t>
            </a:r>
            <a:endParaRPr lang="en-US" sz="1400" dirty="0" smtClean="0"/>
          </a:p>
          <a:p>
            <a:r>
              <a:rPr lang="en-US" sz="1400" dirty="0" smtClean="0"/>
              <a:t>Ten=1</a:t>
            </a:r>
            <a:endParaRPr lang="en-US" sz="14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left?</a:t>
            </a:r>
            <a:endParaRPr lang="en-US" dirty="0"/>
          </a:p>
        </p:txBody>
      </p:sp>
      <p:sp>
        <p:nvSpPr>
          <p:cNvPr id="3" name="Content Placeholder 2"/>
          <p:cNvSpPr>
            <a:spLocks noGrp="1"/>
          </p:cNvSpPr>
          <p:nvPr>
            <p:ph idx="1"/>
          </p:nvPr>
        </p:nvSpPr>
        <p:spPr/>
        <p:txBody>
          <a:bodyPr/>
          <a:lstStyle/>
          <a:p>
            <a:r>
              <a:rPr lang="en-US" dirty="0" smtClean="0"/>
              <a:t>You need to decide what input(s) and/or status output(s) may be needed to make sure the user can manipulate the SRAM controller under many circumstances.</a:t>
            </a:r>
            <a:endParaRPr lang="en-US" dirty="0" smtClean="0"/>
          </a:p>
          <a:p>
            <a:r>
              <a:rPr lang="en-US" dirty="0" smtClean="0"/>
              <a:t>You need to modify and complete the suggested partially completed state diagram.</a:t>
            </a:r>
            <a:endParaRPr lang="en-US" dirty="0" smtClean="0"/>
          </a:p>
          <a:p>
            <a:r>
              <a:rPr lang="en-US" dirty="0" smtClean="0"/>
              <a:t>Write the VHDL code.</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SRAM on the DE2-115 boards</a:t>
            </a:r>
            <a:endParaRPr lang="en-US" dirty="0"/>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ISSI 1024K </a:t>
            </a:r>
            <a:r>
              <a:rPr lang="en-US" dirty="0">
                <a:latin typeface="Times New Roman" panose="02020603050405020304" pitchFamily="18" charset="0"/>
                <a:cs typeface="Times New Roman" panose="02020603050405020304" pitchFamily="18" charset="0"/>
              </a:rPr>
              <a:t>x 16 </a:t>
            </a:r>
            <a:r>
              <a:rPr lang="en-US" dirty="0" smtClean="0">
                <a:latin typeface="Times New Roman" panose="02020603050405020304" pitchFamily="18" charset="0"/>
                <a:cs typeface="Times New Roman" panose="02020603050405020304" pitchFamily="18" charset="0"/>
              </a:rPr>
              <a:t>high speed asynchronous CMOS Static </a:t>
            </a:r>
            <a:r>
              <a:rPr lang="en-US" dirty="0">
                <a:latin typeface="Times New Roman" panose="02020603050405020304" pitchFamily="18" charset="0"/>
                <a:cs typeface="Times New Roman" panose="02020603050405020304" pitchFamily="18" charset="0"/>
              </a:rPr>
              <a:t>RAM </a:t>
            </a:r>
            <a:r>
              <a:rPr lang="en-US" dirty="0" smtClean="0">
                <a:latin typeface="Times New Roman" panose="02020603050405020304" pitchFamily="18" charset="0"/>
                <a:cs typeface="Times New Roman" panose="02020603050405020304" pitchFamily="18" charset="0"/>
              </a:rPr>
              <a:t>with </a:t>
            </a:r>
            <a:r>
              <a:rPr lang="en-US" dirty="0">
                <a:latin typeface="Times New Roman" panose="02020603050405020304" pitchFamily="18" charset="0"/>
                <a:cs typeface="Times New Roman" panose="02020603050405020304" pitchFamily="18" charset="0"/>
              </a:rPr>
              <a:t>3.3V </a:t>
            </a:r>
            <a:r>
              <a:rPr lang="en-US" dirty="0" smtClean="0">
                <a:latin typeface="Times New Roman" panose="02020603050405020304" pitchFamily="18" charset="0"/>
                <a:cs typeface="Times New Roman" panose="02020603050405020304" pitchFamily="18" charset="0"/>
              </a:rPr>
              <a:t>supply</a:t>
            </a:r>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High-speed access time</a:t>
            </a:r>
            <a:r>
              <a:rPr lang="en-US" dirty="0" smtClean="0">
                <a:latin typeface="Times New Roman" panose="02020603050405020304" pitchFamily="18" charset="0"/>
                <a:cs typeface="Times New Roman" panose="02020603050405020304" pitchFamily="18" charset="0"/>
              </a:rPr>
              <a:t>: — 8, 10, </a:t>
            </a:r>
            <a:r>
              <a:rPr lang="en-US" dirty="0">
                <a:latin typeface="Times New Roman" panose="02020603050405020304" pitchFamily="18" charset="0"/>
                <a:cs typeface="Times New Roman" panose="02020603050405020304" pitchFamily="18" charset="0"/>
              </a:rPr>
              <a:t>and </a:t>
            </a:r>
            <a:r>
              <a:rPr lang="en-US" dirty="0" smtClean="0">
                <a:latin typeface="Times New Roman" panose="02020603050405020304" pitchFamily="18" charset="0"/>
                <a:cs typeface="Times New Roman" panose="02020603050405020304" pitchFamily="18" charset="0"/>
              </a:rPr>
              <a:t>20 </a:t>
            </a:r>
            <a:r>
              <a:rPr lang="en-US" dirty="0">
                <a:latin typeface="Times New Roman" panose="02020603050405020304" pitchFamily="18" charset="0"/>
                <a:cs typeface="Times New Roman" panose="02020603050405020304" pitchFamily="18" charset="0"/>
              </a:rPr>
              <a:t>ns</a:t>
            </a:r>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Fully static operation: no clock or </a:t>
            </a:r>
            <a:r>
              <a:rPr lang="en-US" dirty="0" smtClean="0">
                <a:latin typeface="Times New Roman" panose="02020603050405020304" pitchFamily="18" charset="0"/>
                <a:cs typeface="Times New Roman" panose="02020603050405020304" pitchFamily="18" charset="0"/>
              </a:rPr>
              <a:t>refresh required</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Tristate </a:t>
            </a:r>
            <a:r>
              <a:rPr lang="en-US" dirty="0">
                <a:latin typeface="Times New Roman" panose="02020603050405020304" pitchFamily="18" charset="0"/>
                <a:cs typeface="Times New Roman" panose="02020603050405020304" pitchFamily="18" charset="0"/>
              </a:rPr>
              <a:t>outputs</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Data </a:t>
            </a:r>
            <a:r>
              <a:rPr lang="en-US" dirty="0">
                <a:latin typeface="Times New Roman" panose="02020603050405020304" pitchFamily="18" charset="0"/>
                <a:cs typeface="Times New Roman" panose="02020603050405020304" pitchFamily="18" charset="0"/>
              </a:rPr>
              <a:t>control for upper and lower bytes</a:t>
            </a:r>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idx="1"/>
          </p:nvPr>
        </p:nvSpPr>
        <p:spPr/>
        <p:txBody>
          <a:bodyPr/>
          <a:lstStyle/>
          <a:p>
            <a:r>
              <a:rPr lang="en-US" dirty="0" smtClean="0"/>
              <a:t>IS61WV102416 – data sheet (Moodle, also on the CD-ROM contained in the DE2 Box) </a:t>
            </a:r>
            <a:r>
              <a:rPr lang="en-US" dirty="0" smtClean="0">
                <a:hlinkClick r:id="rId1"/>
              </a:rPr>
              <a:t>SRAM controller design</a:t>
            </a: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Functional Block diagram of </a:t>
            </a:r>
            <a:br>
              <a:rPr lang="en-US" sz="2800" dirty="0" smtClean="0"/>
            </a:br>
            <a:r>
              <a:rPr lang="en-US" sz="2800" b="1" dirty="0" smtClean="0"/>
              <a:t>IS61WV102416</a:t>
            </a:r>
            <a:endParaRPr lang="en-US" sz="2800" dirty="0"/>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38200" y="1828800"/>
            <a:ext cx="4152900" cy="412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2209800"/>
            <a:ext cx="3476625" cy="2924175"/>
          </a:xfrm>
          <a:prstGeom prst="rect">
            <a:avLst/>
          </a:prstGeom>
          <a:noFill/>
          <a:ln>
            <a:noFill/>
          </a:ln>
          <a:effectLst>
            <a:outerShdw blurRad="50800" dist="38100" algn="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Description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92500" lnSpcReduction="20000"/>
              </a:bodyPr>
              <a:lstStyle/>
              <a:p>
                <a:r>
                  <a:rPr lang="en-US" sz="2800" dirty="0" smtClean="0">
                    <a:latin typeface="Times New Roman" panose="02020603050405020304" pitchFamily="18" charset="0"/>
                    <a:cs typeface="Times New Roman" panose="02020603050405020304" pitchFamily="18" charset="0"/>
                  </a:rPr>
                  <a:t>The SRAM has a 20-bit </a:t>
                </a:r>
                <a:r>
                  <a:rPr lang="en-US" sz="2800" dirty="0">
                    <a:latin typeface="Times New Roman" panose="02020603050405020304" pitchFamily="18" charset="0"/>
                    <a:cs typeface="Times New Roman" panose="02020603050405020304" pitchFamily="18" charset="0"/>
                  </a:rPr>
                  <a:t>address bus </a:t>
                </a:r>
                <a:r>
                  <a:rPr lang="en-US" sz="2800" dirty="0" smtClean="0">
                    <a:latin typeface="Times New Roman" panose="02020603050405020304" pitchFamily="18" charset="0"/>
                    <a:cs typeface="Times New Roman" panose="02020603050405020304" pitchFamily="18" charset="0"/>
                  </a:rPr>
                  <a:t>(A19-A0), </a:t>
                </a:r>
                <a:r>
                  <a:rPr lang="en-US" sz="2800" dirty="0">
                    <a:latin typeface="Times New Roman" panose="02020603050405020304" pitchFamily="18" charset="0"/>
                    <a:cs typeface="Times New Roman" panose="02020603050405020304" pitchFamily="18" charset="0"/>
                  </a:rPr>
                  <a:t>a bi-directional 8-bit data bus (</a:t>
                </a:r>
                <a:r>
                  <a:rPr lang="en-US" sz="2800" dirty="0" smtClean="0">
                    <a:latin typeface="Times New Roman" panose="02020603050405020304" pitchFamily="18" charset="0"/>
                    <a:cs typeface="Times New Roman" panose="02020603050405020304" pitchFamily="18" charset="0"/>
                  </a:rPr>
                  <a:t>I/O) </a:t>
                </a:r>
                <a:r>
                  <a:rPr lang="en-US" sz="2800" dirty="0">
                    <a:latin typeface="Times New Roman" panose="02020603050405020304" pitchFamily="18" charset="0"/>
                    <a:cs typeface="Times New Roman" panose="02020603050405020304" pitchFamily="18" charset="0"/>
                  </a:rPr>
                  <a:t>and three </a:t>
                </a:r>
                <a:r>
                  <a:rPr lang="en-US" sz="2800" dirty="0" smtClean="0">
                    <a:latin typeface="Times New Roman" panose="02020603050405020304" pitchFamily="18" charset="0"/>
                    <a:cs typeface="Times New Roman" panose="02020603050405020304" pitchFamily="18" charset="0"/>
                  </a:rPr>
                  <a:t>active-low </a:t>
                </a:r>
                <a:r>
                  <a:rPr lang="en-US" sz="2800" dirty="0">
                    <a:latin typeface="Times New Roman" panose="02020603050405020304" pitchFamily="18" charset="0"/>
                    <a:cs typeface="Times New Roman" panose="02020603050405020304" pitchFamily="18" charset="0"/>
                  </a:rPr>
                  <a:t>control signals,</a:t>
                </a:r>
                <a:r>
                  <a:rPr lang="en-US" sz="2800" dirty="0" smtClean="0">
                    <a:latin typeface="Times New Roman" panose="02020603050405020304" pitchFamily="18" charset="0"/>
                    <a:cs typeface="Times New Roman" panose="02020603050405020304" pitchFamily="18" charset="0"/>
                  </a:rPr>
                  <a:t> </a:t>
                </a:r>
                <a14:m>
                  <m:oMath xmlns:m="http://schemas.openxmlformats.org/officeDocument/2006/math">
                    <m:acc>
                      <m:accPr>
                        <m:chr m:val="̅"/>
                        <m:ctrlPr>
                          <a:rPr lang="en-US" sz="2800" i="1" smtClean="0">
                            <a:latin typeface="Cambria Math"/>
                            <a:cs typeface="Times New Roman" panose="02020603050405020304" pitchFamily="18" charset="0"/>
                          </a:rPr>
                        </m:ctrlPr>
                      </m:accPr>
                      <m:e>
                        <m:r>
                          <a:rPr lang="en-US" sz="2800" b="0" i="1" smtClean="0">
                            <a:latin typeface="Cambria Math"/>
                            <a:cs typeface="Times New Roman" panose="02020603050405020304" pitchFamily="18" charset="0"/>
                          </a:rPr>
                          <m:t>𝐶𝐸</m:t>
                        </m:r>
                      </m:e>
                    </m:acc>
                  </m:oMath>
                </a14:m>
                <a:r>
                  <a:rPr lang="en-US" sz="2800" dirty="0" smtClean="0">
                    <a:latin typeface="Times New Roman" panose="02020603050405020304" pitchFamily="18" charset="0"/>
                    <a:cs typeface="Times New Roman" panose="02020603050405020304" pitchFamily="18" charset="0"/>
                  </a:rPr>
                  <a:t>, </a:t>
                </a:r>
                <a14:m>
                  <m:oMath xmlns:m="http://schemas.openxmlformats.org/officeDocument/2006/math">
                    <m:acc>
                      <m:accPr>
                        <m:chr m:val="̅"/>
                        <m:ctrlPr>
                          <a:rPr lang="en-US" sz="2800" i="1" dirty="0" smtClean="0">
                            <a:latin typeface="Cambria Math"/>
                            <a:cs typeface="Times New Roman" panose="02020603050405020304" pitchFamily="18" charset="0"/>
                          </a:rPr>
                        </m:ctrlPr>
                      </m:accPr>
                      <m:e>
                        <m:r>
                          <a:rPr lang="en-US" sz="2800" b="0" i="1" dirty="0" smtClean="0">
                            <a:latin typeface="Cambria Math"/>
                            <a:cs typeface="Times New Roman" panose="02020603050405020304" pitchFamily="18" charset="0"/>
                          </a:rPr>
                          <m:t>𝑂𝐸</m:t>
                        </m:r>
                      </m:e>
                    </m:acc>
                  </m:oMath>
                </a14:m>
                <a:r>
                  <a:rPr lang="en-US" sz="2800" dirty="0" smtClean="0">
                    <a:latin typeface="Times New Roman" panose="02020603050405020304" pitchFamily="18" charset="0"/>
                    <a:cs typeface="Times New Roman" panose="02020603050405020304" pitchFamily="18" charset="0"/>
                  </a:rPr>
                  <a:t> and </a:t>
                </a:r>
                <a14:m>
                  <m:oMath xmlns:m="http://schemas.openxmlformats.org/officeDocument/2006/math">
                    <m:acc>
                      <m:accPr>
                        <m:chr m:val="̅"/>
                        <m:ctrlPr>
                          <a:rPr lang="en-US" sz="2800" i="1" smtClean="0">
                            <a:latin typeface="Cambria Math"/>
                            <a:cs typeface="Times New Roman" panose="02020603050405020304" pitchFamily="18" charset="0"/>
                          </a:rPr>
                        </m:ctrlPr>
                      </m:accPr>
                      <m:e>
                        <m:r>
                          <a:rPr lang="en-US" sz="2800" b="0" i="1" smtClean="0">
                            <a:latin typeface="Cambria Math"/>
                            <a:cs typeface="Times New Roman" panose="02020603050405020304" pitchFamily="18" charset="0"/>
                          </a:rPr>
                          <m:t>𝑊𝐸</m:t>
                        </m:r>
                      </m:e>
                    </m:acc>
                  </m:oMath>
                </a14:m>
                <a:r>
                  <a:rPr lang="en-US" sz="2800" dirty="0" smtClean="0">
                    <a:latin typeface="Times New Roman" panose="02020603050405020304" pitchFamily="18" charset="0"/>
                    <a:cs typeface="Times New Roman" panose="02020603050405020304" pitchFamily="18" charset="0"/>
                  </a:rPr>
                  <a:t>,</a:t>
                </a:r>
              </a:p>
              <a:p>
                <a:r>
                  <a:rPr lang="en-US" sz="2800" dirty="0" smtClean="0">
                    <a:latin typeface="Times New Roman" panose="02020603050405020304" pitchFamily="18" charset="0"/>
                    <a:cs typeface="Times New Roman" panose="02020603050405020304" pitchFamily="18" charset="0"/>
                  </a:rPr>
                  <a:t>When </a:t>
                </a:r>
                <a14:m>
                  <m:oMath xmlns:m="http://schemas.openxmlformats.org/officeDocument/2006/math">
                    <m:acc>
                      <m:accPr>
                        <m:chr m:val="̅"/>
                        <m:ctrlPr>
                          <a:rPr lang="en-US" sz="2800" i="1" smtClean="0">
                            <a:latin typeface="Cambria Math"/>
                          </a:rPr>
                        </m:ctrlPr>
                      </m:accPr>
                      <m:e>
                        <m:r>
                          <a:rPr lang="en-US" sz="2800" b="0" i="1" smtClean="0">
                            <a:latin typeface="Cambria Math"/>
                          </a:rPr>
                          <m:t>𝐶𝐸</m:t>
                        </m:r>
                      </m:e>
                    </m:acc>
                    <m:r>
                      <a:rPr lang="en-US" sz="2800" b="0" i="0" smtClean="0">
                        <a:latin typeface="Cambria Math"/>
                      </a:rPr>
                      <m:t> </m:t>
                    </m:r>
                  </m:oMath>
                </a14:m>
                <a:r>
                  <a:rPr lang="en-US" sz="2800" dirty="0" smtClean="0">
                    <a:latin typeface="Times New Roman" panose="02020603050405020304" pitchFamily="18" charset="0"/>
                    <a:cs typeface="Times New Roman" panose="02020603050405020304" pitchFamily="18" charset="0"/>
                  </a:rPr>
                  <a:t>is </a:t>
                </a:r>
                <a:r>
                  <a:rPr lang="en-US" sz="2800" dirty="0">
                    <a:latin typeface="Times New Roman" panose="02020603050405020304" pitchFamily="18" charset="0"/>
                    <a:cs typeface="Times New Roman" panose="02020603050405020304" pitchFamily="18" charset="0"/>
                  </a:rPr>
                  <a:t>HIGH (deselected), the device assumes a </a:t>
                </a:r>
                <a:r>
                  <a:rPr lang="en-US" sz="2800" dirty="0" smtClean="0">
                    <a:latin typeface="Times New Roman" panose="02020603050405020304" pitchFamily="18" charset="0"/>
                    <a:cs typeface="Times New Roman" panose="02020603050405020304" pitchFamily="18" charset="0"/>
                  </a:rPr>
                  <a:t>standby mode </a:t>
                </a:r>
                <a:r>
                  <a:rPr lang="en-US" sz="2800" dirty="0">
                    <a:latin typeface="Times New Roman" panose="02020603050405020304" pitchFamily="18" charset="0"/>
                    <a:cs typeface="Times New Roman" panose="02020603050405020304" pitchFamily="18" charset="0"/>
                  </a:rPr>
                  <a:t>at which the power dissipation can be reduced </a:t>
                </a:r>
                <a:r>
                  <a:rPr lang="en-US" sz="2800" dirty="0" smtClean="0">
                    <a:latin typeface="Times New Roman" panose="02020603050405020304" pitchFamily="18" charset="0"/>
                    <a:cs typeface="Times New Roman" panose="02020603050405020304" pitchFamily="18" charset="0"/>
                  </a:rPr>
                  <a:t>down with </a:t>
                </a:r>
                <a:r>
                  <a:rPr lang="en-US" sz="2800" dirty="0">
                    <a:latin typeface="Times New Roman" panose="02020603050405020304" pitchFamily="18" charset="0"/>
                    <a:cs typeface="Times New Roman" panose="02020603050405020304" pitchFamily="18" charset="0"/>
                  </a:rPr>
                  <a:t>CMOS input levels.</a:t>
                </a:r>
              </a:p>
              <a:p>
                <a:r>
                  <a:rPr lang="en-US" sz="2800" dirty="0">
                    <a:latin typeface="Times New Roman" panose="02020603050405020304" pitchFamily="18" charset="0"/>
                    <a:cs typeface="Times New Roman" panose="02020603050405020304" pitchFamily="18" charset="0"/>
                  </a:rPr>
                  <a:t>Easy memory expansion is provided by using Chip </a:t>
                </a:r>
                <a:r>
                  <a:rPr lang="en-US" sz="2800" dirty="0" smtClean="0">
                    <a:latin typeface="Times New Roman" panose="02020603050405020304" pitchFamily="18" charset="0"/>
                    <a:cs typeface="Times New Roman" panose="02020603050405020304" pitchFamily="18" charset="0"/>
                  </a:rPr>
                  <a:t>Enable and </a:t>
                </a:r>
                <a:r>
                  <a:rPr lang="en-US" sz="2800" dirty="0">
                    <a:latin typeface="Times New Roman" panose="02020603050405020304" pitchFamily="18" charset="0"/>
                    <a:cs typeface="Times New Roman" panose="02020603050405020304" pitchFamily="18" charset="0"/>
                  </a:rPr>
                  <a:t>Output Enable inputs, </a:t>
                </a:r>
                <a14:m>
                  <m:oMath xmlns:m="http://schemas.openxmlformats.org/officeDocument/2006/math">
                    <m:acc>
                      <m:accPr>
                        <m:chr m:val="̅"/>
                        <m:ctrlPr>
                          <a:rPr lang="en-US" sz="2800" i="1" smtClean="0">
                            <a:latin typeface="Cambria Math"/>
                          </a:rPr>
                        </m:ctrlPr>
                      </m:accPr>
                      <m:e>
                        <m:r>
                          <a:rPr lang="en-US" sz="2800" b="0" i="1" smtClean="0">
                            <a:latin typeface="Cambria Math"/>
                          </a:rPr>
                          <m:t>𝐶𝐸</m:t>
                        </m:r>
                      </m:e>
                    </m:acc>
                  </m:oMath>
                </a14:m>
                <a:r>
                  <a:rPr lang="en-US" sz="2800" dirty="0">
                    <a:latin typeface="Times New Roman" panose="02020603050405020304" pitchFamily="18" charset="0"/>
                    <a:cs typeface="Times New Roman" panose="02020603050405020304" pitchFamily="18" charset="0"/>
                  </a:rPr>
                  <a:t> and </a:t>
                </a:r>
                <a14:m>
                  <m:oMath xmlns:m="http://schemas.openxmlformats.org/officeDocument/2006/math">
                    <m:acc>
                      <m:accPr>
                        <m:chr m:val="̅"/>
                        <m:ctrlPr>
                          <a:rPr lang="en-US" sz="2800" i="1" smtClean="0">
                            <a:latin typeface="Cambria Math"/>
                          </a:rPr>
                        </m:ctrlPr>
                      </m:accPr>
                      <m:e>
                        <m:r>
                          <a:rPr lang="en-US" sz="2800" b="0" i="1" smtClean="0">
                            <a:latin typeface="Cambria Math"/>
                          </a:rPr>
                          <m:t>𝑂𝐸</m:t>
                        </m:r>
                      </m:e>
                    </m:acc>
                    <m:r>
                      <a:rPr lang="en-US" sz="2800" b="0" i="0" smtClean="0">
                        <a:latin typeface="Cambria Math"/>
                      </a:rPr>
                      <m:t> </m:t>
                    </m:r>
                  </m:oMath>
                </a14:m>
                <a:r>
                  <a:rPr lang="en-US" sz="2800" dirty="0">
                    <a:latin typeface="Times New Roman" panose="02020603050405020304" pitchFamily="18" charset="0"/>
                    <a:cs typeface="Times New Roman" panose="02020603050405020304" pitchFamily="18" charset="0"/>
                  </a:rPr>
                  <a:t>. The active LOW </a:t>
                </a:r>
                <a:r>
                  <a:rPr lang="en-US" sz="2800" dirty="0" smtClean="0">
                    <a:latin typeface="Times New Roman" panose="02020603050405020304" pitchFamily="18" charset="0"/>
                    <a:cs typeface="Times New Roman" panose="02020603050405020304" pitchFamily="18" charset="0"/>
                  </a:rPr>
                  <a:t>Write Enable </a:t>
                </a:r>
                <a:r>
                  <a:rPr lang="en-US" sz="2800" dirty="0">
                    <a:latin typeface="Times New Roman" panose="02020603050405020304" pitchFamily="18" charset="0"/>
                    <a:cs typeface="Times New Roman" panose="02020603050405020304" pitchFamily="18" charset="0"/>
                  </a:rPr>
                  <a:t>(</a:t>
                </a:r>
                <a14:m>
                  <m:oMath xmlns:m="http://schemas.openxmlformats.org/officeDocument/2006/math">
                    <m:acc>
                      <m:accPr>
                        <m:chr m:val="̅"/>
                        <m:ctrlPr>
                          <a:rPr lang="en-US" sz="2800" i="1" smtClean="0">
                            <a:latin typeface="Cambria Math"/>
                          </a:rPr>
                        </m:ctrlPr>
                      </m:accPr>
                      <m:e>
                        <m:r>
                          <a:rPr lang="en-US" sz="2800" b="0" i="1" smtClean="0">
                            <a:latin typeface="Cambria Math"/>
                          </a:rPr>
                          <m:t>𝑊𝐸</m:t>
                        </m:r>
                      </m:e>
                    </m:acc>
                    <m:r>
                      <a:rPr lang="en-US" sz="2800" b="0" i="0" smtClean="0">
                        <a:latin typeface="Cambria Math"/>
                      </a:rPr>
                      <m:t> </m:t>
                    </m:r>
                  </m:oMath>
                </a14:m>
                <a:r>
                  <a:rPr lang="en-US" sz="2800" dirty="0">
                    <a:latin typeface="Times New Roman" panose="02020603050405020304" pitchFamily="18" charset="0"/>
                    <a:cs typeface="Times New Roman" panose="02020603050405020304" pitchFamily="18" charset="0"/>
                  </a:rPr>
                  <a:t>) controls both writing and reading of the memory</a:t>
                </a:r>
                <a:r>
                  <a:rPr lang="en-US" sz="2800" dirty="0" smtClean="0">
                    <a:latin typeface="Times New Roman" panose="02020603050405020304" pitchFamily="18" charset="0"/>
                    <a:cs typeface="Times New Roman" panose="02020603050405020304" pitchFamily="18" charset="0"/>
                  </a:rPr>
                  <a:t>.</a:t>
                </a:r>
              </a:p>
              <a:p>
                <a:r>
                  <a:rPr lang="en-US" sz="2800" dirty="0" smtClean="0">
                    <a:latin typeface="Times New Roman" panose="02020603050405020304" pitchFamily="18" charset="0"/>
                    <a:cs typeface="Times New Roman" panose="02020603050405020304" pitchFamily="18" charset="0"/>
                  </a:rPr>
                  <a:t>A data </a:t>
                </a:r>
                <a:r>
                  <a:rPr lang="en-US" sz="2800" dirty="0">
                    <a:latin typeface="Times New Roman" panose="02020603050405020304" pitchFamily="18" charset="0"/>
                    <a:cs typeface="Times New Roman" panose="02020603050405020304" pitchFamily="18" charset="0"/>
                  </a:rPr>
                  <a:t>byte allows Upper Byte (</a:t>
                </a:r>
                <a14:m>
                  <m:oMath xmlns:m="http://schemas.openxmlformats.org/officeDocument/2006/math">
                    <m:acc>
                      <m:accPr>
                        <m:chr m:val="̅"/>
                        <m:ctrlPr>
                          <a:rPr lang="en-US" sz="2800" i="1" smtClean="0">
                            <a:latin typeface="Cambria Math"/>
                          </a:rPr>
                        </m:ctrlPr>
                      </m:accPr>
                      <m:e>
                        <m:r>
                          <a:rPr lang="en-US" sz="2800" b="0" i="1" smtClean="0">
                            <a:latin typeface="Cambria Math"/>
                          </a:rPr>
                          <m:t>𝑈𝐵</m:t>
                        </m:r>
                      </m:e>
                    </m:acc>
                    <m:r>
                      <a:rPr lang="en-US" sz="2800" b="0" i="0" smtClean="0">
                        <a:latin typeface="Cambria Math"/>
                      </a:rPr>
                      <m:t> </m:t>
                    </m:r>
                  </m:oMath>
                </a14:m>
                <a:r>
                  <a:rPr lang="en-US" sz="2800" dirty="0">
                    <a:latin typeface="Times New Roman" panose="02020603050405020304" pitchFamily="18" charset="0"/>
                    <a:cs typeface="Times New Roman" panose="02020603050405020304" pitchFamily="18" charset="0"/>
                  </a:rPr>
                  <a:t>) and Lower Byte </a:t>
                </a:r>
                <a:r>
                  <a:rPr lang="en-US" sz="2800" dirty="0" smtClean="0">
                    <a:latin typeface="Times New Roman" panose="02020603050405020304" pitchFamily="18" charset="0"/>
                    <a:cs typeface="Times New Roman" panose="02020603050405020304" pitchFamily="18" charset="0"/>
                  </a:rPr>
                  <a:t>(</a:t>
                </a:r>
                <a14:m>
                  <m:oMath xmlns:m="http://schemas.openxmlformats.org/officeDocument/2006/math">
                    <m:acc>
                      <m:accPr>
                        <m:chr m:val="̅"/>
                        <m:ctrlPr>
                          <a:rPr lang="en-US" sz="2800" i="1" smtClean="0">
                            <a:latin typeface="Cambria Math"/>
                          </a:rPr>
                        </m:ctrlPr>
                      </m:accPr>
                      <m:e>
                        <m:r>
                          <a:rPr lang="en-US" sz="2800" b="0" i="1" smtClean="0">
                            <a:latin typeface="Cambria Math"/>
                          </a:rPr>
                          <m:t>𝐿𝐵</m:t>
                        </m:r>
                      </m:e>
                    </m:acc>
                  </m:oMath>
                </a14:m>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access.</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1"/>
                <a:stretch>
                  <a:fillRect l="-1111" t="-2965" r="-1630"/>
                </a:stretch>
              </a:blipFill>
            </p:spPr>
            <p:txBody>
              <a:bodyPr/>
              <a:lstStyle/>
              <a:p>
                <a:r>
                  <a:rPr lang="en-US">
                    <a:noFill/>
                  </a:rPr>
                  <a:t> </a:t>
                </a:r>
                <a:endParaRPr lang="en-US">
                  <a:noFill/>
                </a:endParaRPr>
              </a:p>
            </p:txBody>
          </p:sp>
        </mc:Fallback>
      </mc:AlternateContent>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Truth table</a:t>
            </a:r>
            <a:endParaRPr lang="en-US" dirty="0"/>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81050" y="2105025"/>
            <a:ext cx="7581900" cy="2647950"/>
          </a:xfrm>
          <a:prstGeom prst="rect">
            <a:avLst/>
          </a:prstGeom>
          <a:noFill/>
          <a:ln>
            <a:noFill/>
          </a:ln>
          <a:effectLst>
            <a:outerShdw blurRad="63500" sx="102000" sy="102000" algn="ctr"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DC Electrical Characteristics</a:t>
            </a:r>
            <a:endParaRPr lang="en-US" dirty="0"/>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04850" y="2514600"/>
            <a:ext cx="7734300" cy="2552700"/>
          </a:xfrm>
          <a:prstGeom prst="rect">
            <a:avLst/>
          </a:prstGeom>
          <a:noFill/>
          <a:ln>
            <a:noFill/>
          </a:ln>
          <a:effectLst>
            <a:outerShdw blurRad="50800" dist="38100" algn="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AC timing diagrams</a:t>
            </a:r>
            <a:br>
              <a:rPr lang="en-US" dirty="0" smtClean="0"/>
            </a:br>
            <a:r>
              <a:rPr lang="en-US" dirty="0" smtClean="0"/>
              <a:t>Read cycle No. 1 </a:t>
            </a:r>
            <a:endParaRPr lang="en-US" dirty="0"/>
          </a:p>
        </p:txBody>
      </p:sp>
      <p:pic>
        <p:nvPicPr>
          <p:cNvPr id="409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90599" y="1828800"/>
            <a:ext cx="6905625" cy="1714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3657600"/>
            <a:ext cx="4572000" cy="285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 name="Group 2"/>
          <p:cNvGrpSpPr/>
          <p:nvPr/>
        </p:nvGrpSpPr>
        <p:grpSpPr>
          <a:xfrm>
            <a:off x="742950" y="4267200"/>
            <a:ext cx="7867650" cy="1190625"/>
            <a:chOff x="742950" y="4267200"/>
            <a:chExt cx="7867650" cy="1190625"/>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950" y="4267200"/>
              <a:ext cx="6115050" cy="1190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9350" y="4267200"/>
              <a:ext cx="2381250" cy="1190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a:xfrm>
                <a:off x="457200" y="274638"/>
                <a:ext cx="8229600" cy="1096962"/>
              </a:xfrm>
            </p:spPr>
            <p:txBody>
              <a:bodyPr>
                <a:noAutofit/>
              </a:bodyPr>
              <a:lstStyle/>
              <a:p>
                <a:r>
                  <a:rPr lang="en-US" sz="2800" dirty="0" smtClean="0">
                    <a:latin typeface="Times New Roman" panose="02020603050405020304" pitchFamily="18" charset="0"/>
                    <a:cs typeface="Times New Roman" panose="02020603050405020304" pitchFamily="18" charset="0"/>
                  </a:rPr>
                  <a:t>AC timing diagrams- Read cycle No. 2</a:t>
                </a:r>
                <a:br>
                  <a:rPr lang="en-US" sz="2800" dirty="0" smtClean="0">
                    <a:latin typeface="Times New Roman" panose="02020603050405020304" pitchFamily="18" charset="0"/>
                    <a:cs typeface="Times New Roman" panose="02020603050405020304" pitchFamily="18" charset="0"/>
                  </a:rPr>
                </a:br>
                <a14:m>
                  <m:oMath xmlns:m="http://schemas.openxmlformats.org/officeDocument/2006/math">
                    <m:acc>
                      <m:accPr>
                        <m:chr m:val="̅"/>
                        <m:ctrlPr>
                          <a:rPr lang="en-US" sz="2800" i="1" smtClean="0">
                            <a:latin typeface="Cambria Math"/>
                            <a:cs typeface="Times New Roman" panose="02020603050405020304" pitchFamily="18" charset="0"/>
                          </a:rPr>
                        </m:ctrlPr>
                      </m:accPr>
                      <m:e>
                        <m:r>
                          <a:rPr lang="en-US" sz="2800" b="0" i="1" smtClean="0">
                            <a:latin typeface="Cambria Math"/>
                            <a:cs typeface="Times New Roman" panose="02020603050405020304" pitchFamily="18" charset="0"/>
                          </a:rPr>
                          <m:t>𝑂𝐸</m:t>
                        </m:r>
                      </m:e>
                    </m:acc>
                  </m:oMath>
                </a14:m>
                <a:r>
                  <a:rPr lang="en-US" sz="2800" dirty="0" smtClean="0">
                    <a:latin typeface="Times New Roman" panose="02020603050405020304" pitchFamily="18" charset="0"/>
                    <a:cs typeface="Times New Roman" panose="02020603050405020304" pitchFamily="18" charset="0"/>
                  </a:rPr>
                  <a:t> controlled</a:t>
                </a:r>
                <a:endParaRPr lang="en-US" sz="2800" dirty="0">
                  <a:latin typeface="Times New Roman" panose="02020603050405020304" pitchFamily="18" charset="0"/>
                  <a:cs typeface="Times New Roman" panose="02020603050405020304" pitchFamily="18" charset="0"/>
                </a:endParaRPr>
              </a:p>
            </p:txBody>
          </p:sp>
        </mc:Choice>
        <mc:Fallback>
          <p:sp>
            <p:nvSpPr>
              <p:cNvPr id="2" name="Title 1"/>
              <p:cNvSpPr>
                <a:spLocks noGrp="1" noRot="1" noChangeAspect="1" noMove="1" noResize="1" noEditPoints="1" noAdjustHandles="1" noChangeArrowheads="1" noChangeShapeType="1" noTextEdit="1"/>
              </p:cNvSpPr>
              <p:nvPr>
                <p:ph type="title"/>
              </p:nvPr>
            </p:nvSpPr>
            <p:spPr>
              <a:xfrm>
                <a:off x="457200" y="274638"/>
                <a:ext cx="8229600" cy="1096962"/>
              </a:xfrm>
              <a:blipFill rotWithShape="1">
                <a:blip r:embed="rId1"/>
                <a:stretch>
                  <a:fillRect b="-8889"/>
                </a:stretch>
              </a:blipFill>
            </p:spPr>
            <p:txBody>
              <a:bodyPr/>
              <a:lstStyle/>
              <a:p>
                <a:r>
                  <a:rPr lang="en-US">
                    <a:noFill/>
                  </a:rPr>
                  <a:t> </a:t>
                </a:r>
                <a:endParaRPr lang="en-US">
                  <a:noFill/>
                </a:endParaRPr>
              </a:p>
            </p:txBody>
          </p:sp>
        </mc:Fallback>
      </mc:AlternateContent>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1575" y="1843088"/>
            <a:ext cx="6800850" cy="317182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Read cycle switching characteristics</a:t>
            </a:r>
            <a:br>
              <a:rPr lang="en-US" dirty="0" smtClean="0"/>
            </a:br>
            <a:r>
              <a:rPr lang="en-US" sz="2700" dirty="0" smtClean="0"/>
              <a:t>use -10 as the speed grade</a:t>
            </a:r>
            <a:endParaRPr lang="en-US" sz="2700" dirty="0"/>
          </a:p>
        </p:txBody>
      </p:sp>
      <p:grpSp>
        <p:nvGrpSpPr>
          <p:cNvPr id="3" name="Group 2"/>
          <p:cNvGrpSpPr/>
          <p:nvPr/>
        </p:nvGrpSpPr>
        <p:grpSpPr>
          <a:xfrm>
            <a:off x="381000" y="1904999"/>
            <a:ext cx="8343900" cy="3667126"/>
            <a:chOff x="381000" y="1904999"/>
            <a:chExt cx="8343900" cy="3667126"/>
          </a:xfrm>
        </p:grpSpPr>
        <p:pic>
          <p:nvPicPr>
            <p:cNvPr id="512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81000" y="1905000"/>
              <a:ext cx="6848475" cy="3667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0" y="1904999"/>
              <a:ext cx="2171700" cy="3667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2259</Words>
  <Application>WPS Presentation</Application>
  <PresentationFormat>On-screen Show (4:3)</PresentationFormat>
  <Paragraphs>125</Paragraphs>
  <Slides>20</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20</vt:i4>
      </vt:variant>
    </vt:vector>
  </HeadingPairs>
  <TitlesOfParts>
    <vt:vector size="31" baseType="lpstr">
      <vt:lpstr>Arial</vt:lpstr>
      <vt:lpstr>SimSun</vt:lpstr>
      <vt:lpstr>Wingdings</vt:lpstr>
      <vt:lpstr>Times New Roman</vt:lpstr>
      <vt:lpstr>Calibri</vt:lpstr>
      <vt:lpstr>DejaVu Sans</vt:lpstr>
      <vt:lpstr>微软雅黑</vt:lpstr>
      <vt:lpstr>Monospace</vt:lpstr>
      <vt:lpstr/>
      <vt:lpstr>Arial Unicode MS</vt:lpstr>
      <vt:lpstr>Office Theme</vt:lpstr>
      <vt:lpstr>Design of an SRAM controller</vt:lpstr>
      <vt:lpstr>SRAM on the DE2-115 boards</vt:lpstr>
      <vt:lpstr>Functional Block diagram of  IS61WV102416</vt:lpstr>
      <vt:lpstr>Description</vt:lpstr>
      <vt:lpstr>Truth table</vt:lpstr>
      <vt:lpstr>DC Electrical Characteristics</vt:lpstr>
      <vt:lpstr>AC timing diagrams Read cycle No. 1 </vt:lpstr>
      <vt:lpstr> </vt:lpstr>
      <vt:lpstr>Read cycle switching characteristics use -10 as the speed grade</vt:lpstr>
      <vt:lpstr> </vt:lpstr>
      <vt:lpstr>Why and how to design a SRAM controller?</vt:lpstr>
      <vt:lpstr>Can we simplify the waveforms without violating the timing requirements?</vt:lpstr>
      <vt:lpstr>A simplied Read cycle 2</vt:lpstr>
      <vt:lpstr>Simplified Write cycle Address and Data input changes at the same time</vt:lpstr>
      <vt:lpstr>Compare the simplified read and write cycles 3 states needed for both!</vt:lpstr>
      <vt:lpstr>What is needed to design a SRAM controller?</vt:lpstr>
      <vt:lpstr>A Simplified SRAM controller Finite State Machine with a Datapath (FSMD)</vt:lpstr>
      <vt:lpstr>A partially completed SRAM state diagram</vt:lpstr>
      <vt:lpstr>What’s left?</vt:lpstr>
      <vt:lpstr>Reference</vt:lpstr>
    </vt:vector>
  </TitlesOfParts>
  <Company>Clarkson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of an SRAM controller</dc:title>
  <dc:creator>ANK</dc:creator>
  <cp:lastModifiedBy>charon</cp:lastModifiedBy>
  <cp:revision>72</cp:revision>
  <dcterms:created xsi:type="dcterms:W3CDTF">2019-01-11T17:39:41Z</dcterms:created>
  <dcterms:modified xsi:type="dcterms:W3CDTF">2019-01-11T17:39:41Z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1033-10.1.0.6757</vt:lpwstr>
  </property>
</Properties>
</file>