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6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2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7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2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1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2829-7A5E-4E83-9E74-05297A669D1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D76D-8607-4C2C-BA17-CDAE21F39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5875" y="1587731"/>
            <a:ext cx="3159855" cy="2415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 anchor="b">
            <a:no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Web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5657" y="1587731"/>
            <a:ext cx="3159855" cy="2415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b">
            <a:noAutofit/>
          </a:bodyPr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Python3 process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495730" y="2450049"/>
            <a:ext cx="1579927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4928" y="1768123"/>
            <a:ext cx="2727537" cy="18148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 code (Elm)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1815" y="1768123"/>
            <a:ext cx="2727537" cy="1814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Server code (Python)</a:t>
            </a:r>
          </a:p>
        </p:txBody>
      </p:sp>
      <p:sp>
        <p:nvSpPr>
          <p:cNvPr id="9" name="Smiley Face 8"/>
          <p:cNvSpPr/>
          <p:nvPr/>
        </p:nvSpPr>
        <p:spPr>
          <a:xfrm>
            <a:off x="755948" y="2352557"/>
            <a:ext cx="890594" cy="890594"/>
          </a:xfrm>
          <a:prstGeom prst="smileyFac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77077" y="32657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User</a:t>
            </a: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754155" y="2795282"/>
            <a:ext cx="581720" cy="39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235510" y="2795281"/>
            <a:ext cx="581720" cy="3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235510" y="2450049"/>
            <a:ext cx="581720" cy="3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235510" y="3140513"/>
            <a:ext cx="581720" cy="3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10060836" y="2579823"/>
            <a:ext cx="20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Other services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router connections)</a:t>
            </a:r>
          </a:p>
        </p:txBody>
      </p:sp>
    </p:spTree>
    <p:extLst>
      <p:ext uri="{BB962C8B-B14F-4D97-AF65-F5344CB8AC3E}">
        <p14:creationId xmlns:p14="http://schemas.microsoft.com/office/powerpoint/2010/main" val="9368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495730" y="2470267"/>
            <a:ext cx="1726164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8391218" y="2815499"/>
            <a:ext cx="48219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16200000">
            <a:off x="7222744" y="3475313"/>
            <a:ext cx="1161778" cy="44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8116428" y="4086794"/>
            <a:ext cx="201183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Request </a:t>
            </a:r>
            <a:r>
              <a:rPr lang="en-GB" sz="1600" dirty="0" err="1">
                <a:solidFill>
                  <a:srgbClr val="7030A0"/>
                </a:solidFill>
              </a:rPr>
              <a:t>demux</a:t>
            </a:r>
            <a:r>
              <a:rPr lang="en-GB" sz="1600" dirty="0">
                <a:solidFill>
                  <a:srgbClr val="7030A0"/>
                </a:solidFill>
              </a:rPr>
              <a:t> keyed</a:t>
            </a:r>
          </a:p>
          <a:p>
            <a:r>
              <a:rPr lang="en-GB" sz="1600" dirty="0">
                <a:solidFill>
                  <a:srgbClr val="7030A0"/>
                </a:solidFill>
              </a:rPr>
              <a:t>off </a:t>
            </a:r>
            <a:r>
              <a:rPr lang="en-GB" sz="16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req_type</a:t>
            </a:r>
            <a:r>
              <a:rPr lang="en-GB" sz="1600" dirty="0">
                <a:solidFill>
                  <a:srgbClr val="7030A0"/>
                </a:solidFill>
              </a:rPr>
              <a:t> value</a:t>
            </a:r>
          </a:p>
          <a:p>
            <a:r>
              <a:rPr lang="en-GB" sz="1100" dirty="0">
                <a:solidFill>
                  <a:srgbClr val="7030A0"/>
                </a:solidFill>
              </a:rPr>
              <a:t>[not strictly true]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516996" y="4105378"/>
            <a:ext cx="579120" cy="767294"/>
            <a:chOff x="7603912" y="3976012"/>
            <a:chExt cx="579120" cy="767294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7603912" y="4348480"/>
              <a:ext cx="5791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5400000">
              <a:off x="7701925" y="3964052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7710277" y="4347699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6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495730" y="2470267"/>
            <a:ext cx="1726164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rgbClr val="7030A0"/>
                </a:solidFill>
              </a:rPr>
              <a:t>Auth</a:t>
            </a:r>
            <a:r>
              <a:rPr lang="en-GB" sz="1400" dirty="0">
                <a:solidFill>
                  <a:srgbClr val="7030A0"/>
                </a:solidFill>
              </a:rPr>
              <a:t> Feature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8391218" y="2815499"/>
            <a:ext cx="48219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 rot="16200000">
            <a:off x="7222744" y="3475313"/>
            <a:ext cx="1161778" cy="44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7129792" y="4347699"/>
            <a:ext cx="3689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7030A0"/>
                </a:solidFill>
              </a:rPr>
              <a:t>Websocket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auth</a:t>
            </a:r>
            <a:r>
              <a:rPr lang="en-GB" sz="1600" dirty="0">
                <a:solidFill>
                  <a:srgbClr val="7030A0"/>
                </a:solidFill>
              </a:rPr>
              <a:t> state</a:t>
            </a:r>
            <a:r>
              <a:rPr lang="en-GB" sz="1600">
                <a:solidFill>
                  <a:srgbClr val="7030A0"/>
                </a:solidFill>
              </a:rPr>
              <a:t>: exactly one </a:t>
            </a:r>
            <a:r>
              <a:rPr lang="en-GB" sz="1600" dirty="0">
                <a:solidFill>
                  <a:srgbClr val="7030A0"/>
                </a:solidFill>
              </a:rPr>
              <a:t>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7030A0"/>
                </a:solidFill>
              </a:rPr>
              <a:t>authorized</a:t>
            </a:r>
            <a:r>
              <a:rPr lang="en-GB" sz="1600" dirty="0">
                <a:solidFill>
                  <a:srgbClr val="7030A0"/>
                </a:solidFill>
              </a:rPr>
              <a:t> (with </a:t>
            </a:r>
            <a:r>
              <a:rPr lang="en-GB" sz="1600" dirty="0" err="1">
                <a:solidFill>
                  <a:srgbClr val="7030A0"/>
                </a:solidFill>
              </a:rPr>
              <a:t>userid</a:t>
            </a:r>
            <a:r>
              <a:rPr lang="en-GB" sz="16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7030A0"/>
                </a:solidFill>
              </a:rPr>
              <a:t>not-authorized</a:t>
            </a:r>
            <a:r>
              <a:rPr lang="en-GB" sz="1600" dirty="0">
                <a:solidFill>
                  <a:srgbClr val="7030A0"/>
                </a:solidFill>
              </a:rPr>
              <a:t> (with request whitelist)</a:t>
            </a:r>
            <a:endParaRPr lang="en-GB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5657" y="1230284"/>
            <a:ext cx="2943695" cy="3724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5495730" y="1866239"/>
            <a:ext cx="1726164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0241" y="1422272"/>
            <a:ext cx="2895488" cy="15514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1894" y="1928839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873411" y="1422272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Feature1</a:t>
            </a:r>
          </a:p>
        </p:txBody>
      </p:sp>
      <p:sp>
        <p:nvSpPr>
          <p:cNvPr id="7" name="Rectangle 6"/>
          <p:cNvSpPr/>
          <p:nvPr/>
        </p:nvSpPr>
        <p:spPr>
          <a:xfrm>
            <a:off x="8873411" y="1999596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Feature2</a:t>
            </a:r>
          </a:p>
        </p:txBody>
      </p:sp>
      <p:sp>
        <p:nvSpPr>
          <p:cNvPr id="8" name="Rectangle 7"/>
          <p:cNvSpPr/>
          <p:nvPr/>
        </p:nvSpPr>
        <p:spPr>
          <a:xfrm>
            <a:off x="8873411" y="254994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5372" y="1634147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8391218" y="2211471"/>
            <a:ext cx="48219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8391218" y="2294179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5495730" y="3671994"/>
            <a:ext cx="1726164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21894" y="3734594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73411" y="3228027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73411" y="3805351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73411" y="4355695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Feature4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385372" y="3439902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</p:cNvCxnSpPr>
          <p:nvPr/>
        </p:nvCxnSpPr>
        <p:spPr>
          <a:xfrm flipH="1">
            <a:off x="8391218" y="4017226"/>
            <a:ext cx="48219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8391218" y="4099934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00241" y="3241517"/>
            <a:ext cx="2895488" cy="15514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3593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365102" y="2470267"/>
            <a:ext cx="1856792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8391218" y="2815499"/>
            <a:ext cx="48219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 rot="16200000">
            <a:off x="7222744" y="3475313"/>
            <a:ext cx="1161778" cy="44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95239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1788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Channel2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788" y="190285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Channel1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1788" y="316073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Channel3</a:t>
            </a:r>
          </a:p>
        </p:txBody>
      </p:sp>
      <p:cxnSp>
        <p:nvCxnSpPr>
          <p:cNvPr id="18" name="Straight Arrow Connector 17"/>
          <p:cNvCxnSpPr>
            <a:stCxn id="14" idx="1"/>
            <a:endCxn id="15" idx="3"/>
          </p:cNvCxnSpPr>
          <p:nvPr/>
        </p:nvCxnSpPr>
        <p:spPr>
          <a:xfrm flipH="1">
            <a:off x="3931112" y="2815499"/>
            <a:ext cx="26412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31112" y="2185485"/>
            <a:ext cx="284647" cy="5527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31113" y="2956815"/>
            <a:ext cx="270511" cy="4865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0567" y="411258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Notification </a:t>
            </a:r>
            <a:r>
              <a:rPr lang="en-GB" sz="1600" dirty="0" err="1">
                <a:solidFill>
                  <a:srgbClr val="7030A0"/>
                </a:solidFill>
              </a:rPr>
              <a:t>demux</a:t>
            </a:r>
            <a:r>
              <a:rPr lang="en-GB" sz="1600" dirty="0">
                <a:solidFill>
                  <a:srgbClr val="7030A0"/>
                </a:solidFill>
              </a:rPr>
              <a:t> keyed</a:t>
            </a:r>
          </a:p>
          <a:p>
            <a:r>
              <a:rPr lang="en-GB" sz="1600" dirty="0">
                <a:solidFill>
                  <a:srgbClr val="7030A0"/>
                </a:solidFill>
              </a:rPr>
              <a:t>off </a:t>
            </a:r>
            <a:r>
              <a:rPr lang="en-GB" sz="1600" dirty="0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channel</a:t>
            </a:r>
            <a:r>
              <a:rPr lang="en-GB" sz="1600" dirty="0">
                <a:solidFill>
                  <a:srgbClr val="7030A0"/>
                </a:solidFill>
                <a:cs typeface="Courier New" panose="02070309020205020404" pitchFamily="49" charset="0"/>
              </a:rPr>
              <a:t> value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4193705" y="3457806"/>
            <a:ext cx="1161778" cy="44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16428" y="4086794"/>
            <a:ext cx="201183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Request </a:t>
            </a:r>
            <a:r>
              <a:rPr lang="en-GB" sz="1600" dirty="0" err="1">
                <a:solidFill>
                  <a:srgbClr val="7030A0"/>
                </a:solidFill>
              </a:rPr>
              <a:t>demux</a:t>
            </a:r>
            <a:r>
              <a:rPr lang="en-GB" sz="1600" dirty="0">
                <a:solidFill>
                  <a:srgbClr val="7030A0"/>
                </a:solidFill>
              </a:rPr>
              <a:t> keyed</a:t>
            </a:r>
          </a:p>
          <a:p>
            <a:r>
              <a:rPr lang="en-GB" sz="1600" dirty="0">
                <a:solidFill>
                  <a:srgbClr val="7030A0"/>
                </a:solidFill>
              </a:rPr>
              <a:t>off </a:t>
            </a:r>
            <a:r>
              <a:rPr lang="en-GB" sz="16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req_type</a:t>
            </a:r>
            <a:r>
              <a:rPr lang="en-GB" sz="1600" dirty="0">
                <a:solidFill>
                  <a:srgbClr val="7030A0"/>
                </a:solidFill>
              </a:rPr>
              <a:t> value</a:t>
            </a:r>
          </a:p>
          <a:p>
            <a:r>
              <a:rPr lang="en-GB" sz="1100" dirty="0">
                <a:solidFill>
                  <a:srgbClr val="7030A0"/>
                </a:solidFill>
              </a:rPr>
              <a:t>[still not strictly true]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16996" y="4105378"/>
            <a:ext cx="579120" cy="767294"/>
            <a:chOff x="7603912" y="3976012"/>
            <a:chExt cx="579120" cy="767294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603912" y="4348480"/>
              <a:ext cx="5791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5400000">
              <a:off x="7701925" y="3964052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7710277" y="4347699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4416687" y="4111317"/>
            <a:ext cx="579120" cy="767294"/>
            <a:chOff x="7603912" y="3976012"/>
            <a:chExt cx="579120" cy="76729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603912" y="4348480"/>
              <a:ext cx="5791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/>
            <p:cNvSpPr/>
            <p:nvPr/>
          </p:nvSpPr>
          <p:spPr>
            <a:xfrm rot="5400000">
              <a:off x="7701925" y="3964052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7710277" y="4347699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17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365102" y="2470267"/>
            <a:ext cx="1856792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Feature3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8391218" y="2815499"/>
            <a:ext cx="48219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 rot="16200000">
            <a:off x="7222744" y="3475313"/>
            <a:ext cx="1161778" cy="44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95239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1788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Channel2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788" y="190285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Channel1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1788" y="316073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Channel3</a:t>
            </a:r>
          </a:p>
        </p:txBody>
      </p:sp>
      <p:cxnSp>
        <p:nvCxnSpPr>
          <p:cNvPr id="18" name="Straight Arrow Connector 17"/>
          <p:cNvCxnSpPr>
            <a:stCxn id="14" idx="1"/>
            <a:endCxn id="15" idx="3"/>
          </p:cNvCxnSpPr>
          <p:nvPr/>
        </p:nvCxnSpPr>
        <p:spPr>
          <a:xfrm flipH="1">
            <a:off x="3931112" y="2815499"/>
            <a:ext cx="26412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31112" y="2185485"/>
            <a:ext cx="284647" cy="5527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31113" y="2956815"/>
            <a:ext cx="270511" cy="4865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0567" y="4112589"/>
            <a:ext cx="457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Notification </a:t>
            </a:r>
            <a:r>
              <a:rPr lang="en-GB" sz="1600" dirty="0" err="1">
                <a:solidFill>
                  <a:srgbClr val="7030A0"/>
                </a:solidFill>
              </a:rPr>
              <a:t>demux</a:t>
            </a:r>
            <a:r>
              <a:rPr lang="en-GB" sz="1600" dirty="0">
                <a:solidFill>
                  <a:srgbClr val="7030A0"/>
                </a:solidFill>
              </a:rPr>
              <a:t> keyed</a:t>
            </a:r>
          </a:p>
          <a:p>
            <a:r>
              <a:rPr lang="en-GB" sz="1600" dirty="0">
                <a:solidFill>
                  <a:srgbClr val="7030A0"/>
                </a:solidFill>
              </a:rPr>
              <a:t>off </a:t>
            </a:r>
            <a:r>
              <a:rPr lang="en-GB" sz="1600" dirty="0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channel</a:t>
            </a:r>
            <a:r>
              <a:rPr lang="en-GB" sz="1600" dirty="0">
                <a:solidFill>
                  <a:srgbClr val="7030A0"/>
                </a:solidFill>
                <a:cs typeface="Courier New" panose="02070309020205020404" pitchFamily="49" charset="0"/>
              </a:rPr>
              <a:t> value</a:t>
            </a:r>
          </a:p>
          <a:p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>
                <a:solidFill>
                  <a:srgbClr val="7030A0"/>
                </a:solidFill>
              </a:rPr>
              <a:t>Channels internally use </a:t>
            </a:r>
            <a:r>
              <a:rPr lang="en-GB" sz="16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target</a:t>
            </a:r>
            <a:r>
              <a:rPr lang="en-GB" sz="1600" dirty="0">
                <a:solidFill>
                  <a:srgbClr val="7030A0"/>
                </a:solidFill>
                <a:ea typeface="Courier New" charset="0"/>
                <a:cs typeface="Courier New" charset="0"/>
              </a:rPr>
              <a:t> </a:t>
            </a:r>
            <a:r>
              <a:rPr lang="en-GB" sz="1600" dirty="0">
                <a:solidFill>
                  <a:srgbClr val="7030A0"/>
                </a:solidFill>
              </a:rPr>
              <a:t>value to </a:t>
            </a:r>
            <a:r>
              <a:rPr lang="en-GB" sz="1600" dirty="0" err="1">
                <a:solidFill>
                  <a:srgbClr val="7030A0"/>
                </a:solidFill>
              </a:rPr>
              <a:t>demux</a:t>
            </a:r>
            <a:r>
              <a:rPr lang="en-GB" sz="1600" dirty="0">
                <a:solidFill>
                  <a:srgbClr val="7030A0"/>
                </a:solidFill>
              </a:rPr>
              <a:t> from multiple instances of the same feature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4193705" y="3457806"/>
            <a:ext cx="1161778" cy="44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16428" y="4086794"/>
            <a:ext cx="3048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Request </a:t>
            </a:r>
            <a:r>
              <a:rPr lang="en-GB" sz="1600" dirty="0" err="1">
                <a:solidFill>
                  <a:srgbClr val="7030A0"/>
                </a:solidFill>
              </a:rPr>
              <a:t>demux</a:t>
            </a:r>
            <a:r>
              <a:rPr lang="en-GB" sz="1600" dirty="0">
                <a:solidFill>
                  <a:srgbClr val="7030A0"/>
                </a:solidFill>
              </a:rPr>
              <a:t> keyed off </a:t>
            </a:r>
            <a:r>
              <a:rPr lang="en-GB" sz="16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req_type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</a:p>
          <a:p>
            <a:r>
              <a:rPr lang="en-GB" sz="1600" dirty="0">
                <a:solidFill>
                  <a:srgbClr val="7030A0"/>
                </a:solidFill>
              </a:rPr>
              <a:t>for configured features, and</a:t>
            </a:r>
          </a:p>
          <a:p>
            <a:r>
              <a:rPr lang="en-GB" sz="16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(</a:t>
            </a:r>
            <a:r>
              <a:rPr lang="en-GB" sz="1600" dirty="0" err="1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req_type</a:t>
            </a:r>
            <a:r>
              <a:rPr lang="en-GB" sz="16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, channel, target)</a:t>
            </a:r>
          </a:p>
          <a:p>
            <a:r>
              <a:rPr lang="en-GB" sz="1600" dirty="0">
                <a:solidFill>
                  <a:srgbClr val="7030A0"/>
                </a:solidFill>
              </a:rPr>
              <a:t>for dynamic features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16996" y="4105378"/>
            <a:ext cx="579120" cy="767294"/>
            <a:chOff x="7603912" y="3976012"/>
            <a:chExt cx="579120" cy="767294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603912" y="4348480"/>
              <a:ext cx="5791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5400000">
              <a:off x="7701925" y="3964052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7710277" y="4347699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4416687" y="4111317"/>
            <a:ext cx="579120" cy="767294"/>
            <a:chOff x="7603912" y="3976012"/>
            <a:chExt cx="579120" cy="76729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603912" y="4348480"/>
              <a:ext cx="5791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/>
            <p:cNvSpPr/>
            <p:nvPr/>
          </p:nvSpPr>
          <p:spPr>
            <a:xfrm rot="5400000">
              <a:off x="7701925" y="3964052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7710277" y="4347699"/>
              <a:ext cx="371688" cy="395607"/>
            </a:xfrm>
            <a:prstGeom prst="arc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365102" y="2470267"/>
            <a:ext cx="1856792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Persistence 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8391218" y="2815499"/>
            <a:ext cx="48219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5239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1788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FF"/>
                </a:solidFill>
              </a:rPr>
              <a:t>Channel2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788" y="190285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7030A0"/>
                </a:solidFill>
              </a:rPr>
              <a:t>Channel1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1788" y="316073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Channel3</a:t>
            </a:r>
          </a:p>
        </p:txBody>
      </p:sp>
      <p:cxnSp>
        <p:nvCxnSpPr>
          <p:cNvPr id="18" name="Straight Arrow Connector 17"/>
          <p:cNvCxnSpPr>
            <a:stCxn id="14" idx="1"/>
            <a:endCxn id="15" idx="3"/>
          </p:cNvCxnSpPr>
          <p:nvPr/>
        </p:nvCxnSpPr>
        <p:spPr>
          <a:xfrm flipH="1">
            <a:off x="3931112" y="2815499"/>
            <a:ext cx="26412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31112" y="2185485"/>
            <a:ext cx="284647" cy="5527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31113" y="2956815"/>
            <a:ext cx="270511" cy="4865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385369" y="2155470"/>
            <a:ext cx="488041" cy="520970"/>
          </a:xfrm>
          <a:prstGeom prst="straightConnector1">
            <a:avLst/>
          </a:prstGeom>
          <a:ln w="38100" cap="rnd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3"/>
          </p:cNvCxnSpPr>
          <p:nvPr/>
        </p:nvCxnSpPr>
        <p:spPr>
          <a:xfrm flipH="1" flipV="1">
            <a:off x="3931112" y="2185485"/>
            <a:ext cx="259512" cy="516342"/>
          </a:xfrm>
          <a:prstGeom prst="straightConnector1">
            <a:avLst/>
          </a:prstGeom>
          <a:ln w="38100" cap="rnd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90627" y="2676440"/>
            <a:ext cx="4194746" cy="25387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385369" y="2311486"/>
            <a:ext cx="488038" cy="494074"/>
          </a:xfrm>
          <a:prstGeom prst="straightConnector1">
            <a:avLst/>
          </a:prstGeom>
          <a:ln w="38100" cap="rnd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3"/>
          </p:cNvCxnSpPr>
          <p:nvPr/>
        </p:nvCxnSpPr>
        <p:spPr>
          <a:xfrm flipH="1" flipV="1">
            <a:off x="3931112" y="2815499"/>
            <a:ext cx="259514" cy="15450"/>
          </a:xfrm>
          <a:prstGeom prst="straightConnector1">
            <a:avLst/>
          </a:prstGeom>
          <a:ln w="38100" cap="rnd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190624" y="2805560"/>
            <a:ext cx="4194746" cy="25387"/>
          </a:xfrm>
          <a:prstGeom prst="straightConnector1">
            <a:avLst/>
          </a:prstGeom>
          <a:ln w="38100" cap="rnd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6700" y="3932200"/>
            <a:ext cx="604813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Two channels using the same configured feature (</a:t>
            </a:r>
            <a:r>
              <a:rPr lang="en-GB" sz="1600" b="1" dirty="0" err="1">
                <a:solidFill>
                  <a:srgbClr val="7030A0"/>
                </a:solidFill>
              </a:rPr>
              <a:t>eg</a:t>
            </a:r>
            <a:r>
              <a:rPr lang="en-GB" sz="1600" b="1" dirty="0">
                <a:solidFill>
                  <a:srgbClr val="7030A0"/>
                </a:solidFill>
              </a:rPr>
              <a:t> persistence)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Single feature instance created automatically when the </a:t>
            </a:r>
            <a:r>
              <a:rPr lang="en-GB" sz="1400" dirty="0" err="1">
                <a:solidFill>
                  <a:srgbClr val="7030A0"/>
                </a:solidFill>
              </a:rPr>
              <a:t>websocket</a:t>
            </a:r>
            <a:r>
              <a:rPr lang="en-GB" sz="1400" dirty="0">
                <a:solidFill>
                  <a:srgbClr val="7030A0"/>
                </a:solidFill>
              </a:rPr>
              <a:t> is created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Server-side </a:t>
            </a:r>
            <a:r>
              <a:rPr lang="en-GB" sz="1400" dirty="0" err="1">
                <a:solidFill>
                  <a:srgbClr val="7030A0"/>
                </a:solidFill>
              </a:rPr>
              <a:t>demux</a:t>
            </a:r>
            <a:r>
              <a:rPr lang="en-GB" sz="1400" dirty="0">
                <a:solidFill>
                  <a:srgbClr val="7030A0"/>
                </a:solidFill>
              </a:rPr>
              <a:t> keyed off </a:t>
            </a:r>
            <a:r>
              <a:rPr lang="en-GB" sz="14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req_type</a:t>
            </a:r>
            <a:endParaRPr lang="en-GB" sz="1400" dirty="0">
              <a:solidFill>
                <a:srgbClr val="7030A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Client-side </a:t>
            </a:r>
            <a:r>
              <a:rPr lang="en-GB" sz="1400" dirty="0" err="1">
                <a:solidFill>
                  <a:srgbClr val="7030A0"/>
                </a:solidFill>
              </a:rPr>
              <a:t>demux</a:t>
            </a:r>
            <a:r>
              <a:rPr lang="en-GB" sz="1400" dirty="0">
                <a:solidFill>
                  <a:srgbClr val="7030A0"/>
                </a:solidFill>
              </a:rPr>
              <a:t> keyed off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channel</a:t>
            </a:r>
            <a:endParaRPr lang="en-GB" sz="1400" dirty="0">
              <a:solidFill>
                <a:srgbClr val="7030A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7030A0"/>
              </a:solidFill>
              <a:latin typeface="Franklin Gothic Medium Cond" panose="020B06060304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8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365102" y="2470267"/>
            <a:ext cx="1856792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Netconf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Netconf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Feature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  <a:endCxn id="2" idx="3"/>
          </p:cNvCxnSpPr>
          <p:nvPr/>
        </p:nvCxnSpPr>
        <p:spPr>
          <a:xfrm flipH="1">
            <a:off x="8391218" y="2815499"/>
            <a:ext cx="482193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5239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1788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FF"/>
                </a:solidFill>
              </a:rPr>
              <a:t>Channel2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788" y="190285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7030A0"/>
                </a:solidFill>
              </a:rPr>
              <a:t>Channel1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1788" y="316073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Channel3</a:t>
            </a:r>
          </a:p>
        </p:txBody>
      </p:sp>
      <p:cxnSp>
        <p:nvCxnSpPr>
          <p:cNvPr id="18" name="Straight Arrow Connector 17"/>
          <p:cNvCxnSpPr>
            <a:stCxn id="14" idx="1"/>
            <a:endCxn id="15" idx="3"/>
          </p:cNvCxnSpPr>
          <p:nvPr/>
        </p:nvCxnSpPr>
        <p:spPr>
          <a:xfrm flipH="1">
            <a:off x="3931112" y="2815499"/>
            <a:ext cx="26412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31112" y="2185485"/>
            <a:ext cx="284647" cy="5527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31113" y="2956815"/>
            <a:ext cx="270511" cy="4865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1" idx="1"/>
          </p:cNvCxnSpPr>
          <p:nvPr/>
        </p:nvCxnSpPr>
        <p:spPr>
          <a:xfrm flipV="1">
            <a:off x="8398669" y="2815499"/>
            <a:ext cx="474742" cy="1520"/>
          </a:xfrm>
          <a:prstGeom prst="straightConnector1">
            <a:avLst/>
          </a:prstGeom>
          <a:ln w="38100" cap="rnd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3"/>
          </p:cNvCxnSpPr>
          <p:nvPr/>
        </p:nvCxnSpPr>
        <p:spPr>
          <a:xfrm flipH="1" flipV="1">
            <a:off x="3931112" y="2185485"/>
            <a:ext cx="271794" cy="550571"/>
          </a:xfrm>
          <a:prstGeom prst="straightConnector1">
            <a:avLst/>
          </a:prstGeom>
          <a:ln w="38100" cap="rnd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202906" y="2731294"/>
            <a:ext cx="4188619" cy="88107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8389981" y="2922633"/>
            <a:ext cx="483430" cy="443210"/>
          </a:xfrm>
          <a:prstGeom prst="straightConnector1">
            <a:avLst/>
          </a:prstGeom>
          <a:ln w="38100" cap="rnd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3"/>
          </p:cNvCxnSpPr>
          <p:nvPr/>
        </p:nvCxnSpPr>
        <p:spPr>
          <a:xfrm flipH="1" flipV="1">
            <a:off x="3931112" y="2815499"/>
            <a:ext cx="259888" cy="80101"/>
          </a:xfrm>
          <a:prstGeom prst="straightConnector1">
            <a:avLst/>
          </a:prstGeom>
          <a:ln w="38100" cap="rnd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193381" y="2897981"/>
            <a:ext cx="4200526" cy="26195"/>
          </a:xfrm>
          <a:prstGeom prst="straightConnector1">
            <a:avLst/>
          </a:prstGeom>
          <a:ln w="38100" cap="rnd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0291" y="3932200"/>
            <a:ext cx="60809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Two channels using the same dynamic feature (</a:t>
            </a:r>
            <a:r>
              <a:rPr lang="en-GB" sz="1600" b="1" dirty="0" err="1">
                <a:solidFill>
                  <a:srgbClr val="7030A0"/>
                </a:solidFill>
              </a:rPr>
              <a:t>eg</a:t>
            </a:r>
            <a:r>
              <a:rPr lang="en-GB" sz="1600" b="1" dirty="0">
                <a:solidFill>
                  <a:srgbClr val="7030A0"/>
                </a:solidFill>
              </a:rPr>
              <a:t> </a:t>
            </a:r>
            <a:r>
              <a:rPr lang="en-GB" sz="1600" b="1" dirty="0" err="1">
                <a:solidFill>
                  <a:srgbClr val="7030A0"/>
                </a:solidFill>
              </a:rPr>
              <a:t>netconf</a:t>
            </a:r>
            <a:r>
              <a:rPr lang="en-GB" sz="1600" b="1" dirty="0">
                <a:solidFill>
                  <a:srgbClr val="7030A0"/>
                </a:solidFill>
              </a:rPr>
              <a:t>) once each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Two feature instances created when  each channel invokes </a:t>
            </a:r>
            <a:r>
              <a:rPr lang="en-GB" sz="14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start_feature</a:t>
            </a:r>
            <a:endParaRPr lang="en-GB" sz="1400" dirty="0">
              <a:solidFill>
                <a:srgbClr val="7030A0"/>
              </a:solidFill>
              <a:latin typeface="Franklin Gothic Medium Cond" panose="020B060603040202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Server-side </a:t>
            </a:r>
            <a:r>
              <a:rPr lang="en-GB" sz="1400" dirty="0" err="1">
                <a:solidFill>
                  <a:srgbClr val="7030A0"/>
                </a:solidFill>
              </a:rPr>
              <a:t>demux</a:t>
            </a:r>
            <a:r>
              <a:rPr lang="en-GB" sz="1400" dirty="0">
                <a:solidFill>
                  <a:srgbClr val="7030A0"/>
                </a:solidFill>
              </a:rPr>
              <a:t> keyed off (</a:t>
            </a:r>
            <a:r>
              <a:rPr lang="en-GB" sz="14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req_type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, channel, target)</a:t>
            </a:r>
            <a:r>
              <a:rPr lang="en-GB" sz="14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Client-side </a:t>
            </a:r>
            <a:r>
              <a:rPr lang="en-GB" sz="1400" dirty="0" err="1">
                <a:solidFill>
                  <a:srgbClr val="7030A0"/>
                </a:solidFill>
              </a:rPr>
              <a:t>demux</a:t>
            </a:r>
            <a:r>
              <a:rPr lang="en-GB" sz="1400" dirty="0">
                <a:solidFill>
                  <a:srgbClr val="7030A0"/>
                </a:solidFill>
              </a:rPr>
              <a:t> keyed off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channel</a:t>
            </a:r>
          </a:p>
          <a:p>
            <a:pPr algn="ctr"/>
            <a:endParaRPr lang="en-GB" sz="1400" dirty="0">
              <a:solidFill>
                <a:srgbClr val="7030A0"/>
              </a:solidFill>
            </a:endParaRPr>
          </a:p>
          <a:p>
            <a:pPr algn="ctr"/>
            <a:endParaRPr lang="en-GB" sz="1600" dirty="0">
              <a:solidFill>
                <a:srgbClr val="7030A0"/>
              </a:solidFill>
              <a:latin typeface="Franklin Gothic Medium Cond" panose="020B06060304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00242" y="1838103"/>
            <a:ext cx="2895488" cy="1954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657" y="1908083"/>
            <a:ext cx="2943695" cy="1814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365102" y="2470267"/>
            <a:ext cx="1856792" cy="69046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Websocket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21894" y="2532867"/>
            <a:ext cx="1169324" cy="56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73411" y="2026300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73411" y="2603624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rgbClr val="7030A0"/>
                </a:solidFill>
              </a:rPr>
              <a:t>Netconf</a:t>
            </a:r>
            <a:r>
              <a:rPr lang="en-GB" sz="1400" dirty="0">
                <a:solidFill>
                  <a:srgbClr val="7030A0"/>
                </a:solidFill>
              </a:rPr>
              <a:t> 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73411" y="3153968"/>
            <a:ext cx="985823" cy="423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rgbClr val="FF00FF"/>
                </a:solidFill>
              </a:rPr>
              <a:t>Netconf</a:t>
            </a:r>
            <a:r>
              <a:rPr lang="en-GB" sz="1400" dirty="0">
                <a:solidFill>
                  <a:srgbClr val="FF00FF"/>
                </a:solidFill>
              </a:rPr>
              <a:t> Feature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5372" y="2238175"/>
            <a:ext cx="488040" cy="51472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  <a:endCxn id="2" idx="3"/>
          </p:cNvCxnSpPr>
          <p:nvPr/>
        </p:nvCxnSpPr>
        <p:spPr>
          <a:xfrm flipH="1">
            <a:off x="8391218" y="2815499"/>
            <a:ext cx="482193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8391218" y="2898207"/>
            <a:ext cx="482193" cy="4676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5239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1788" y="2532866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788" y="190285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50000"/>
                  </a:schemeClr>
                </a:solidFill>
              </a:rPr>
              <a:t>Channel1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1788" y="3160732"/>
            <a:ext cx="1169324" cy="565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Channel3</a:t>
            </a:r>
          </a:p>
        </p:txBody>
      </p:sp>
      <p:cxnSp>
        <p:nvCxnSpPr>
          <p:cNvPr id="18" name="Straight Arrow Connector 17"/>
          <p:cNvCxnSpPr>
            <a:stCxn id="14" idx="1"/>
            <a:endCxn id="15" idx="3"/>
          </p:cNvCxnSpPr>
          <p:nvPr/>
        </p:nvCxnSpPr>
        <p:spPr>
          <a:xfrm flipH="1">
            <a:off x="3931112" y="2815499"/>
            <a:ext cx="26412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31112" y="2185485"/>
            <a:ext cx="284647" cy="5527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31113" y="2956815"/>
            <a:ext cx="270511" cy="4865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1" idx="1"/>
          </p:cNvCxnSpPr>
          <p:nvPr/>
        </p:nvCxnSpPr>
        <p:spPr>
          <a:xfrm flipV="1">
            <a:off x="8398669" y="2815499"/>
            <a:ext cx="474742" cy="1520"/>
          </a:xfrm>
          <a:prstGeom prst="straightConnector1">
            <a:avLst/>
          </a:prstGeom>
          <a:ln w="38100" cap="rnd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3"/>
          </p:cNvCxnSpPr>
          <p:nvPr/>
        </p:nvCxnSpPr>
        <p:spPr>
          <a:xfrm flipH="1" flipV="1">
            <a:off x="3931112" y="2185485"/>
            <a:ext cx="271794" cy="550571"/>
          </a:xfrm>
          <a:prstGeom prst="straightConnector1">
            <a:avLst/>
          </a:prstGeom>
          <a:ln w="38100" cap="rnd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202906" y="2731294"/>
            <a:ext cx="4188619" cy="88107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8389981" y="2922633"/>
            <a:ext cx="483430" cy="443210"/>
          </a:xfrm>
          <a:prstGeom prst="straightConnector1">
            <a:avLst/>
          </a:prstGeom>
          <a:ln w="38100" cap="rnd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931112" y="2377440"/>
            <a:ext cx="259888" cy="518161"/>
          </a:xfrm>
          <a:prstGeom prst="straightConnector1">
            <a:avLst/>
          </a:prstGeom>
          <a:ln w="38100" cap="rnd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193381" y="2897981"/>
            <a:ext cx="4200526" cy="26195"/>
          </a:xfrm>
          <a:prstGeom prst="straightConnector1">
            <a:avLst/>
          </a:prstGeom>
          <a:ln w="38100" cap="rnd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79065" y="3946469"/>
            <a:ext cx="62872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One channel using the same dynamic feature (</a:t>
            </a:r>
            <a:r>
              <a:rPr lang="en-GB" sz="1600" b="1" dirty="0" err="1">
                <a:solidFill>
                  <a:srgbClr val="7030A0"/>
                </a:solidFill>
              </a:rPr>
              <a:t>eg</a:t>
            </a:r>
            <a:r>
              <a:rPr lang="en-GB" sz="1600" b="1" dirty="0">
                <a:solidFill>
                  <a:srgbClr val="7030A0"/>
                </a:solidFill>
              </a:rPr>
              <a:t> </a:t>
            </a:r>
            <a:r>
              <a:rPr lang="en-GB" sz="1600" b="1" dirty="0" err="1">
                <a:solidFill>
                  <a:srgbClr val="7030A0"/>
                </a:solidFill>
              </a:rPr>
              <a:t>netconf</a:t>
            </a:r>
            <a:r>
              <a:rPr lang="en-GB" sz="1600" b="1" dirty="0">
                <a:solidFill>
                  <a:srgbClr val="7030A0"/>
                </a:solidFill>
              </a:rPr>
              <a:t>) twice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Two feature instances created when the channel invokes </a:t>
            </a:r>
            <a:r>
              <a:rPr lang="en-GB" sz="14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start_feature</a:t>
            </a:r>
            <a:r>
              <a:rPr lang="en-GB" sz="1400" dirty="0">
                <a:solidFill>
                  <a:srgbClr val="7030A0"/>
                </a:solidFill>
              </a:rPr>
              <a:t> for the same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feature</a:t>
            </a:r>
            <a:r>
              <a:rPr lang="en-GB" sz="1400" dirty="0">
                <a:solidFill>
                  <a:srgbClr val="7030A0"/>
                </a:solidFill>
              </a:rPr>
              <a:t> (</a:t>
            </a:r>
            <a:r>
              <a:rPr lang="en-GB" sz="1400" dirty="0" err="1">
                <a:solidFill>
                  <a:srgbClr val="7030A0"/>
                </a:solidFill>
              </a:rPr>
              <a:t>eg</a:t>
            </a:r>
            <a:r>
              <a:rPr lang="en-GB" sz="1400" dirty="0">
                <a:solidFill>
                  <a:srgbClr val="7030A0"/>
                </a:solidFill>
              </a:rPr>
              <a:t> “</a:t>
            </a:r>
            <a:r>
              <a:rPr lang="en-GB" sz="1400" dirty="0" err="1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netconf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”</a:t>
            </a:r>
            <a:r>
              <a:rPr lang="en-GB" sz="1400" dirty="0">
                <a:solidFill>
                  <a:srgbClr val="7030A0"/>
                </a:solidFill>
              </a:rPr>
              <a:t>) and two distinct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target</a:t>
            </a:r>
            <a:r>
              <a:rPr lang="en-GB" sz="1400" dirty="0">
                <a:solidFill>
                  <a:srgbClr val="7030A0"/>
                </a:solidFill>
              </a:rPr>
              <a:t> values (</a:t>
            </a:r>
            <a:r>
              <a:rPr lang="en-GB" sz="1400" dirty="0" err="1">
                <a:solidFill>
                  <a:srgbClr val="7030A0"/>
                </a:solidFill>
              </a:rPr>
              <a:t>eg</a:t>
            </a:r>
            <a:r>
              <a:rPr lang="en-GB" sz="1400" dirty="0">
                <a:solidFill>
                  <a:srgbClr val="7030A0"/>
                </a:solidFill>
              </a:rPr>
              <a:t>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“router1”</a:t>
            </a:r>
            <a:r>
              <a:rPr lang="en-GB" sz="1400" dirty="0">
                <a:solidFill>
                  <a:srgbClr val="7030A0"/>
                </a:solidFill>
              </a:rPr>
              <a:t> and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“router2”</a:t>
            </a:r>
            <a:r>
              <a:rPr lang="en-GB" sz="14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Server-side </a:t>
            </a:r>
            <a:r>
              <a:rPr lang="en-GB" sz="1400" dirty="0" err="1">
                <a:solidFill>
                  <a:srgbClr val="7030A0"/>
                </a:solidFill>
              </a:rPr>
              <a:t>demux</a:t>
            </a:r>
            <a:r>
              <a:rPr lang="en-GB" sz="1400" dirty="0">
                <a:solidFill>
                  <a:srgbClr val="7030A0"/>
                </a:solidFill>
              </a:rPr>
              <a:t> keyed off (</a:t>
            </a:r>
            <a:r>
              <a:rPr lang="en-GB" sz="1400" dirty="0" err="1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req_type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cs typeface="Courier New" panose="02070309020205020404" pitchFamily="49" charset="0"/>
              </a:rPr>
              <a:t>, channel, target)</a:t>
            </a:r>
            <a:r>
              <a:rPr lang="en-GB" sz="14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Client-side </a:t>
            </a:r>
            <a:r>
              <a:rPr lang="en-GB" sz="1400" dirty="0" err="1">
                <a:solidFill>
                  <a:srgbClr val="7030A0"/>
                </a:solidFill>
              </a:rPr>
              <a:t>demux</a:t>
            </a:r>
            <a:r>
              <a:rPr lang="en-GB" sz="1400" dirty="0">
                <a:solidFill>
                  <a:srgbClr val="7030A0"/>
                </a:solidFill>
              </a:rPr>
              <a:t> keyed off just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channel</a:t>
            </a:r>
            <a:endParaRPr lang="en-GB" sz="1400" dirty="0">
              <a:solidFill>
                <a:srgbClr val="7030A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Notifications have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target</a:t>
            </a:r>
            <a:r>
              <a:rPr lang="en-GB" sz="1400" dirty="0">
                <a:solidFill>
                  <a:srgbClr val="7030A0"/>
                </a:solidFill>
              </a:rPr>
              <a:t> set to either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“router1”</a:t>
            </a:r>
            <a:r>
              <a:rPr lang="en-GB" sz="1400" dirty="0">
                <a:solidFill>
                  <a:srgbClr val="7030A0"/>
                </a:solidFill>
              </a:rPr>
              <a:t> or </a:t>
            </a:r>
            <a:r>
              <a:rPr lang="en-GB" sz="1400" dirty="0">
                <a:solidFill>
                  <a:srgbClr val="7030A0"/>
                </a:solidFill>
                <a:latin typeface="Franklin Gothic Medium Cond" panose="020B0606030402020204" pitchFamily="34" charset="0"/>
                <a:ea typeface="Courier New" charset="0"/>
                <a:cs typeface="Courier New" charset="0"/>
              </a:rPr>
              <a:t>“router2”</a:t>
            </a:r>
            <a:r>
              <a:rPr lang="en-GB" sz="1400" dirty="0">
                <a:solidFill>
                  <a:srgbClr val="7030A0"/>
                </a:solidFill>
              </a:rPr>
              <a:t>, so channel can internally disambiguate</a:t>
            </a:r>
          </a:p>
          <a:p>
            <a:pPr algn="ctr"/>
            <a:endParaRPr lang="en-GB" sz="1600" dirty="0">
              <a:solidFill>
                <a:srgbClr val="7030A0"/>
              </a:solidFill>
              <a:latin typeface="Franklin Gothic Medium Cond" panose="020B06060304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36890" y="2661609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target=”router1”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36890" y="3211954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target=”router2”</a:t>
            </a:r>
          </a:p>
        </p:txBody>
      </p:sp>
    </p:spTree>
    <p:extLst>
      <p:ext uri="{BB962C8B-B14F-4D97-AF65-F5344CB8AC3E}">
        <p14:creationId xmlns:p14="http://schemas.microsoft.com/office/powerpoint/2010/main" val="9704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386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Chatterjee -X (sichatte - ENSOFT LIMITED at Cisco)</dc:creator>
  <cp:lastModifiedBy>Simon Chatterjee (sichatte)</cp:lastModifiedBy>
  <cp:revision>53</cp:revision>
  <dcterms:created xsi:type="dcterms:W3CDTF">2017-06-15T10:59:18Z</dcterms:created>
  <dcterms:modified xsi:type="dcterms:W3CDTF">2019-04-11T11:28:47Z</dcterms:modified>
</cp:coreProperties>
</file>