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88" r:id="rId3"/>
    <p:sldId id="289" r:id="rId4"/>
    <p:sldId id="263" r:id="rId5"/>
    <p:sldId id="264" r:id="rId6"/>
    <p:sldId id="266"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page" id="{2CCD16A2-9EF6-4F56-A5FF-A51AF0E40F6A}">
          <p14:sldIdLst>
            <p14:sldId id="256"/>
          </p14:sldIdLst>
        </p14:section>
        <p14:section name="Week 2 - lists, ifs, loops" id="{FB578273-FB69-4C74-870A-1CBB668726A2}">
          <p14:sldIdLst>
            <p14:sldId id="288"/>
            <p14:sldId id="289"/>
            <p14:sldId id="263"/>
            <p14:sldId id="264"/>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AAC5"/>
    <a:srgbClr val="2F99B6"/>
    <a:srgbClr val="69CD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8043" autoAdjust="0"/>
  </p:normalViewPr>
  <p:slideViewPr>
    <p:cSldViewPr snapToGrid="0">
      <p:cViewPr varScale="1">
        <p:scale>
          <a:sx n="65" d="100"/>
          <a:sy n="65" d="100"/>
        </p:scale>
        <p:origin x="9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CCF024-8058-4E92-8B35-074515495720}" type="datetimeFigureOut">
              <a:rPr lang="en-GB" smtClean="0"/>
              <a:t>08/02/2017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50C31B-5128-4CB2-8D4B-CBF503D17F3C}" type="slidenum">
              <a:rPr lang="en-GB" smtClean="0"/>
              <a:t>‹#›</a:t>
            </a:fld>
            <a:endParaRPr lang="en-GB"/>
          </a:p>
        </p:txBody>
      </p:sp>
    </p:spTree>
    <p:extLst>
      <p:ext uri="{BB962C8B-B14F-4D97-AF65-F5344CB8AC3E}">
        <p14:creationId xmlns:p14="http://schemas.microsoft.com/office/powerpoint/2010/main" val="694962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 Lewis, I study maths and have been using Python as a hobby for more than 5 years. Can you all now introduce yourselves to the people sitting next to you in the same way. These classes are designed to be interactive, there will be lots of coding on your own laptops, and there are a few of us to help if you get stuck, but to make sure things keep moving at a good pace, I’d like to see everyone helping each other too!</a:t>
            </a:r>
          </a:p>
        </p:txBody>
      </p:sp>
      <p:sp>
        <p:nvSpPr>
          <p:cNvPr id="4" name="Slide Number Placeholder 3"/>
          <p:cNvSpPr>
            <a:spLocks noGrp="1"/>
          </p:cNvSpPr>
          <p:nvPr>
            <p:ph type="sldNum" sz="quarter" idx="10"/>
          </p:nvPr>
        </p:nvSpPr>
        <p:spPr/>
        <p:txBody>
          <a:bodyPr/>
          <a:lstStyle/>
          <a:p>
            <a:fld id="{6E50C31B-5128-4CB2-8D4B-CBF503D17F3C}" type="slidenum">
              <a:rPr lang="en-GB" smtClean="0"/>
              <a:t>1</a:t>
            </a:fld>
            <a:endParaRPr lang="en-GB"/>
          </a:p>
        </p:txBody>
      </p:sp>
    </p:spTree>
    <p:extLst>
      <p:ext uri="{BB962C8B-B14F-4D97-AF65-F5344CB8AC3E}">
        <p14:creationId xmlns:p14="http://schemas.microsoft.com/office/powerpoint/2010/main" val="1195041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[First recap data types – ask audience to name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[Illustrate indexing on whiteboard]</a:t>
            </a:r>
          </a:p>
          <a:p>
            <a:endParaRPr lang="en-GB" dirty="0"/>
          </a:p>
        </p:txBody>
      </p:sp>
      <p:sp>
        <p:nvSpPr>
          <p:cNvPr id="4" name="Slide Number Placeholder 3"/>
          <p:cNvSpPr>
            <a:spLocks noGrp="1"/>
          </p:cNvSpPr>
          <p:nvPr>
            <p:ph type="sldNum" sz="quarter" idx="10"/>
          </p:nvPr>
        </p:nvSpPr>
        <p:spPr/>
        <p:txBody>
          <a:bodyPr/>
          <a:lstStyle/>
          <a:p>
            <a:fld id="{6E50C31B-5128-4CB2-8D4B-CBF503D17F3C}" type="slidenum">
              <a:rPr lang="en-GB" smtClean="0"/>
              <a:t>2</a:t>
            </a:fld>
            <a:endParaRPr lang="en-GB"/>
          </a:p>
        </p:txBody>
      </p:sp>
    </p:spTree>
    <p:extLst>
      <p:ext uri="{BB962C8B-B14F-4D97-AF65-F5344CB8AC3E}">
        <p14:creationId xmlns:p14="http://schemas.microsoft.com/office/powerpoint/2010/main" val="2011101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[Introduce the help function]</a:t>
            </a:r>
          </a:p>
          <a:p>
            <a:r>
              <a:rPr lang="en-GB" dirty="0"/>
              <a:t>[Demonstrate list functions and methods in shell and get everyone to try it]</a:t>
            </a:r>
          </a:p>
        </p:txBody>
      </p:sp>
      <p:sp>
        <p:nvSpPr>
          <p:cNvPr id="4" name="Slide Number Placeholder 3"/>
          <p:cNvSpPr>
            <a:spLocks noGrp="1"/>
          </p:cNvSpPr>
          <p:nvPr>
            <p:ph type="sldNum" sz="quarter" idx="10"/>
          </p:nvPr>
        </p:nvSpPr>
        <p:spPr/>
        <p:txBody>
          <a:bodyPr/>
          <a:lstStyle/>
          <a:p>
            <a:fld id="{6E50C31B-5128-4CB2-8D4B-CBF503D17F3C}" type="slidenum">
              <a:rPr lang="en-GB" smtClean="0"/>
              <a:t>3</a:t>
            </a:fld>
            <a:endParaRPr lang="en-GB"/>
          </a:p>
        </p:txBody>
      </p:sp>
    </p:spTree>
    <p:extLst>
      <p:ext uri="{BB962C8B-B14F-4D97-AF65-F5344CB8AC3E}">
        <p14:creationId xmlns:p14="http://schemas.microsoft.com/office/powerpoint/2010/main" val="3103664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[Give example in shell, showing how to handle multiple conditions. Get everyone to try it]</a:t>
            </a:r>
          </a:p>
        </p:txBody>
      </p:sp>
      <p:sp>
        <p:nvSpPr>
          <p:cNvPr id="4" name="Slide Number Placeholder 3"/>
          <p:cNvSpPr>
            <a:spLocks noGrp="1"/>
          </p:cNvSpPr>
          <p:nvPr>
            <p:ph type="sldNum" sz="quarter" idx="10"/>
          </p:nvPr>
        </p:nvSpPr>
        <p:spPr/>
        <p:txBody>
          <a:bodyPr/>
          <a:lstStyle/>
          <a:p>
            <a:fld id="{6E50C31B-5128-4CB2-8D4B-CBF503D17F3C}" type="slidenum">
              <a:rPr lang="en-GB" smtClean="0"/>
              <a:t>4</a:t>
            </a:fld>
            <a:endParaRPr lang="en-GB"/>
          </a:p>
        </p:txBody>
      </p:sp>
    </p:spTree>
    <p:extLst>
      <p:ext uri="{BB962C8B-B14F-4D97-AF65-F5344CB8AC3E}">
        <p14:creationId xmlns:p14="http://schemas.microsoft.com/office/powerpoint/2010/main" val="1497119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[Show simpler while loop first e.g. x=1; while x&lt;10: y=x**3; if y&gt;50: print(x, y);; if y&gt;500: break;; x+=1]</a:t>
            </a:r>
          </a:p>
          <a:p>
            <a:r>
              <a:rPr lang="en-GB" dirty="0"/>
              <a:t>[Show for loop, explain </a:t>
            </a:r>
            <a:r>
              <a:rPr lang="en-GB" dirty="0" err="1"/>
              <a:t>iterable</a:t>
            </a:r>
            <a:r>
              <a:rPr lang="en-GB" dirty="0"/>
              <a:t> (</a:t>
            </a:r>
            <a:r>
              <a:rPr lang="en-GB" dirty="0" err="1"/>
              <a:t>inc.</a:t>
            </a:r>
            <a:r>
              <a:rPr lang="en-GB" dirty="0"/>
              <a:t> range), explain dummy variable]</a:t>
            </a:r>
          </a:p>
          <a:p>
            <a:r>
              <a:rPr lang="en-GB" dirty="0"/>
              <a:t>[Get everyone to try both]</a:t>
            </a:r>
          </a:p>
        </p:txBody>
      </p:sp>
      <p:sp>
        <p:nvSpPr>
          <p:cNvPr id="4" name="Slide Number Placeholder 3"/>
          <p:cNvSpPr>
            <a:spLocks noGrp="1"/>
          </p:cNvSpPr>
          <p:nvPr>
            <p:ph type="sldNum" sz="quarter" idx="10"/>
          </p:nvPr>
        </p:nvSpPr>
        <p:spPr/>
        <p:txBody>
          <a:bodyPr/>
          <a:lstStyle/>
          <a:p>
            <a:fld id="{6E50C31B-5128-4CB2-8D4B-CBF503D17F3C}" type="slidenum">
              <a:rPr lang="en-GB" smtClean="0"/>
              <a:t>5</a:t>
            </a:fld>
            <a:endParaRPr lang="en-GB"/>
          </a:p>
        </p:txBody>
      </p:sp>
    </p:spTree>
    <p:extLst>
      <p:ext uri="{BB962C8B-B14F-4D97-AF65-F5344CB8AC3E}">
        <p14:creationId xmlns:p14="http://schemas.microsoft.com/office/powerpoint/2010/main" val="19259477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8087129-5EB3-407F-9D58-12B58254E57D}" type="datetime1">
              <a:rPr lang="en-US" smtClean="0"/>
              <a:t>2/8/2017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a:t>lewis.gaul@seh.ox.ac.uk</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3E4790F-9337-4CDC-8D14-B06CCEB6C73C}" type="datetime1">
              <a:rPr lang="en-US" smtClean="0"/>
              <a:t>2/8/2017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B0760F9-7BA8-4EC7-8BDB-5C223A9F1787}" type="datetime1">
              <a:rPr lang="en-US" smtClean="0"/>
              <a:t>2/8/2017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03E3F31-3630-4F25-9FD3-9398F0ABBE91}" type="datetime1">
              <a:rPr lang="en-US" smtClean="0"/>
              <a:t>2/8/2017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6298DF-41F0-4FCA-8F78-168349C886A1}" type="datetime1">
              <a:rPr lang="en-US" smtClean="0"/>
              <a:t>2/8/2017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78E2497-700C-4D1C-8F0E-0217BC78D22A}" type="datetime1">
              <a:rPr lang="en-US" smtClean="0"/>
              <a:t>2/8/2017</a:t>
            </a:fld>
            <a:endParaRPr lang="en-US" dirty="0"/>
          </a:p>
        </p:txBody>
      </p:sp>
      <p:sp>
        <p:nvSpPr>
          <p:cNvPr id="4" name="Footer Placeholder 3"/>
          <p:cNvSpPr>
            <a:spLocks noGrp="1"/>
          </p:cNvSpPr>
          <p:nvPr>
            <p:ph type="ftr" sz="quarter" idx="11"/>
          </p:nvPr>
        </p:nvSpPr>
        <p:spPr/>
        <p:txBody>
          <a:bodyPr/>
          <a:lstStyle/>
          <a:p>
            <a:r>
              <a:rPr lang="en-US"/>
              <a:t>lewis.gaul@seh.ox.ac.uk</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1B0A668-7952-4E05-A29E-3CAE9E4C88B3}" type="datetime1">
              <a:rPr lang="en-US" smtClean="0"/>
              <a:t>2/8/2017</a:t>
            </a:fld>
            <a:endParaRPr lang="en-US" dirty="0"/>
          </a:p>
        </p:txBody>
      </p:sp>
      <p:sp>
        <p:nvSpPr>
          <p:cNvPr id="4" name="Footer Placeholder 3"/>
          <p:cNvSpPr>
            <a:spLocks noGrp="1"/>
          </p:cNvSpPr>
          <p:nvPr>
            <p:ph type="ftr" sz="quarter" idx="11"/>
          </p:nvPr>
        </p:nvSpPr>
        <p:spPr/>
        <p:txBody>
          <a:bodyPr/>
          <a:lstStyle/>
          <a:p>
            <a:r>
              <a:rPr lang="en-US"/>
              <a:t>lewis.gaul@seh.ox.ac.uk</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572ADD-8853-4F9B-BE74-04D3631B0AE8}" type="datetime1">
              <a:rPr lang="en-US" smtClean="0"/>
              <a:t>2/8/2017</a:t>
            </a:fld>
            <a:endParaRPr lang="en-US" dirty="0"/>
          </a:p>
        </p:txBody>
      </p:sp>
      <p:sp>
        <p:nvSpPr>
          <p:cNvPr id="5" name="Footer Placeholder 4"/>
          <p:cNvSpPr>
            <a:spLocks noGrp="1"/>
          </p:cNvSpPr>
          <p:nvPr>
            <p:ph type="ftr" sz="quarter" idx="11"/>
          </p:nvPr>
        </p:nvSpPr>
        <p:spPr/>
        <p:txBody>
          <a:bodyPr/>
          <a:lstStyle/>
          <a:p>
            <a:r>
              <a:rPr lang="en-US"/>
              <a:t>lewis.gaul@seh.ox.ac.uk</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AE7FAB-9C63-45B1-B528-0E08F0958326}" type="datetime1">
              <a:rPr lang="en-US" smtClean="0"/>
              <a:t>2/8/2017</a:t>
            </a:fld>
            <a:endParaRPr lang="en-US" dirty="0"/>
          </a:p>
        </p:txBody>
      </p:sp>
      <p:sp>
        <p:nvSpPr>
          <p:cNvPr id="5" name="Footer Placeholder 4"/>
          <p:cNvSpPr>
            <a:spLocks noGrp="1"/>
          </p:cNvSpPr>
          <p:nvPr>
            <p:ph type="ftr" sz="quarter" idx="11"/>
          </p:nvPr>
        </p:nvSpPr>
        <p:spPr/>
        <p:txBody>
          <a:bodyPr/>
          <a:lstStyle/>
          <a:p>
            <a:r>
              <a:rPr lang="en-US"/>
              <a:t>lewis.gaul@seh.ox.ac.uk</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9D286F-1FB1-4449-8266-6E87DF39D004}" type="datetime1">
              <a:rPr lang="en-US" smtClean="0"/>
              <a:t>2/8/2017</a:t>
            </a:fld>
            <a:endParaRPr lang="en-US" dirty="0"/>
          </a:p>
        </p:txBody>
      </p:sp>
      <p:sp>
        <p:nvSpPr>
          <p:cNvPr id="5" name="Footer Placeholder 4"/>
          <p:cNvSpPr>
            <a:spLocks noGrp="1"/>
          </p:cNvSpPr>
          <p:nvPr>
            <p:ph type="ftr" sz="quarter" idx="11"/>
          </p:nvPr>
        </p:nvSpPr>
        <p:spPr/>
        <p:txBody>
          <a:bodyPr/>
          <a:lstStyle/>
          <a:p>
            <a:r>
              <a:rPr lang="en-US"/>
              <a:t>lewis.gaul@seh.ox.ac.uk</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778EDE-CE0C-4BA8-BD03-52FA661B2ABD}" type="datetime1">
              <a:rPr lang="en-US" smtClean="0"/>
              <a:t>2/8/2017</a:t>
            </a:fld>
            <a:endParaRPr lang="en-US" dirty="0"/>
          </a:p>
        </p:txBody>
      </p:sp>
      <p:sp>
        <p:nvSpPr>
          <p:cNvPr id="5" name="Footer Placeholder 4"/>
          <p:cNvSpPr>
            <a:spLocks noGrp="1"/>
          </p:cNvSpPr>
          <p:nvPr>
            <p:ph type="ftr" sz="quarter" idx="11"/>
          </p:nvPr>
        </p:nvSpPr>
        <p:spPr/>
        <p:txBody>
          <a:bodyPr/>
          <a:lstStyle/>
          <a:p>
            <a:r>
              <a:rPr lang="en-US"/>
              <a:t>lewis.gaul@seh.ox.ac.uk</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B2015C-2313-4FA0-967E-15787170F8A4}" type="datetime1">
              <a:rPr lang="en-US" smtClean="0"/>
              <a:t>2/8/2017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7E4337-038C-466F-9539-3AC9182A3E7A}" type="datetime1">
              <a:rPr lang="en-US" smtClean="0"/>
              <a:t>2/8/2017</a:t>
            </a:fld>
            <a:endParaRPr lang="en-US" dirty="0"/>
          </a:p>
        </p:txBody>
      </p:sp>
      <p:sp>
        <p:nvSpPr>
          <p:cNvPr id="8" name="Footer Placeholder 7"/>
          <p:cNvSpPr>
            <a:spLocks noGrp="1"/>
          </p:cNvSpPr>
          <p:nvPr>
            <p:ph type="ftr" sz="quarter" idx="11"/>
          </p:nvPr>
        </p:nvSpPr>
        <p:spPr/>
        <p:txBody>
          <a:bodyPr/>
          <a:lstStyle/>
          <a:p>
            <a:r>
              <a:rPr lang="en-US"/>
              <a:t>lewis.gaul@seh.ox.ac.uk</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D42594-B169-4822-92C9-42932B767ACF}" type="datetime1">
              <a:rPr lang="en-US" smtClean="0"/>
              <a:t>2/8/2017</a:t>
            </a:fld>
            <a:endParaRPr lang="en-US" dirty="0"/>
          </a:p>
        </p:txBody>
      </p:sp>
      <p:sp>
        <p:nvSpPr>
          <p:cNvPr id="4" name="Footer Placeholder 3"/>
          <p:cNvSpPr>
            <a:spLocks noGrp="1"/>
          </p:cNvSpPr>
          <p:nvPr>
            <p:ph type="ftr" sz="quarter" idx="11"/>
          </p:nvPr>
        </p:nvSpPr>
        <p:spPr/>
        <p:txBody>
          <a:bodyPr/>
          <a:lstStyle/>
          <a:p>
            <a:r>
              <a:rPr lang="en-US"/>
              <a:t>lewis.gaul@seh.ox.ac.uk</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60638A-EF8D-4E59-9B91-E876A1027CEA}" type="datetime1">
              <a:rPr lang="en-US" smtClean="0"/>
              <a:t>2/8/2017</a:t>
            </a:fld>
            <a:endParaRPr lang="en-US" dirty="0"/>
          </a:p>
        </p:txBody>
      </p:sp>
      <p:sp>
        <p:nvSpPr>
          <p:cNvPr id="3" name="Footer Placeholder 2"/>
          <p:cNvSpPr>
            <a:spLocks noGrp="1"/>
          </p:cNvSpPr>
          <p:nvPr>
            <p:ph type="ftr" sz="quarter" idx="11"/>
          </p:nvPr>
        </p:nvSpPr>
        <p:spPr/>
        <p:txBody>
          <a:bodyPr/>
          <a:lstStyle/>
          <a:p>
            <a:r>
              <a:rPr lang="en-US"/>
              <a:t>lewis.gaul@seh.ox.ac.uk</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7094E32-9543-411B-B3AF-87FC3BF95F14}" type="datetime1">
              <a:rPr lang="en-US" smtClean="0"/>
              <a:t>2/8/2017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DE433C-70DD-4676-82F0-30FDB4061909}" type="datetime1">
              <a:rPr lang="en-US" smtClean="0"/>
              <a:t>2/8/2017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502B2A-9274-4FE7-A76D-3524148FACFA}" type="datetime1">
              <a:rPr lang="en-US" smtClean="0"/>
              <a:t>2/8/2017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lewis.gaul@seh.ox.ac.uk</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931831"/>
            <a:ext cx="8791575" cy="1043189"/>
          </a:xfrm>
        </p:spPr>
        <p:txBody>
          <a:bodyPr/>
          <a:lstStyle/>
          <a:p>
            <a:r>
              <a:rPr lang="en-GB" dirty="0"/>
              <a:t>Beginners’ Python</a:t>
            </a:r>
          </a:p>
        </p:txBody>
      </p:sp>
      <p:sp>
        <p:nvSpPr>
          <p:cNvPr id="3" name="Subtitle 2"/>
          <p:cNvSpPr>
            <a:spLocks noGrp="1"/>
          </p:cNvSpPr>
          <p:nvPr>
            <p:ph type="subTitle" idx="1"/>
          </p:nvPr>
        </p:nvSpPr>
        <p:spPr/>
        <p:txBody>
          <a:bodyPr/>
          <a:lstStyle/>
          <a:p>
            <a:r>
              <a:rPr lang="en-GB" dirty="0"/>
              <a:t>Lewis Gaul</a:t>
            </a:r>
          </a:p>
          <a:p>
            <a:r>
              <a:rPr lang="en-GB" dirty="0"/>
              <a:t>St Edmund Hall</a:t>
            </a:r>
          </a:p>
          <a:p>
            <a:r>
              <a:rPr lang="en-GB" dirty="0"/>
              <a:t>4</a:t>
            </a:r>
            <a:r>
              <a:rPr lang="en-GB" baseline="30000" dirty="0"/>
              <a:t>th</a:t>
            </a:r>
            <a:r>
              <a:rPr lang="en-GB" dirty="0"/>
              <a:t> year Mathematics</a:t>
            </a:r>
          </a:p>
        </p:txBody>
      </p:sp>
      <p:sp>
        <p:nvSpPr>
          <p:cNvPr id="4" name="Footer Placeholder 3"/>
          <p:cNvSpPr>
            <a:spLocks noGrp="1"/>
          </p:cNvSpPr>
          <p:nvPr>
            <p:ph type="ftr" sz="quarter" idx="11"/>
          </p:nvPr>
        </p:nvSpPr>
        <p:spPr/>
        <p:txBody>
          <a:bodyPr/>
          <a:lstStyle/>
          <a:p>
            <a:r>
              <a:rPr lang="en-US" dirty="0"/>
              <a:t>lewis.gaul@seh.ox.ac.uk</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9834" y="190484"/>
            <a:ext cx="3928718" cy="2088481"/>
          </a:xfrm>
          <a:prstGeom prst="rect">
            <a:avLst/>
          </a:prstGeom>
        </p:spPr>
      </p:pic>
    </p:spTree>
    <p:extLst>
      <p:ext uri="{BB962C8B-B14F-4D97-AF65-F5344CB8AC3E}">
        <p14:creationId xmlns:p14="http://schemas.microsoft.com/office/powerpoint/2010/main" val="1798363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List Indexing</a:t>
            </a:r>
          </a:p>
        </p:txBody>
      </p:sp>
      <p:sp>
        <p:nvSpPr>
          <p:cNvPr id="3" name="Content Placeholder 2"/>
          <p:cNvSpPr>
            <a:spLocks noGrp="1"/>
          </p:cNvSpPr>
          <p:nvPr>
            <p:ph idx="1"/>
          </p:nvPr>
        </p:nvSpPr>
        <p:spPr>
          <a:xfrm>
            <a:off x="1141412" y="2097088"/>
            <a:ext cx="9905999" cy="3669532"/>
          </a:xfrm>
          <a:solidFill>
            <a:srgbClr val="36AAC5"/>
          </a:solidFill>
        </p:spPr>
        <p:txBody>
          <a:bodyPr numCol="1">
            <a:normAutofit/>
          </a:bodyPr>
          <a:lstStyle/>
          <a:p>
            <a:pPr>
              <a:spcBef>
                <a:spcPts val="1200"/>
              </a:spcBef>
            </a:pPr>
            <a:r>
              <a:rPr lang="en-GB" dirty="0">
                <a:cs typeface="Courier New" panose="02070309020205020404" pitchFamily="49" charset="0"/>
              </a:rPr>
              <a:t>Create a list e.g. </a:t>
            </a:r>
            <a:r>
              <a:rPr lang="en-GB" dirty="0" err="1">
                <a:solidFill>
                  <a:srgbClr val="7030A0"/>
                </a:solidFill>
                <a:latin typeface="Courier New" panose="02070309020205020404" pitchFamily="49" charset="0"/>
                <a:cs typeface="Courier New" panose="02070309020205020404" pitchFamily="49" charset="0"/>
              </a:rPr>
              <a:t>my_list</a:t>
            </a:r>
            <a:r>
              <a:rPr lang="en-GB" dirty="0">
                <a:solidFill>
                  <a:srgbClr val="7030A0"/>
                </a:solidFill>
                <a:latin typeface="Courier New" panose="02070309020205020404" pitchFamily="49" charset="0"/>
                <a:cs typeface="Courier New" panose="02070309020205020404" pitchFamily="49" charset="0"/>
              </a:rPr>
              <a:t> = [3, -4, 2, 0, 3, 9]</a:t>
            </a:r>
            <a:endParaRPr lang="en-GB" dirty="0">
              <a:cs typeface="Courier New" panose="02070309020205020404" pitchFamily="49" charset="0"/>
            </a:endParaRPr>
          </a:p>
          <a:p>
            <a:pPr>
              <a:spcBef>
                <a:spcPts val="1200"/>
              </a:spcBef>
            </a:pPr>
            <a:r>
              <a:rPr lang="en-GB" dirty="0">
                <a:cs typeface="Courier New" panose="02070309020205020404" pitchFamily="49" charset="0"/>
              </a:rPr>
              <a:t>Indexing: </a:t>
            </a:r>
            <a:r>
              <a:rPr lang="en-GB" dirty="0">
                <a:latin typeface="Courier New" panose="02070309020205020404" pitchFamily="49" charset="0"/>
                <a:cs typeface="Courier New" panose="02070309020205020404" pitchFamily="49" charset="0"/>
              </a:rPr>
              <a:t>list[index]</a:t>
            </a:r>
            <a:r>
              <a:rPr lang="en-GB" dirty="0">
                <a:cs typeface="Courier New" panose="02070309020205020404" pitchFamily="49" charset="0"/>
              </a:rPr>
              <a:t> e.g. </a:t>
            </a:r>
            <a:r>
              <a:rPr lang="en-GB" dirty="0" err="1">
                <a:solidFill>
                  <a:srgbClr val="7030A0"/>
                </a:solidFill>
                <a:latin typeface="Courier New" panose="02070309020205020404" pitchFamily="49" charset="0"/>
                <a:cs typeface="Courier New" panose="02070309020205020404" pitchFamily="49" charset="0"/>
              </a:rPr>
              <a:t>my_list</a:t>
            </a:r>
            <a:r>
              <a:rPr lang="en-GB" dirty="0">
                <a:solidFill>
                  <a:srgbClr val="7030A0"/>
                </a:solidFill>
                <a:latin typeface="Courier New" panose="02070309020205020404" pitchFamily="49" charset="0"/>
                <a:cs typeface="Courier New" panose="02070309020205020404" pitchFamily="49" charset="0"/>
              </a:rPr>
              <a:t>[0]</a:t>
            </a:r>
            <a:r>
              <a:rPr lang="en-GB" dirty="0">
                <a:cs typeface="Courier New" panose="02070309020205020404" pitchFamily="49" charset="0"/>
              </a:rPr>
              <a:t>, </a:t>
            </a:r>
            <a:r>
              <a:rPr lang="en-GB" dirty="0" err="1">
                <a:solidFill>
                  <a:srgbClr val="7030A0"/>
                </a:solidFill>
                <a:latin typeface="Courier New" panose="02070309020205020404" pitchFamily="49" charset="0"/>
                <a:cs typeface="Courier New" panose="02070309020205020404" pitchFamily="49" charset="0"/>
              </a:rPr>
              <a:t>my_list</a:t>
            </a:r>
            <a:r>
              <a:rPr lang="en-GB" dirty="0">
                <a:solidFill>
                  <a:srgbClr val="7030A0"/>
                </a:solidFill>
                <a:latin typeface="Courier New" panose="02070309020205020404" pitchFamily="49" charset="0"/>
                <a:cs typeface="Courier New" panose="02070309020205020404" pitchFamily="49" charset="0"/>
              </a:rPr>
              <a:t>[-2]</a:t>
            </a:r>
          </a:p>
          <a:p>
            <a:pPr>
              <a:spcBef>
                <a:spcPts val="1200"/>
              </a:spcBef>
            </a:pPr>
            <a:r>
              <a:rPr lang="en-GB" dirty="0">
                <a:cs typeface="Courier New" panose="02070309020205020404" pitchFamily="49" charset="0"/>
              </a:rPr>
              <a:t>Slicing: </a:t>
            </a:r>
            <a:r>
              <a:rPr lang="en-GB" dirty="0">
                <a:latin typeface="Courier New" panose="02070309020205020404" pitchFamily="49" charset="0"/>
                <a:cs typeface="Courier New" panose="02070309020205020404" pitchFamily="49" charset="0"/>
              </a:rPr>
              <a:t>list[</a:t>
            </a:r>
            <a:r>
              <a:rPr lang="en-GB" dirty="0" err="1">
                <a:latin typeface="Courier New" panose="02070309020205020404" pitchFamily="49" charset="0"/>
                <a:cs typeface="Courier New" panose="02070309020205020404" pitchFamily="49" charset="0"/>
              </a:rPr>
              <a:t>start:end</a:t>
            </a:r>
            <a:r>
              <a:rPr lang="en-GB" dirty="0">
                <a:latin typeface="Courier New" panose="02070309020205020404" pitchFamily="49" charset="0"/>
                <a:cs typeface="Courier New" panose="02070309020205020404" pitchFamily="49" charset="0"/>
              </a:rPr>
              <a:t>]</a:t>
            </a:r>
            <a:r>
              <a:rPr lang="en-GB" dirty="0">
                <a:cs typeface="Courier New" panose="02070309020205020404" pitchFamily="49" charset="0"/>
              </a:rPr>
              <a:t> e.g. </a:t>
            </a:r>
            <a:r>
              <a:rPr lang="en-GB" dirty="0" err="1">
                <a:solidFill>
                  <a:srgbClr val="7030A0"/>
                </a:solidFill>
                <a:latin typeface="Courier New" panose="02070309020205020404" pitchFamily="49" charset="0"/>
                <a:cs typeface="Courier New" panose="02070309020205020404" pitchFamily="49" charset="0"/>
              </a:rPr>
              <a:t>my_list</a:t>
            </a:r>
            <a:r>
              <a:rPr lang="en-GB" dirty="0">
                <a:solidFill>
                  <a:srgbClr val="7030A0"/>
                </a:solidFill>
                <a:latin typeface="Courier New" panose="02070309020205020404" pitchFamily="49" charset="0"/>
                <a:cs typeface="Courier New" panose="02070309020205020404" pitchFamily="49" charset="0"/>
              </a:rPr>
              <a:t>[1:3]</a:t>
            </a:r>
            <a:r>
              <a:rPr lang="en-GB" dirty="0">
                <a:cs typeface="Courier New" panose="02070309020205020404" pitchFamily="49" charset="0"/>
              </a:rPr>
              <a:t>, </a:t>
            </a:r>
            <a:r>
              <a:rPr lang="en-GB" dirty="0" err="1">
                <a:solidFill>
                  <a:srgbClr val="7030A0"/>
                </a:solidFill>
                <a:latin typeface="Courier New" panose="02070309020205020404" pitchFamily="49" charset="0"/>
                <a:cs typeface="Courier New" panose="02070309020205020404" pitchFamily="49" charset="0"/>
              </a:rPr>
              <a:t>my_list</a:t>
            </a:r>
            <a:r>
              <a:rPr lang="en-GB" dirty="0">
                <a:solidFill>
                  <a:srgbClr val="7030A0"/>
                </a:solidFill>
                <a:latin typeface="Courier New" panose="02070309020205020404" pitchFamily="49" charset="0"/>
                <a:cs typeface="Courier New" panose="02070309020205020404" pitchFamily="49" charset="0"/>
              </a:rPr>
              <a:t>[:-2]</a:t>
            </a:r>
            <a:r>
              <a:rPr lang="en-GB" dirty="0">
                <a:cs typeface="Courier New" panose="02070309020205020404" pitchFamily="49" charset="0"/>
              </a:rPr>
              <a:t>, </a:t>
            </a:r>
            <a:r>
              <a:rPr lang="en-GB" dirty="0" err="1">
                <a:solidFill>
                  <a:srgbClr val="7030A0"/>
                </a:solidFill>
                <a:latin typeface="Courier New" panose="02070309020205020404" pitchFamily="49" charset="0"/>
                <a:cs typeface="Courier New" panose="02070309020205020404" pitchFamily="49" charset="0"/>
              </a:rPr>
              <a:t>my_list</a:t>
            </a:r>
            <a:r>
              <a:rPr lang="en-GB" dirty="0">
                <a:solidFill>
                  <a:srgbClr val="7030A0"/>
                </a:solidFill>
                <a:latin typeface="Courier New" panose="02070309020205020404" pitchFamily="49" charset="0"/>
                <a:cs typeface="Courier New" panose="02070309020205020404" pitchFamily="49" charset="0"/>
              </a:rPr>
              <a:t>[:]</a:t>
            </a:r>
            <a:r>
              <a:rPr lang="en-GB" dirty="0">
                <a:latin typeface="+mj-lt"/>
                <a:cs typeface="Courier New" panose="02070309020205020404" pitchFamily="49" charset="0"/>
              </a:rPr>
              <a:t> (copy the whole list)</a:t>
            </a:r>
          </a:p>
          <a:p>
            <a:pPr>
              <a:spcBef>
                <a:spcPts val="1200"/>
              </a:spcBef>
            </a:pPr>
            <a:r>
              <a:rPr lang="en-GB" dirty="0">
                <a:cs typeface="Courier New" panose="02070309020205020404" pitchFamily="49" charset="0"/>
              </a:rPr>
              <a:t>More complex slicing: </a:t>
            </a:r>
            <a:r>
              <a:rPr lang="en-GB" dirty="0">
                <a:latin typeface="Courier New" panose="02070309020205020404" pitchFamily="49" charset="0"/>
                <a:cs typeface="Courier New" panose="02070309020205020404" pitchFamily="49" charset="0"/>
              </a:rPr>
              <a:t>list[</a:t>
            </a:r>
            <a:r>
              <a:rPr lang="en-GB" dirty="0" err="1">
                <a:latin typeface="Courier New" panose="02070309020205020404" pitchFamily="49" charset="0"/>
                <a:cs typeface="Courier New" panose="02070309020205020404" pitchFamily="49" charset="0"/>
              </a:rPr>
              <a:t>start:end:step</a:t>
            </a:r>
            <a:r>
              <a:rPr lang="en-GB" dirty="0">
                <a:latin typeface="Courier New" panose="02070309020205020404" pitchFamily="49" charset="0"/>
                <a:cs typeface="Courier New" panose="02070309020205020404" pitchFamily="49" charset="0"/>
              </a:rPr>
              <a:t>]</a:t>
            </a:r>
            <a:r>
              <a:rPr lang="en-GB" dirty="0">
                <a:cs typeface="Courier New" panose="02070309020205020404" pitchFamily="49" charset="0"/>
              </a:rPr>
              <a:t> e.g. </a:t>
            </a:r>
            <a:r>
              <a:rPr lang="en-GB" dirty="0" err="1">
                <a:solidFill>
                  <a:srgbClr val="7030A0"/>
                </a:solidFill>
                <a:latin typeface="Courier New" panose="02070309020205020404" pitchFamily="49" charset="0"/>
                <a:cs typeface="Courier New" panose="02070309020205020404" pitchFamily="49" charset="0"/>
              </a:rPr>
              <a:t>my_list</a:t>
            </a:r>
            <a:r>
              <a:rPr lang="en-GB" dirty="0">
                <a:solidFill>
                  <a:srgbClr val="7030A0"/>
                </a:solidFill>
                <a:latin typeface="Courier New" panose="02070309020205020404" pitchFamily="49" charset="0"/>
                <a:cs typeface="Courier New" panose="02070309020205020404" pitchFamily="49" charset="0"/>
              </a:rPr>
              <a:t>[1::2]</a:t>
            </a:r>
            <a:r>
              <a:rPr lang="en-GB" dirty="0">
                <a:cs typeface="Courier New" panose="02070309020205020404" pitchFamily="49" charset="0"/>
              </a:rPr>
              <a:t>, </a:t>
            </a:r>
            <a:r>
              <a:rPr lang="en-GB" dirty="0" err="1">
                <a:solidFill>
                  <a:srgbClr val="7030A0"/>
                </a:solidFill>
                <a:latin typeface="Courier New" panose="02070309020205020404" pitchFamily="49" charset="0"/>
                <a:cs typeface="Courier New" panose="02070309020205020404" pitchFamily="49" charset="0"/>
              </a:rPr>
              <a:t>my_list</a:t>
            </a:r>
            <a:r>
              <a:rPr lang="en-GB" dirty="0">
                <a:solidFill>
                  <a:srgbClr val="7030A0"/>
                </a:solidFill>
                <a:latin typeface="Courier New" panose="02070309020205020404" pitchFamily="49" charset="0"/>
                <a:cs typeface="Courier New" panose="02070309020205020404" pitchFamily="49" charset="0"/>
              </a:rPr>
              <a:t>[::-1]</a:t>
            </a:r>
            <a:r>
              <a:rPr lang="en-GB" dirty="0">
                <a:latin typeface="+mj-lt"/>
                <a:cs typeface="Courier New" panose="02070309020205020404" pitchFamily="49" charset="0"/>
              </a:rPr>
              <a:t> (reverse the list)</a:t>
            </a:r>
            <a:endParaRPr lang="en-GB"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a:t>lewis.gaul@seh.ox.ac.uk</a:t>
            </a:r>
            <a:endParaRPr lang="en-US" dirty="0"/>
          </a:p>
        </p:txBody>
      </p:sp>
    </p:spTree>
    <p:extLst>
      <p:ext uri="{BB962C8B-B14F-4D97-AF65-F5344CB8AC3E}">
        <p14:creationId xmlns:p14="http://schemas.microsoft.com/office/powerpoint/2010/main" val="2167833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List Operations</a:t>
            </a:r>
          </a:p>
        </p:txBody>
      </p:sp>
      <p:sp>
        <p:nvSpPr>
          <p:cNvPr id="3" name="Content Placeholder 2"/>
          <p:cNvSpPr>
            <a:spLocks noGrp="1"/>
          </p:cNvSpPr>
          <p:nvPr>
            <p:ph idx="1"/>
          </p:nvPr>
        </p:nvSpPr>
        <p:spPr>
          <a:xfrm>
            <a:off x="1141412" y="2097088"/>
            <a:ext cx="9905999" cy="3669531"/>
          </a:xfrm>
          <a:solidFill>
            <a:srgbClr val="36AAC5"/>
          </a:solidFill>
        </p:spPr>
        <p:txBody>
          <a:bodyPr numCol="1">
            <a:normAutofit/>
          </a:bodyPr>
          <a:lstStyle/>
          <a:p>
            <a:pPr>
              <a:spcBef>
                <a:spcPts val="1200"/>
              </a:spcBef>
            </a:pPr>
            <a:r>
              <a:rPr lang="en-GB" dirty="0">
                <a:cs typeface="Courier New" panose="02070309020205020404" pitchFamily="49" charset="0"/>
              </a:rPr>
              <a:t>Addition, multiplication: </a:t>
            </a:r>
            <a:r>
              <a:rPr lang="en-GB" dirty="0" err="1">
                <a:solidFill>
                  <a:srgbClr val="7030A0"/>
                </a:solidFill>
                <a:latin typeface="Courier New" panose="02070309020205020404" pitchFamily="49" charset="0"/>
                <a:cs typeface="Courier New" panose="02070309020205020404" pitchFamily="49" charset="0"/>
              </a:rPr>
              <a:t>my_list</a:t>
            </a:r>
            <a:r>
              <a:rPr lang="en-GB" dirty="0">
                <a:solidFill>
                  <a:srgbClr val="7030A0"/>
                </a:solidFill>
                <a:latin typeface="Courier New" panose="02070309020205020404" pitchFamily="49" charset="0"/>
                <a:cs typeface="Courier New" panose="02070309020205020404" pitchFamily="49" charset="0"/>
              </a:rPr>
              <a:t>+[1, 2]</a:t>
            </a:r>
            <a:r>
              <a:rPr lang="en-GB" dirty="0">
                <a:cs typeface="Courier New" panose="02070309020205020404" pitchFamily="49" charset="0"/>
              </a:rPr>
              <a:t>,  </a:t>
            </a:r>
            <a:r>
              <a:rPr lang="en-GB" dirty="0">
                <a:solidFill>
                  <a:srgbClr val="7030A0"/>
                </a:solidFill>
                <a:latin typeface="Courier New" panose="02070309020205020404" pitchFamily="49" charset="0"/>
                <a:cs typeface="Courier New" panose="02070309020205020404" pitchFamily="49" charset="0"/>
              </a:rPr>
              <a:t>3*</a:t>
            </a:r>
            <a:r>
              <a:rPr lang="en-GB" dirty="0" err="1">
                <a:solidFill>
                  <a:srgbClr val="7030A0"/>
                </a:solidFill>
                <a:latin typeface="Courier New" panose="02070309020205020404" pitchFamily="49" charset="0"/>
                <a:cs typeface="Courier New" panose="02070309020205020404" pitchFamily="49" charset="0"/>
              </a:rPr>
              <a:t>my_list</a:t>
            </a:r>
            <a:endParaRPr lang="en-GB" dirty="0">
              <a:solidFill>
                <a:srgbClr val="7030A0"/>
              </a:solidFill>
              <a:latin typeface="Courier New" panose="02070309020205020404" pitchFamily="49" charset="0"/>
              <a:cs typeface="Courier New" panose="02070309020205020404" pitchFamily="49" charset="0"/>
            </a:endParaRPr>
          </a:p>
          <a:p>
            <a:pPr>
              <a:spcBef>
                <a:spcPts val="1200"/>
              </a:spcBef>
            </a:pPr>
            <a:r>
              <a:rPr lang="en-GB" dirty="0">
                <a:cs typeface="Courier New" panose="02070309020205020404" pitchFamily="49" charset="0"/>
              </a:rPr>
              <a:t>Create a list with </a:t>
            </a:r>
            <a:r>
              <a:rPr lang="en-GB" dirty="0">
                <a:latin typeface="Courier New" panose="02070309020205020404" pitchFamily="49" charset="0"/>
                <a:cs typeface="Courier New" panose="02070309020205020404" pitchFamily="49" charset="0"/>
              </a:rPr>
              <a:t>range</a:t>
            </a:r>
            <a:r>
              <a:rPr lang="en-GB" dirty="0">
                <a:latin typeface="+mj-lt"/>
                <a:cs typeface="Courier New" panose="02070309020205020404" pitchFamily="49" charset="0"/>
              </a:rPr>
              <a:t> e.g. </a:t>
            </a:r>
            <a:r>
              <a:rPr lang="en-GB" dirty="0">
                <a:solidFill>
                  <a:srgbClr val="7030A0"/>
                </a:solidFill>
                <a:latin typeface="Courier New" panose="02070309020205020404" pitchFamily="49" charset="0"/>
                <a:cs typeface="Courier New" panose="02070309020205020404" pitchFamily="49" charset="0"/>
              </a:rPr>
              <a:t>list(range(10))</a:t>
            </a:r>
            <a:r>
              <a:rPr lang="en-GB" dirty="0">
                <a:latin typeface="+mj-lt"/>
                <a:cs typeface="Courier New" panose="02070309020205020404" pitchFamily="49" charset="0"/>
              </a:rPr>
              <a:t>, </a:t>
            </a:r>
            <a:r>
              <a:rPr lang="en-GB" dirty="0">
                <a:solidFill>
                  <a:srgbClr val="7030A0"/>
                </a:solidFill>
                <a:latin typeface="Courier New" panose="02070309020205020404" pitchFamily="49" charset="0"/>
                <a:cs typeface="Courier New" panose="02070309020205020404" pitchFamily="49" charset="0"/>
              </a:rPr>
              <a:t>list(range(1,10,2))</a:t>
            </a:r>
          </a:p>
          <a:p>
            <a:pPr>
              <a:spcBef>
                <a:spcPts val="1200"/>
              </a:spcBef>
            </a:pPr>
            <a:r>
              <a:rPr lang="en-GB" dirty="0">
                <a:cs typeface="Courier New" panose="02070309020205020404" pitchFamily="49" charset="0"/>
              </a:rPr>
              <a:t>List functions: </a:t>
            </a:r>
            <a:r>
              <a:rPr lang="en-GB" dirty="0" err="1">
                <a:solidFill>
                  <a:srgbClr val="7030A0"/>
                </a:solidFill>
                <a:latin typeface="Courier New" panose="02070309020205020404" pitchFamily="49" charset="0"/>
                <a:cs typeface="Courier New" panose="02070309020205020404" pitchFamily="49" charset="0"/>
              </a:rPr>
              <a:t>len</a:t>
            </a:r>
            <a:r>
              <a:rPr lang="en-GB" dirty="0">
                <a:solidFill>
                  <a:srgbClr val="7030A0"/>
                </a:solidFill>
                <a:latin typeface="Courier New" panose="02070309020205020404" pitchFamily="49" charset="0"/>
                <a:cs typeface="Courier New" panose="02070309020205020404" pitchFamily="49" charset="0"/>
              </a:rPr>
              <a:t>(</a:t>
            </a:r>
            <a:r>
              <a:rPr lang="en-GB" dirty="0" err="1">
                <a:solidFill>
                  <a:srgbClr val="7030A0"/>
                </a:solidFill>
                <a:latin typeface="Courier New" panose="02070309020205020404" pitchFamily="49" charset="0"/>
                <a:cs typeface="Courier New" panose="02070309020205020404" pitchFamily="49" charset="0"/>
              </a:rPr>
              <a:t>my_list</a:t>
            </a:r>
            <a:r>
              <a:rPr lang="en-GB" dirty="0">
                <a:solidFill>
                  <a:srgbClr val="7030A0"/>
                </a:solidFill>
                <a:latin typeface="Courier New" panose="02070309020205020404" pitchFamily="49" charset="0"/>
                <a:cs typeface="Courier New" panose="02070309020205020404" pitchFamily="49" charset="0"/>
              </a:rPr>
              <a:t>)</a:t>
            </a:r>
            <a:r>
              <a:rPr lang="en-GB" dirty="0">
                <a:cs typeface="Courier New" panose="02070309020205020404" pitchFamily="49" charset="0"/>
              </a:rPr>
              <a:t>, </a:t>
            </a:r>
            <a:r>
              <a:rPr lang="en-GB" dirty="0">
                <a:solidFill>
                  <a:srgbClr val="7030A0"/>
                </a:solidFill>
                <a:latin typeface="Courier New" panose="02070309020205020404" pitchFamily="49" charset="0"/>
                <a:cs typeface="Courier New" panose="02070309020205020404" pitchFamily="49" charset="0"/>
              </a:rPr>
              <a:t>sorted(</a:t>
            </a:r>
            <a:r>
              <a:rPr lang="en-GB" dirty="0" err="1">
                <a:solidFill>
                  <a:srgbClr val="7030A0"/>
                </a:solidFill>
                <a:latin typeface="Courier New" panose="02070309020205020404" pitchFamily="49" charset="0"/>
                <a:cs typeface="Courier New" panose="02070309020205020404" pitchFamily="49" charset="0"/>
              </a:rPr>
              <a:t>my_list</a:t>
            </a:r>
            <a:r>
              <a:rPr lang="en-GB" dirty="0">
                <a:solidFill>
                  <a:srgbClr val="7030A0"/>
                </a:solidFill>
                <a:latin typeface="Courier New" panose="02070309020205020404" pitchFamily="49" charset="0"/>
                <a:cs typeface="Courier New" panose="02070309020205020404" pitchFamily="49" charset="0"/>
              </a:rPr>
              <a:t>)</a:t>
            </a:r>
          </a:p>
          <a:p>
            <a:pPr>
              <a:spcBef>
                <a:spcPts val="1200"/>
              </a:spcBef>
            </a:pPr>
            <a:r>
              <a:rPr lang="en-GB" dirty="0">
                <a:cs typeface="Courier New" panose="02070309020205020404" pitchFamily="49" charset="0"/>
              </a:rPr>
              <a:t>List methods: </a:t>
            </a:r>
            <a:r>
              <a:rPr lang="en-GB" dirty="0" err="1">
                <a:solidFill>
                  <a:srgbClr val="7030A0"/>
                </a:solidFill>
                <a:latin typeface="Courier New" panose="02070309020205020404" pitchFamily="49" charset="0"/>
                <a:cs typeface="Courier New" panose="02070309020205020404" pitchFamily="49" charset="0"/>
              </a:rPr>
              <a:t>my_list.append</a:t>
            </a:r>
            <a:r>
              <a:rPr lang="en-GB" dirty="0">
                <a:solidFill>
                  <a:srgbClr val="7030A0"/>
                </a:solidFill>
                <a:latin typeface="Courier New" panose="02070309020205020404" pitchFamily="49" charset="0"/>
                <a:cs typeface="Courier New" panose="02070309020205020404" pitchFamily="49" charset="0"/>
              </a:rPr>
              <a:t>(‘a’)</a:t>
            </a:r>
            <a:r>
              <a:rPr lang="en-GB" dirty="0">
                <a:cs typeface="Courier New" panose="02070309020205020404" pitchFamily="49" charset="0"/>
              </a:rPr>
              <a:t>, </a:t>
            </a:r>
            <a:r>
              <a:rPr lang="en-GB" dirty="0" err="1">
                <a:solidFill>
                  <a:srgbClr val="7030A0"/>
                </a:solidFill>
                <a:latin typeface="Courier New" panose="02070309020205020404" pitchFamily="49" charset="0"/>
                <a:cs typeface="Courier New" panose="02070309020205020404" pitchFamily="49" charset="0"/>
              </a:rPr>
              <a:t>my_list.insert</a:t>
            </a:r>
            <a:r>
              <a:rPr lang="en-GB" dirty="0">
                <a:solidFill>
                  <a:srgbClr val="7030A0"/>
                </a:solidFill>
                <a:latin typeface="Courier New" panose="02070309020205020404" pitchFamily="49" charset="0"/>
                <a:cs typeface="Courier New" panose="02070309020205020404" pitchFamily="49" charset="0"/>
              </a:rPr>
              <a:t>(0, 35)</a:t>
            </a:r>
            <a:r>
              <a:rPr lang="en-GB" dirty="0">
                <a:cs typeface="Courier New" panose="02070309020205020404" pitchFamily="49" charset="0"/>
              </a:rPr>
              <a:t>, </a:t>
            </a:r>
            <a:r>
              <a:rPr lang="en-GB" dirty="0">
                <a:solidFill>
                  <a:srgbClr val="7030A0"/>
                </a:solidFill>
                <a:latin typeface="Courier New" panose="02070309020205020404" pitchFamily="49" charset="0"/>
                <a:cs typeface="Courier New" panose="02070309020205020404" pitchFamily="49" charset="0"/>
              </a:rPr>
              <a:t> </a:t>
            </a:r>
            <a:r>
              <a:rPr lang="en-GB" dirty="0" err="1">
                <a:solidFill>
                  <a:srgbClr val="7030A0"/>
                </a:solidFill>
                <a:latin typeface="Courier New" panose="02070309020205020404" pitchFamily="49" charset="0"/>
                <a:cs typeface="Courier New" panose="02070309020205020404" pitchFamily="49" charset="0"/>
              </a:rPr>
              <a:t>my_list.pop</a:t>
            </a:r>
            <a:r>
              <a:rPr lang="en-GB" dirty="0">
                <a:solidFill>
                  <a:srgbClr val="7030A0"/>
                </a:solidFill>
                <a:latin typeface="Courier New" panose="02070309020205020404" pitchFamily="49" charset="0"/>
                <a:cs typeface="Courier New" panose="02070309020205020404" pitchFamily="49" charset="0"/>
              </a:rPr>
              <a:t>(2)</a:t>
            </a:r>
            <a:r>
              <a:rPr lang="en-GB" dirty="0">
                <a:cs typeface="Courier New" panose="02070309020205020404" pitchFamily="49" charset="0"/>
              </a:rPr>
              <a:t>, </a:t>
            </a:r>
            <a:r>
              <a:rPr lang="en-GB" dirty="0" err="1">
                <a:solidFill>
                  <a:srgbClr val="7030A0"/>
                </a:solidFill>
                <a:latin typeface="Courier New" panose="02070309020205020404" pitchFamily="49" charset="0"/>
                <a:cs typeface="Courier New" panose="02070309020205020404" pitchFamily="49" charset="0"/>
              </a:rPr>
              <a:t>my_list.remove</a:t>
            </a:r>
            <a:r>
              <a:rPr lang="en-GB" dirty="0">
                <a:solidFill>
                  <a:srgbClr val="7030A0"/>
                </a:solidFill>
                <a:latin typeface="Courier New" panose="02070309020205020404" pitchFamily="49" charset="0"/>
                <a:cs typeface="Courier New" panose="02070309020205020404" pitchFamily="49" charset="0"/>
              </a:rPr>
              <a:t>(‘a’)</a:t>
            </a:r>
            <a:r>
              <a:rPr lang="en-GB" dirty="0">
                <a:cs typeface="Courier New" panose="02070309020205020404" pitchFamily="49" charset="0"/>
              </a:rPr>
              <a:t>, </a:t>
            </a:r>
            <a:r>
              <a:rPr lang="en-GB" dirty="0" err="1">
                <a:solidFill>
                  <a:srgbClr val="7030A0"/>
                </a:solidFill>
                <a:latin typeface="Courier New" panose="02070309020205020404" pitchFamily="49" charset="0"/>
                <a:cs typeface="Courier New" panose="02070309020205020404" pitchFamily="49" charset="0"/>
              </a:rPr>
              <a:t>my_list.index</a:t>
            </a:r>
            <a:r>
              <a:rPr lang="en-GB" dirty="0">
                <a:solidFill>
                  <a:srgbClr val="7030A0"/>
                </a:solidFill>
                <a:latin typeface="Courier New" panose="02070309020205020404" pitchFamily="49" charset="0"/>
                <a:cs typeface="Courier New" panose="02070309020205020404" pitchFamily="49" charset="0"/>
              </a:rPr>
              <a:t>(35)</a:t>
            </a:r>
          </a:p>
          <a:p>
            <a:pPr>
              <a:spcBef>
                <a:spcPts val="1200"/>
              </a:spcBef>
            </a:pPr>
            <a:endParaRPr lang="en-GB" dirty="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a:t>lewis.gaul@seh.ox.ac.uk</a:t>
            </a:r>
            <a:endParaRPr lang="en-US" dirty="0"/>
          </a:p>
        </p:txBody>
      </p:sp>
      <p:sp>
        <p:nvSpPr>
          <p:cNvPr id="5" name="TextBox 4"/>
          <p:cNvSpPr txBox="1"/>
          <p:nvPr/>
        </p:nvSpPr>
        <p:spPr>
          <a:xfrm>
            <a:off x="5571242" y="755370"/>
            <a:ext cx="5476170" cy="1015663"/>
          </a:xfrm>
          <a:prstGeom prst="rect">
            <a:avLst/>
          </a:prstGeom>
          <a:noFill/>
        </p:spPr>
        <p:txBody>
          <a:bodyPr wrap="square" rtlCol="0">
            <a:spAutoFit/>
          </a:bodyPr>
          <a:lstStyle/>
          <a:p>
            <a:pPr algn="ctr"/>
            <a:r>
              <a:rPr lang="en-GB" sz="2000" dirty="0">
                <a:cs typeface="Courier New" panose="02070309020205020404" pitchFamily="49" charset="0"/>
              </a:rPr>
              <a:t>Type help([function/object]) in the shell to see information about how to use the function/object, e.g. </a:t>
            </a:r>
            <a:r>
              <a:rPr lang="en-GB" sz="2000" dirty="0">
                <a:solidFill>
                  <a:srgbClr val="7030A0"/>
                </a:solidFill>
                <a:latin typeface="Courier New" panose="02070309020205020404" pitchFamily="49" charset="0"/>
                <a:cs typeface="Courier New" panose="02070309020205020404" pitchFamily="49" charset="0"/>
              </a:rPr>
              <a:t>help(range)</a:t>
            </a:r>
            <a:r>
              <a:rPr lang="en-GB" sz="2000" dirty="0">
                <a:cs typeface="Courier New" panose="02070309020205020404" pitchFamily="49" charset="0"/>
              </a:rPr>
              <a:t>, </a:t>
            </a:r>
            <a:r>
              <a:rPr lang="en-GB" sz="2000" dirty="0">
                <a:solidFill>
                  <a:srgbClr val="7030A0"/>
                </a:solidFill>
                <a:latin typeface="Courier New" panose="02070309020205020404" pitchFamily="49" charset="0"/>
                <a:cs typeface="Courier New" panose="02070309020205020404" pitchFamily="49" charset="0"/>
              </a:rPr>
              <a:t>help(</a:t>
            </a:r>
            <a:r>
              <a:rPr lang="en-GB" sz="2000" dirty="0" err="1">
                <a:solidFill>
                  <a:srgbClr val="7030A0"/>
                </a:solidFill>
                <a:latin typeface="Courier New" panose="02070309020205020404" pitchFamily="49" charset="0"/>
                <a:cs typeface="Courier New" panose="02070309020205020404" pitchFamily="49" charset="0"/>
              </a:rPr>
              <a:t>len</a:t>
            </a:r>
            <a:r>
              <a:rPr lang="en-GB" sz="2000" dirty="0">
                <a:solidFill>
                  <a:srgbClr val="7030A0"/>
                </a:solidFill>
                <a:latin typeface="Courier New" panose="02070309020205020404" pitchFamily="49" charset="0"/>
                <a:cs typeface="Courier New" panose="02070309020205020404" pitchFamily="49" charset="0"/>
              </a:rPr>
              <a:t>)</a:t>
            </a:r>
            <a:r>
              <a:rPr lang="en-GB" sz="2000" dirty="0">
                <a:cs typeface="Courier New" panose="02070309020205020404" pitchFamily="49" charset="0"/>
              </a:rPr>
              <a:t>, </a:t>
            </a:r>
            <a:r>
              <a:rPr lang="en-GB" sz="2000" dirty="0">
                <a:solidFill>
                  <a:srgbClr val="7030A0"/>
                </a:solidFill>
                <a:latin typeface="Courier New" panose="02070309020205020404" pitchFamily="49" charset="0"/>
                <a:cs typeface="Courier New" panose="02070309020205020404" pitchFamily="49" charset="0"/>
              </a:rPr>
              <a:t>help(list)</a:t>
            </a:r>
          </a:p>
        </p:txBody>
      </p:sp>
    </p:spTree>
    <p:extLst>
      <p:ext uri="{BB962C8B-B14F-4D97-AF65-F5344CB8AC3E}">
        <p14:creationId xmlns:p14="http://schemas.microsoft.com/office/powerpoint/2010/main" val="3124918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mn-lt"/>
                <a:cs typeface="Courier New" panose="02070309020205020404" pitchFamily="49" charset="0"/>
              </a:rPr>
              <a:t>If</a:t>
            </a:r>
            <a:r>
              <a:rPr lang="en-GB" dirty="0"/>
              <a:t> Statements</a:t>
            </a:r>
          </a:p>
        </p:txBody>
      </p:sp>
      <p:sp>
        <p:nvSpPr>
          <p:cNvPr id="3" name="Content Placeholder 2"/>
          <p:cNvSpPr>
            <a:spLocks noGrp="1"/>
          </p:cNvSpPr>
          <p:nvPr>
            <p:ph idx="1"/>
          </p:nvPr>
        </p:nvSpPr>
        <p:spPr>
          <a:solidFill>
            <a:srgbClr val="36AAC5"/>
          </a:solidFill>
        </p:spPr>
        <p:txBody>
          <a:bodyPr numCol="2">
            <a:normAutofit lnSpcReduction="10000"/>
          </a:bodyPr>
          <a:lstStyle/>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if </a:t>
            </a:r>
            <a:r>
              <a:rPr lang="en-GB" dirty="0">
                <a:solidFill>
                  <a:srgbClr val="7030A0"/>
                </a:solidFill>
              </a:rPr>
              <a:t>[condition]</a:t>
            </a:r>
            <a:r>
              <a:rPr lang="en-GB" dirty="0">
                <a:solidFill>
                  <a:srgbClr val="7030A0"/>
                </a:solidFill>
                <a:latin typeface="Courier New" panose="02070309020205020404" pitchFamily="49" charset="0"/>
                <a:cs typeface="Courier New" panose="02070309020205020404" pitchFamily="49" charset="0"/>
              </a:rPr>
              <a:t>:</a:t>
            </a:r>
          </a:p>
          <a:p>
            <a:pPr marL="0" indent="0">
              <a:spcBef>
                <a:spcPts val="0"/>
              </a:spcBef>
              <a:buNone/>
            </a:pPr>
            <a:r>
              <a:rPr lang="en-GB" dirty="0">
                <a:solidFill>
                  <a:srgbClr val="7030A0"/>
                </a:solidFill>
              </a:rPr>
              <a:t>    [do this]</a:t>
            </a:r>
          </a:p>
          <a:p>
            <a:pPr marL="0" indent="0">
              <a:spcBef>
                <a:spcPts val="0"/>
              </a:spcBef>
              <a:buNone/>
            </a:pPr>
            <a:r>
              <a:rPr lang="en-GB" dirty="0" err="1">
                <a:solidFill>
                  <a:srgbClr val="7030A0"/>
                </a:solidFill>
                <a:latin typeface="Courier New" panose="02070309020205020404" pitchFamily="49" charset="0"/>
                <a:cs typeface="Courier New" panose="02070309020205020404" pitchFamily="49" charset="0"/>
              </a:rPr>
              <a:t>elif</a:t>
            </a:r>
            <a:r>
              <a:rPr lang="en-GB" dirty="0">
                <a:solidFill>
                  <a:srgbClr val="7030A0"/>
                </a:solidFill>
                <a:latin typeface="Courier New" panose="02070309020205020404" pitchFamily="49" charset="0"/>
                <a:cs typeface="Courier New" panose="02070309020205020404" pitchFamily="49" charset="0"/>
              </a:rPr>
              <a:t> </a:t>
            </a:r>
            <a:r>
              <a:rPr lang="en-GB" dirty="0">
                <a:solidFill>
                  <a:srgbClr val="7030A0"/>
                </a:solidFill>
              </a:rPr>
              <a:t>[condition]</a:t>
            </a:r>
            <a:r>
              <a:rPr lang="en-GB" dirty="0">
                <a:solidFill>
                  <a:srgbClr val="7030A0"/>
                </a:solidFill>
                <a:latin typeface="Courier New" panose="02070309020205020404" pitchFamily="49" charset="0"/>
                <a:cs typeface="Courier New" panose="02070309020205020404" pitchFamily="49" charset="0"/>
              </a:rPr>
              <a:t>: </a:t>
            </a:r>
            <a:r>
              <a:rPr lang="en-GB" dirty="0"/>
              <a:t>(optional)</a:t>
            </a:r>
          </a:p>
          <a:p>
            <a:pPr marL="0" indent="0">
              <a:spcBef>
                <a:spcPts val="0"/>
              </a:spcBef>
              <a:buNone/>
            </a:pPr>
            <a:r>
              <a:rPr lang="en-GB" dirty="0">
                <a:solidFill>
                  <a:srgbClr val="7030A0"/>
                </a:solidFill>
              </a:rPr>
              <a:t>    [do this]</a:t>
            </a:r>
          </a:p>
          <a:p>
            <a:pPr marL="0" indent="0">
              <a:spcBef>
                <a:spcPts val="0"/>
              </a:spcBef>
              <a:buNone/>
            </a:pPr>
            <a:r>
              <a:rPr lang="en-GB" dirty="0">
                <a:solidFill>
                  <a:srgbClr val="7030A0"/>
                </a:solidFill>
              </a:rPr>
              <a:t>    [and this]</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else: </a:t>
            </a:r>
            <a:r>
              <a:rPr lang="en-GB" dirty="0"/>
              <a:t>(optional)</a:t>
            </a:r>
          </a:p>
          <a:p>
            <a:pPr marL="0" indent="0">
              <a:spcBef>
                <a:spcPts val="0"/>
              </a:spcBef>
              <a:buNone/>
            </a:pPr>
            <a:r>
              <a:rPr lang="en-GB" dirty="0">
                <a:solidFill>
                  <a:srgbClr val="7030A0"/>
                </a:solidFill>
              </a:rPr>
              <a:t>    [do this]</a:t>
            </a:r>
          </a:p>
          <a:p>
            <a:pPr marL="0" indent="0">
              <a:spcBef>
                <a:spcPts val="0"/>
              </a:spcBef>
              <a:buNone/>
            </a:pPr>
            <a:endParaRPr lang="en-GB" dirty="0">
              <a:solidFill>
                <a:srgbClr val="7030A0"/>
              </a:solidFill>
            </a:endParaRP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x = 1</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if x &gt; 0:</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print(“Positive”)</a:t>
            </a:r>
          </a:p>
          <a:p>
            <a:pPr marL="0" indent="0">
              <a:spcBef>
                <a:spcPts val="0"/>
              </a:spcBef>
              <a:buNone/>
            </a:pPr>
            <a:r>
              <a:rPr lang="en-GB" dirty="0" err="1">
                <a:solidFill>
                  <a:srgbClr val="7030A0"/>
                </a:solidFill>
                <a:latin typeface="Courier New" panose="02070309020205020404" pitchFamily="49" charset="0"/>
                <a:cs typeface="Courier New" panose="02070309020205020404" pitchFamily="49" charset="0"/>
              </a:rPr>
              <a:t>elif</a:t>
            </a:r>
            <a:r>
              <a:rPr lang="en-GB" dirty="0">
                <a:solidFill>
                  <a:srgbClr val="7030A0"/>
                </a:solidFill>
                <a:latin typeface="Courier New" panose="02070309020205020404" pitchFamily="49" charset="0"/>
                <a:cs typeface="Courier New" panose="02070309020205020404" pitchFamily="49" charset="0"/>
              </a:rPr>
              <a:t> x == 0:</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print(“Zero”)</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x -= 1</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else:</a:t>
            </a:r>
            <a:endParaRPr lang="en-GB" dirty="0">
              <a:latin typeface="Courier New" panose="02070309020205020404" pitchFamily="49" charset="0"/>
              <a:cs typeface="Courier New" panose="02070309020205020404" pitchFamily="49" charset="0"/>
            </a:endParaRP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print(“Negative”)</a:t>
            </a:r>
          </a:p>
        </p:txBody>
      </p:sp>
      <p:sp>
        <p:nvSpPr>
          <p:cNvPr id="4" name="Footer Placeholder 3"/>
          <p:cNvSpPr>
            <a:spLocks noGrp="1"/>
          </p:cNvSpPr>
          <p:nvPr>
            <p:ph type="ftr" sz="quarter" idx="11"/>
          </p:nvPr>
        </p:nvSpPr>
        <p:spPr/>
        <p:txBody>
          <a:bodyPr/>
          <a:lstStyle/>
          <a:p>
            <a:r>
              <a:rPr lang="en-US"/>
              <a:t>lewis.gaul@seh.ox.ac.uk</a:t>
            </a:r>
            <a:endParaRPr lang="en-US" dirty="0"/>
          </a:p>
        </p:txBody>
      </p:sp>
      <p:sp>
        <p:nvSpPr>
          <p:cNvPr id="5" name="TextBox 4"/>
          <p:cNvSpPr txBox="1"/>
          <p:nvPr/>
        </p:nvSpPr>
        <p:spPr>
          <a:xfrm>
            <a:off x="6223819" y="679956"/>
            <a:ext cx="4823592" cy="1015663"/>
          </a:xfrm>
          <a:prstGeom prst="rect">
            <a:avLst/>
          </a:prstGeom>
          <a:noFill/>
        </p:spPr>
        <p:txBody>
          <a:bodyPr wrap="square" rtlCol="0">
            <a:spAutoFit/>
          </a:bodyPr>
          <a:lstStyle/>
          <a:p>
            <a:pPr algn="ctr"/>
            <a:r>
              <a:rPr lang="en-GB" sz="2000" dirty="0">
                <a:cs typeface="Courier New" panose="02070309020205020404" pitchFamily="49" charset="0"/>
              </a:rPr>
              <a:t>Remember the </a:t>
            </a:r>
            <a:r>
              <a:rPr lang="en-GB" sz="2000" b="1" dirty="0">
                <a:cs typeface="Courier New" panose="02070309020205020404" pitchFamily="49" charset="0"/>
              </a:rPr>
              <a:t>colon</a:t>
            </a:r>
            <a:r>
              <a:rPr lang="en-GB" sz="2000" dirty="0">
                <a:cs typeface="Courier New" panose="02070309020205020404" pitchFamily="49" charset="0"/>
              </a:rPr>
              <a:t> after the </a:t>
            </a:r>
            <a:r>
              <a:rPr lang="en-GB" sz="2000" dirty="0">
                <a:latin typeface="Courier New" panose="02070309020205020404" pitchFamily="49" charset="0"/>
                <a:cs typeface="Courier New" panose="02070309020205020404" pitchFamily="49" charset="0"/>
              </a:rPr>
              <a:t>if</a:t>
            </a:r>
            <a:r>
              <a:rPr lang="en-GB" sz="2000" dirty="0">
                <a:cs typeface="Courier New" panose="02070309020205020404" pitchFamily="49" charset="0"/>
              </a:rPr>
              <a:t> statement, and that an </a:t>
            </a:r>
            <a:r>
              <a:rPr lang="en-GB" sz="2000" b="1" dirty="0">
                <a:cs typeface="Courier New" panose="02070309020205020404" pitchFamily="49" charset="0"/>
              </a:rPr>
              <a:t>indent</a:t>
            </a:r>
            <a:r>
              <a:rPr lang="en-GB" sz="2000" dirty="0">
                <a:cs typeface="Courier New" panose="02070309020205020404" pitchFamily="49" charset="0"/>
              </a:rPr>
              <a:t> always follows a colon.</a:t>
            </a:r>
          </a:p>
          <a:p>
            <a:pPr algn="ctr"/>
            <a:r>
              <a:rPr lang="en-GB" sz="2000" b="1" dirty="0">
                <a:cs typeface="Courier New" panose="02070309020205020404" pitchFamily="49" charset="0"/>
              </a:rPr>
              <a:t>Indentation</a:t>
            </a:r>
            <a:r>
              <a:rPr lang="en-GB" sz="2000" dirty="0">
                <a:cs typeface="Courier New" panose="02070309020205020404" pitchFamily="49" charset="0"/>
              </a:rPr>
              <a:t> is essential in Python.</a:t>
            </a:r>
          </a:p>
        </p:txBody>
      </p:sp>
    </p:spTree>
    <p:extLst>
      <p:ext uri="{BB962C8B-B14F-4D97-AF65-F5344CB8AC3E}">
        <p14:creationId xmlns:p14="http://schemas.microsoft.com/office/powerpoint/2010/main" val="2599195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Loops</a:t>
            </a:r>
          </a:p>
        </p:txBody>
      </p:sp>
      <p:sp>
        <p:nvSpPr>
          <p:cNvPr id="3" name="Content Placeholder 2"/>
          <p:cNvSpPr>
            <a:spLocks noGrp="1"/>
          </p:cNvSpPr>
          <p:nvPr>
            <p:ph idx="1"/>
          </p:nvPr>
        </p:nvSpPr>
        <p:spPr>
          <a:xfrm>
            <a:off x="1141412" y="2097088"/>
            <a:ext cx="9905999" cy="3786187"/>
          </a:xfrm>
          <a:solidFill>
            <a:srgbClr val="36AAC5"/>
          </a:solidFill>
        </p:spPr>
        <p:txBody>
          <a:bodyPr numCol="2">
            <a:normAutofit/>
          </a:bodyPr>
          <a:lstStyle/>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while </a:t>
            </a:r>
            <a:r>
              <a:rPr lang="en-GB" dirty="0">
                <a:solidFill>
                  <a:srgbClr val="7030A0"/>
                </a:solidFill>
              </a:rPr>
              <a:t>[condition]</a:t>
            </a:r>
            <a:r>
              <a:rPr lang="en-GB" dirty="0">
                <a:solidFill>
                  <a:srgbClr val="7030A0"/>
                </a:solidFill>
                <a:latin typeface="Courier New" panose="02070309020205020404" pitchFamily="49" charset="0"/>
                <a:cs typeface="Courier New" panose="02070309020205020404" pitchFamily="49" charset="0"/>
              </a:rPr>
              <a:t>:</a:t>
            </a:r>
          </a:p>
          <a:p>
            <a:pPr marL="0" indent="0">
              <a:spcBef>
                <a:spcPts val="0"/>
              </a:spcBef>
              <a:buNone/>
            </a:pPr>
            <a:r>
              <a:rPr lang="en-GB" dirty="0">
                <a:solidFill>
                  <a:srgbClr val="7030A0"/>
                </a:solidFill>
              </a:rPr>
              <a:t>    [do this]</a:t>
            </a:r>
          </a:p>
          <a:p>
            <a:pPr marL="0" indent="0">
              <a:spcBef>
                <a:spcPts val="0"/>
              </a:spcBef>
              <a:buNone/>
            </a:pPr>
            <a:r>
              <a:rPr lang="en-GB" dirty="0">
                <a:solidFill>
                  <a:srgbClr val="7030A0"/>
                </a:solidFill>
              </a:rPr>
              <a:t>    </a:t>
            </a:r>
            <a:r>
              <a:rPr lang="en-GB" dirty="0">
                <a:solidFill>
                  <a:srgbClr val="7030A0"/>
                </a:solidFill>
                <a:latin typeface="Courier New" panose="02070309020205020404" pitchFamily="49" charset="0"/>
                <a:cs typeface="Courier New" panose="02070309020205020404" pitchFamily="49" charset="0"/>
              </a:rPr>
              <a:t>if </a:t>
            </a:r>
            <a:r>
              <a:rPr lang="en-GB" dirty="0">
                <a:solidFill>
                  <a:srgbClr val="7030A0"/>
                </a:solidFill>
              </a:rPr>
              <a:t>[condition]</a:t>
            </a:r>
            <a:r>
              <a:rPr lang="en-GB" dirty="0">
                <a:solidFill>
                  <a:srgbClr val="7030A0"/>
                </a:solidFill>
                <a:latin typeface="Courier New" panose="02070309020205020404" pitchFamily="49" charset="0"/>
                <a:cs typeface="Courier New" panose="02070309020205020404" pitchFamily="49" charset="0"/>
              </a:rPr>
              <a:t>:</a:t>
            </a:r>
          </a:p>
          <a:p>
            <a:pPr marL="0" indent="0">
              <a:spcBef>
                <a:spcPts val="0"/>
              </a:spcBef>
              <a:buNone/>
            </a:pPr>
            <a:r>
              <a:rPr lang="en-GB" dirty="0">
                <a:solidFill>
                  <a:srgbClr val="7030A0"/>
                </a:solidFill>
              </a:rPr>
              <a:t>         </a:t>
            </a:r>
            <a:r>
              <a:rPr lang="en-GB" dirty="0">
                <a:solidFill>
                  <a:srgbClr val="7030A0"/>
                </a:solidFill>
                <a:latin typeface="Courier New" panose="02070309020205020404" pitchFamily="49" charset="0"/>
                <a:cs typeface="Courier New" panose="02070309020205020404" pitchFamily="49" charset="0"/>
              </a:rPr>
              <a:t>break </a:t>
            </a:r>
            <a:r>
              <a:rPr lang="en-GB" dirty="0"/>
              <a:t>(optional)</a:t>
            </a:r>
          </a:p>
          <a:p>
            <a:pPr marL="0" indent="0">
              <a:spcBef>
                <a:spcPts val="0"/>
              </a:spcBef>
              <a:buNone/>
            </a:pPr>
            <a:endParaRPr lang="en-GB" dirty="0">
              <a:solidFill>
                <a:srgbClr val="7030A0"/>
              </a:solidFill>
              <a:latin typeface="Courier New" panose="02070309020205020404" pitchFamily="49" charset="0"/>
              <a:cs typeface="Courier New" panose="02070309020205020404" pitchFamily="49" charset="0"/>
            </a:endParaRP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for </a:t>
            </a:r>
            <a:r>
              <a:rPr lang="en-GB" dirty="0">
                <a:solidFill>
                  <a:srgbClr val="7030A0"/>
                </a:solidFill>
              </a:rPr>
              <a:t>[variable]</a:t>
            </a:r>
            <a:r>
              <a:rPr lang="en-GB" dirty="0">
                <a:solidFill>
                  <a:srgbClr val="7030A0"/>
                </a:solidFill>
                <a:latin typeface="Courier New" panose="02070309020205020404" pitchFamily="49" charset="0"/>
                <a:cs typeface="Courier New" panose="02070309020205020404" pitchFamily="49" charset="0"/>
              </a:rPr>
              <a:t> in </a:t>
            </a:r>
            <a:r>
              <a:rPr lang="en-GB" dirty="0">
                <a:solidFill>
                  <a:srgbClr val="7030A0"/>
                </a:solidFill>
              </a:rPr>
              <a:t>[</a:t>
            </a:r>
            <a:r>
              <a:rPr lang="en-GB" dirty="0" err="1">
                <a:solidFill>
                  <a:srgbClr val="7030A0"/>
                </a:solidFill>
              </a:rPr>
              <a:t>iterable</a:t>
            </a:r>
            <a:r>
              <a:rPr lang="en-GB" dirty="0">
                <a:solidFill>
                  <a:srgbClr val="7030A0"/>
                </a:solidFill>
              </a:rPr>
              <a:t>]</a:t>
            </a:r>
            <a:r>
              <a:rPr lang="en-GB" dirty="0">
                <a:solidFill>
                  <a:srgbClr val="7030A0"/>
                </a:solidFill>
                <a:latin typeface="Courier New" panose="02070309020205020404" pitchFamily="49" charset="0"/>
                <a:cs typeface="Courier New" panose="02070309020205020404" pitchFamily="49" charset="0"/>
              </a:rPr>
              <a:t>:</a:t>
            </a:r>
          </a:p>
          <a:p>
            <a:pPr marL="0" indent="0">
              <a:spcBef>
                <a:spcPts val="0"/>
              </a:spcBef>
              <a:buNone/>
            </a:pPr>
            <a:r>
              <a:rPr lang="en-GB" dirty="0">
                <a:solidFill>
                  <a:srgbClr val="7030A0"/>
                </a:solidFill>
              </a:rPr>
              <a:t>    [do this]</a:t>
            </a:r>
          </a:p>
          <a:p>
            <a:pPr marL="0" indent="0">
              <a:spcBef>
                <a:spcPts val="0"/>
              </a:spcBef>
              <a:buNone/>
            </a:pPr>
            <a:endParaRPr lang="en-GB" dirty="0">
              <a:solidFill>
                <a:srgbClr val="7030A0"/>
              </a:solidFill>
              <a:latin typeface="Courier New" panose="02070309020205020404" pitchFamily="49" charset="0"/>
              <a:cs typeface="Courier New" panose="02070309020205020404" pitchFamily="49" charset="0"/>
            </a:endParaRP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x = 1</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while True: </a:t>
            </a:r>
            <a:r>
              <a:rPr lang="en-GB" dirty="0">
                <a:cs typeface="Courier New" panose="02070309020205020404" pitchFamily="49" charset="0"/>
              </a:rPr>
              <a:t>(infinite loop!)</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print(x)</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x += 1</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if x &gt; 5:</a:t>
            </a:r>
          </a:p>
          <a:p>
            <a:pPr marL="0" indent="0">
              <a:spcBef>
                <a:spcPts val="0"/>
              </a:spcBef>
              <a:spcAft>
                <a:spcPts val="1200"/>
              </a:spcAft>
              <a:buNone/>
            </a:pPr>
            <a:r>
              <a:rPr lang="en-GB" dirty="0">
                <a:solidFill>
                  <a:srgbClr val="7030A0"/>
                </a:solidFill>
                <a:latin typeface="Courier New" panose="02070309020205020404" pitchFamily="49" charset="0"/>
                <a:cs typeface="Courier New" panose="02070309020205020404" pitchFamily="49" charset="0"/>
              </a:rPr>
              <a:t>         break</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for </a:t>
            </a:r>
            <a:r>
              <a:rPr lang="en-GB" dirty="0" err="1">
                <a:solidFill>
                  <a:srgbClr val="7030A0"/>
                </a:solidFill>
                <a:latin typeface="Courier New" panose="02070309020205020404" pitchFamily="49" charset="0"/>
                <a:cs typeface="Courier New" panose="02070309020205020404" pitchFamily="49" charset="0"/>
              </a:rPr>
              <a:t>i</a:t>
            </a:r>
            <a:r>
              <a:rPr lang="en-GB" dirty="0">
                <a:solidFill>
                  <a:srgbClr val="7030A0"/>
                </a:solidFill>
                <a:latin typeface="Courier New" panose="02070309020205020404" pitchFamily="49" charset="0"/>
                <a:cs typeface="Courier New" panose="02070309020205020404" pitchFamily="49" charset="0"/>
              </a:rPr>
              <a:t> in [1, 2, “text!”]:</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print(</a:t>
            </a:r>
            <a:r>
              <a:rPr lang="en-GB" dirty="0" err="1">
                <a:solidFill>
                  <a:srgbClr val="7030A0"/>
                </a:solidFill>
                <a:latin typeface="Courier New" panose="02070309020205020404" pitchFamily="49" charset="0"/>
                <a:cs typeface="Courier New" panose="02070309020205020404" pitchFamily="49" charset="0"/>
              </a:rPr>
              <a:t>i</a:t>
            </a:r>
            <a:r>
              <a:rPr lang="en-GB" dirty="0">
                <a:solidFill>
                  <a:srgbClr val="7030A0"/>
                </a:solidFill>
                <a:latin typeface="Courier New" panose="02070309020205020404" pitchFamily="49" charset="0"/>
                <a:cs typeface="Courier New" panose="02070309020205020404" pitchFamily="49" charset="0"/>
              </a:rPr>
              <a:t>)</a:t>
            </a:r>
          </a:p>
        </p:txBody>
      </p:sp>
      <p:sp>
        <p:nvSpPr>
          <p:cNvPr id="4" name="Footer Placeholder 3"/>
          <p:cNvSpPr>
            <a:spLocks noGrp="1"/>
          </p:cNvSpPr>
          <p:nvPr>
            <p:ph type="ftr" sz="quarter" idx="11"/>
          </p:nvPr>
        </p:nvSpPr>
        <p:spPr/>
        <p:txBody>
          <a:bodyPr/>
          <a:lstStyle/>
          <a:p>
            <a:r>
              <a:rPr lang="en-US"/>
              <a:t>lewis.gaul@seh.ox.ac.uk</a:t>
            </a:r>
            <a:endParaRPr lang="en-US" dirty="0"/>
          </a:p>
        </p:txBody>
      </p:sp>
      <p:sp>
        <p:nvSpPr>
          <p:cNvPr id="5" name="TextBox 4"/>
          <p:cNvSpPr txBox="1"/>
          <p:nvPr/>
        </p:nvSpPr>
        <p:spPr>
          <a:xfrm>
            <a:off x="6794695" y="833476"/>
            <a:ext cx="4252716" cy="707886"/>
          </a:xfrm>
          <a:prstGeom prst="rect">
            <a:avLst/>
          </a:prstGeom>
          <a:noFill/>
        </p:spPr>
        <p:txBody>
          <a:bodyPr wrap="square" rtlCol="0">
            <a:spAutoFit/>
          </a:bodyPr>
          <a:lstStyle/>
          <a:p>
            <a:pPr algn="ctr"/>
            <a:r>
              <a:rPr lang="en-GB" sz="2000" dirty="0">
                <a:cs typeface="Courier New" panose="02070309020205020404" pitchFamily="49" charset="0"/>
              </a:rPr>
              <a:t>Use the </a:t>
            </a:r>
            <a:r>
              <a:rPr lang="en-GB" sz="2000" dirty="0">
                <a:latin typeface="Courier New" panose="02070309020205020404" pitchFamily="49" charset="0"/>
                <a:cs typeface="Courier New" panose="02070309020205020404" pitchFamily="49" charset="0"/>
              </a:rPr>
              <a:t>break</a:t>
            </a:r>
            <a:r>
              <a:rPr lang="en-GB" sz="2000" dirty="0">
                <a:cs typeface="Courier New" panose="02070309020205020404" pitchFamily="49" charset="0"/>
              </a:rPr>
              <a:t> keyword to immediately stop the innermost loop.</a:t>
            </a:r>
          </a:p>
        </p:txBody>
      </p:sp>
    </p:spTree>
    <p:extLst>
      <p:ext uri="{BB962C8B-B14F-4D97-AF65-F5344CB8AC3E}">
        <p14:creationId xmlns:p14="http://schemas.microsoft.com/office/powerpoint/2010/main" val="3404945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Challenge 2</a:t>
            </a:r>
          </a:p>
        </p:txBody>
      </p:sp>
      <p:sp>
        <p:nvSpPr>
          <p:cNvPr id="3" name="Content Placeholder 2"/>
          <p:cNvSpPr>
            <a:spLocks noGrp="1"/>
          </p:cNvSpPr>
          <p:nvPr>
            <p:ph idx="1"/>
          </p:nvPr>
        </p:nvSpPr>
        <p:spPr>
          <a:xfrm>
            <a:off x="1141412" y="2097088"/>
            <a:ext cx="9905999" cy="3694113"/>
          </a:xfrm>
          <a:solidFill>
            <a:srgbClr val="36AAC5"/>
          </a:solidFill>
        </p:spPr>
        <p:txBody>
          <a:bodyPr>
            <a:normAutofit lnSpcReduction="10000"/>
          </a:bodyPr>
          <a:lstStyle/>
          <a:p>
            <a:r>
              <a:rPr lang="en-GB" dirty="0"/>
              <a:t>Go to </a:t>
            </a:r>
            <a:r>
              <a:rPr lang="en-GB" dirty="0">
                <a:solidFill>
                  <a:srgbClr val="7030A0"/>
                </a:solidFill>
              </a:rPr>
              <a:t>github.com/</a:t>
            </a:r>
            <a:r>
              <a:rPr lang="en-GB" dirty="0" err="1">
                <a:solidFill>
                  <a:srgbClr val="7030A0"/>
                </a:solidFill>
              </a:rPr>
              <a:t>LewisGaul</a:t>
            </a:r>
            <a:r>
              <a:rPr lang="en-GB" dirty="0">
                <a:solidFill>
                  <a:srgbClr val="7030A0"/>
                </a:solidFill>
              </a:rPr>
              <a:t>/python-tutorial</a:t>
            </a:r>
            <a:r>
              <a:rPr lang="en-GB" dirty="0"/>
              <a:t>, download </a:t>
            </a:r>
            <a:r>
              <a:rPr lang="en-GB" dirty="0">
                <a:latin typeface="Courier New" panose="02070309020205020404" pitchFamily="49" charset="0"/>
                <a:cs typeface="Courier New" panose="02070309020205020404" pitchFamily="49" charset="0"/>
              </a:rPr>
              <a:t>challenge2.py</a:t>
            </a:r>
            <a:endParaRPr lang="en-GB" dirty="0">
              <a:solidFill>
                <a:srgbClr val="7030A0"/>
              </a:solidFill>
              <a:latin typeface="Courier New" panose="02070309020205020404" pitchFamily="49" charset="0"/>
              <a:cs typeface="Courier New" panose="02070309020205020404" pitchFamily="49" charset="0"/>
            </a:endParaRPr>
          </a:p>
          <a:p>
            <a:r>
              <a:rPr lang="en-GB" dirty="0"/>
              <a:t>Work out how the code works (try adding in some print statements)</a:t>
            </a:r>
          </a:p>
          <a:p>
            <a:r>
              <a:rPr lang="en-GB" dirty="0"/>
              <a:t>Write comments with ‘#’ to explain how it works</a:t>
            </a:r>
          </a:p>
          <a:p>
            <a:r>
              <a:rPr lang="en-GB" dirty="0"/>
              <a:t>Can you think of any other (better?) ways to write it?</a:t>
            </a:r>
          </a:p>
          <a:p>
            <a:r>
              <a:rPr lang="en-GB" dirty="0"/>
              <a:t>When you understand it all, try to modify the code to achieve the challenge</a:t>
            </a:r>
          </a:p>
          <a:p>
            <a:r>
              <a:rPr lang="en-GB" dirty="0"/>
              <a:t>Try to use sensible variable names</a:t>
            </a:r>
          </a:p>
          <a:p>
            <a:r>
              <a:rPr lang="en-GB" dirty="0"/>
              <a:t>Avoid using too many indented layers or repeating code</a:t>
            </a:r>
          </a:p>
        </p:txBody>
      </p:sp>
      <p:sp>
        <p:nvSpPr>
          <p:cNvPr id="4" name="Footer Placeholder 3"/>
          <p:cNvSpPr>
            <a:spLocks noGrp="1"/>
          </p:cNvSpPr>
          <p:nvPr>
            <p:ph type="ftr" sz="quarter" idx="11"/>
          </p:nvPr>
        </p:nvSpPr>
        <p:spPr/>
        <p:txBody>
          <a:bodyPr/>
          <a:lstStyle/>
          <a:p>
            <a:r>
              <a:rPr lang="en-US"/>
              <a:t>lewis.gaul@seh.ox.ac.uk</a:t>
            </a:r>
            <a:endParaRPr lang="en-US" dirty="0"/>
          </a:p>
        </p:txBody>
      </p:sp>
    </p:spTree>
    <p:extLst>
      <p:ext uri="{BB962C8B-B14F-4D97-AF65-F5344CB8AC3E}">
        <p14:creationId xmlns:p14="http://schemas.microsoft.com/office/powerpoint/2010/main" val="11949854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6542</TotalTime>
  <Words>824</Words>
  <Application>Microsoft Office PowerPoint</Application>
  <PresentationFormat>Widescreen</PresentationFormat>
  <Paragraphs>80</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Courier New</vt:lpstr>
      <vt:lpstr>Trebuchet MS</vt:lpstr>
      <vt:lpstr>Tw Cen MT</vt:lpstr>
      <vt:lpstr>Circuit</vt:lpstr>
      <vt:lpstr>Beginners’ Python</vt:lpstr>
      <vt:lpstr>List Indexing</vt:lpstr>
      <vt:lpstr>List Operations</vt:lpstr>
      <vt:lpstr>If Statements</vt:lpstr>
      <vt:lpstr>Loops</vt:lpstr>
      <vt:lpstr>Challenge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Beginners’ Python</dc:title>
  <dc:creator>L Gaul</dc:creator>
  <cp:lastModifiedBy>L Gaul</cp:lastModifiedBy>
  <cp:revision>42</cp:revision>
  <dcterms:created xsi:type="dcterms:W3CDTF">2016-12-26T19:03:43Z</dcterms:created>
  <dcterms:modified xsi:type="dcterms:W3CDTF">2017-02-08T16:13:32Z</dcterms:modified>
</cp:coreProperties>
</file>