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90" r:id="rId4"/>
    <p:sldId id="286" r:id="rId5"/>
    <p:sldId id="268" r:id="rId6"/>
    <p:sldId id="270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page" id="{2CCD16A2-9EF6-4F56-A5FF-A51AF0E40F6A}">
          <p14:sldIdLst>
            <p14:sldId id="256"/>
          </p14:sldIdLst>
        </p14:section>
        <p14:section name="Week 3 - functions" id="{A36129AA-BE7C-4DD1-B2AE-0FDA3FBA2D59}">
          <p14:sldIdLst>
            <p14:sldId id="265"/>
            <p14:sldId id="290"/>
            <p14:sldId id="286"/>
            <p14:sldId id="268"/>
            <p14:sldId id="270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AAC5"/>
    <a:srgbClr val="2F99B6"/>
    <a:srgbClr val="69C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043" autoAdjust="0"/>
  </p:normalViewPr>
  <p:slideViewPr>
    <p:cSldViewPr snapToGrid="0">
      <p:cViewPr varScale="1">
        <p:scale>
          <a:sx n="65" d="100"/>
          <a:sy n="65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CF024-8058-4E92-8B35-074515495720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0C31B-5128-4CB2-8D4B-CBF503D17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962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0C31B-5128-4CB2-8D4B-CBF503D17F3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04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Everyone quickly introduce themselves to the people next to them so that everyone can help each other if they get stuck.</a:t>
            </a:r>
          </a:p>
          <a:p>
            <a:r>
              <a:rPr lang="en-GB" dirty="0"/>
              <a:t>[First recap if statements and loops in IDLE] – </a:t>
            </a:r>
            <a:r>
              <a:rPr lang="en-GB" dirty="0" err="1"/>
              <a:t>is_hungry</a:t>
            </a:r>
            <a:r>
              <a:rPr lang="en-GB" dirty="0"/>
              <a:t> = True; eaten = 0; while </a:t>
            </a:r>
            <a:r>
              <a:rPr lang="en-GB" dirty="0" err="1"/>
              <a:t>is_hungry</a:t>
            </a:r>
            <a:r>
              <a:rPr lang="en-GB" dirty="0"/>
              <a:t>: print(‘Eat’); eaten += 1; if eaten &gt; 4: </a:t>
            </a:r>
            <a:r>
              <a:rPr lang="en-GB" dirty="0" err="1"/>
              <a:t>is_hungry</a:t>
            </a:r>
            <a:r>
              <a:rPr lang="en-GB" dirty="0"/>
              <a:t> =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0C31B-5128-4CB2-8D4B-CBF503D17F3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811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Python everything is an object – integers, strings, lists, and functions are no exception. Functions can also be stored in variable names, which is what happens when you define a new one, as I’ll show in a few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0C31B-5128-4CB2-8D4B-CBF503D17F3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305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[Point out functions with 0 </a:t>
            </a:r>
            <a:r>
              <a:rPr lang="en-GB" dirty="0" err="1"/>
              <a:t>args</a:t>
            </a:r>
            <a:r>
              <a:rPr lang="en-GB" dirty="0"/>
              <a:t>, multiple </a:t>
            </a:r>
            <a:r>
              <a:rPr lang="en-GB" dirty="0" err="1"/>
              <a:t>args</a:t>
            </a:r>
            <a:r>
              <a:rPr lang="en-GB" dirty="0"/>
              <a:t>, optional </a:t>
            </a:r>
            <a:r>
              <a:rPr lang="en-GB" dirty="0" err="1"/>
              <a:t>args</a:t>
            </a:r>
            <a:r>
              <a:rPr lang="en-GB" dirty="0"/>
              <a:t>, and the fact that multiple data types are valid </a:t>
            </a:r>
            <a:r>
              <a:rPr lang="en-GB" dirty="0" err="1"/>
              <a:t>args</a:t>
            </a:r>
            <a:r>
              <a:rPr lang="en-GB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0C31B-5128-4CB2-8D4B-CBF503D17F3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178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[Discuss use-cases of lambda functions]</a:t>
            </a:r>
          </a:p>
          <a:p>
            <a:r>
              <a:rPr lang="en-GB" dirty="0"/>
              <a:t>For example, we could define a function that always returns the number 3 in both ways. Now writing x = 3 is the same as writing x = get3(). Or a function that returns the argument you give it, so y = 2 is equivalent to y = </a:t>
            </a:r>
            <a:r>
              <a:rPr lang="en-GB" dirty="0" err="1"/>
              <a:t>get_arg</a:t>
            </a:r>
            <a:r>
              <a:rPr lang="en-GB" dirty="0"/>
              <a:t>(2), but it can also be used to get a string or a list: </a:t>
            </a:r>
            <a:r>
              <a:rPr lang="en-GB" dirty="0" err="1"/>
              <a:t>get_arg</a:t>
            </a:r>
            <a:r>
              <a:rPr lang="en-GB" dirty="0"/>
              <a:t>([‘hello’]).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0C31B-5128-4CB2-8D4B-CBF503D17F3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060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8087129-5EB3-407F-9D58-12B58254E57D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790F-9337-4CDC-8D14-B06CCEB6C73C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60F9-7BA8-4EC7-8BDB-5C223A9F1787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3F31-3630-4F25-9FD3-9398F0ABBE91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98DF-41F0-4FCA-8F78-168349C886A1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2497-700C-4D1C-8F0E-0217BC78D22A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A668-7952-4E05-A29E-3CAE9E4C88B3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2ADD-8853-4F9B-BE74-04D3631B0AE8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7FAB-9C63-45B1-B528-0E08F0958326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286F-1FB1-4449-8266-6E87DF39D004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8EDE-CE0C-4BA8-BD03-52FA661B2ABD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015C-2313-4FA0-967E-15787170F8A4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4337-038C-466F-9539-3AC9182A3E7A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2594-B169-4822-92C9-42932B767ACF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638A-EF8D-4E59-9B91-E876A1027CEA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4E32-9543-411B-B3AF-87FC3BF95F14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433C-70DD-4676-82F0-30FDB4061909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02B2A-9274-4FE7-A76D-3524148FACFA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931831"/>
            <a:ext cx="8791575" cy="1043189"/>
          </a:xfrm>
        </p:spPr>
        <p:txBody>
          <a:bodyPr>
            <a:normAutofit fontScale="90000"/>
          </a:bodyPr>
          <a:lstStyle/>
          <a:p>
            <a:r>
              <a:rPr lang="en-GB" dirty="0"/>
              <a:t>Beginners’ Python -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Lewis Gaul</a:t>
            </a:r>
          </a:p>
          <a:p>
            <a:r>
              <a:rPr lang="en-GB" dirty="0"/>
              <a:t>St Edmund Hall</a:t>
            </a:r>
          </a:p>
          <a:p>
            <a:r>
              <a:rPr lang="en-GB" dirty="0"/>
              <a:t>4</a:t>
            </a:r>
            <a:r>
              <a:rPr lang="en-GB" baseline="30000" dirty="0"/>
              <a:t>th</a:t>
            </a:r>
            <a:r>
              <a:rPr lang="en-GB" dirty="0"/>
              <a:t> year Mathematics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lewis.gaul@seh.ox.ac.uk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34" y="190484"/>
            <a:ext cx="3928718" cy="208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6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Comprehensions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36AAC5"/>
          </a:solidFill>
        </p:spPr>
        <p:txBody>
          <a:bodyPr/>
          <a:lstStyle/>
          <a:p>
            <a:r>
              <a:rPr lang="en-GB" dirty="0"/>
              <a:t>Simple way to construct lists using one or more conditions.</a:t>
            </a:r>
          </a:p>
          <a:p>
            <a:r>
              <a:rPr lang="en-GB" dirty="0"/>
              <a:t>Useful for ‘flattening’ lists.</a:t>
            </a:r>
          </a:p>
          <a:p>
            <a:r>
              <a:rPr lang="en-GB" dirty="0"/>
              <a:t>e.g. 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range(10) if 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&lt; 50]</a:t>
            </a:r>
            <a:r>
              <a:rPr lang="en-GB" dirty="0"/>
              <a:t>,</a:t>
            </a: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**0.5 for 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range(6)]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row in [[1, 2], [3, 4]] for 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row]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9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36AAC5"/>
          </a:solidFill>
        </p:spPr>
        <p:txBody>
          <a:bodyPr/>
          <a:lstStyle/>
          <a:p>
            <a:r>
              <a:rPr lang="en-GB" dirty="0"/>
              <a:t>Called using parentheses, often with arguments inside</a:t>
            </a:r>
          </a:p>
          <a:p>
            <a:r>
              <a:rPr lang="en-GB" dirty="0"/>
              <a:t>Can be defined to take a fixed number of arguments</a:t>
            </a:r>
          </a:p>
          <a:p>
            <a:r>
              <a:rPr lang="en-GB" dirty="0"/>
              <a:t>Arguments can be any data type (any object)</a:t>
            </a:r>
          </a:p>
          <a:p>
            <a:r>
              <a:rPr lang="en-GB" dirty="0"/>
              <a:t>Arguments can be made optional by giving default values</a:t>
            </a:r>
          </a:p>
          <a:p>
            <a:r>
              <a:rPr lang="en-GB" dirty="0"/>
              <a:t>Can alternatively be defined to take any number of arguments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2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useful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36AAC5"/>
          </a:solidFill>
        </p:spPr>
        <p:txBody>
          <a:bodyPr numCol="2"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(list/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sorted(list)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reversed(list)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sum(list)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max/min(list)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range([start],stop,[step])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round(float)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/float)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e.g.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(‘3’)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dirty="0">
                <a:cs typeface="Courier New" panose="02070309020205020404" pitchFamily="49" charset="0"/>
              </a:rPr>
              <a:t>Methods: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list.sort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list.append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(object)</a:t>
            </a:r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list.pop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(index)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list.extend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(list) list/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(object)</a:t>
            </a:r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list/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str.index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(object)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str.join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[list of strings]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3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your own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36AAC5"/>
          </a:solidFill>
        </p:spPr>
        <p:txBody>
          <a:bodyPr numCol="2" spcCol="432000">
            <a:normAutofit fontScale="925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dirty="0">
                <a:solidFill>
                  <a:srgbClr val="7030A0"/>
                </a:solidFill>
              </a:rPr>
              <a:t>[function name]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7030A0"/>
                </a:solidFill>
              </a:rPr>
              <a:t>[arguments]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</a:rPr>
              <a:t>    [do this]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</a:rPr>
              <a:t>    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dirty="0">
                <a:solidFill>
                  <a:srgbClr val="7030A0"/>
                </a:solidFill>
              </a:rPr>
              <a:t>[something] </a:t>
            </a:r>
            <a:r>
              <a:rPr lang="en-GB" dirty="0"/>
              <a:t>(optional)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</a:rPr>
              <a:t>[name]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lambda </a:t>
            </a:r>
            <a:r>
              <a:rPr lang="en-GB" dirty="0">
                <a:solidFill>
                  <a:srgbClr val="7030A0"/>
                </a:solidFill>
              </a:rPr>
              <a:t>[</a:t>
            </a:r>
            <a:r>
              <a:rPr lang="en-GB" dirty="0" err="1">
                <a:solidFill>
                  <a:srgbClr val="7030A0"/>
                </a:solidFill>
              </a:rPr>
              <a:t>args</a:t>
            </a:r>
            <a:r>
              <a:rPr lang="en-GB" dirty="0">
                <a:solidFill>
                  <a:srgbClr val="7030A0"/>
                </a:solidFill>
              </a:rPr>
              <a:t>]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dirty="0">
                <a:solidFill>
                  <a:srgbClr val="7030A0"/>
                </a:solidFill>
              </a:rPr>
              <a:t>[do this]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GB" dirty="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GB" dirty="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cs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x + y //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</a:rPr>
              <a:t>    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result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cube = lambda x: x**3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GB" dirty="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43668" y="849971"/>
            <a:ext cx="3277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cs typeface="Courier New" panose="02070309020205020404" pitchFamily="49" charset="0"/>
              </a:rPr>
              <a:t>Try calling the functions below, e.g. </a:t>
            </a:r>
            <a:r>
              <a:rPr lang="en-GB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en-GB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(2, 5)</a:t>
            </a:r>
          </a:p>
          <a:p>
            <a:pPr algn="ctr"/>
            <a:r>
              <a:rPr lang="en-GB" sz="2000" dirty="0">
                <a:cs typeface="Courier New" panose="02070309020205020404" pitchFamily="49" charset="0"/>
              </a:rPr>
              <a:t>e.g. </a:t>
            </a:r>
            <a:r>
              <a:rPr lang="en-GB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cube(1.2)</a:t>
            </a:r>
          </a:p>
        </p:txBody>
      </p:sp>
    </p:spTree>
    <p:extLst>
      <p:ext uri="{BB962C8B-B14F-4D97-AF65-F5344CB8AC3E}">
        <p14:creationId xmlns:p14="http://schemas.microsoft.com/office/powerpoint/2010/main" val="414482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36AAC5"/>
          </a:solidFill>
        </p:spPr>
        <p:txBody>
          <a:bodyPr numCol="1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get_max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(arg1, arg2=0, arg3=1):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print(arg1, arg2, arg3) 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 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([]); 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(arg1=‘hello’)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6);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(-1, arg2=0); 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(0.5, arg3=-3)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2, 1); 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arg3=False, arg2=0)</a:t>
            </a:r>
            <a:endParaRPr lang="en-GB" dirty="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GB" dirty="0">
              <a:solidFill>
                <a:srgbClr val="7030A0"/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1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36AAC5"/>
          </a:solidFill>
        </p:spPr>
        <p:txBody>
          <a:bodyPr>
            <a:normAutofit/>
          </a:bodyPr>
          <a:lstStyle/>
          <a:p>
            <a:r>
              <a:rPr lang="en-GB" dirty="0"/>
              <a:t>Go to </a:t>
            </a:r>
            <a:r>
              <a:rPr lang="en-GB" dirty="0">
                <a:solidFill>
                  <a:srgbClr val="7030A0"/>
                </a:solidFill>
              </a:rPr>
              <a:t>github.com/</a:t>
            </a:r>
            <a:r>
              <a:rPr lang="en-GB" dirty="0" err="1">
                <a:solidFill>
                  <a:srgbClr val="7030A0"/>
                </a:solidFill>
              </a:rPr>
              <a:t>LewisGaul</a:t>
            </a:r>
            <a:r>
              <a:rPr lang="en-GB" dirty="0">
                <a:solidFill>
                  <a:srgbClr val="7030A0"/>
                </a:solidFill>
              </a:rPr>
              <a:t>/python-tutorial</a:t>
            </a:r>
            <a:r>
              <a:rPr lang="en-GB" dirty="0"/>
              <a:t>, download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challenge3.py</a:t>
            </a:r>
            <a:endParaRPr lang="en-GB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Work out how the code works (try adding in some print statements)</a:t>
            </a:r>
          </a:p>
          <a:p>
            <a:r>
              <a:rPr lang="en-GB" dirty="0"/>
              <a:t>Write comments with ‘#’ to explain how </a:t>
            </a:r>
            <a:r>
              <a:rPr lang="en-GB"/>
              <a:t>it works</a:t>
            </a:r>
          </a:p>
          <a:p>
            <a:r>
              <a:rPr lang="en-GB"/>
              <a:t>When </a:t>
            </a:r>
            <a:r>
              <a:rPr lang="en-GB" dirty="0"/>
              <a:t>you understand it all have a go at the challenge</a:t>
            </a:r>
          </a:p>
          <a:p>
            <a:r>
              <a:rPr lang="en-GB" dirty="0"/>
              <a:t>Try to use sensible variable names</a:t>
            </a:r>
          </a:p>
          <a:p>
            <a:r>
              <a:rPr lang="en-GB" dirty="0"/>
              <a:t>Avoid using too many indented layers or repeating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7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6775</TotalTime>
  <Words>767</Words>
  <Application>Microsoft Office PowerPoint</Application>
  <PresentationFormat>Widescreen</PresentationFormat>
  <Paragraphs>80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Trebuchet MS</vt:lpstr>
      <vt:lpstr>Tw Cen MT</vt:lpstr>
      <vt:lpstr>Circuit</vt:lpstr>
      <vt:lpstr>Beginners’ Python - Functions</vt:lpstr>
      <vt:lpstr>List Comprehensions </vt:lpstr>
      <vt:lpstr>Introduction to Functions</vt:lpstr>
      <vt:lpstr>Some useful Functions</vt:lpstr>
      <vt:lpstr>Defining your own functions</vt:lpstr>
      <vt:lpstr>Function arguments</vt:lpstr>
      <vt:lpstr>Challenge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Beginners’ Python</dc:title>
  <dc:creator>L Gaul</dc:creator>
  <cp:lastModifiedBy>L Gaul</cp:lastModifiedBy>
  <cp:revision>45</cp:revision>
  <dcterms:created xsi:type="dcterms:W3CDTF">2016-12-26T19:03:43Z</dcterms:created>
  <dcterms:modified xsi:type="dcterms:W3CDTF">2017-02-08T16:17:04Z</dcterms:modified>
</cp:coreProperties>
</file>