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61" r:id="rId4"/>
    <p:sldId id="258" r:id="rId5"/>
    <p:sldId id="259" r:id="rId6"/>
    <p:sldId id="260" r:id="rId7"/>
    <p:sldId id="262" r:id="rId8"/>
    <p:sldId id="278" r:id="rId9"/>
    <p:sldId id="288" r:id="rId10"/>
    <p:sldId id="289" r:id="rId11"/>
    <p:sldId id="263" r:id="rId12"/>
    <p:sldId id="264" r:id="rId13"/>
    <p:sldId id="266" r:id="rId14"/>
    <p:sldId id="265" r:id="rId15"/>
    <p:sldId id="290" r:id="rId16"/>
    <p:sldId id="286" r:id="rId17"/>
    <p:sldId id="268" r:id="rId18"/>
    <p:sldId id="270" r:id="rId19"/>
    <p:sldId id="279" r:id="rId20"/>
    <p:sldId id="273" r:id="rId21"/>
    <p:sldId id="274" r:id="rId22"/>
    <p:sldId id="276" r:id="rId23"/>
    <p:sldId id="280" r:id="rId24"/>
    <p:sldId id="282" r:id="rId25"/>
    <p:sldId id="283" r:id="rId26"/>
    <p:sldId id="281" r:id="rId27"/>
    <p:sldId id="291" r:id="rId28"/>
    <p:sldId id="292" r:id="rId29"/>
    <p:sldId id="287" r:id="rId30"/>
    <p:sldId id="293" r:id="rId31"/>
    <p:sldId id="294" r:id="rId32"/>
    <p:sldId id="295" r:id="rId33"/>
    <p:sldId id="296" r:id="rId34"/>
    <p:sldId id="29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 id="257"/>
          </p14:sldIdLst>
        </p14:section>
        <p14:section name="Week 1 - setup, data types" id="{F89EB344-545F-43F8-9A89-0E65AF1136A2}">
          <p14:sldIdLst>
            <p14:sldId id="261"/>
            <p14:sldId id="258"/>
            <p14:sldId id="259"/>
            <p14:sldId id="260"/>
            <p14:sldId id="262"/>
            <p14:sldId id="278"/>
          </p14:sldIdLst>
        </p14:section>
        <p14:section name="Week 2 - lists, ifs, loops" id="{FB578273-FB69-4C74-870A-1CBB668726A2}">
          <p14:sldIdLst>
            <p14:sldId id="288"/>
            <p14:sldId id="289"/>
            <p14:sldId id="263"/>
            <p14:sldId id="264"/>
            <p14:sldId id="266"/>
          </p14:sldIdLst>
        </p14:section>
        <p14:section name="Week 3 - functions" id="{A36129AA-BE7C-4DD1-B2AE-0FDA3FBA2D59}">
          <p14:sldIdLst>
            <p14:sldId id="265"/>
            <p14:sldId id="290"/>
            <p14:sldId id="286"/>
            <p14:sldId id="268"/>
            <p14:sldId id="270"/>
            <p14:sldId id="279"/>
          </p14:sldIdLst>
        </p14:section>
        <p14:section name="Week 4 - importing" id="{92219507-C9D8-4A64-AE62-0770ECE30B83}">
          <p14:sldIdLst>
            <p14:sldId id="273"/>
            <p14:sldId id="274"/>
            <p14:sldId id="276"/>
            <p14:sldId id="280"/>
          </p14:sldIdLst>
        </p14:section>
        <p14:section name="Week 5 - classes" id="{8FF15953-44A5-4E56-852E-7581B426B843}">
          <p14:sldIdLst>
            <p14:sldId id="282"/>
            <p14:sldId id="283"/>
            <p14:sldId id="281"/>
          </p14:sldIdLst>
        </p14:section>
        <p14:section name="Week 6 - inheritance" id="{3A85299F-197F-42C2-9BBA-59B23D1F3568}">
          <p14:sldIdLst>
            <p14:sldId id="291"/>
            <p14:sldId id="292"/>
            <p14:sldId id="287"/>
          </p14:sldIdLst>
        </p14:section>
        <p14:section name="Week 7 - GUI programming" id="{564A4A8F-24C0-4C53-86CC-E912B24CEF9E}">
          <p14:sldIdLst>
            <p14:sldId id="293"/>
            <p14:sldId id="294"/>
            <p14:sldId id="295"/>
          </p14:sldIdLst>
        </p14:section>
        <p14:section name="Week 8 - dicts, maps, lambdas" id="{93CCFC84-C6EF-42BA-8B61-FEBC9C466A95}">
          <p14:sldIdLst>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986" autoAdjust="0"/>
  </p:normalViewPr>
  <p:slideViewPr>
    <p:cSldViewPr snapToGrid="0">
      <p:cViewPr varScale="1">
        <p:scale>
          <a:sx n="58" d="100"/>
          <a:sy n="58" d="100"/>
        </p:scale>
        <p:origin x="121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30/03/2017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simpler while loop first e.g. x=1; while x&lt;10: y=x**3; if y&gt;50: print(x, y);; if y&gt;500: break;; x+=1]</a:t>
            </a:r>
          </a:p>
          <a:p>
            <a:r>
              <a:rPr lang="en-GB" dirty="0"/>
              <a:t>[Show for loop, explain </a:t>
            </a:r>
            <a:r>
              <a:rPr lang="en-GB" dirty="0" err="1"/>
              <a:t>iterable</a:t>
            </a:r>
            <a:r>
              <a:rPr lang="en-GB" dirty="0"/>
              <a:t> (</a:t>
            </a:r>
            <a:r>
              <a:rPr lang="en-GB" dirty="0" err="1"/>
              <a:t>inc.</a:t>
            </a:r>
            <a:r>
              <a:rPr lang="en-GB" dirty="0"/>
              <a:t> range), explain dummy variable]</a:t>
            </a:r>
          </a:p>
          <a:p>
            <a:r>
              <a:rPr lang="en-GB" dirty="0"/>
              <a:t>[Get everyone to try both]</a:t>
            </a:r>
          </a:p>
        </p:txBody>
      </p:sp>
      <p:sp>
        <p:nvSpPr>
          <p:cNvPr id="4" name="Slide Number Placeholder 3"/>
          <p:cNvSpPr>
            <a:spLocks noGrp="1"/>
          </p:cNvSpPr>
          <p:nvPr>
            <p:ph type="sldNum" sz="quarter" idx="10"/>
          </p:nvPr>
        </p:nvSpPr>
        <p:spPr/>
        <p:txBody>
          <a:bodyPr/>
          <a:lstStyle/>
          <a:p>
            <a:fld id="{6E50C31B-5128-4CB2-8D4B-CBF503D17F3C}" type="slidenum">
              <a:rPr lang="en-GB" smtClean="0"/>
              <a:t>12</a:t>
            </a:fld>
            <a:endParaRPr lang="en-GB"/>
          </a:p>
        </p:txBody>
      </p:sp>
    </p:spTree>
    <p:extLst>
      <p:ext uri="{BB962C8B-B14F-4D97-AF65-F5344CB8AC3E}">
        <p14:creationId xmlns:p14="http://schemas.microsoft.com/office/powerpoint/2010/main" val="1925947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quickly introduce themselves to the people next to them so that everyone can help each other if they get stuck.</a:t>
            </a:r>
          </a:p>
          <a:p>
            <a:r>
              <a:rPr lang="en-GB" dirty="0"/>
              <a:t>[First recap if statements and loops in IDLE] – </a:t>
            </a:r>
            <a:r>
              <a:rPr lang="en-GB" dirty="0" err="1"/>
              <a:t>is_hungry</a:t>
            </a:r>
            <a:r>
              <a:rPr lang="en-GB" dirty="0"/>
              <a:t> = True; eaten = 0; while </a:t>
            </a:r>
            <a:r>
              <a:rPr lang="en-GB" dirty="0" err="1"/>
              <a:t>is_hungry</a:t>
            </a:r>
            <a:r>
              <a:rPr lang="en-GB" dirty="0"/>
              <a:t>: print(‘Eat’); eaten += 1; if eaten &gt; 4: </a:t>
            </a:r>
            <a:r>
              <a:rPr lang="en-GB" dirty="0" err="1"/>
              <a:t>is_hungry</a:t>
            </a:r>
            <a:r>
              <a:rPr lang="en-GB" dirty="0"/>
              <a:t> = False</a:t>
            </a:r>
          </a:p>
        </p:txBody>
      </p:sp>
      <p:sp>
        <p:nvSpPr>
          <p:cNvPr id="4" name="Slide Number Placeholder 3"/>
          <p:cNvSpPr>
            <a:spLocks noGrp="1"/>
          </p:cNvSpPr>
          <p:nvPr>
            <p:ph type="sldNum" sz="quarter" idx="10"/>
          </p:nvPr>
        </p:nvSpPr>
        <p:spPr/>
        <p:txBody>
          <a:bodyPr/>
          <a:lstStyle/>
          <a:p>
            <a:fld id="{6E50C31B-5128-4CB2-8D4B-CBF503D17F3C}" type="slidenum">
              <a:rPr lang="en-GB" smtClean="0"/>
              <a:t>14</a:t>
            </a:fld>
            <a:endParaRPr lang="en-GB"/>
          </a:p>
        </p:txBody>
      </p:sp>
    </p:spTree>
    <p:extLst>
      <p:ext uri="{BB962C8B-B14F-4D97-AF65-F5344CB8AC3E}">
        <p14:creationId xmlns:p14="http://schemas.microsoft.com/office/powerpoint/2010/main" val="3147811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Python everything is an object – integers, strings, lists, and functions are no exception. Functions can also be stored in variable names, which is what happens when you define a new one, as I’ll show in a few slides.</a:t>
            </a:r>
          </a:p>
        </p:txBody>
      </p:sp>
      <p:sp>
        <p:nvSpPr>
          <p:cNvPr id="4" name="Slide Number Placeholder 3"/>
          <p:cNvSpPr>
            <a:spLocks noGrp="1"/>
          </p:cNvSpPr>
          <p:nvPr>
            <p:ph type="sldNum" sz="quarter" idx="10"/>
          </p:nvPr>
        </p:nvSpPr>
        <p:spPr/>
        <p:txBody>
          <a:bodyPr/>
          <a:lstStyle/>
          <a:p>
            <a:fld id="{6E50C31B-5128-4CB2-8D4B-CBF503D17F3C}" type="slidenum">
              <a:rPr lang="en-GB" smtClean="0"/>
              <a:t>15</a:t>
            </a:fld>
            <a:endParaRPr lang="en-GB"/>
          </a:p>
        </p:txBody>
      </p:sp>
    </p:spTree>
    <p:extLst>
      <p:ext uri="{BB962C8B-B14F-4D97-AF65-F5344CB8AC3E}">
        <p14:creationId xmlns:p14="http://schemas.microsoft.com/office/powerpoint/2010/main" val="509305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out functions with 0 </a:t>
            </a:r>
            <a:r>
              <a:rPr lang="en-GB" dirty="0" err="1"/>
              <a:t>args</a:t>
            </a:r>
            <a:r>
              <a:rPr lang="en-GB" dirty="0"/>
              <a:t>, multiple </a:t>
            </a:r>
            <a:r>
              <a:rPr lang="en-GB" dirty="0" err="1"/>
              <a:t>args</a:t>
            </a:r>
            <a:r>
              <a:rPr lang="en-GB" dirty="0"/>
              <a:t>, optional </a:t>
            </a:r>
            <a:r>
              <a:rPr lang="en-GB" dirty="0" err="1"/>
              <a:t>args</a:t>
            </a:r>
            <a:r>
              <a:rPr lang="en-GB" dirty="0"/>
              <a:t>, and the fact that multiple data types are valid </a:t>
            </a:r>
            <a:r>
              <a:rPr lang="en-GB" dirty="0" err="1"/>
              <a:t>args</a:t>
            </a:r>
            <a:r>
              <a:rPr lang="en-GB" dirty="0"/>
              <a:t>]</a:t>
            </a:r>
          </a:p>
        </p:txBody>
      </p:sp>
      <p:sp>
        <p:nvSpPr>
          <p:cNvPr id="4" name="Slide Number Placeholder 3"/>
          <p:cNvSpPr>
            <a:spLocks noGrp="1"/>
          </p:cNvSpPr>
          <p:nvPr>
            <p:ph type="sldNum" sz="quarter" idx="10"/>
          </p:nvPr>
        </p:nvSpPr>
        <p:spPr/>
        <p:txBody>
          <a:bodyPr/>
          <a:lstStyle/>
          <a:p>
            <a:fld id="{6E50C31B-5128-4CB2-8D4B-CBF503D17F3C}" type="slidenum">
              <a:rPr lang="en-GB" smtClean="0"/>
              <a:t>16</a:t>
            </a:fld>
            <a:endParaRPr lang="en-GB"/>
          </a:p>
        </p:txBody>
      </p:sp>
    </p:spTree>
    <p:extLst>
      <p:ext uri="{BB962C8B-B14F-4D97-AF65-F5344CB8AC3E}">
        <p14:creationId xmlns:p14="http://schemas.microsoft.com/office/powerpoint/2010/main" val="58017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use-cases of lambda functions]</a:t>
            </a:r>
          </a:p>
          <a:p>
            <a:r>
              <a:rPr lang="en-GB" dirty="0"/>
              <a:t>For example, we could define a function that always returns the number 3 in both ways. Now writing x = 3 is the same as writing x = get3(). Or a function that returns the argument you give it, so y = 2 is equivalent to y = </a:t>
            </a:r>
            <a:r>
              <a:rPr lang="en-GB" dirty="0" err="1"/>
              <a:t>get_arg</a:t>
            </a:r>
            <a:r>
              <a:rPr lang="en-GB" dirty="0"/>
              <a:t>(2), but it can also be used to get a string or a list: </a:t>
            </a:r>
            <a:r>
              <a:rPr lang="en-GB" dirty="0" err="1"/>
              <a:t>get_arg</a:t>
            </a:r>
            <a:r>
              <a:rPr lang="en-GB" dirty="0"/>
              <a:t>([‘hello’]).</a:t>
            </a:r>
          </a:p>
        </p:txBody>
      </p:sp>
      <p:sp>
        <p:nvSpPr>
          <p:cNvPr id="4" name="Slide Number Placeholder 3"/>
          <p:cNvSpPr>
            <a:spLocks noGrp="1"/>
          </p:cNvSpPr>
          <p:nvPr>
            <p:ph type="sldNum" sz="quarter" idx="10"/>
          </p:nvPr>
        </p:nvSpPr>
        <p:spPr/>
        <p:txBody>
          <a:bodyPr/>
          <a:lstStyle/>
          <a:p>
            <a:fld id="{6E50C31B-5128-4CB2-8D4B-CBF503D17F3C}" type="slidenum">
              <a:rPr lang="en-GB" smtClean="0"/>
              <a:t>17</a:t>
            </a:fld>
            <a:endParaRPr lang="en-GB"/>
          </a:p>
        </p:txBody>
      </p:sp>
    </p:spTree>
    <p:extLst>
      <p:ext uri="{BB962C8B-B14F-4D97-AF65-F5344CB8AC3E}">
        <p14:creationId xmlns:p14="http://schemas.microsoft.com/office/powerpoint/2010/main" val="3060060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recap functions – introduce map to illustrate their use including lambda…]</a:t>
            </a:r>
          </a:p>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20</a:t>
            </a:fld>
            <a:endParaRPr lang="en-GB"/>
          </a:p>
        </p:txBody>
      </p:sp>
    </p:spTree>
    <p:extLst>
      <p:ext uri="{BB962C8B-B14F-4D97-AF65-F5344CB8AC3E}">
        <p14:creationId xmlns:p14="http://schemas.microsoft.com/office/powerpoint/2010/main" val="3206252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IDLE to illustrate]</a:t>
            </a:r>
          </a:p>
        </p:txBody>
      </p:sp>
      <p:sp>
        <p:nvSpPr>
          <p:cNvPr id="4" name="Slide Number Placeholder 3"/>
          <p:cNvSpPr>
            <a:spLocks noGrp="1"/>
          </p:cNvSpPr>
          <p:nvPr>
            <p:ph type="sldNum" sz="quarter" idx="10"/>
          </p:nvPr>
        </p:nvSpPr>
        <p:spPr/>
        <p:txBody>
          <a:bodyPr/>
          <a:lstStyle/>
          <a:p>
            <a:fld id="{6E50C31B-5128-4CB2-8D4B-CBF503D17F3C}" type="slidenum">
              <a:rPr lang="en-GB" smtClean="0"/>
              <a:t>21</a:t>
            </a:fld>
            <a:endParaRPr lang="en-GB"/>
          </a:p>
        </p:txBody>
      </p:sp>
    </p:spTree>
    <p:extLst>
      <p:ext uri="{BB962C8B-B14F-4D97-AF65-F5344CB8AC3E}">
        <p14:creationId xmlns:p14="http://schemas.microsoft.com/office/powerpoint/2010/main" val="334768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recap imports] Last week we saw how you can use the standard library using the ‘import’ keyword at the top of a script. You can also import your own scripts in this way.</a:t>
            </a:r>
          </a:p>
          <a:p>
            <a:r>
              <a:rPr lang="en-GB" dirty="0"/>
              <a:t>On whiteboard: list class: has methods… (use </a:t>
            </a:r>
            <a:r>
              <a:rPr lang="en-GB" dirty="0" err="1"/>
              <a:t>dir</a:t>
            </a:r>
            <a:r>
              <a:rPr lang="en-GB" dirty="0"/>
              <a:t>(list))… We can create a list by doing list(‘123’), which I said was a function converting a string to a list. This is kind of true, but a better explanation is that we’re creating an instance of the list class with the arguments (unlike </a:t>
            </a:r>
            <a:r>
              <a:rPr lang="en-GB" dirty="0" err="1"/>
              <a:t>len</a:t>
            </a:r>
            <a:r>
              <a:rPr lang="en-GB" dirty="0"/>
              <a:t>(‘123’) which just returns an output).</a:t>
            </a:r>
          </a:p>
          <a:p>
            <a:r>
              <a:rPr lang="en-GB" dirty="0"/>
              <a:t>Use example on whiteboard: Everyone in here is a student – you all belong to a ‘Student’ class, and all have attributes such as the number of deadlines you have, and functions such as attend lectures. We might create student objects with this class by student1=Student(‘John’, year=2).</a:t>
            </a:r>
          </a:p>
          <a:p>
            <a:r>
              <a:rPr lang="en-GB" dirty="0"/>
              <a:t>You’re also part of a bigger class which we might call ‘Person’. A person will have attributes such as name, height etc. So the Student class is a subclass of the Person class, and it inherits everything from that class. This is a concept used a lot in object oriented programming.</a:t>
            </a:r>
          </a:p>
          <a:p>
            <a:r>
              <a:rPr lang="en-GB" dirty="0"/>
              <a:t>Another example: ‘Cat’, ‘Dog’ has function ‘bark’, both subclasses of ‘Animal’ class which has ‘</a:t>
            </a:r>
            <a:r>
              <a:rPr lang="en-GB" dirty="0" err="1"/>
              <a:t>num_of_legs</a:t>
            </a:r>
            <a:r>
              <a:rPr lang="en-GB" dirty="0"/>
              <a:t>’ etc. We’ll come back to inheritance next week.</a:t>
            </a:r>
          </a:p>
        </p:txBody>
      </p:sp>
      <p:sp>
        <p:nvSpPr>
          <p:cNvPr id="4" name="Slide Number Placeholder 3"/>
          <p:cNvSpPr>
            <a:spLocks noGrp="1"/>
          </p:cNvSpPr>
          <p:nvPr>
            <p:ph type="sldNum" sz="quarter" idx="10"/>
          </p:nvPr>
        </p:nvSpPr>
        <p:spPr/>
        <p:txBody>
          <a:bodyPr/>
          <a:lstStyle/>
          <a:p>
            <a:fld id="{6E50C31B-5128-4CB2-8D4B-CBF503D17F3C}" type="slidenum">
              <a:rPr lang="en-GB" smtClean="0"/>
              <a:t>24</a:t>
            </a:fld>
            <a:endParaRPr lang="en-GB"/>
          </a:p>
        </p:txBody>
      </p:sp>
    </p:spTree>
    <p:extLst>
      <p:ext uri="{BB962C8B-B14F-4D97-AF65-F5344CB8AC3E}">
        <p14:creationId xmlns:p14="http://schemas.microsoft.com/office/powerpoint/2010/main" val="333259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capitalisation of class names and conventions for variables/functions]</a:t>
            </a:r>
          </a:p>
          <a:p>
            <a:r>
              <a:rPr lang="en-GB" dirty="0"/>
              <a:t>When you’re coding it might be hard to tell when writing your own classes is going to be useful at first. One of the advantages is that it groups code together into behaviours which can be attributed to a specific ‘object’. For example when I made minesweeper I used a class for the graphical user interface, which I only ever create one instance of, and also have a class for a minesweeper board. The GUI has behaviours such as changing the display, checking for mouse clicks, whereas the Board class has behaviours such as checking if it has been solved. The GUI will contain an </a:t>
            </a:r>
            <a:r>
              <a:rPr lang="en-GB"/>
              <a:t>instance of the </a:t>
            </a:r>
            <a:r>
              <a:rPr lang="en-GB" dirty="0"/>
              <a:t>Board class but not vice versa.</a:t>
            </a:r>
          </a:p>
        </p:txBody>
      </p:sp>
      <p:sp>
        <p:nvSpPr>
          <p:cNvPr id="4" name="Slide Number Placeholder 3"/>
          <p:cNvSpPr>
            <a:spLocks noGrp="1"/>
          </p:cNvSpPr>
          <p:nvPr>
            <p:ph type="sldNum" sz="quarter" idx="10"/>
          </p:nvPr>
        </p:nvSpPr>
        <p:spPr/>
        <p:txBody>
          <a:bodyPr/>
          <a:lstStyle/>
          <a:p>
            <a:fld id="{6E50C31B-5128-4CB2-8D4B-CBF503D17F3C}" type="slidenum">
              <a:rPr lang="en-GB" smtClean="0"/>
              <a:t>25</a:t>
            </a:fld>
            <a:endParaRPr lang="en-GB"/>
          </a:p>
        </p:txBody>
      </p:sp>
    </p:spTree>
    <p:extLst>
      <p:ext uri="{BB962C8B-B14F-4D97-AF65-F5344CB8AC3E}">
        <p14:creationId xmlns:p14="http://schemas.microsoft.com/office/powerpoint/2010/main" val="305428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27</a:t>
            </a:fld>
            <a:endParaRPr lang="en-GB"/>
          </a:p>
        </p:txBody>
      </p:sp>
    </p:spTree>
    <p:extLst>
      <p:ext uri="{BB962C8B-B14F-4D97-AF65-F5344CB8AC3E}">
        <p14:creationId xmlns:p14="http://schemas.microsoft.com/office/powerpoint/2010/main" val="54071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example of what can be done with Python – minesweeper.</a:t>
            </a:r>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4265425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28</a:t>
            </a:fld>
            <a:endParaRPr lang="en-GB"/>
          </a:p>
        </p:txBody>
      </p:sp>
    </p:spTree>
    <p:extLst>
      <p:ext uri="{BB962C8B-B14F-4D97-AF65-F5344CB8AC3E}">
        <p14:creationId xmlns:p14="http://schemas.microsoft.com/office/powerpoint/2010/main" val="4205562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30</a:t>
            </a:fld>
            <a:endParaRPr lang="en-GB"/>
          </a:p>
        </p:txBody>
      </p:sp>
    </p:spTree>
    <p:extLst>
      <p:ext uri="{BB962C8B-B14F-4D97-AF65-F5344CB8AC3E}">
        <p14:creationId xmlns:p14="http://schemas.microsoft.com/office/powerpoint/2010/main" val="4203574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31</a:t>
            </a:fld>
            <a:endParaRPr lang="en-GB"/>
          </a:p>
        </p:txBody>
      </p:sp>
    </p:spTree>
    <p:extLst>
      <p:ext uri="{BB962C8B-B14F-4D97-AF65-F5344CB8AC3E}">
        <p14:creationId xmlns:p14="http://schemas.microsoft.com/office/powerpoint/2010/main" val="802015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show tuples, maps, lambdas… then give quiz on data types (circle inherits from ellipse), before showing how functions can be passed as arguments.]</a:t>
            </a:r>
          </a:p>
        </p:txBody>
      </p:sp>
      <p:sp>
        <p:nvSpPr>
          <p:cNvPr id="4" name="Slide Number Placeholder 3"/>
          <p:cNvSpPr>
            <a:spLocks noGrp="1"/>
          </p:cNvSpPr>
          <p:nvPr>
            <p:ph type="sldNum" sz="quarter" idx="10"/>
          </p:nvPr>
        </p:nvSpPr>
        <p:spPr/>
        <p:txBody>
          <a:bodyPr/>
          <a:lstStyle/>
          <a:p>
            <a:fld id="{6E50C31B-5128-4CB2-8D4B-CBF503D17F3C}" type="slidenum">
              <a:rPr lang="en-GB" smtClean="0"/>
              <a:t>33</a:t>
            </a:fld>
            <a:endParaRPr lang="en-GB"/>
          </a:p>
        </p:txBody>
      </p:sp>
    </p:spTree>
    <p:extLst>
      <p:ext uri="{BB962C8B-B14F-4D97-AF65-F5344CB8AC3E}">
        <p14:creationId xmlns:p14="http://schemas.microsoft.com/office/powerpoint/2010/main" val="34480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who doesn’t have Python installed will need to do that now. If anyone’s not sure, ask me. It’s not too important that you have the newest version – Python 2 should be fine.</a:t>
            </a:r>
          </a:p>
        </p:txBody>
      </p:sp>
      <p:sp>
        <p:nvSpPr>
          <p:cNvPr id="4" name="Slide Number Placeholder 3"/>
          <p:cNvSpPr>
            <a:spLocks noGrp="1"/>
          </p:cNvSpPr>
          <p:nvPr>
            <p:ph type="sldNum" sz="quarter" idx="10"/>
          </p:nvPr>
        </p:nvSpPr>
        <p:spPr/>
        <p:txBody>
          <a:bodyPr/>
          <a:lstStyle/>
          <a:p>
            <a:fld id="{6E50C31B-5128-4CB2-8D4B-CBF503D17F3C}" type="slidenum">
              <a:rPr lang="en-GB" smtClean="0"/>
              <a:t>4</a:t>
            </a:fld>
            <a:endParaRPr lang="en-GB"/>
          </a:p>
        </p:txBody>
      </p:sp>
    </p:spTree>
    <p:extLst>
      <p:ext uri="{BB962C8B-B14F-4D97-AF65-F5344CB8AC3E}">
        <p14:creationId xmlns:p14="http://schemas.microsoft.com/office/powerpoint/2010/main" val="241751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strongly advise using IDLE, especially if you’re new to Python, as it will be easier to test out snippets of code which we’ll be doing a lot. If you have some experience and prefer to use something else that’s fine of course, you’ll probably have to execute the code on the command line though.</a:t>
            </a:r>
          </a:p>
          <a:p>
            <a:r>
              <a:rPr lang="en-GB" dirty="0"/>
              <a:t>Has everyone got an editor open? If you do, let’s try running one line of code. [Switch to IDLE] Type in your text editor something like x = 1/7, and on the next line print(x)… [run with IDLE or command line, interactive example e.g. x – 1…] Any object can be assigned to a variable using the equals symbol.</a:t>
            </a:r>
          </a:p>
        </p:txBody>
      </p:sp>
      <p:sp>
        <p:nvSpPr>
          <p:cNvPr id="4" name="Slide Number Placeholder 3"/>
          <p:cNvSpPr>
            <a:spLocks noGrp="1"/>
          </p:cNvSpPr>
          <p:nvPr>
            <p:ph type="sldNum" sz="quarter" idx="10"/>
          </p:nvPr>
        </p:nvSpPr>
        <p:spPr/>
        <p:txBody>
          <a:bodyPr/>
          <a:lstStyle/>
          <a:p>
            <a:fld id="{6E50C31B-5128-4CB2-8D4B-CBF503D17F3C}" type="slidenum">
              <a:rPr lang="en-GB" smtClean="0"/>
              <a:t>5</a:t>
            </a:fld>
            <a:endParaRPr lang="en-GB"/>
          </a:p>
        </p:txBody>
      </p:sp>
    </p:spTree>
    <p:extLst>
      <p:ext uri="{BB962C8B-B14F-4D97-AF65-F5344CB8AC3E}">
        <p14:creationId xmlns:p14="http://schemas.microsoft.com/office/powerpoint/2010/main" val="426529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these classes, anything in purple is written exactly as you could write it in Python. So you could copy any of these things and type it into the shell to experiment, and I’d recommend doing this. For example, you might see this and wonder if you can have a </a:t>
            </a:r>
            <a:r>
              <a:rPr lang="en-GB" dirty="0" err="1"/>
              <a:t>boolean</a:t>
            </a:r>
            <a:r>
              <a:rPr lang="en-GB" dirty="0"/>
              <a:t> inside a tuple – if you try it you’ll see that you can.</a:t>
            </a:r>
          </a:p>
          <a:p>
            <a:r>
              <a:rPr lang="en-GB" dirty="0"/>
              <a:t>[Write data types on board]</a:t>
            </a:r>
          </a:p>
        </p:txBody>
      </p:sp>
      <p:sp>
        <p:nvSpPr>
          <p:cNvPr id="4" name="Slide Number Placeholder 3"/>
          <p:cNvSpPr>
            <a:spLocks noGrp="1"/>
          </p:cNvSpPr>
          <p:nvPr>
            <p:ph type="sldNum" sz="quarter" idx="10"/>
          </p:nvPr>
        </p:nvSpPr>
        <p:spPr/>
        <p:txBody>
          <a:bodyPr/>
          <a:lstStyle/>
          <a:p>
            <a:fld id="{6E50C31B-5128-4CB2-8D4B-CBF503D17F3C}" type="slidenum">
              <a:rPr lang="en-GB" smtClean="0"/>
              <a:t>6</a:t>
            </a:fld>
            <a:endParaRPr lang="en-GB"/>
          </a:p>
        </p:txBody>
      </p:sp>
    </p:spTree>
    <p:extLst>
      <p:ext uri="{BB962C8B-B14F-4D97-AF65-F5344CB8AC3E}">
        <p14:creationId xmlns:p14="http://schemas.microsoft.com/office/powerpoint/2010/main" val="36725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rules and conventions for variable names.</a:t>
            </a:r>
          </a:p>
          <a:p>
            <a:r>
              <a:rPr lang="en-GB" dirty="0"/>
              <a:t>Like I said, if you’re not sure of anything that’s written on the slides, try typing in the purple code and see what happens when you run it.</a:t>
            </a:r>
          </a:p>
        </p:txBody>
      </p:sp>
      <p:sp>
        <p:nvSpPr>
          <p:cNvPr id="4" name="Slide Number Placeholder 3"/>
          <p:cNvSpPr>
            <a:spLocks noGrp="1"/>
          </p:cNvSpPr>
          <p:nvPr>
            <p:ph type="sldNum" sz="quarter" idx="10"/>
          </p:nvPr>
        </p:nvSpPr>
        <p:spPr/>
        <p:txBody>
          <a:bodyPr/>
          <a:lstStyle/>
          <a:p>
            <a:fld id="{6E50C31B-5128-4CB2-8D4B-CBF503D17F3C}" type="slidenum">
              <a:rPr lang="en-GB" smtClean="0"/>
              <a:t>7</a:t>
            </a:fld>
            <a:endParaRPr lang="en-GB"/>
          </a:p>
        </p:txBody>
      </p:sp>
    </p:spTree>
    <p:extLst>
      <p:ext uri="{BB962C8B-B14F-4D97-AF65-F5344CB8AC3E}">
        <p14:creationId xmlns:p14="http://schemas.microsoft.com/office/powerpoint/2010/main" val="172266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recap data types – ask audience to name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[Illustrate indexing on whiteboard]</a:t>
            </a:r>
          </a:p>
          <a:p>
            <a:endParaRPr lang="en-GB" dirty="0"/>
          </a:p>
        </p:txBody>
      </p:sp>
      <p:sp>
        <p:nvSpPr>
          <p:cNvPr id="4" name="Slide Number Placeholder 3"/>
          <p:cNvSpPr>
            <a:spLocks noGrp="1"/>
          </p:cNvSpPr>
          <p:nvPr>
            <p:ph type="sldNum" sz="quarter" idx="10"/>
          </p:nvPr>
        </p:nvSpPr>
        <p:spPr/>
        <p:txBody>
          <a:bodyPr/>
          <a:lstStyle/>
          <a:p>
            <a:fld id="{6E50C31B-5128-4CB2-8D4B-CBF503D17F3C}" type="slidenum">
              <a:rPr lang="en-GB" smtClean="0"/>
              <a:t>9</a:t>
            </a:fld>
            <a:endParaRPr lang="en-GB"/>
          </a:p>
        </p:txBody>
      </p:sp>
    </p:spTree>
    <p:extLst>
      <p:ext uri="{BB962C8B-B14F-4D97-AF65-F5344CB8AC3E}">
        <p14:creationId xmlns:p14="http://schemas.microsoft.com/office/powerpoint/2010/main" val="201110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the help function]</a:t>
            </a:r>
          </a:p>
          <a:p>
            <a:r>
              <a:rPr lang="en-GB" dirty="0"/>
              <a:t>[Demonstrate list functions and methods in shell and get everyone to try it]</a:t>
            </a:r>
          </a:p>
        </p:txBody>
      </p:sp>
      <p:sp>
        <p:nvSpPr>
          <p:cNvPr id="4" name="Slide Number Placeholder 3"/>
          <p:cNvSpPr>
            <a:spLocks noGrp="1"/>
          </p:cNvSpPr>
          <p:nvPr>
            <p:ph type="sldNum" sz="quarter" idx="10"/>
          </p:nvPr>
        </p:nvSpPr>
        <p:spPr/>
        <p:txBody>
          <a:bodyPr/>
          <a:lstStyle/>
          <a:p>
            <a:fld id="{6E50C31B-5128-4CB2-8D4B-CBF503D17F3C}" type="slidenum">
              <a:rPr lang="en-GB" smtClean="0"/>
              <a:t>10</a:t>
            </a:fld>
            <a:endParaRPr lang="en-GB"/>
          </a:p>
        </p:txBody>
      </p:sp>
    </p:spTree>
    <p:extLst>
      <p:ext uri="{BB962C8B-B14F-4D97-AF65-F5344CB8AC3E}">
        <p14:creationId xmlns:p14="http://schemas.microsoft.com/office/powerpoint/2010/main" val="310366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example in shell, showing how to handle multiple conditions. Get everyone to try it]</a:t>
            </a:r>
          </a:p>
        </p:txBody>
      </p:sp>
      <p:sp>
        <p:nvSpPr>
          <p:cNvPr id="4" name="Slide Number Placeholder 3"/>
          <p:cNvSpPr>
            <a:spLocks noGrp="1"/>
          </p:cNvSpPr>
          <p:nvPr>
            <p:ph type="sldNum" sz="quarter" idx="10"/>
          </p:nvPr>
        </p:nvSpPr>
        <p:spPr/>
        <p:txBody>
          <a:bodyPr/>
          <a:lstStyle/>
          <a:p>
            <a:fld id="{6E50C31B-5128-4CB2-8D4B-CBF503D17F3C}" type="slidenum">
              <a:rPr lang="en-GB" smtClean="0"/>
              <a:t>11</a:t>
            </a:fld>
            <a:endParaRPr lang="en-GB"/>
          </a:p>
        </p:txBody>
      </p:sp>
    </p:spTree>
    <p:extLst>
      <p:ext uri="{BB962C8B-B14F-4D97-AF65-F5344CB8AC3E}">
        <p14:creationId xmlns:p14="http://schemas.microsoft.com/office/powerpoint/2010/main" val="1497119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3/30/2017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3/30/2017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3/30/2017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3.png"/><Relationship Id="rId7" Type="http://schemas.openxmlformats.org/officeDocument/2006/relationships/slide" Target="slide20.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slide" Target="slide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lstStyle/>
          <a:p>
            <a:r>
              <a:rPr lang="en-GB" dirty="0"/>
              <a:t>Beginners’ Python</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
        <p:nvSpPr>
          <p:cNvPr id="6" name="Oval 5">
            <a:hlinkClick r:id="rId4" action="ppaction://hlinksldjump"/>
          </p:cNvPr>
          <p:cNvSpPr/>
          <p:nvPr/>
        </p:nvSpPr>
        <p:spPr>
          <a:xfrm>
            <a:off x="7739834" y="4807635"/>
            <a:ext cx="548640" cy="60491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1</a:t>
            </a:r>
          </a:p>
        </p:txBody>
      </p:sp>
      <p:sp>
        <p:nvSpPr>
          <p:cNvPr id="7" name="Oval 6">
            <a:hlinkClick r:id="rId5" action="ppaction://hlinksldjump"/>
          </p:cNvPr>
          <p:cNvSpPr/>
          <p:nvPr/>
        </p:nvSpPr>
        <p:spPr>
          <a:xfrm>
            <a:off x="8471786" y="4807635"/>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2</a:t>
            </a:r>
          </a:p>
        </p:txBody>
      </p:sp>
      <p:sp>
        <p:nvSpPr>
          <p:cNvPr id="8" name="Oval 7">
            <a:hlinkClick r:id="rId6" action="ppaction://hlinksldjump"/>
          </p:cNvPr>
          <p:cNvSpPr/>
          <p:nvPr/>
        </p:nvSpPr>
        <p:spPr>
          <a:xfrm>
            <a:off x="9212036" y="4805291"/>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3</a:t>
            </a:r>
          </a:p>
        </p:txBody>
      </p:sp>
      <p:sp>
        <p:nvSpPr>
          <p:cNvPr id="9" name="Oval 8">
            <a:hlinkClick r:id="rId7" action="ppaction://hlinksldjump"/>
          </p:cNvPr>
          <p:cNvSpPr/>
          <p:nvPr/>
        </p:nvSpPr>
        <p:spPr>
          <a:xfrm>
            <a:off x="9952286" y="4805290"/>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4</a:t>
            </a:r>
          </a:p>
        </p:txBody>
      </p:sp>
      <p:sp>
        <p:nvSpPr>
          <p:cNvPr id="10" name="Oval 9">
            <a:hlinkClick r:id="rId8" action="ppaction://hlinksldjump"/>
          </p:cNvPr>
          <p:cNvSpPr/>
          <p:nvPr/>
        </p:nvSpPr>
        <p:spPr>
          <a:xfrm>
            <a:off x="7739834" y="5584706"/>
            <a:ext cx="548640" cy="604911"/>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5</a:t>
            </a:r>
          </a:p>
        </p:txBody>
      </p:sp>
      <p:sp>
        <p:nvSpPr>
          <p:cNvPr id="11" name="Oval 10"/>
          <p:cNvSpPr/>
          <p:nvPr/>
        </p:nvSpPr>
        <p:spPr>
          <a:xfrm>
            <a:off x="8471786" y="5584706"/>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6</a:t>
            </a:r>
          </a:p>
        </p:txBody>
      </p:sp>
      <p:sp>
        <p:nvSpPr>
          <p:cNvPr id="12" name="Oval 11">
            <a:hlinkClick r:id="rId9" action="ppaction://hlinksldjump"/>
          </p:cNvPr>
          <p:cNvSpPr/>
          <p:nvPr/>
        </p:nvSpPr>
        <p:spPr>
          <a:xfrm>
            <a:off x="9212036" y="5582362"/>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7</a:t>
            </a:r>
          </a:p>
        </p:txBody>
      </p:sp>
      <p:sp>
        <p:nvSpPr>
          <p:cNvPr id="13" name="Oval 12"/>
          <p:cNvSpPr/>
          <p:nvPr/>
        </p:nvSpPr>
        <p:spPr>
          <a:xfrm>
            <a:off x="9952286" y="5582361"/>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8</a:t>
            </a:r>
          </a:p>
        </p:txBody>
      </p:sp>
    </p:spTree>
    <p:extLst>
      <p:ext uri="{BB962C8B-B14F-4D97-AF65-F5344CB8AC3E}">
        <p14:creationId xmlns:p14="http://schemas.microsoft.com/office/powerpoint/2010/main" val="179836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Operations</a:t>
            </a:r>
          </a:p>
        </p:txBody>
      </p:sp>
      <p:sp>
        <p:nvSpPr>
          <p:cNvPr id="3" name="Content Placeholder 2"/>
          <p:cNvSpPr>
            <a:spLocks noGrp="1"/>
          </p:cNvSpPr>
          <p:nvPr>
            <p:ph idx="1"/>
          </p:nvPr>
        </p:nvSpPr>
        <p:spPr>
          <a:xfrm>
            <a:off x="1141412" y="2097088"/>
            <a:ext cx="9905999" cy="3669531"/>
          </a:xfrm>
          <a:solidFill>
            <a:srgbClr val="36AAC5"/>
          </a:solidFill>
        </p:spPr>
        <p:txBody>
          <a:bodyPr numCol="1">
            <a:normAutofit/>
          </a:bodyPr>
          <a:lstStyle/>
          <a:p>
            <a:pPr>
              <a:spcBef>
                <a:spcPts val="1200"/>
              </a:spcBef>
            </a:pPr>
            <a:r>
              <a:rPr lang="en-GB" dirty="0">
                <a:cs typeface="Courier New" panose="02070309020205020404" pitchFamily="49" charset="0"/>
              </a:rPr>
              <a:t>Addition, multiplication: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 2]</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3*</a:t>
            </a:r>
            <a:r>
              <a:rPr lang="en-GB" dirty="0" err="1">
                <a:solidFill>
                  <a:srgbClr val="7030A0"/>
                </a:solidFill>
                <a:latin typeface="Courier New" panose="02070309020205020404" pitchFamily="49" charset="0"/>
                <a:cs typeface="Courier New" panose="02070309020205020404" pitchFamily="49" charset="0"/>
              </a:rPr>
              <a:t>my_list</a:t>
            </a:r>
            <a:endParaRPr lang="en-GB" dirty="0">
              <a:solidFill>
                <a:srgbClr val="7030A0"/>
              </a:solidFill>
              <a:latin typeface="Courier New" panose="02070309020205020404" pitchFamily="49" charset="0"/>
              <a:cs typeface="Courier New" panose="02070309020205020404" pitchFamily="49" charset="0"/>
            </a:endParaRPr>
          </a:p>
          <a:p>
            <a:pPr>
              <a:spcBef>
                <a:spcPts val="1200"/>
              </a:spcBef>
            </a:pPr>
            <a:r>
              <a:rPr lang="en-GB" dirty="0">
                <a:cs typeface="Courier New" panose="02070309020205020404" pitchFamily="49" charset="0"/>
              </a:rPr>
              <a:t>Create a list with </a:t>
            </a:r>
            <a:r>
              <a:rPr lang="en-GB" dirty="0">
                <a:latin typeface="Courier New" panose="02070309020205020404" pitchFamily="49" charset="0"/>
                <a:cs typeface="Courier New" panose="02070309020205020404" pitchFamily="49" charset="0"/>
              </a:rPr>
              <a:t>range</a:t>
            </a:r>
            <a:r>
              <a:rPr lang="en-GB" dirty="0">
                <a:latin typeface="+mj-lt"/>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list(range(10))</a:t>
            </a:r>
            <a:r>
              <a:rPr lang="en-GB" dirty="0">
                <a:latin typeface="+mj-lt"/>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list(range(1,10,2))</a:t>
            </a:r>
          </a:p>
          <a:p>
            <a:pPr>
              <a:spcBef>
                <a:spcPts val="1200"/>
              </a:spcBef>
            </a:pPr>
            <a:r>
              <a:rPr lang="en-GB" dirty="0">
                <a:cs typeface="Courier New" panose="02070309020205020404" pitchFamily="49" charset="0"/>
              </a:rPr>
              <a:t>List functions: </a:t>
            </a:r>
            <a:r>
              <a:rPr lang="en-GB" dirty="0" err="1">
                <a:solidFill>
                  <a:srgbClr val="7030A0"/>
                </a:solidFill>
                <a:latin typeface="Courier New" panose="02070309020205020404" pitchFamily="49" charset="0"/>
                <a:cs typeface="Courier New" panose="02070309020205020404" pitchFamily="49" charset="0"/>
              </a:rPr>
              <a:t>len</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sorted(</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p>
          <a:p>
            <a:pPr>
              <a:spcBef>
                <a:spcPts val="1200"/>
              </a:spcBef>
            </a:pPr>
            <a:r>
              <a:rPr lang="en-GB" dirty="0">
                <a:cs typeface="Courier New" panose="02070309020205020404" pitchFamily="49" charset="0"/>
              </a:rPr>
              <a:t>List methods: </a:t>
            </a:r>
            <a:r>
              <a:rPr lang="en-GB" dirty="0" err="1">
                <a:solidFill>
                  <a:srgbClr val="7030A0"/>
                </a:solidFill>
                <a:latin typeface="Courier New" panose="02070309020205020404" pitchFamily="49" charset="0"/>
                <a:cs typeface="Courier New" panose="02070309020205020404" pitchFamily="49" charset="0"/>
              </a:rPr>
              <a:t>my_list.append</a:t>
            </a:r>
            <a:r>
              <a:rPr lang="en-GB" dirty="0">
                <a:solidFill>
                  <a:srgbClr val="7030A0"/>
                </a:solidFill>
                <a:latin typeface="Courier New" panose="02070309020205020404" pitchFamily="49" charset="0"/>
                <a:cs typeface="Courier New" panose="02070309020205020404" pitchFamily="49" charset="0"/>
              </a:rPr>
              <a:t>(‘a’)</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my_list.insert</a:t>
            </a:r>
            <a:r>
              <a:rPr lang="en-GB" dirty="0">
                <a:solidFill>
                  <a:srgbClr val="7030A0"/>
                </a:solidFill>
                <a:latin typeface="Courier New" panose="02070309020205020404" pitchFamily="49" charset="0"/>
                <a:cs typeface="Courier New" panose="02070309020205020404" pitchFamily="49" charset="0"/>
              </a:rPr>
              <a:t>(0, 35)</a:t>
            </a:r>
            <a:r>
              <a:rPr lang="en-GB" dirty="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my_list.pop</a:t>
            </a:r>
            <a:r>
              <a:rPr lang="en-GB" dirty="0">
                <a:solidFill>
                  <a:srgbClr val="7030A0"/>
                </a:solidFill>
                <a:latin typeface="Courier New" panose="02070309020205020404" pitchFamily="49" charset="0"/>
                <a:cs typeface="Courier New" panose="02070309020205020404" pitchFamily="49" charset="0"/>
              </a:rPr>
              <a:t>(2)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my_list.remove</a:t>
            </a:r>
            <a:r>
              <a:rPr lang="en-GB" dirty="0">
                <a:solidFill>
                  <a:srgbClr val="7030A0"/>
                </a:solidFill>
                <a:latin typeface="Courier New" panose="02070309020205020404" pitchFamily="49" charset="0"/>
                <a:cs typeface="Courier New" panose="02070309020205020404" pitchFamily="49" charset="0"/>
              </a:rPr>
              <a:t>(‘a’)</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my_list.index</a:t>
            </a:r>
            <a:r>
              <a:rPr lang="en-GB" dirty="0">
                <a:solidFill>
                  <a:srgbClr val="7030A0"/>
                </a:solidFill>
                <a:latin typeface="Courier New" panose="02070309020205020404" pitchFamily="49" charset="0"/>
                <a:cs typeface="Courier New" panose="02070309020205020404" pitchFamily="49" charset="0"/>
              </a:rPr>
              <a:t>(35)</a:t>
            </a:r>
          </a:p>
          <a:p>
            <a:pPr>
              <a:spcBef>
                <a:spcPts val="1200"/>
              </a:spcBef>
            </a:pPr>
            <a:endParaRPr lang="en-GB"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5571242" y="755370"/>
            <a:ext cx="5476170" cy="1015663"/>
          </a:xfrm>
          <a:prstGeom prst="rect">
            <a:avLst/>
          </a:prstGeom>
          <a:noFill/>
        </p:spPr>
        <p:txBody>
          <a:bodyPr wrap="square" rtlCol="0">
            <a:spAutoFit/>
          </a:bodyPr>
          <a:lstStyle/>
          <a:p>
            <a:pPr algn="ctr"/>
            <a:r>
              <a:rPr lang="en-GB" sz="2000" dirty="0">
                <a:cs typeface="Courier New" panose="02070309020205020404" pitchFamily="49" charset="0"/>
              </a:rPr>
              <a:t>Type help([function/object]) in the shell to see information about how to use the function/object, e.g. </a:t>
            </a:r>
            <a:r>
              <a:rPr lang="en-GB" sz="2000" dirty="0">
                <a:solidFill>
                  <a:srgbClr val="7030A0"/>
                </a:solidFill>
                <a:latin typeface="Courier New" panose="02070309020205020404" pitchFamily="49" charset="0"/>
                <a:cs typeface="Courier New" panose="02070309020205020404" pitchFamily="49" charset="0"/>
              </a:rPr>
              <a:t>help(range)</a:t>
            </a:r>
            <a:r>
              <a:rPr lang="en-GB" sz="2000" dirty="0">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help(</a:t>
            </a:r>
            <a:r>
              <a:rPr lang="en-GB" sz="2000" dirty="0" err="1">
                <a:solidFill>
                  <a:srgbClr val="7030A0"/>
                </a:solidFill>
                <a:latin typeface="Courier New" panose="02070309020205020404" pitchFamily="49" charset="0"/>
                <a:cs typeface="Courier New" panose="02070309020205020404" pitchFamily="49" charset="0"/>
              </a:rPr>
              <a:t>len</a:t>
            </a:r>
            <a:r>
              <a:rPr lang="en-GB" sz="2000" dirty="0">
                <a:solidFill>
                  <a:srgbClr val="7030A0"/>
                </a:solidFill>
                <a:latin typeface="Courier New" panose="02070309020205020404" pitchFamily="49" charset="0"/>
                <a:cs typeface="Courier New" panose="02070309020205020404" pitchFamily="49" charset="0"/>
              </a:rPr>
              <a:t>)</a:t>
            </a:r>
            <a:r>
              <a:rPr lang="en-GB" sz="2000" dirty="0">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help(list)</a:t>
            </a:r>
          </a:p>
        </p:txBody>
      </p:sp>
    </p:spTree>
    <p:extLst>
      <p:ext uri="{BB962C8B-B14F-4D97-AF65-F5344CB8AC3E}">
        <p14:creationId xmlns:p14="http://schemas.microsoft.com/office/powerpoint/2010/main" val="3124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Courier New" panose="02070309020205020404" pitchFamily="49" charset="0"/>
              </a:rPr>
              <a:t>If</a:t>
            </a:r>
            <a:r>
              <a:rPr lang="en-GB" dirty="0"/>
              <a:t> Statements</a:t>
            </a:r>
          </a:p>
        </p:txBody>
      </p:sp>
      <p:sp>
        <p:nvSpPr>
          <p:cNvPr id="3" name="Content Placeholder 2"/>
          <p:cNvSpPr>
            <a:spLocks noGrp="1"/>
          </p:cNvSpPr>
          <p:nvPr>
            <p:ph idx="1"/>
          </p:nvPr>
        </p:nvSpPr>
        <p:spPr>
          <a:solidFill>
            <a:srgbClr val="36AAC5"/>
          </a:solidFill>
        </p:spPr>
        <p:txBody>
          <a:bodyPr numCol="2">
            <a:normAutofit lnSpcReduction="100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 </a:t>
            </a:r>
            <a:r>
              <a:rPr lang="en-GB" dirty="0"/>
              <a:t>(optional)</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[and this]</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 </a:t>
            </a:r>
            <a:r>
              <a:rPr lang="en-GB" dirty="0"/>
              <a:t>(optional)</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if x &gt;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print(“Positive”)</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elif</a:t>
            </a:r>
            <a:r>
              <a:rPr lang="en-GB" dirty="0">
                <a:solidFill>
                  <a:srgbClr val="7030A0"/>
                </a:solidFill>
                <a:latin typeface="Courier New" panose="02070309020205020404" pitchFamily="49" charset="0"/>
                <a:cs typeface="Courier New" panose="02070309020205020404" pitchFamily="49" charset="0"/>
              </a:rPr>
              <a:t> x ==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print(“Zero”)</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else:</a:t>
            </a: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print(“Negative”)</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223819" y="679956"/>
            <a:ext cx="4823592" cy="1015663"/>
          </a:xfrm>
          <a:prstGeom prst="rect">
            <a:avLst/>
          </a:prstGeom>
          <a:noFill/>
        </p:spPr>
        <p:txBody>
          <a:bodyPr wrap="square" rtlCol="0">
            <a:spAutoFit/>
          </a:bodyPr>
          <a:lstStyle/>
          <a:p>
            <a:pPr algn="ctr"/>
            <a:r>
              <a:rPr lang="en-GB" sz="2000" dirty="0">
                <a:cs typeface="Courier New" panose="02070309020205020404" pitchFamily="49" charset="0"/>
              </a:rPr>
              <a:t>Remember the </a:t>
            </a:r>
            <a:r>
              <a:rPr lang="en-GB" sz="2000" b="1" dirty="0">
                <a:cs typeface="Courier New" panose="02070309020205020404" pitchFamily="49" charset="0"/>
              </a:rPr>
              <a:t>colon</a:t>
            </a:r>
            <a:r>
              <a:rPr lang="en-GB" sz="2000" dirty="0">
                <a:cs typeface="Courier New" panose="02070309020205020404" pitchFamily="49" charset="0"/>
              </a:rPr>
              <a:t> after the </a:t>
            </a:r>
            <a:r>
              <a:rPr lang="en-GB" sz="2000" dirty="0">
                <a:latin typeface="Courier New" panose="02070309020205020404" pitchFamily="49" charset="0"/>
                <a:cs typeface="Courier New" panose="02070309020205020404" pitchFamily="49" charset="0"/>
              </a:rPr>
              <a:t>if</a:t>
            </a:r>
            <a:r>
              <a:rPr lang="en-GB" sz="2000" dirty="0">
                <a:cs typeface="Courier New" panose="02070309020205020404" pitchFamily="49" charset="0"/>
              </a:rPr>
              <a:t> statement, and that an </a:t>
            </a:r>
            <a:r>
              <a:rPr lang="en-GB" sz="2000" b="1" dirty="0">
                <a:cs typeface="Courier New" panose="02070309020205020404" pitchFamily="49" charset="0"/>
              </a:rPr>
              <a:t>indent</a:t>
            </a:r>
            <a:r>
              <a:rPr lang="en-GB" sz="2000" dirty="0">
                <a:cs typeface="Courier New" panose="02070309020205020404" pitchFamily="49" charset="0"/>
              </a:rPr>
              <a:t> always follows a colon.</a:t>
            </a:r>
          </a:p>
          <a:p>
            <a:pPr algn="ctr"/>
            <a:r>
              <a:rPr lang="en-GB" sz="2000" b="1" dirty="0">
                <a:cs typeface="Courier New" panose="02070309020205020404" pitchFamily="49" charset="0"/>
              </a:rPr>
              <a:t>Indentation</a:t>
            </a:r>
            <a:r>
              <a:rPr lang="en-GB" sz="2000" dirty="0">
                <a:cs typeface="Courier New" panose="02070309020205020404" pitchFamily="49" charset="0"/>
              </a:rPr>
              <a:t> is essential in Python.</a:t>
            </a:r>
          </a:p>
        </p:txBody>
      </p:sp>
    </p:spTree>
    <p:extLst>
      <p:ext uri="{BB962C8B-B14F-4D97-AF65-F5344CB8AC3E}">
        <p14:creationId xmlns:p14="http://schemas.microsoft.com/office/powerpoint/2010/main" val="259919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Loops</a:t>
            </a:r>
          </a:p>
        </p:txBody>
      </p:sp>
      <p:sp>
        <p:nvSpPr>
          <p:cNvPr id="3" name="Content Placeholder 2"/>
          <p:cNvSpPr>
            <a:spLocks noGrp="1"/>
          </p:cNvSpPr>
          <p:nvPr>
            <p:ph idx="1"/>
          </p:nvPr>
        </p:nvSpPr>
        <p:spPr>
          <a:xfrm>
            <a:off x="1141412" y="2097088"/>
            <a:ext cx="9905999" cy="3786187"/>
          </a:xfrm>
          <a:solidFill>
            <a:srgbClr val="36AAC5"/>
          </a:solidFill>
        </p:spPr>
        <p:txBody>
          <a:bodyPr numCol="2">
            <a:normAutofit/>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if </a:t>
            </a:r>
            <a:r>
              <a:rPr lang="en-GB" dirty="0">
                <a:solidFill>
                  <a:srgbClr val="7030A0"/>
                </a:solidFill>
              </a:rPr>
              <a:t>[condition]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break </a:t>
            </a:r>
            <a:r>
              <a:rPr lang="en-GB" dirty="0"/>
              <a:t>(optional)</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a:solidFill>
                  <a:srgbClr val="7030A0"/>
                </a:solidFill>
              </a:rPr>
              <a:t>[variable]</a:t>
            </a:r>
            <a:r>
              <a:rPr lang="en-GB" dirty="0">
                <a:solidFill>
                  <a:srgbClr val="7030A0"/>
                </a:solidFill>
                <a:latin typeface="Courier New" panose="02070309020205020404" pitchFamily="49" charset="0"/>
                <a:cs typeface="Courier New" panose="02070309020205020404" pitchFamily="49" charset="0"/>
              </a:rPr>
              <a:t> in </a:t>
            </a:r>
            <a:r>
              <a:rPr lang="en-GB" dirty="0">
                <a:solidFill>
                  <a:srgbClr val="7030A0"/>
                </a:solidFill>
              </a:rPr>
              <a:t>[</a:t>
            </a:r>
            <a:r>
              <a:rPr lang="en-GB" dirty="0" err="1">
                <a:solidFill>
                  <a:srgbClr val="7030A0"/>
                </a:solidFill>
              </a:rPr>
              <a:t>iterable</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while True: </a:t>
            </a:r>
            <a:r>
              <a:rPr lang="en-GB" dirty="0">
                <a:cs typeface="Courier New" panose="02070309020205020404" pitchFamily="49" charset="0"/>
              </a:rPr>
              <a:t>(infinite loop!)</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print(x)</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x += 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if x &gt; 5:</a:t>
            </a:r>
          </a:p>
          <a:p>
            <a:pPr marL="0" indent="0">
              <a:spcBef>
                <a:spcPts val="0"/>
              </a:spcBef>
              <a:spcAft>
                <a:spcPts val="1200"/>
              </a:spcAft>
              <a:buNone/>
            </a:pPr>
            <a:r>
              <a:rPr lang="en-GB" dirty="0">
                <a:solidFill>
                  <a:srgbClr val="7030A0"/>
                </a:solidFill>
                <a:latin typeface="Courier New" panose="02070309020205020404" pitchFamily="49" charset="0"/>
                <a:cs typeface="Courier New" panose="02070309020205020404" pitchFamily="49" charset="0"/>
              </a:rPr>
              <a:t>         break</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for </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 in [1, 2, “text!”]: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794695" y="833476"/>
            <a:ext cx="4252716" cy="707886"/>
          </a:xfrm>
          <a:prstGeom prst="rect">
            <a:avLst/>
          </a:prstGeom>
          <a:noFill/>
        </p:spPr>
        <p:txBody>
          <a:bodyPr wrap="square" rtlCol="0">
            <a:spAutoFit/>
          </a:bodyPr>
          <a:lstStyle/>
          <a:p>
            <a:pPr algn="ctr"/>
            <a:r>
              <a:rPr lang="en-GB" sz="2000" dirty="0">
                <a:cs typeface="Courier New" panose="02070309020205020404" pitchFamily="49" charset="0"/>
              </a:rPr>
              <a:t>Use the </a:t>
            </a:r>
            <a:r>
              <a:rPr lang="en-GB" sz="2000" dirty="0">
                <a:latin typeface="Courier New" panose="02070309020205020404" pitchFamily="49" charset="0"/>
                <a:cs typeface="Courier New" panose="02070309020205020404" pitchFamily="49" charset="0"/>
              </a:rPr>
              <a:t>break</a:t>
            </a:r>
            <a:r>
              <a:rPr lang="en-GB" sz="2000" dirty="0">
                <a:cs typeface="Courier New" panose="02070309020205020404" pitchFamily="49" charset="0"/>
              </a:rPr>
              <a:t> keyword to immediately stop the innermost loop.</a:t>
            </a:r>
          </a:p>
        </p:txBody>
      </p:sp>
    </p:spTree>
    <p:extLst>
      <p:ext uri="{BB962C8B-B14F-4D97-AF65-F5344CB8AC3E}">
        <p14:creationId xmlns:p14="http://schemas.microsoft.com/office/powerpoint/2010/main" val="340494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2</a:t>
            </a:r>
          </a:p>
        </p:txBody>
      </p:sp>
      <p:sp>
        <p:nvSpPr>
          <p:cNvPr id="3" name="Content Placeholder 2"/>
          <p:cNvSpPr>
            <a:spLocks noGrp="1"/>
          </p:cNvSpPr>
          <p:nvPr>
            <p:ph idx="1"/>
          </p:nvPr>
        </p:nvSpPr>
        <p:spPr>
          <a:xfrm>
            <a:off x="1141412" y="2097088"/>
            <a:ext cx="9905999" cy="3694113"/>
          </a:xfrm>
          <a:solidFill>
            <a:srgbClr val="36AAC5"/>
          </a:solidFill>
        </p:spPr>
        <p:txBody>
          <a:bodyPr>
            <a:normAutofit lnSpcReduction="10000"/>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challenge2.py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to modify the code to achieve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19498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Comprehensions	</a:t>
            </a:r>
          </a:p>
        </p:txBody>
      </p:sp>
      <p:sp>
        <p:nvSpPr>
          <p:cNvPr id="3" name="Content Placeholder 2"/>
          <p:cNvSpPr>
            <a:spLocks noGrp="1"/>
          </p:cNvSpPr>
          <p:nvPr>
            <p:ph idx="1"/>
          </p:nvPr>
        </p:nvSpPr>
        <p:spPr>
          <a:solidFill>
            <a:srgbClr val="36AAC5"/>
          </a:solidFill>
        </p:spPr>
        <p:txBody>
          <a:bodyPr/>
          <a:lstStyle/>
          <a:p>
            <a:r>
              <a:rPr lang="en-GB" dirty="0"/>
              <a:t>Simple way to construct lists using one or more conditions.</a:t>
            </a:r>
          </a:p>
          <a:p>
            <a:r>
              <a:rPr lang="en-GB" dirty="0"/>
              <a:t>Useful for ‘flattening’ lists.</a:t>
            </a:r>
          </a:p>
          <a:p>
            <a:r>
              <a:rPr lang="en-GB" dirty="0"/>
              <a:t>e.g. </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num</a:t>
            </a:r>
            <a:r>
              <a:rPr lang="en-GB" dirty="0">
                <a:solidFill>
                  <a:srgbClr val="7030A0"/>
                </a:solidFill>
                <a:latin typeface="Courier New" panose="02070309020205020404" pitchFamily="49" charset="0"/>
                <a:cs typeface="Courier New" panose="02070309020205020404" pitchFamily="49" charset="0"/>
              </a:rPr>
              <a:t> for </a:t>
            </a:r>
            <a:r>
              <a:rPr lang="en-GB" dirty="0" err="1">
                <a:solidFill>
                  <a:srgbClr val="7030A0"/>
                </a:solidFill>
                <a:latin typeface="Courier New" panose="02070309020205020404" pitchFamily="49" charset="0"/>
                <a:cs typeface="Courier New" panose="02070309020205020404" pitchFamily="49" charset="0"/>
              </a:rPr>
              <a:t>num</a:t>
            </a:r>
            <a:r>
              <a:rPr lang="en-GB" dirty="0">
                <a:solidFill>
                  <a:srgbClr val="7030A0"/>
                </a:solidFill>
                <a:latin typeface="Courier New" panose="02070309020205020404" pitchFamily="49" charset="0"/>
                <a:cs typeface="Courier New" panose="02070309020205020404" pitchFamily="49" charset="0"/>
              </a:rPr>
              <a:t> in range(10) if </a:t>
            </a:r>
            <a:r>
              <a:rPr lang="en-GB" dirty="0" err="1">
                <a:solidFill>
                  <a:srgbClr val="7030A0"/>
                </a:solidFill>
                <a:latin typeface="Courier New" panose="02070309020205020404" pitchFamily="49" charset="0"/>
                <a:cs typeface="Courier New" panose="02070309020205020404" pitchFamily="49" charset="0"/>
              </a:rPr>
              <a:t>num</a:t>
            </a:r>
            <a:r>
              <a:rPr lang="en-GB" dirty="0">
                <a:solidFill>
                  <a:srgbClr val="7030A0"/>
                </a:solidFill>
                <a:latin typeface="Courier New" panose="02070309020205020404" pitchFamily="49" charset="0"/>
                <a:cs typeface="Courier New" panose="02070309020205020404" pitchFamily="49" charset="0"/>
              </a:rPr>
              <a:t>**2 &lt; 50]</a:t>
            </a:r>
            <a:r>
              <a:rPr lang="en-GB" dirty="0"/>
              <a:t>,</a:t>
            </a:r>
          </a:p>
          <a:p>
            <a:pPr marL="0" indent="0">
              <a:buNone/>
            </a:pP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**0.5 for </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 in range(6)]</a:t>
            </a:r>
            <a:r>
              <a:rPr lang="en-GB" dirty="0">
                <a:latin typeface="+mj-lt"/>
                <a:cs typeface="Courier New" panose="02070309020205020404" pitchFamily="49" charset="0"/>
              </a:rPr>
              <a:t>,</a:t>
            </a:r>
          </a:p>
          <a:p>
            <a:pPr marL="0" indent="0">
              <a:buNone/>
            </a:pP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 for row in [[1, 2], [3, 4]] for </a:t>
            </a:r>
            <a:r>
              <a:rPr lang="en-GB" dirty="0" err="1">
                <a:solidFill>
                  <a:srgbClr val="7030A0"/>
                </a:solidFill>
                <a:latin typeface="Courier New" panose="02070309020205020404" pitchFamily="49" charset="0"/>
                <a:cs typeface="Courier New" panose="02070309020205020404" pitchFamily="49" charset="0"/>
              </a:rPr>
              <a:t>i</a:t>
            </a:r>
            <a:r>
              <a:rPr lang="en-GB" dirty="0">
                <a:solidFill>
                  <a:srgbClr val="7030A0"/>
                </a:solidFill>
                <a:latin typeface="Courier New" panose="02070309020205020404" pitchFamily="49" charset="0"/>
                <a:cs typeface="Courier New" panose="02070309020205020404" pitchFamily="49" charset="0"/>
              </a:rPr>
              <a:t> in row]</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3119791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Functions</a:t>
            </a:r>
          </a:p>
        </p:txBody>
      </p:sp>
      <p:sp>
        <p:nvSpPr>
          <p:cNvPr id="3" name="Content Placeholder 2"/>
          <p:cNvSpPr>
            <a:spLocks noGrp="1"/>
          </p:cNvSpPr>
          <p:nvPr>
            <p:ph idx="1"/>
          </p:nvPr>
        </p:nvSpPr>
        <p:spPr>
          <a:solidFill>
            <a:srgbClr val="36AAC5"/>
          </a:solidFill>
        </p:spPr>
        <p:txBody>
          <a:bodyPr/>
          <a:lstStyle/>
          <a:p>
            <a:r>
              <a:rPr lang="en-GB" dirty="0"/>
              <a:t>Called using parentheses, often with arguments inside</a:t>
            </a:r>
          </a:p>
          <a:p>
            <a:r>
              <a:rPr lang="en-GB" dirty="0"/>
              <a:t>Can be defined to take a fixed number of arguments</a:t>
            </a:r>
          </a:p>
          <a:p>
            <a:r>
              <a:rPr lang="en-GB" dirty="0"/>
              <a:t>Arguments can be any data type (any object)</a:t>
            </a:r>
          </a:p>
          <a:p>
            <a:r>
              <a:rPr lang="en-GB" dirty="0"/>
              <a:t>Arguments can be made optional by giving default values</a:t>
            </a:r>
          </a:p>
          <a:p>
            <a:r>
              <a:rPr lang="en-GB" dirty="0"/>
              <a:t>Can alternatively be defined to take any number of arguments</a:t>
            </a:r>
          </a:p>
          <a:p>
            <a:endParaRPr lang="en-GB" dirty="0"/>
          </a:p>
          <a:p>
            <a:endParaRPr lang="en-GB" dirty="0"/>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71202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useful Functions</a:t>
            </a:r>
          </a:p>
        </p:txBody>
      </p:sp>
      <p:sp>
        <p:nvSpPr>
          <p:cNvPr id="3" name="Content Placeholder 2"/>
          <p:cNvSpPr>
            <a:spLocks noGrp="1"/>
          </p:cNvSpPr>
          <p:nvPr>
            <p:ph idx="1"/>
          </p:nvPr>
        </p:nvSpPr>
        <p:spPr>
          <a:solidFill>
            <a:srgbClr val="36AAC5"/>
          </a:solidFill>
        </p:spPr>
        <p:txBody>
          <a:bodyPr numCol="2">
            <a:normAutofit lnSpcReduction="10000"/>
          </a:bodyPr>
          <a:lstStyle/>
          <a:p>
            <a:pPr marL="0" indent="0">
              <a:spcBef>
                <a:spcPts val="0"/>
              </a:spcBef>
              <a:buNone/>
            </a:pPr>
            <a:r>
              <a:rPr lang="en-GB" dirty="0" err="1">
                <a:latin typeface="Courier New" panose="02070309020205020404" pitchFamily="49" charset="0"/>
                <a:cs typeface="Courier New" panose="02070309020205020404" pitchFamily="49" charset="0"/>
              </a:rPr>
              <a:t>len</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str</a:t>
            </a: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sorted(list)</a:t>
            </a:r>
          </a:p>
          <a:p>
            <a:pPr marL="0" indent="0">
              <a:spcBef>
                <a:spcPts val="0"/>
              </a:spcBef>
              <a:buNone/>
            </a:pPr>
            <a:r>
              <a:rPr lang="en-GB" dirty="0">
                <a:latin typeface="Courier New" panose="02070309020205020404" pitchFamily="49" charset="0"/>
                <a:cs typeface="Courier New" panose="02070309020205020404" pitchFamily="49" charset="0"/>
              </a:rPr>
              <a:t>reversed(list)</a:t>
            </a:r>
            <a:endParaRPr lang="en-GB" dirty="0">
              <a:latin typeface="+mj-lt"/>
              <a:cs typeface="Courier New" panose="02070309020205020404" pitchFamily="49" charset="0"/>
            </a:endParaRPr>
          </a:p>
          <a:p>
            <a:pPr marL="0" indent="0">
              <a:spcBef>
                <a:spcPts val="0"/>
              </a:spcBef>
              <a:buNone/>
            </a:pPr>
            <a:r>
              <a:rPr lang="en-GB" dirty="0">
                <a:latin typeface="Courier New" panose="02070309020205020404" pitchFamily="49" charset="0"/>
                <a:cs typeface="Courier New" panose="02070309020205020404" pitchFamily="49" charset="0"/>
              </a:rPr>
              <a:t>sum(list)</a:t>
            </a:r>
          </a:p>
          <a:p>
            <a:pPr marL="0" indent="0">
              <a:spcBef>
                <a:spcPts val="0"/>
              </a:spcBef>
              <a:buNone/>
            </a:pPr>
            <a:r>
              <a:rPr lang="en-GB" dirty="0">
                <a:latin typeface="Courier New" panose="02070309020205020404" pitchFamily="49" charset="0"/>
                <a:cs typeface="Courier New" panose="02070309020205020404" pitchFamily="49" charset="0"/>
              </a:rPr>
              <a:t>max/min(list)</a:t>
            </a:r>
          </a:p>
          <a:p>
            <a:pPr marL="0" indent="0">
              <a:spcBef>
                <a:spcPts val="0"/>
              </a:spcBef>
              <a:buNone/>
            </a:pPr>
            <a:r>
              <a:rPr lang="en-GB" dirty="0">
                <a:latin typeface="Courier New" panose="02070309020205020404" pitchFamily="49" charset="0"/>
                <a:cs typeface="Courier New" panose="02070309020205020404" pitchFamily="49" charset="0"/>
              </a:rPr>
              <a:t>range([start],stop,[step])</a:t>
            </a:r>
          </a:p>
          <a:p>
            <a:pPr marL="0" indent="0">
              <a:spcBef>
                <a:spcPts val="0"/>
              </a:spcBef>
              <a:buNone/>
            </a:pPr>
            <a:r>
              <a:rPr lang="en-GB" dirty="0">
                <a:latin typeface="Courier New" panose="02070309020205020404" pitchFamily="49" charset="0"/>
                <a:cs typeface="Courier New" panose="02070309020205020404" pitchFamily="49" charset="0"/>
              </a:rPr>
              <a:t>round(float)</a:t>
            </a:r>
          </a:p>
          <a:p>
            <a:pPr marL="0" indent="0">
              <a:spcBef>
                <a:spcPts val="0"/>
              </a:spcBef>
              <a:buNone/>
            </a:pP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str</a:t>
            </a:r>
            <a:r>
              <a:rPr lang="en-GB" dirty="0">
                <a:latin typeface="Courier New" panose="02070309020205020404" pitchFamily="49" charset="0"/>
                <a:cs typeface="Courier New" panose="02070309020205020404" pitchFamily="49" charset="0"/>
              </a:rPr>
              <a:t>/float)</a:t>
            </a:r>
            <a:r>
              <a:rPr lang="en-GB" dirty="0">
                <a:latin typeface="+mj-lt"/>
                <a:cs typeface="Courier New" panose="02070309020205020404" pitchFamily="49" charset="0"/>
              </a:rPr>
              <a:t> e.g.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(‘3’)</a:t>
            </a:r>
          </a:p>
          <a:p>
            <a:pPr marL="0" indent="0">
              <a:spcBef>
                <a:spcPts val="1200"/>
              </a:spcBef>
              <a:buNone/>
            </a:pPr>
            <a:r>
              <a:rPr lang="en-GB" dirty="0">
                <a:cs typeface="Courier New" panose="02070309020205020404" pitchFamily="49" charset="0"/>
              </a:rPr>
              <a:t>Methods:</a:t>
            </a:r>
          </a:p>
          <a:p>
            <a:pPr marL="0" indent="0">
              <a:spcBef>
                <a:spcPts val="0"/>
              </a:spcBef>
              <a:buNone/>
            </a:pPr>
            <a:r>
              <a:rPr lang="en-GB" dirty="0" err="1">
                <a:latin typeface="Courier New" panose="02070309020205020404" pitchFamily="49" charset="0"/>
                <a:cs typeface="Courier New" panose="02070309020205020404" pitchFamily="49" charset="0"/>
              </a:rPr>
              <a:t>list.sort</a:t>
            </a: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err="1">
                <a:latin typeface="Courier New" panose="02070309020205020404" pitchFamily="49" charset="0"/>
                <a:cs typeface="Courier New" panose="02070309020205020404" pitchFamily="49" charset="0"/>
              </a:rPr>
              <a:t>list.append</a:t>
            </a:r>
            <a:r>
              <a:rPr lang="en-GB" dirty="0">
                <a:latin typeface="Courier New" panose="02070309020205020404" pitchFamily="49" charset="0"/>
                <a:cs typeface="Courier New" panose="02070309020205020404" pitchFamily="49" charset="0"/>
              </a:rPr>
              <a:t>(object)</a:t>
            </a:r>
            <a:r>
              <a:rPr lang="en-GB" dirty="0">
                <a:cs typeface="Courier New" panose="02070309020205020404" pitchFamily="49" charset="0"/>
              </a:rPr>
              <a:t> </a:t>
            </a:r>
            <a:r>
              <a:rPr lang="en-GB" dirty="0" err="1">
                <a:latin typeface="Courier New" panose="02070309020205020404" pitchFamily="49" charset="0"/>
                <a:cs typeface="Courier New" panose="02070309020205020404" pitchFamily="49" charset="0"/>
              </a:rPr>
              <a:t>list.pop</a:t>
            </a:r>
            <a:r>
              <a:rPr lang="en-GB" dirty="0">
                <a:latin typeface="Courier New" panose="02070309020205020404" pitchFamily="49" charset="0"/>
                <a:cs typeface="Courier New" panose="02070309020205020404" pitchFamily="49" charset="0"/>
              </a:rPr>
              <a:t>(index)</a:t>
            </a:r>
          </a:p>
          <a:p>
            <a:pPr marL="0" indent="0">
              <a:spcBef>
                <a:spcPts val="0"/>
              </a:spcBef>
              <a:buNone/>
            </a:pPr>
            <a:r>
              <a:rPr lang="en-GB" dirty="0" err="1">
                <a:latin typeface="Courier New" panose="02070309020205020404" pitchFamily="49" charset="0"/>
                <a:cs typeface="Courier New" panose="02070309020205020404" pitchFamily="49" charset="0"/>
              </a:rPr>
              <a:t>list.extend</a:t>
            </a:r>
            <a:r>
              <a:rPr lang="en-GB" dirty="0">
                <a:latin typeface="Courier New" panose="02070309020205020404" pitchFamily="49" charset="0"/>
                <a:cs typeface="Courier New" panose="02070309020205020404" pitchFamily="49" charset="0"/>
              </a:rPr>
              <a:t>(list) list/</a:t>
            </a:r>
            <a:r>
              <a:rPr lang="en-GB" dirty="0" err="1">
                <a:latin typeface="Courier New" panose="02070309020205020404" pitchFamily="49" charset="0"/>
                <a:cs typeface="Courier New" panose="02070309020205020404" pitchFamily="49" charset="0"/>
              </a:rPr>
              <a:t>str.count</a:t>
            </a:r>
            <a:r>
              <a:rPr lang="en-GB" dirty="0">
                <a:latin typeface="Courier New" panose="02070309020205020404" pitchFamily="49" charset="0"/>
                <a:cs typeface="Courier New" panose="02070309020205020404" pitchFamily="49" charset="0"/>
              </a:rPr>
              <a:t>(object)</a:t>
            </a:r>
            <a:r>
              <a:rPr lang="en-GB" dirty="0">
                <a:cs typeface="Courier New" panose="02070309020205020404" pitchFamily="49" charset="0"/>
              </a:rPr>
              <a:t> </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str.index</a:t>
            </a:r>
            <a:r>
              <a:rPr lang="en-GB" dirty="0">
                <a:latin typeface="Courier New" panose="02070309020205020404" pitchFamily="49" charset="0"/>
                <a:cs typeface="Courier New" panose="02070309020205020404" pitchFamily="49" charset="0"/>
              </a:rPr>
              <a:t>(object)</a:t>
            </a:r>
          </a:p>
          <a:p>
            <a:pPr marL="0" indent="0">
              <a:spcBef>
                <a:spcPts val="0"/>
              </a:spcBef>
              <a:buNone/>
            </a:pPr>
            <a:r>
              <a:rPr lang="en-GB" dirty="0" err="1">
                <a:latin typeface="Courier New" panose="02070309020205020404" pitchFamily="49" charset="0"/>
                <a:cs typeface="Courier New" panose="02070309020205020404" pitchFamily="49" charset="0"/>
              </a:rPr>
              <a:t>str.join</a:t>
            </a:r>
            <a:r>
              <a:rPr lang="en-GB" dirty="0">
                <a:latin typeface="Courier New" panose="02070309020205020404" pitchFamily="49" charset="0"/>
                <a:cs typeface="Courier New" panose="02070309020205020404" pitchFamily="49" charset="0"/>
              </a:rPr>
              <a:t>(</a:t>
            </a:r>
            <a:r>
              <a:rPr lang="en-GB" dirty="0">
                <a:latin typeface="+mj-lt"/>
                <a:cs typeface="Courier New" panose="02070309020205020404" pitchFamily="49" charset="0"/>
              </a:rPr>
              <a:t>[list of strings]</a:t>
            </a:r>
            <a:r>
              <a:rPr lang="en-GB"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70243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your own functions</a:t>
            </a:r>
          </a:p>
        </p:txBody>
      </p:sp>
      <p:sp>
        <p:nvSpPr>
          <p:cNvPr id="3" name="Content Placeholder 2"/>
          <p:cNvSpPr>
            <a:spLocks noGrp="1"/>
          </p:cNvSpPr>
          <p:nvPr>
            <p:ph idx="1"/>
          </p:nvPr>
        </p:nvSpPr>
        <p:spPr>
          <a:solidFill>
            <a:srgbClr val="36AAC5"/>
          </a:solidFill>
        </p:spPr>
        <p:txBody>
          <a:bodyPr numCol="2" spcCol="432000">
            <a:normAutofit fontScale="925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def </a:t>
            </a:r>
            <a:r>
              <a:rPr lang="en-GB" dirty="0">
                <a:solidFill>
                  <a:srgbClr val="7030A0"/>
                </a:solidFill>
              </a:rPr>
              <a:t>[function name]</a:t>
            </a:r>
            <a:r>
              <a:rPr lang="en-GB" dirty="0">
                <a:solidFill>
                  <a:srgbClr val="7030A0"/>
                </a:solidFill>
                <a:latin typeface="Courier New" panose="02070309020205020404" pitchFamily="49" charset="0"/>
                <a:cs typeface="Courier New" panose="02070309020205020404" pitchFamily="49" charset="0"/>
              </a:rPr>
              <a:t>(</a:t>
            </a:r>
            <a:r>
              <a:rPr lang="en-GB" dirty="0">
                <a:solidFill>
                  <a:srgbClr val="7030A0"/>
                </a:solidFill>
              </a:rPr>
              <a:t>[arguments]</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rPr>
              <a:t>    [do this]</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return </a:t>
            </a:r>
            <a:r>
              <a:rPr lang="en-GB" dirty="0">
                <a:solidFill>
                  <a:srgbClr val="7030A0"/>
                </a:solidFill>
              </a:rPr>
              <a:t>[something] </a:t>
            </a:r>
            <a:r>
              <a:rPr lang="en-GB" dirty="0"/>
              <a:t>(optional)</a:t>
            </a:r>
          </a:p>
          <a:p>
            <a:pPr marL="0" indent="0">
              <a:spcBef>
                <a:spcPts val="0"/>
              </a:spcBef>
              <a:buNone/>
            </a:pPr>
            <a:endParaRPr lang="en-GB" dirty="0"/>
          </a:p>
          <a:p>
            <a:pPr marL="0" indent="0">
              <a:spcBef>
                <a:spcPts val="0"/>
              </a:spcBef>
              <a:buNone/>
            </a:pPr>
            <a:r>
              <a:rPr lang="en-GB" dirty="0">
                <a:solidFill>
                  <a:srgbClr val="7030A0"/>
                </a:solidFill>
              </a:rPr>
              <a:t>[name]</a:t>
            </a:r>
            <a:r>
              <a:rPr lang="en-GB" dirty="0">
                <a:solidFill>
                  <a:srgbClr val="7030A0"/>
                </a:solidFill>
                <a:latin typeface="Courier New" panose="02070309020205020404" pitchFamily="49" charset="0"/>
                <a:cs typeface="Courier New" panose="02070309020205020404" pitchFamily="49" charset="0"/>
              </a:rPr>
              <a:t> = lambda </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rPr>
              <a:t>[do this]</a:t>
            </a:r>
          </a:p>
          <a:p>
            <a:pPr marL="0" indent="0">
              <a:spcBef>
                <a:spcPts val="0"/>
              </a:spcBef>
              <a:buNone/>
            </a:pPr>
            <a:endParaRPr lang="en-GB" dirty="0">
              <a:solidFill>
                <a:srgbClr val="7030A0"/>
              </a:solidFill>
            </a:endParaRPr>
          </a:p>
          <a:p>
            <a:pPr marL="0" indent="0">
              <a:spcBef>
                <a:spcPts val="0"/>
              </a:spcBef>
              <a:buNone/>
            </a:pPr>
            <a:endParaRPr lang="en-GB" dirty="0">
              <a:solidFill>
                <a:srgbClr val="7030A0"/>
              </a:solidFill>
            </a:endParaRPr>
          </a:p>
          <a:p>
            <a:pPr marL="0" indent="0">
              <a:spcBef>
                <a:spcPts val="0"/>
              </a:spcBef>
              <a:buNone/>
            </a:pPr>
            <a:endParaRPr lang="en-GB" dirty="0">
              <a:solidFill>
                <a:srgbClr val="7030A0"/>
              </a:solidFill>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def </a:t>
            </a:r>
            <a:r>
              <a:rPr lang="en-GB" dirty="0" err="1">
                <a:solidFill>
                  <a:srgbClr val="7030A0"/>
                </a:solidFill>
                <a:latin typeface="Courier New" panose="02070309020205020404" pitchFamily="49" charset="0"/>
                <a:cs typeface="Courier New" panose="02070309020205020404" pitchFamily="49" charset="0"/>
              </a:rPr>
              <a:t>my_func</a:t>
            </a:r>
            <a:r>
              <a:rPr lang="en-GB" dirty="0">
                <a:solidFill>
                  <a:srgbClr val="7030A0"/>
                </a:solidFill>
                <a:latin typeface="Courier New" panose="02070309020205020404" pitchFamily="49" charset="0"/>
                <a:cs typeface="Courier New" panose="02070309020205020404" pitchFamily="49" charset="0"/>
              </a:rPr>
              <a:t>(x, y):</a:t>
            </a:r>
          </a:p>
          <a:p>
            <a:pPr marL="0" indent="0">
              <a:spcBef>
                <a:spcPts val="0"/>
              </a:spcBef>
              <a:buNone/>
            </a:pPr>
            <a:r>
              <a:rPr lang="en-GB" dirty="0">
                <a:solidFill>
                  <a:srgbClr val="7030A0"/>
                </a:solidFill>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result = x + y // x</a:t>
            </a:r>
          </a:p>
          <a:p>
            <a:pPr marL="0" indent="0">
              <a:spcBef>
                <a:spcPts val="0"/>
              </a:spcBef>
              <a:buNone/>
            </a:pPr>
            <a:r>
              <a:rPr lang="en-GB" dirty="0">
                <a:solidFill>
                  <a:srgbClr val="7030A0"/>
                </a:solidFill>
              </a:rPr>
              <a:t>    </a:t>
            </a:r>
            <a:r>
              <a:rPr lang="en-GB" dirty="0">
                <a:solidFill>
                  <a:srgbClr val="7030A0"/>
                </a:solidFill>
                <a:latin typeface="Courier New" panose="02070309020205020404" pitchFamily="49" charset="0"/>
                <a:cs typeface="Courier New" panose="02070309020205020404" pitchFamily="49" charset="0"/>
              </a:rPr>
              <a:t>return result</a:t>
            </a:r>
          </a:p>
          <a:p>
            <a:pPr marL="0" indent="0">
              <a:spcBef>
                <a:spcPts val="0"/>
              </a:spcBef>
              <a:buNone/>
            </a:pPr>
            <a:endParaRPr lang="en-GB" dirty="0"/>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cube = lambda x: x**3</a:t>
            </a:r>
          </a:p>
          <a:p>
            <a:pPr marL="0" indent="0">
              <a:spcBef>
                <a:spcPts val="0"/>
              </a:spcBef>
              <a:buNone/>
            </a:pPr>
            <a:endParaRPr lang="en-GB" dirty="0">
              <a:solidFill>
                <a:srgbClr val="7030A0"/>
              </a:solidFill>
            </a:endParaRPr>
          </a:p>
          <a:p>
            <a:pPr marL="0" indent="0">
              <a:spcBef>
                <a:spcPts val="0"/>
              </a:spcBef>
              <a:buNone/>
            </a:pPr>
            <a:endParaRPr lang="en-GB" dirty="0">
              <a:solidFill>
                <a:srgbClr val="7030A0"/>
              </a:solidFill>
            </a:endParaRPr>
          </a:p>
          <a:p>
            <a:pPr marL="0" indent="0">
              <a:spcBef>
                <a:spcPts val="0"/>
              </a:spcBef>
              <a:buNone/>
            </a:pPr>
            <a:endParaRPr lang="en-GB" dirty="0">
              <a:solidFill>
                <a:srgbClr val="7030A0"/>
              </a:solidFill>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6" name="TextBox 5"/>
          <p:cNvSpPr txBox="1"/>
          <p:nvPr/>
        </p:nvSpPr>
        <p:spPr>
          <a:xfrm>
            <a:off x="8243668" y="849971"/>
            <a:ext cx="3277771" cy="1015663"/>
          </a:xfrm>
          <a:prstGeom prst="rect">
            <a:avLst/>
          </a:prstGeom>
          <a:noFill/>
        </p:spPr>
        <p:txBody>
          <a:bodyPr wrap="square" rtlCol="0">
            <a:spAutoFit/>
          </a:bodyPr>
          <a:lstStyle/>
          <a:p>
            <a:pPr algn="ctr"/>
            <a:r>
              <a:rPr lang="en-GB" sz="2000" dirty="0">
                <a:cs typeface="Courier New" panose="02070309020205020404" pitchFamily="49" charset="0"/>
              </a:rPr>
              <a:t>Try calling the functions below, e.g. </a:t>
            </a:r>
            <a:r>
              <a:rPr lang="en-GB" sz="2000" dirty="0" err="1">
                <a:solidFill>
                  <a:srgbClr val="7030A0"/>
                </a:solidFill>
                <a:latin typeface="Courier New" panose="02070309020205020404" pitchFamily="49" charset="0"/>
                <a:cs typeface="Courier New" panose="02070309020205020404" pitchFamily="49" charset="0"/>
              </a:rPr>
              <a:t>my_func</a:t>
            </a:r>
            <a:r>
              <a:rPr lang="en-GB" sz="2000" dirty="0">
                <a:solidFill>
                  <a:srgbClr val="7030A0"/>
                </a:solidFill>
                <a:latin typeface="Courier New" panose="02070309020205020404" pitchFamily="49" charset="0"/>
                <a:cs typeface="Courier New" panose="02070309020205020404" pitchFamily="49" charset="0"/>
              </a:rPr>
              <a:t>(2, 5)</a:t>
            </a:r>
          </a:p>
          <a:p>
            <a:pPr algn="ctr"/>
            <a:r>
              <a:rPr lang="en-GB" sz="2000" dirty="0">
                <a:cs typeface="Courier New" panose="02070309020205020404" pitchFamily="49" charset="0"/>
              </a:rPr>
              <a:t>e.g. </a:t>
            </a:r>
            <a:r>
              <a:rPr lang="en-GB" sz="2000" dirty="0">
                <a:solidFill>
                  <a:srgbClr val="7030A0"/>
                </a:solidFill>
                <a:latin typeface="Courier New" panose="02070309020205020404" pitchFamily="49" charset="0"/>
                <a:cs typeface="Courier New" panose="02070309020205020404" pitchFamily="49" charset="0"/>
              </a:rPr>
              <a:t>cube(1.2)</a:t>
            </a:r>
          </a:p>
        </p:txBody>
      </p:sp>
    </p:spTree>
    <p:extLst>
      <p:ext uri="{BB962C8B-B14F-4D97-AF65-F5344CB8AC3E}">
        <p14:creationId xmlns:p14="http://schemas.microsoft.com/office/powerpoint/2010/main" val="414482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 arguments</a:t>
            </a:r>
          </a:p>
        </p:txBody>
      </p:sp>
      <p:sp>
        <p:nvSpPr>
          <p:cNvPr id="3" name="Content Placeholder 2"/>
          <p:cNvSpPr>
            <a:spLocks noGrp="1"/>
          </p:cNvSpPr>
          <p:nvPr>
            <p:ph idx="1"/>
          </p:nvPr>
        </p:nvSpPr>
        <p:spPr>
          <a:solidFill>
            <a:srgbClr val="36AAC5"/>
          </a:solidFill>
        </p:spPr>
        <p:txBody>
          <a:bodyPr numCol="1">
            <a:normAutofit/>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def </a:t>
            </a: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(arg1, arg2=0, arg3=1):</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print(arg1, arg2, arg3) </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(3); </a:t>
            </a: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(arg1=‘hello’)</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(5, 6);</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(-1, arg2=0); </a:t>
            </a: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(0.5, arg3=-3)</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(3, 2, 1); </a:t>
            </a:r>
            <a:r>
              <a:rPr lang="en-GB" dirty="0" err="1">
                <a:solidFill>
                  <a:srgbClr val="7030A0"/>
                </a:solidFill>
                <a:latin typeface="Courier New" panose="02070309020205020404" pitchFamily="49" charset="0"/>
                <a:cs typeface="Courier New" panose="02070309020205020404" pitchFamily="49" charset="0"/>
              </a:rPr>
              <a:t>func</a:t>
            </a:r>
            <a:r>
              <a:rPr lang="en-GB" dirty="0">
                <a:solidFill>
                  <a:srgbClr val="7030A0"/>
                </a:solidFill>
                <a:latin typeface="Courier New" panose="02070309020205020404" pitchFamily="49" charset="0"/>
                <a:cs typeface="Courier New" panose="02070309020205020404" pitchFamily="49" charset="0"/>
              </a:rPr>
              <a:t>(1, arg3=False, arg2=0)</a:t>
            </a:r>
            <a:endParaRPr lang="en-GB" dirty="0">
              <a:solidFill>
                <a:srgbClr val="7030A0"/>
              </a:solidFill>
            </a:endParaRPr>
          </a:p>
          <a:p>
            <a:pPr marL="0" indent="0">
              <a:spcBef>
                <a:spcPts val="0"/>
              </a:spcBef>
              <a:buNone/>
            </a:pPr>
            <a:endParaRPr lang="en-GB" dirty="0">
              <a:solidFill>
                <a:srgbClr val="7030A0"/>
              </a:solidFill>
            </a:endParaRPr>
          </a:p>
          <a:p>
            <a:endParaRPr lang="en-GB" dirty="0"/>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343131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3</a:t>
            </a:r>
          </a:p>
        </p:txBody>
      </p:sp>
      <p:sp>
        <p:nvSpPr>
          <p:cNvPr id="3" name="Content Placeholder 2"/>
          <p:cNvSpPr>
            <a:spLocks noGrp="1"/>
          </p:cNvSpPr>
          <p:nvPr>
            <p:ph idx="1"/>
          </p:nvPr>
        </p:nvSpPr>
        <p:spPr>
          <a:solidFill>
            <a:srgbClr val="36AAC5"/>
          </a:solidFill>
        </p:spPr>
        <p:txBody>
          <a:bodyPr>
            <a:normAutofit fontScale="92500" lnSpcReduction="10000"/>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challenge3.py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Can you improve the code?</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33017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Outline</a:t>
            </a:r>
          </a:p>
        </p:txBody>
      </p:sp>
      <p:sp>
        <p:nvSpPr>
          <p:cNvPr id="3" name="Content Placeholder 2"/>
          <p:cNvSpPr>
            <a:spLocks noGrp="1"/>
          </p:cNvSpPr>
          <p:nvPr>
            <p:ph idx="1"/>
          </p:nvPr>
        </p:nvSpPr>
        <p:spPr>
          <a:xfrm>
            <a:off x="1141412" y="1843548"/>
            <a:ext cx="9905999" cy="3947653"/>
          </a:xfrm>
          <a:solidFill>
            <a:srgbClr val="36AAC5"/>
          </a:solidFill>
        </p:spPr>
        <p:txBody>
          <a:bodyPr>
            <a:normAutofit fontScale="92500" lnSpcReduction="10000"/>
          </a:bodyPr>
          <a:lstStyle/>
          <a:p>
            <a:r>
              <a:rPr lang="en-GB" dirty="0"/>
              <a:t>Installation &amp; setup</a:t>
            </a:r>
          </a:p>
          <a:p>
            <a:r>
              <a:rPr lang="en-GB" dirty="0"/>
              <a:t>Introduction to data types</a:t>
            </a:r>
          </a:p>
          <a:p>
            <a:r>
              <a:rPr lang="en-GB" dirty="0"/>
              <a:t>Introduction to if statements and loops</a:t>
            </a:r>
          </a:p>
          <a:p>
            <a:r>
              <a:rPr lang="en-GB" dirty="0"/>
              <a:t>Using built-in functions, defining new functions and using them</a:t>
            </a:r>
          </a:p>
          <a:p>
            <a:r>
              <a:rPr lang="en-GB" dirty="0"/>
              <a:t>Using libraries – time, maths, GUI</a:t>
            </a:r>
          </a:p>
          <a:p>
            <a:r>
              <a:rPr lang="en-GB" dirty="0"/>
              <a:t>Introduction to classes</a:t>
            </a:r>
          </a:p>
          <a:p>
            <a:r>
              <a:rPr lang="en-GB" dirty="0"/>
              <a:t>Creating and using your own classes</a:t>
            </a:r>
          </a:p>
          <a:p>
            <a:r>
              <a:rPr lang="en-GB" dirty="0"/>
              <a:t>Steps to make </a:t>
            </a:r>
            <a:r>
              <a:rPr lang="en-GB"/>
              <a:t>a game</a:t>
            </a:r>
            <a:endParaRPr lang="en-GB" dirty="0"/>
          </a:p>
          <a:p>
            <a:endParaRPr lang="en-GB" dirty="0"/>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656948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Standard Library</a:t>
            </a:r>
          </a:p>
        </p:txBody>
      </p:sp>
      <p:sp>
        <p:nvSpPr>
          <p:cNvPr id="3" name="Content Placeholder 2"/>
          <p:cNvSpPr>
            <a:spLocks noGrp="1"/>
          </p:cNvSpPr>
          <p:nvPr>
            <p:ph idx="1"/>
          </p:nvPr>
        </p:nvSpPr>
        <p:spPr>
          <a:solidFill>
            <a:srgbClr val="36AAC5"/>
          </a:solidFill>
        </p:spPr>
        <p:txBody>
          <a:bodyPr/>
          <a:lstStyle/>
          <a:p>
            <a:r>
              <a:rPr lang="en-GB" dirty="0">
                <a:latin typeface="Courier New" panose="02070309020205020404" pitchFamily="49" charset="0"/>
                <a:cs typeface="Courier New" panose="02070309020205020404" pitchFamily="49" charset="0"/>
              </a:rPr>
              <a:t>time</a:t>
            </a:r>
            <a:r>
              <a:rPr lang="en-GB" dirty="0">
                <a:cs typeface="Courier New" panose="02070309020205020404" pitchFamily="49" charset="0"/>
              </a:rPr>
              <a:t> – for getting the current time and manipulating times</a:t>
            </a:r>
          </a:p>
          <a:p>
            <a:r>
              <a:rPr lang="en-GB" dirty="0">
                <a:latin typeface="Courier New" panose="02070309020205020404" pitchFamily="49" charset="0"/>
                <a:cs typeface="Courier New" panose="02070309020205020404" pitchFamily="49" charset="0"/>
              </a:rPr>
              <a:t>math</a:t>
            </a:r>
            <a:r>
              <a:rPr lang="en-GB" dirty="0"/>
              <a:t> – standard maths constants and functions e.g. </a:t>
            </a:r>
            <a:r>
              <a:rPr lang="en-GB" dirty="0">
                <a:latin typeface="Courier New" panose="02070309020205020404" pitchFamily="49" charset="0"/>
                <a:cs typeface="Courier New" panose="02070309020205020404" pitchFamily="49" charset="0"/>
              </a:rPr>
              <a:t>pi</a:t>
            </a:r>
            <a:r>
              <a:rPr lang="en-GB" dirty="0">
                <a:cs typeface="Courier New" panose="02070309020205020404" pitchFamily="49" charset="0"/>
              </a:rPr>
              <a:t>, </a:t>
            </a:r>
            <a:r>
              <a:rPr lang="en-GB" dirty="0">
                <a:latin typeface="Courier New" panose="02070309020205020404" pitchFamily="49" charset="0"/>
                <a:cs typeface="Courier New" panose="02070309020205020404" pitchFamily="49" charset="0"/>
              </a:rPr>
              <a:t>sin</a:t>
            </a:r>
            <a:r>
              <a:rPr lang="en-GB" dirty="0"/>
              <a:t>, </a:t>
            </a:r>
            <a:r>
              <a:rPr lang="en-GB" dirty="0">
                <a:latin typeface="Courier New" panose="02070309020205020404" pitchFamily="49" charset="0"/>
                <a:cs typeface="Courier New" panose="02070309020205020404" pitchFamily="49" charset="0"/>
              </a:rPr>
              <a:t>sqrt</a:t>
            </a:r>
          </a:p>
          <a:p>
            <a:r>
              <a:rPr lang="en-GB" dirty="0">
                <a:latin typeface="Courier New" panose="02070309020205020404" pitchFamily="49" charset="0"/>
                <a:cs typeface="Courier New" panose="02070309020205020404" pitchFamily="49" charset="0"/>
              </a:rPr>
              <a:t>random</a:t>
            </a:r>
            <a:r>
              <a:rPr lang="en-GB" dirty="0">
                <a:latin typeface="+mj-lt"/>
                <a:cs typeface="Courier New" panose="02070309020205020404" pitchFamily="49" charset="0"/>
              </a:rPr>
              <a:t> – for generating random numbers</a:t>
            </a:r>
            <a:r>
              <a:rPr lang="en-GB">
                <a:latin typeface="+mj-lt"/>
                <a:cs typeface="Courier New" panose="02070309020205020404" pitchFamily="49" charset="0"/>
              </a:rPr>
              <a:t>, shuffling lists etc.</a:t>
            </a:r>
            <a:endParaRPr lang="en-GB" dirty="0">
              <a:latin typeface="+mj-lt"/>
              <a:cs typeface="Courier New" panose="02070309020205020404" pitchFamily="49" charset="0"/>
            </a:endParaRPr>
          </a:p>
          <a:p>
            <a:r>
              <a:rPr lang="en-GB" dirty="0">
                <a:latin typeface="Courier New" panose="02070309020205020404" pitchFamily="49" charset="0"/>
                <a:cs typeface="Courier New" panose="02070309020205020404" pitchFamily="49" charset="0"/>
              </a:rPr>
              <a:t>re</a:t>
            </a:r>
            <a:r>
              <a:rPr lang="en-GB" dirty="0"/>
              <a:t> – ‘regular expression’, match patterns in strings e.g. </a:t>
            </a:r>
            <a:r>
              <a:rPr lang="en-GB" dirty="0">
                <a:latin typeface="Courier New" panose="02070309020205020404" pitchFamily="49" charset="0"/>
                <a:cs typeface="Courier New" panose="02070309020205020404" pitchFamily="49" charset="0"/>
              </a:rPr>
              <a:t>“.*@gmail.com”</a:t>
            </a:r>
          </a:p>
          <a:p>
            <a:r>
              <a:rPr lang="en-GB" dirty="0" err="1">
                <a:latin typeface="Courier New" panose="02070309020205020404" pitchFamily="49" charset="0"/>
                <a:cs typeface="Courier New" panose="02070309020205020404" pitchFamily="49" charset="0"/>
              </a:rPr>
              <a:t>tkinter</a:t>
            </a:r>
            <a:r>
              <a:rPr lang="en-GB" dirty="0"/>
              <a:t> – GUI library, can be used to make games</a:t>
            </a:r>
          </a:p>
          <a:p>
            <a:r>
              <a:rPr lang="en-GB" dirty="0" err="1">
                <a:latin typeface="Courier New" panose="02070309020205020404" pitchFamily="49" charset="0"/>
                <a:cs typeface="Courier New" panose="02070309020205020404" pitchFamily="49" charset="0"/>
              </a:rPr>
              <a:t>os</a:t>
            </a:r>
            <a:r>
              <a:rPr lang="en-GB" dirty="0"/>
              <a:t> – ‘operating system’ e.g. get path to current folder</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445045" y="679956"/>
            <a:ext cx="4720353" cy="1015663"/>
          </a:xfrm>
          <a:prstGeom prst="rect">
            <a:avLst/>
          </a:prstGeom>
          <a:noFill/>
        </p:spPr>
        <p:txBody>
          <a:bodyPr wrap="square" rtlCol="0">
            <a:spAutoFit/>
          </a:bodyPr>
          <a:lstStyle/>
          <a:p>
            <a:pPr algn="ctr"/>
            <a:r>
              <a:rPr lang="en-GB" sz="2000" dirty="0">
                <a:cs typeface="Courier New" panose="02070309020205020404" pitchFamily="49" charset="0"/>
              </a:rPr>
              <a:t>Modules in the standard library are written in C, so will likely run quicker than if you wrote your own equivalent functions.</a:t>
            </a:r>
          </a:p>
        </p:txBody>
      </p:sp>
    </p:spTree>
    <p:extLst>
      <p:ext uri="{BB962C8B-B14F-4D97-AF65-F5344CB8AC3E}">
        <p14:creationId xmlns:p14="http://schemas.microsoft.com/office/powerpoint/2010/main" val="292620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Modules</a:t>
            </a:r>
          </a:p>
        </p:txBody>
      </p:sp>
      <p:sp>
        <p:nvSpPr>
          <p:cNvPr id="3" name="Content Placeholder 2"/>
          <p:cNvSpPr>
            <a:spLocks noGrp="1"/>
          </p:cNvSpPr>
          <p:nvPr>
            <p:ph idx="1"/>
          </p:nvPr>
        </p:nvSpPr>
        <p:spPr>
          <a:xfrm>
            <a:off x="1141412" y="1991032"/>
            <a:ext cx="9905999" cy="3892243"/>
          </a:xfrm>
          <a:solidFill>
            <a:srgbClr val="36AAC5"/>
          </a:solidFill>
        </p:spPr>
        <p:txBody>
          <a:bodyPr numCol="2">
            <a:normAutofit lnSpcReduction="10000"/>
          </a:bodyPr>
          <a:lstStyle/>
          <a:p>
            <a:pPr marL="0" indent="0">
              <a:spcBef>
                <a:spcPts val="1200"/>
              </a:spcBef>
              <a:buNone/>
            </a:pPr>
            <a:r>
              <a:rPr lang="en-GB" dirty="0">
                <a:solidFill>
                  <a:srgbClr val="7030A0"/>
                </a:solidFill>
                <a:latin typeface="Courier New" panose="02070309020205020404" pitchFamily="49" charset="0"/>
                <a:cs typeface="Courier New" panose="02070309020205020404" pitchFamily="49" charset="0"/>
              </a:rPr>
              <a:t>import </a:t>
            </a:r>
            <a:r>
              <a:rPr lang="en-GB" dirty="0">
                <a:solidFill>
                  <a:srgbClr val="7030A0"/>
                </a:solidFill>
              </a:rPr>
              <a:t>[module]</a:t>
            </a:r>
          </a:p>
          <a:p>
            <a:pPr marL="0" indent="0">
              <a:spcBef>
                <a:spcPts val="1200"/>
              </a:spcBef>
              <a:buNone/>
            </a:pPr>
            <a:r>
              <a:rPr lang="en-GB" dirty="0">
                <a:solidFill>
                  <a:srgbClr val="7030A0"/>
                </a:solidFill>
                <a:latin typeface="Courier New" panose="02070309020205020404" pitchFamily="49" charset="0"/>
                <a:cs typeface="Courier New" panose="02070309020205020404" pitchFamily="49" charset="0"/>
              </a:rPr>
              <a:t>import </a:t>
            </a:r>
            <a:r>
              <a:rPr lang="en-GB" dirty="0">
                <a:solidFill>
                  <a:srgbClr val="7030A0"/>
                </a:solidFill>
              </a:rPr>
              <a:t>[module]</a:t>
            </a:r>
            <a:r>
              <a:rPr lang="en-GB" dirty="0">
                <a:solidFill>
                  <a:srgbClr val="7030A0"/>
                </a:solidFill>
                <a:latin typeface="Courier New" panose="02070309020205020404" pitchFamily="49" charset="0"/>
                <a:cs typeface="Courier New" panose="02070309020205020404" pitchFamily="49" charset="0"/>
              </a:rPr>
              <a:t> as </a:t>
            </a:r>
            <a:r>
              <a:rPr lang="en-GB" dirty="0">
                <a:solidFill>
                  <a:srgbClr val="7030A0"/>
                </a:solidFill>
              </a:rPr>
              <a:t>[name]</a:t>
            </a:r>
          </a:p>
          <a:p>
            <a:pPr marL="0" indent="0">
              <a:spcBef>
                <a:spcPts val="1200"/>
              </a:spcBef>
              <a:buNone/>
            </a:pPr>
            <a:r>
              <a:rPr lang="en-GB" dirty="0">
                <a:solidFill>
                  <a:srgbClr val="7030A0"/>
                </a:solidFill>
                <a:latin typeface="Courier New" panose="02070309020205020404" pitchFamily="49" charset="0"/>
                <a:cs typeface="Courier New" panose="02070309020205020404" pitchFamily="49" charset="0"/>
              </a:rPr>
              <a:t>from </a:t>
            </a:r>
            <a:r>
              <a:rPr lang="en-GB" dirty="0">
                <a:solidFill>
                  <a:srgbClr val="7030A0"/>
                </a:solidFill>
              </a:rPr>
              <a:t>[module]</a:t>
            </a:r>
            <a:r>
              <a:rPr lang="en-GB" dirty="0">
                <a:solidFill>
                  <a:srgbClr val="7030A0"/>
                </a:solidFill>
                <a:latin typeface="Courier New" panose="02070309020205020404" pitchFamily="49" charset="0"/>
                <a:cs typeface="Courier New" panose="02070309020205020404" pitchFamily="49" charset="0"/>
              </a:rPr>
              <a:t> import </a:t>
            </a:r>
            <a:r>
              <a:rPr lang="en-GB" dirty="0">
                <a:solidFill>
                  <a:srgbClr val="7030A0"/>
                </a:solidFill>
              </a:rPr>
              <a:t>[object]</a:t>
            </a:r>
          </a:p>
          <a:p>
            <a:pPr marL="0" indent="0">
              <a:spcBef>
                <a:spcPts val="1200"/>
              </a:spcBef>
              <a:buNone/>
            </a:pPr>
            <a:r>
              <a:rPr lang="en-GB" dirty="0">
                <a:solidFill>
                  <a:srgbClr val="7030A0"/>
                </a:solidFill>
                <a:latin typeface="Courier New" panose="02070309020205020404" pitchFamily="49" charset="0"/>
                <a:cs typeface="Courier New" panose="02070309020205020404" pitchFamily="49" charset="0"/>
              </a:rPr>
              <a:t>from </a:t>
            </a:r>
            <a:r>
              <a:rPr lang="en-GB" dirty="0">
                <a:solidFill>
                  <a:srgbClr val="7030A0"/>
                </a:solidFill>
              </a:rPr>
              <a:t>[module]</a:t>
            </a:r>
            <a:r>
              <a:rPr lang="en-GB" dirty="0">
                <a:solidFill>
                  <a:srgbClr val="7030A0"/>
                </a:solidFill>
                <a:latin typeface="Courier New" panose="02070309020205020404" pitchFamily="49" charset="0"/>
                <a:cs typeface="Courier New" panose="02070309020205020404" pitchFamily="49" charset="0"/>
              </a:rPr>
              <a:t> import *</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import math</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import time as tm</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from math import sqrt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from math import pi as PI</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math.sin</a:t>
            </a:r>
            <a:r>
              <a:rPr lang="en-GB" dirty="0">
                <a:solidFill>
                  <a:srgbClr val="7030A0"/>
                </a:solidFill>
                <a:latin typeface="Courier New" panose="02070309020205020404" pitchFamily="49" charset="0"/>
                <a:cs typeface="Courier New" panose="02070309020205020404" pitchFamily="49" charset="0"/>
              </a:rPr>
              <a:t>(0.1)</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tm.time</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sqrt(2)</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x = PI**2 / 2</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594517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Scripts</a:t>
            </a:r>
          </a:p>
        </p:txBody>
      </p:sp>
      <p:sp>
        <p:nvSpPr>
          <p:cNvPr id="3" name="Content Placeholder 2"/>
          <p:cNvSpPr>
            <a:spLocks noGrp="1"/>
          </p:cNvSpPr>
          <p:nvPr>
            <p:ph idx="1"/>
          </p:nvPr>
        </p:nvSpPr>
        <p:spPr>
          <a:xfrm>
            <a:off x="1141412" y="2097088"/>
            <a:ext cx="9905999" cy="3669531"/>
          </a:xfrm>
          <a:solidFill>
            <a:srgbClr val="36AAC5"/>
          </a:solidFill>
        </p:spPr>
        <p:txBody>
          <a:bodyPr numCol="1">
            <a:normAutofit lnSpcReduction="10000"/>
          </a:bodyPr>
          <a:lstStyle/>
          <a:p>
            <a:pPr>
              <a:spcBef>
                <a:spcPts val="1200"/>
              </a:spcBef>
            </a:pPr>
            <a:r>
              <a:rPr lang="en-GB" dirty="0">
                <a:cs typeface="Courier New" panose="02070309020205020404" pitchFamily="49" charset="0"/>
              </a:rPr>
              <a:t>Your own scripts can be imported into other scripts</a:t>
            </a:r>
          </a:p>
          <a:p>
            <a:pPr>
              <a:spcBef>
                <a:spcPts val="1200"/>
              </a:spcBef>
            </a:pPr>
            <a:r>
              <a:rPr lang="en-GB" dirty="0">
                <a:cs typeface="Courier New" panose="02070309020205020404" pitchFamily="49" charset="0"/>
              </a:rPr>
              <a:t>Save a script as [filename].</a:t>
            </a:r>
            <a:r>
              <a:rPr lang="en-GB" dirty="0" err="1">
                <a:cs typeface="Courier New" panose="02070309020205020404" pitchFamily="49" charset="0"/>
              </a:rPr>
              <a:t>py</a:t>
            </a:r>
            <a:r>
              <a:rPr lang="en-GB" dirty="0">
                <a:cs typeface="Courier New" panose="02070309020205020404" pitchFamily="49" charset="0"/>
              </a:rPr>
              <a:t>, e.g. </a:t>
            </a:r>
            <a:r>
              <a:rPr lang="en-GB" dirty="0">
                <a:latin typeface="Courier New" panose="02070309020205020404" pitchFamily="49" charset="0"/>
                <a:cs typeface="Courier New" panose="02070309020205020404" pitchFamily="49" charset="0"/>
              </a:rPr>
              <a:t>script1.py</a:t>
            </a:r>
          </a:p>
          <a:p>
            <a:pPr>
              <a:spcBef>
                <a:spcPts val="1200"/>
              </a:spcBef>
            </a:pPr>
            <a:r>
              <a:rPr lang="en-GB" dirty="0">
                <a:cs typeface="Courier New" panose="02070309020205020404" pitchFamily="49" charset="0"/>
              </a:rPr>
              <a:t>You can import from any file which is in the same folder in the same way as importing standard library modules, e.g. </a:t>
            </a:r>
            <a:r>
              <a:rPr lang="en-GB" dirty="0">
                <a:latin typeface="Courier New" panose="02070309020205020404" pitchFamily="49" charset="0"/>
                <a:cs typeface="Courier New" panose="02070309020205020404" pitchFamily="49" charset="0"/>
              </a:rPr>
              <a:t>import script1</a:t>
            </a:r>
          </a:p>
          <a:p>
            <a:pPr>
              <a:spcBef>
                <a:spcPts val="1200"/>
              </a:spcBef>
            </a:pPr>
            <a:r>
              <a:rPr lang="en-GB" dirty="0">
                <a:cs typeface="Courier New" panose="02070309020205020404" pitchFamily="49" charset="0"/>
              </a:rPr>
              <a:t>Files must be in same folder, avoid using names of libraries that already exist (</a:t>
            </a:r>
            <a:r>
              <a:rPr lang="en-GB" dirty="0">
                <a:latin typeface="Courier New" panose="02070309020205020404" pitchFamily="49" charset="0"/>
                <a:cs typeface="Courier New" panose="02070309020205020404" pitchFamily="49" charset="0"/>
              </a:rPr>
              <a:t>time</a:t>
            </a:r>
            <a:r>
              <a:rPr lang="en-GB" dirty="0">
                <a:cs typeface="Courier New" panose="02070309020205020404" pitchFamily="49" charset="0"/>
              </a:rPr>
              <a:t>, </a:t>
            </a:r>
            <a:r>
              <a:rPr lang="en-GB" dirty="0">
                <a:latin typeface="Courier New" panose="02070309020205020404" pitchFamily="49" charset="0"/>
                <a:cs typeface="Courier New" panose="02070309020205020404" pitchFamily="49" charset="0"/>
              </a:rPr>
              <a:t>math</a:t>
            </a:r>
            <a:r>
              <a:rPr lang="en-GB" dirty="0">
                <a:cs typeface="Courier New" panose="02070309020205020404" pitchFamily="49" charset="0"/>
              </a:rPr>
              <a:t> etc.)</a:t>
            </a:r>
          </a:p>
          <a:p>
            <a:pPr>
              <a:spcBef>
                <a:spcPts val="1200"/>
              </a:spcBef>
            </a:pPr>
            <a:r>
              <a:rPr lang="en-GB" dirty="0">
                <a:cs typeface="Courier New" panose="02070309020205020404" pitchFamily="49" charset="0"/>
              </a:rPr>
              <a:t>Useful for splitting up more complex programs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268772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4</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challenge4</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825413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class?</a:t>
            </a:r>
          </a:p>
        </p:txBody>
      </p:sp>
      <p:sp>
        <p:nvSpPr>
          <p:cNvPr id="3" name="Content Placeholder 2"/>
          <p:cNvSpPr>
            <a:spLocks noGrp="1"/>
          </p:cNvSpPr>
          <p:nvPr>
            <p:ph idx="1"/>
          </p:nvPr>
        </p:nvSpPr>
        <p:spPr>
          <a:xfrm>
            <a:off x="1141412" y="2249487"/>
            <a:ext cx="9905999" cy="3633788"/>
          </a:xfrm>
          <a:solidFill>
            <a:srgbClr val="36AAC5"/>
          </a:solidFill>
        </p:spPr>
        <p:txBody>
          <a:bodyPr>
            <a:normAutofit lnSpcReduction="10000"/>
          </a:bodyPr>
          <a:lstStyle/>
          <a:p>
            <a:r>
              <a:rPr lang="en-GB" dirty="0"/>
              <a:t>Characteristic feature of object oriented programming languages</a:t>
            </a:r>
          </a:p>
          <a:p>
            <a:r>
              <a:rPr lang="en-GB" dirty="0"/>
              <a:t>The class of an object is equivalent to its type, e.g. </a:t>
            </a:r>
            <a:r>
              <a:rPr lang="en-GB" dirty="0">
                <a:latin typeface="Courier New" panose="02070309020205020404" pitchFamily="49" charset="0"/>
                <a:cs typeface="Courier New" panose="02070309020205020404" pitchFamily="49" charset="0"/>
              </a:rPr>
              <a:t>[1,2]</a:t>
            </a:r>
            <a:r>
              <a:rPr lang="en-GB" dirty="0"/>
              <a:t> is a </a:t>
            </a:r>
            <a:r>
              <a:rPr lang="en-GB" dirty="0">
                <a:latin typeface="Courier New" panose="02070309020205020404" pitchFamily="49" charset="0"/>
                <a:cs typeface="Courier New" panose="02070309020205020404" pitchFamily="49" charset="0"/>
              </a:rPr>
              <a:t>list</a:t>
            </a:r>
          </a:p>
          <a:p>
            <a:r>
              <a:rPr lang="en-GB" dirty="0"/>
              <a:t>Everything is an object – everything belongs to a class (has a type)</a:t>
            </a:r>
          </a:p>
          <a:p>
            <a:r>
              <a:rPr lang="en-GB" dirty="0"/>
              <a:t>You can define your own object types by writing classes</a:t>
            </a:r>
          </a:p>
          <a:p>
            <a:r>
              <a:rPr lang="en-GB" dirty="0"/>
              <a:t>This allows you to define methods e.g. </a:t>
            </a:r>
            <a:r>
              <a:rPr lang="en-GB" dirty="0" err="1">
                <a:latin typeface="Courier New" panose="02070309020205020404" pitchFamily="49" charset="0"/>
                <a:cs typeface="Courier New" panose="02070309020205020404" pitchFamily="49" charset="0"/>
              </a:rPr>
              <a:t>my_list.append</a:t>
            </a:r>
            <a:r>
              <a:rPr lang="en-GB" dirty="0">
                <a:latin typeface="Courier New" panose="02070309020205020404" pitchFamily="49" charset="0"/>
                <a:cs typeface="Courier New" panose="02070309020205020404" pitchFamily="49" charset="0"/>
              </a:rPr>
              <a:t>(2)</a:t>
            </a:r>
          </a:p>
          <a:p>
            <a:r>
              <a:rPr lang="en-GB" dirty="0">
                <a:latin typeface="+mj-lt"/>
                <a:cs typeface="Courier New" panose="02070309020205020404" pitchFamily="49" charset="0"/>
              </a:rPr>
              <a:t>If an object </a:t>
            </a:r>
            <a:r>
              <a:rPr lang="en-GB" dirty="0">
                <a:latin typeface="Courier New" panose="02070309020205020404" pitchFamily="49" charset="0"/>
                <a:cs typeface="Courier New" panose="02070309020205020404" pitchFamily="49" charset="0"/>
              </a:rPr>
              <a:t>x</a:t>
            </a:r>
            <a:r>
              <a:rPr lang="en-GB" dirty="0">
                <a:latin typeface="+mj-lt"/>
                <a:cs typeface="Courier New" panose="02070309020205020404" pitchFamily="49" charset="0"/>
              </a:rPr>
              <a:t> has class </a:t>
            </a:r>
            <a:r>
              <a:rPr lang="en-GB" dirty="0">
                <a:latin typeface="Courier New" panose="02070309020205020404" pitchFamily="49" charset="0"/>
                <a:cs typeface="Courier New" panose="02070309020205020404" pitchFamily="49" charset="0"/>
              </a:rPr>
              <a:t>A</a:t>
            </a:r>
            <a:r>
              <a:rPr lang="en-GB" dirty="0">
                <a:latin typeface="+mj-lt"/>
                <a:cs typeface="Courier New" panose="02070309020205020404" pitchFamily="49" charset="0"/>
              </a:rPr>
              <a:t>, we say </a:t>
            </a:r>
            <a:r>
              <a:rPr lang="en-GB" dirty="0">
                <a:latin typeface="Courier New" panose="02070309020205020404" pitchFamily="49" charset="0"/>
                <a:cs typeface="Courier New" panose="02070309020205020404" pitchFamily="49" charset="0"/>
              </a:rPr>
              <a:t>x</a:t>
            </a:r>
            <a:r>
              <a:rPr lang="en-GB" dirty="0">
                <a:latin typeface="+mj-lt"/>
                <a:cs typeface="Courier New" panose="02070309020205020404" pitchFamily="49" charset="0"/>
              </a:rPr>
              <a:t> is an instance of the </a:t>
            </a:r>
            <a:r>
              <a:rPr lang="en-GB" dirty="0">
                <a:latin typeface="Courier New" panose="02070309020205020404" pitchFamily="49" charset="0"/>
                <a:cs typeface="Courier New" panose="02070309020205020404" pitchFamily="49" charset="0"/>
              </a:rPr>
              <a:t>A</a:t>
            </a:r>
            <a:r>
              <a:rPr lang="en-GB" dirty="0">
                <a:cs typeface="Courier New" panose="02070309020205020404" pitchFamily="49" charset="0"/>
              </a:rPr>
              <a:t> class, e.g. </a:t>
            </a:r>
            <a:r>
              <a:rPr lang="en-GB" dirty="0">
                <a:latin typeface="Courier New" panose="02070309020205020404" pitchFamily="49" charset="0"/>
                <a:cs typeface="Courier New" panose="02070309020205020404" pitchFamily="49" charset="0"/>
              </a:rPr>
              <a:t>[1,2]</a:t>
            </a:r>
            <a:r>
              <a:rPr lang="en-GB" dirty="0">
                <a:cs typeface="Courier New" panose="02070309020205020404" pitchFamily="49" charset="0"/>
              </a:rPr>
              <a:t> is an instance of the </a:t>
            </a:r>
            <a:r>
              <a:rPr lang="en-GB" dirty="0">
                <a:latin typeface="Courier New" panose="02070309020205020404" pitchFamily="49" charset="0"/>
                <a:cs typeface="Courier New" panose="02070309020205020404" pitchFamily="49" charset="0"/>
              </a:rPr>
              <a:t>list</a:t>
            </a:r>
            <a:r>
              <a:rPr lang="en-GB" dirty="0">
                <a:cs typeface="Courier New" panose="02070309020205020404" pitchFamily="49" charset="0"/>
              </a:rPr>
              <a:t> class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983347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classes</a:t>
            </a:r>
          </a:p>
        </p:txBody>
      </p:sp>
      <p:sp>
        <p:nvSpPr>
          <p:cNvPr id="3" name="Content Placeholder 2"/>
          <p:cNvSpPr>
            <a:spLocks noGrp="1"/>
          </p:cNvSpPr>
          <p:nvPr>
            <p:ph idx="1"/>
          </p:nvPr>
        </p:nvSpPr>
        <p:spPr>
          <a:xfrm>
            <a:off x="1141412" y="2626130"/>
            <a:ext cx="9905999" cy="3111563"/>
          </a:xfrm>
          <a:solidFill>
            <a:srgbClr val="36AAC5"/>
          </a:solidFill>
        </p:spPr>
        <p:txBody>
          <a:bodyPr numCol="2" spcCol="360000">
            <a:normAutofit lnSpcReduction="10000"/>
          </a:bodyPr>
          <a:lstStyle/>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class </a:t>
            </a:r>
            <a:r>
              <a:rPr lang="en-GB" sz="2000" dirty="0">
                <a:solidFill>
                  <a:srgbClr val="7030A0"/>
                </a:solidFill>
              </a:rPr>
              <a:t>[name]</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cs typeface="Courier New" panose="02070309020205020404" pitchFamily="49" charset="0"/>
              </a:rPr>
              <a:t>    </a:t>
            </a:r>
            <a:r>
              <a:rPr lang="en-GB" sz="2000" dirty="0">
                <a:solidFill>
                  <a:srgbClr val="7030A0"/>
                </a:solidFill>
                <a:latin typeface="Courier New" panose="02070309020205020404" pitchFamily="49" charset="0"/>
                <a:cs typeface="Courier New" panose="02070309020205020404" pitchFamily="49" charset="0"/>
              </a:rPr>
              <a:t>def __</a:t>
            </a:r>
            <a:r>
              <a:rPr lang="en-GB" sz="2000" dirty="0" err="1">
                <a:solidFill>
                  <a:srgbClr val="7030A0"/>
                </a:solidFill>
                <a:latin typeface="Courier New" panose="02070309020205020404" pitchFamily="49" charset="0"/>
                <a:cs typeface="Courier New" panose="02070309020205020404" pitchFamily="49" charset="0"/>
              </a:rPr>
              <a:t>init</a:t>
            </a:r>
            <a:r>
              <a:rPr lang="en-GB" sz="2000" dirty="0">
                <a:solidFill>
                  <a:srgbClr val="7030A0"/>
                </a:solidFill>
                <a:latin typeface="Courier New" panose="02070309020205020404" pitchFamily="49" charset="0"/>
                <a:cs typeface="Courier New" panose="02070309020205020404" pitchFamily="49" charset="0"/>
              </a:rPr>
              <a:t>__(self, </a:t>
            </a:r>
            <a:r>
              <a:rPr lang="en-GB" sz="2000" dirty="0">
                <a:solidFill>
                  <a:srgbClr val="7030A0"/>
                </a:solidFill>
              </a:rPr>
              <a:t>[</a:t>
            </a:r>
            <a:r>
              <a:rPr lang="en-GB" sz="2000" dirty="0" err="1">
                <a:solidFill>
                  <a:srgbClr val="7030A0"/>
                </a:solidFill>
              </a:rPr>
              <a:t>args</a:t>
            </a:r>
            <a:r>
              <a:rPr lang="en-GB" sz="2000" dirty="0">
                <a:solidFill>
                  <a:srgbClr val="7030A0"/>
                </a:solidFill>
              </a:rPr>
              <a:t>]</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rPr>
              <a:t>        [do this]</a:t>
            </a:r>
          </a:p>
          <a:p>
            <a:pPr marL="0" indent="0">
              <a:spcBef>
                <a:spcPts val="0"/>
              </a:spcBef>
              <a:buNone/>
            </a:pPr>
            <a:r>
              <a:rPr lang="en-GB" sz="2000" dirty="0">
                <a:solidFill>
                  <a:srgbClr val="7030A0"/>
                </a:solidFill>
              </a:rPr>
              <a:t>    [other functions] </a:t>
            </a:r>
            <a:r>
              <a:rPr lang="en-GB" sz="2000" dirty="0"/>
              <a:t>(optional)</a:t>
            </a:r>
          </a:p>
          <a:p>
            <a:pPr marL="0" indent="0">
              <a:spcBef>
                <a:spcPts val="0"/>
              </a:spcBef>
              <a:buNone/>
            </a:pPr>
            <a:endParaRPr lang="en-GB" sz="2000" dirty="0"/>
          </a:p>
          <a:p>
            <a:pPr marL="0" indent="0">
              <a:spcBef>
                <a:spcPts val="0"/>
              </a:spcBef>
              <a:buNone/>
            </a:pPr>
            <a:endParaRPr lang="en-GB" sz="2000" dirty="0"/>
          </a:p>
          <a:p>
            <a:pPr marL="0" indent="0">
              <a:spcBef>
                <a:spcPts val="0"/>
              </a:spcBef>
              <a:buNone/>
            </a:pPr>
            <a:endParaRPr lang="en-GB" sz="2000" dirty="0"/>
          </a:p>
          <a:p>
            <a:pPr marL="0" indent="0">
              <a:spcBef>
                <a:spcPts val="0"/>
              </a:spcBef>
              <a:buNone/>
            </a:pPr>
            <a:endParaRPr lang="en-GB" sz="2000" dirty="0"/>
          </a:p>
          <a:p>
            <a:pPr marL="0" indent="0">
              <a:spcBef>
                <a:spcPts val="0"/>
              </a:spcBef>
              <a:buNone/>
            </a:pPr>
            <a:endParaRPr lang="en-GB" sz="2000" dirty="0"/>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class Student:</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def __</a:t>
            </a:r>
            <a:r>
              <a:rPr lang="en-GB" sz="2000" dirty="0" err="1">
                <a:solidFill>
                  <a:srgbClr val="7030A0"/>
                </a:solidFill>
                <a:latin typeface="Courier New" panose="02070309020205020404" pitchFamily="49" charset="0"/>
                <a:cs typeface="Courier New" panose="02070309020205020404" pitchFamily="49" charset="0"/>
              </a:rPr>
              <a:t>init</a:t>
            </a:r>
            <a:r>
              <a:rPr lang="en-GB" sz="2000" dirty="0">
                <a:solidFill>
                  <a:srgbClr val="7030A0"/>
                </a:solidFill>
                <a:latin typeface="Courier New" panose="02070309020205020404" pitchFamily="49" charset="0"/>
                <a:cs typeface="Courier New" panose="02070309020205020404" pitchFamily="49" charset="0"/>
              </a:rPr>
              <a:t>__(self, </a:t>
            </a:r>
            <a:r>
              <a:rPr lang="en-GB" sz="2000" dirty="0" err="1">
                <a:solidFill>
                  <a:srgbClr val="7030A0"/>
                </a:solidFill>
                <a:latin typeface="Courier New" panose="02070309020205020404" pitchFamily="49" charset="0"/>
                <a:cs typeface="Courier New" panose="02070309020205020404" pitchFamily="49" charset="0"/>
              </a:rPr>
              <a:t>dlines</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self.deadlines</a:t>
            </a:r>
            <a:r>
              <a:rPr lang="en-GB" sz="2000" dirty="0">
                <a:solidFill>
                  <a:srgbClr val="7030A0"/>
                </a:solidFill>
                <a:latin typeface="Courier New" panose="02070309020205020404" pitchFamily="49" charset="0"/>
                <a:cs typeface="Courier New" panose="02070309020205020404" pitchFamily="49" charset="0"/>
              </a:rPr>
              <a:t> = </a:t>
            </a:r>
            <a:r>
              <a:rPr lang="en-GB" sz="2000" dirty="0" err="1">
                <a:solidFill>
                  <a:srgbClr val="7030A0"/>
                </a:solidFill>
                <a:latin typeface="Courier New" panose="02070309020205020404" pitchFamily="49" charset="0"/>
                <a:cs typeface="Courier New" panose="02070309020205020404" pitchFamily="49" charset="0"/>
              </a:rPr>
              <a:t>dlines</a:t>
            </a:r>
            <a:endParaRPr lang="en-GB" sz="2000"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self.societies</a:t>
            </a:r>
            <a:r>
              <a:rPr lang="en-GB" sz="2000" dirty="0">
                <a:solidFill>
                  <a:srgbClr val="7030A0"/>
                </a:solidFill>
                <a:latin typeface="Courier New" panose="02070309020205020404" pitchFamily="49" charset="0"/>
                <a:cs typeface="Courier New" panose="02070309020205020404" pitchFamily="49" charset="0"/>
              </a:rPr>
              <a:t> = []</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def work(self):</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self.deadlines</a:t>
            </a:r>
            <a:r>
              <a:rPr lang="en-GB" sz="2000" dirty="0">
                <a:solidFill>
                  <a:srgbClr val="7030A0"/>
                </a:solidFill>
                <a:latin typeface="Courier New" panose="02070309020205020404" pitchFamily="49" charset="0"/>
                <a:cs typeface="Courier New" panose="02070309020205020404" pitchFamily="49" charset="0"/>
              </a:rPr>
              <a:t> -= 1</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def </a:t>
            </a:r>
            <a:r>
              <a:rPr lang="en-GB" sz="2000" dirty="0" err="1">
                <a:solidFill>
                  <a:srgbClr val="7030A0"/>
                </a:solidFill>
                <a:latin typeface="Courier New" panose="02070309020205020404" pitchFamily="49" charset="0"/>
                <a:cs typeface="Courier New" panose="02070309020205020404" pitchFamily="49" charset="0"/>
              </a:rPr>
              <a:t>join_society</a:t>
            </a:r>
            <a:r>
              <a:rPr lang="en-GB" sz="2000" dirty="0">
                <a:solidFill>
                  <a:srgbClr val="7030A0"/>
                </a:solidFill>
                <a:latin typeface="Courier New" panose="02070309020205020404" pitchFamily="49" charset="0"/>
                <a:cs typeface="Courier New" panose="02070309020205020404" pitchFamily="49" charset="0"/>
              </a:rPr>
              <a:t>(self, </a:t>
            </a:r>
            <a:r>
              <a:rPr lang="en-GB" sz="2000" dirty="0" err="1">
                <a:solidFill>
                  <a:srgbClr val="7030A0"/>
                </a:solidFill>
                <a:latin typeface="Courier New" panose="02070309020205020404" pitchFamily="49" charset="0"/>
                <a:cs typeface="Courier New" panose="02070309020205020404" pitchFamily="49" charset="0"/>
              </a:rPr>
              <a:t>soc</a:t>
            </a:r>
            <a:r>
              <a:rPr lang="en-GB" sz="2000"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sz="2000" dirty="0">
                <a:solidFill>
                  <a:srgbClr val="7030A0"/>
                </a:solidFill>
                <a:latin typeface="Courier New" panose="02070309020205020404" pitchFamily="49" charset="0"/>
                <a:cs typeface="Courier New" panose="02070309020205020404" pitchFamily="49" charset="0"/>
              </a:rPr>
              <a:t>    </a:t>
            </a:r>
            <a:r>
              <a:rPr lang="en-GB" sz="2000" dirty="0" err="1">
                <a:solidFill>
                  <a:srgbClr val="7030A0"/>
                </a:solidFill>
                <a:latin typeface="Courier New" panose="02070309020205020404" pitchFamily="49" charset="0"/>
                <a:cs typeface="Courier New" panose="02070309020205020404" pitchFamily="49" charset="0"/>
              </a:rPr>
              <a:t>self.societies.append</a:t>
            </a:r>
            <a:r>
              <a:rPr lang="en-GB" sz="2000" dirty="0">
                <a:solidFill>
                  <a:srgbClr val="7030A0"/>
                </a:solidFill>
                <a:latin typeface="Courier New" panose="02070309020205020404" pitchFamily="49" charset="0"/>
                <a:cs typeface="Courier New" panose="02070309020205020404" pitchFamily="49" charset="0"/>
              </a:rPr>
              <a:t>(</a:t>
            </a:r>
            <a:r>
              <a:rPr lang="en-GB" sz="2000" dirty="0" err="1">
                <a:solidFill>
                  <a:srgbClr val="7030A0"/>
                </a:solidFill>
                <a:latin typeface="Courier New" panose="02070309020205020404" pitchFamily="49" charset="0"/>
                <a:cs typeface="Courier New" panose="02070309020205020404" pitchFamily="49" charset="0"/>
              </a:rPr>
              <a:t>soc</a:t>
            </a:r>
            <a:r>
              <a:rPr lang="en-GB" sz="2000"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2092881"/>
          </a:xfrm>
          <a:prstGeom prst="rect">
            <a:avLst/>
          </a:prstGeom>
          <a:noFill/>
        </p:spPr>
        <p:txBody>
          <a:bodyPr wrap="square" rtlCol="0">
            <a:spAutoFit/>
          </a:bodyPr>
          <a:lstStyle/>
          <a:p>
            <a:r>
              <a:rPr lang="en-GB" sz="2000" dirty="0">
                <a:cs typeface="Courier New" panose="02070309020205020404" pitchFamily="49" charset="0"/>
              </a:rPr>
              <a:t>Create an instance of a class in the same way you call a function – the </a:t>
            </a:r>
            <a:r>
              <a:rPr lang="en-GB" sz="2000" dirty="0">
                <a:latin typeface="Courier New" panose="02070309020205020404" pitchFamily="49" charset="0"/>
                <a:cs typeface="Courier New" panose="02070309020205020404" pitchFamily="49" charset="0"/>
              </a:rPr>
              <a:t>__</a:t>
            </a:r>
            <a:r>
              <a:rPr lang="en-GB" sz="2000" dirty="0" err="1">
                <a:latin typeface="Courier New" panose="02070309020205020404" pitchFamily="49" charset="0"/>
                <a:cs typeface="Courier New" panose="02070309020205020404" pitchFamily="49" charset="0"/>
              </a:rPr>
              <a:t>init</a:t>
            </a:r>
            <a:r>
              <a:rPr lang="en-GB" sz="2000" dirty="0">
                <a:latin typeface="Courier New" panose="02070309020205020404" pitchFamily="49" charset="0"/>
                <a:cs typeface="Courier New" panose="02070309020205020404" pitchFamily="49" charset="0"/>
              </a:rPr>
              <a:t>__</a:t>
            </a:r>
            <a:r>
              <a:rPr lang="en-GB" sz="2000" dirty="0">
                <a:cs typeface="Courier New" panose="02070309020205020404" pitchFamily="49" charset="0"/>
              </a:rPr>
              <a:t> method will be called.</a:t>
            </a:r>
          </a:p>
          <a:p>
            <a:r>
              <a:rPr lang="en-GB" dirty="0" err="1">
                <a:solidFill>
                  <a:srgbClr val="7030A0"/>
                </a:solidFill>
                <a:latin typeface="Courier New" panose="02070309020205020404" pitchFamily="49" charset="0"/>
                <a:cs typeface="Courier New" panose="02070309020205020404" pitchFamily="49" charset="0"/>
              </a:rPr>
              <a:t>lewis</a:t>
            </a:r>
            <a:r>
              <a:rPr lang="en-GB" dirty="0">
                <a:solidFill>
                  <a:srgbClr val="7030A0"/>
                </a:solidFill>
                <a:latin typeface="Courier New" panose="02070309020205020404" pitchFamily="49" charset="0"/>
                <a:cs typeface="Courier New" panose="02070309020205020404" pitchFamily="49" charset="0"/>
              </a:rPr>
              <a:t> = Student(2)</a:t>
            </a:r>
          </a:p>
          <a:p>
            <a:r>
              <a:rPr lang="en-GB" dirty="0" err="1">
                <a:solidFill>
                  <a:srgbClr val="7030A0"/>
                </a:solidFill>
                <a:latin typeface="Courier New" panose="02070309020205020404" pitchFamily="49" charset="0"/>
                <a:cs typeface="Courier New" panose="02070309020205020404" pitchFamily="49" charset="0"/>
              </a:rPr>
              <a:t>lewis.work</a:t>
            </a:r>
            <a:r>
              <a:rPr lang="en-GB" dirty="0">
                <a:solidFill>
                  <a:srgbClr val="7030A0"/>
                </a:solidFill>
                <a:latin typeface="Courier New" panose="02070309020205020404" pitchFamily="49" charset="0"/>
                <a:cs typeface="Courier New" panose="02070309020205020404" pitchFamily="49" charset="0"/>
              </a:rPr>
              <a:t>()</a:t>
            </a:r>
          </a:p>
          <a:p>
            <a:r>
              <a:rPr lang="en-GB" dirty="0">
                <a:solidFill>
                  <a:srgbClr val="7030A0"/>
                </a:solidFill>
                <a:latin typeface="Courier New" panose="02070309020205020404" pitchFamily="49" charset="0"/>
                <a:cs typeface="Courier New" panose="02070309020205020404" pitchFamily="49" charset="0"/>
              </a:rPr>
              <a:t>print(</a:t>
            </a:r>
            <a:r>
              <a:rPr lang="en-GB" dirty="0" err="1">
                <a:solidFill>
                  <a:srgbClr val="7030A0"/>
                </a:solidFill>
                <a:latin typeface="Courier New" panose="02070309020205020404" pitchFamily="49" charset="0"/>
                <a:cs typeface="Courier New" panose="02070309020205020404" pitchFamily="49" charset="0"/>
              </a:rPr>
              <a:t>lewis.deadlines</a:t>
            </a:r>
            <a:r>
              <a:rPr lang="en-GB" dirty="0">
                <a:solidFill>
                  <a:srgbClr val="7030A0"/>
                </a:solidFill>
                <a:latin typeface="Courier New" panose="02070309020205020404" pitchFamily="49" charset="0"/>
                <a:cs typeface="Courier New" panose="02070309020205020404" pitchFamily="49" charset="0"/>
              </a:rPr>
              <a:t>)</a:t>
            </a:r>
          </a:p>
          <a:p>
            <a:r>
              <a:rPr lang="en-GB" dirty="0" err="1">
                <a:solidFill>
                  <a:srgbClr val="7030A0"/>
                </a:solidFill>
                <a:latin typeface="Courier New" panose="02070309020205020404" pitchFamily="49" charset="0"/>
                <a:cs typeface="Courier New" panose="02070309020205020404" pitchFamily="49" charset="0"/>
              </a:rPr>
              <a:t>lewis.join_society</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CodeSoc</a:t>
            </a:r>
            <a:r>
              <a:rPr lang="en-GB" dirty="0">
                <a:solidFill>
                  <a:srgbClr val="7030A0"/>
                </a:solidFill>
                <a:latin typeface="Courier New" panose="02070309020205020404" pitchFamily="49" charset="0"/>
                <a:cs typeface="Courier New" panose="02070309020205020404" pitchFamily="49" charset="0"/>
              </a:rPr>
              <a:t>”)</a:t>
            </a:r>
          </a:p>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340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5</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challenge5.py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15561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Inheriting from classes</a:t>
            </a:r>
          </a:p>
        </p:txBody>
      </p:sp>
      <p:sp>
        <p:nvSpPr>
          <p:cNvPr id="3" name="Content Placeholder 2"/>
          <p:cNvSpPr>
            <a:spLocks noGrp="1"/>
          </p:cNvSpPr>
          <p:nvPr>
            <p:ph idx="1"/>
          </p:nvPr>
        </p:nvSpPr>
        <p:spPr>
          <a:xfrm>
            <a:off x="1141412" y="2097088"/>
            <a:ext cx="9905999" cy="3640605"/>
          </a:xfrm>
          <a:solidFill>
            <a:srgbClr val="36AAC5"/>
          </a:solidFill>
        </p:spPr>
        <p:txBody>
          <a:bodyPr numCol="2" spcCol="360000">
            <a:normAutofit fontScale="925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a:t>
            </a:r>
            <a:r>
              <a:rPr lang="en-GB" dirty="0">
                <a:solidFill>
                  <a:srgbClr val="7030A0"/>
                </a:solidFill>
              </a:rPr>
              <a:t>[name]</a:t>
            </a:r>
            <a:r>
              <a:rPr lang="en-GB" dirty="0">
                <a:solidFill>
                  <a:srgbClr val="7030A0"/>
                </a:solidFill>
                <a:latin typeface="Courier New" panose="02070309020205020404" pitchFamily="49" charset="0"/>
                <a:cs typeface="Courier New" panose="02070309020205020404" pitchFamily="49" charset="0"/>
              </a:rPr>
              <a:t>(</a:t>
            </a:r>
            <a:r>
              <a:rPr lang="en-GB" dirty="0">
                <a:solidFill>
                  <a:srgbClr val="7030A0"/>
                </a:solidFill>
              </a:rPr>
              <a:t>[other class]</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a:t>
            </a:r>
            <a:r>
              <a:rPr lang="en-GB" dirty="0">
                <a:solidFill>
                  <a:srgbClr val="7030A0"/>
                </a:solidFill>
                <a:latin typeface="+mj-lt"/>
                <a:cs typeface="Courier New" panose="02070309020205020404" pitchFamily="49" charset="0"/>
              </a:rPr>
              <a:t>[</a:t>
            </a:r>
            <a:r>
              <a:rPr lang="en-GB" dirty="0" err="1">
                <a:solidFill>
                  <a:srgbClr val="7030A0"/>
                </a:solidFill>
                <a:latin typeface="+mj-lt"/>
                <a:cs typeface="Courier New" panose="02070309020205020404" pitchFamily="49" charset="0"/>
              </a:rPr>
              <a:t>args</a:t>
            </a:r>
            <a:r>
              <a:rPr lang="en-GB" dirty="0">
                <a:solidFill>
                  <a:srgbClr val="7030A0"/>
                </a:solidFill>
                <a:latin typeface="+mj-lt"/>
                <a:cs typeface="Courier New" panose="02070309020205020404" pitchFamily="49" charset="0"/>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rPr>
              <a:t>[do stuff]</a:t>
            </a:r>
          </a:p>
          <a:p>
            <a:pPr marL="0" indent="0">
              <a:spcBef>
                <a:spcPts val="0"/>
              </a:spcBef>
              <a:buNone/>
            </a:pPr>
            <a:r>
              <a:rPr lang="en-GB" dirty="0">
                <a:solidFill>
                  <a:srgbClr val="7030A0"/>
                </a:solidFill>
              </a:rPr>
              <a:t>    [other functions] </a:t>
            </a:r>
            <a:r>
              <a:rPr lang="en-GB" dirty="0"/>
              <a:t>(optional)</a:t>
            </a:r>
          </a:p>
          <a:p>
            <a:pPr marL="0" indent="0">
              <a:spcBef>
                <a:spcPts val="0"/>
              </a:spcBef>
              <a:buNone/>
            </a:pPr>
            <a:endParaRPr lang="en-GB" dirty="0"/>
          </a:p>
          <a:p>
            <a:pPr marL="0" indent="0">
              <a:spcBef>
                <a:spcPts val="0"/>
              </a:spcBef>
              <a:buNone/>
            </a:pPr>
            <a:endParaRPr lang="en-GB" dirty="0"/>
          </a:p>
          <a:p>
            <a:pPr marL="0" indent="0">
              <a:spcBef>
                <a:spcPts val="0"/>
              </a:spcBef>
              <a:buNone/>
            </a:pPr>
            <a:endParaRPr lang="en-GB" dirty="0"/>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Student(Person):</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name):</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__(name)</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self.deadlines</a:t>
            </a:r>
            <a:r>
              <a:rPr lang="en-GB" dirty="0">
                <a:solidFill>
                  <a:srgbClr val="7030A0"/>
                </a:solidFill>
                <a:latin typeface="Courier New" panose="02070309020205020404" pitchFamily="49" charset="0"/>
                <a:cs typeface="Courier New" panose="02070309020205020404" pitchFamily="49" charset="0"/>
              </a:rPr>
              <a:t> =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work(self):</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self.deadlines</a:t>
            </a:r>
            <a:r>
              <a:rPr lang="en-GB" dirty="0">
                <a:solidFill>
                  <a:srgbClr val="7030A0"/>
                </a:solidFill>
                <a:latin typeface="Courier New" panose="02070309020205020404" pitchFamily="49" charset="0"/>
                <a:cs typeface="Courier New" panose="02070309020205020404" pitchFamily="49" charset="0"/>
              </a:rPr>
              <a:t> -= 1</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369332"/>
          </a:xfrm>
          <a:prstGeom prst="rect">
            <a:avLst/>
          </a:prstGeom>
          <a:noFill/>
        </p:spPr>
        <p:txBody>
          <a:bodyPr wrap="square" rtlCol="0">
            <a:spAutoFit/>
          </a:bodyPr>
          <a:lstStyle/>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3471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 library - </a:t>
            </a:r>
            <a:r>
              <a:rPr lang="en-GB" dirty="0" err="1"/>
              <a:t>tkinter</a:t>
            </a:r>
            <a:endParaRPr lang="en-GB" dirty="0"/>
          </a:p>
        </p:txBody>
      </p:sp>
      <p:sp>
        <p:nvSpPr>
          <p:cNvPr id="3" name="Content Placeholder 2"/>
          <p:cNvSpPr>
            <a:spLocks noGrp="1"/>
          </p:cNvSpPr>
          <p:nvPr>
            <p:ph idx="1"/>
          </p:nvPr>
        </p:nvSpPr>
        <p:spPr>
          <a:xfrm>
            <a:off x="1141412" y="2097088"/>
            <a:ext cx="9905999" cy="3640605"/>
          </a:xfrm>
          <a:solidFill>
            <a:srgbClr val="36AAC5"/>
          </a:solidFill>
        </p:spPr>
        <p:txBody>
          <a:bodyPr numCol="1" spcCol="360000">
            <a:normAutofit/>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import </a:t>
            </a:r>
            <a:r>
              <a:rPr lang="en-GB" dirty="0" err="1">
                <a:solidFill>
                  <a:srgbClr val="7030A0"/>
                </a:solidFill>
                <a:latin typeface="Courier New" panose="02070309020205020404" pitchFamily="49" charset="0"/>
                <a:cs typeface="Courier New" panose="02070309020205020404" pitchFamily="49" charset="0"/>
              </a:rPr>
              <a:t>tkinter</a:t>
            </a:r>
            <a:r>
              <a:rPr lang="en-GB" dirty="0">
                <a:solidFill>
                  <a:srgbClr val="7030A0"/>
                </a:solidFill>
                <a:latin typeface="Courier New" panose="02070309020205020404" pitchFamily="49" charset="0"/>
                <a:cs typeface="Courier New" panose="02070309020205020404" pitchFamily="49" charset="0"/>
              </a:rPr>
              <a:t> as </a:t>
            </a:r>
            <a:r>
              <a:rPr lang="en-GB" dirty="0" err="1">
                <a:solidFill>
                  <a:srgbClr val="7030A0"/>
                </a:solidFill>
                <a:latin typeface="Courier New" panose="02070309020205020404" pitchFamily="49" charset="0"/>
                <a:cs typeface="Courier New" panose="02070309020205020404" pitchFamily="49" charset="0"/>
              </a:rPr>
              <a:t>tk</a:t>
            </a: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a:t>
            </a:r>
            <a:r>
              <a:rPr lang="en-GB" dirty="0" err="1">
                <a:solidFill>
                  <a:srgbClr val="7030A0"/>
                </a:solidFill>
                <a:latin typeface="Courier New" panose="02070309020205020404" pitchFamily="49" charset="0"/>
                <a:cs typeface="Courier New" panose="02070309020205020404" pitchFamily="49" charset="0"/>
              </a:rPr>
              <a:t>MyGui</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tk.Tk</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gui</a:t>
            </a:r>
            <a:r>
              <a:rPr lang="en-GB" dirty="0">
                <a:solidFill>
                  <a:srgbClr val="7030A0"/>
                </a:solidFill>
                <a:latin typeface="Courier New" panose="02070309020205020404" pitchFamily="49" charset="0"/>
                <a:cs typeface="Courier New" panose="02070309020205020404" pitchFamily="49" charset="0"/>
              </a:rPr>
              <a:t> = </a:t>
            </a:r>
            <a:r>
              <a:rPr lang="en-GB" dirty="0" err="1">
                <a:solidFill>
                  <a:srgbClr val="7030A0"/>
                </a:solidFill>
                <a:latin typeface="Courier New" panose="02070309020205020404" pitchFamily="49" charset="0"/>
                <a:cs typeface="Courier New" panose="02070309020205020404" pitchFamily="49" charset="0"/>
              </a:rPr>
              <a:t>MyGui</a:t>
            </a:r>
            <a:r>
              <a:rPr lang="en-GB" dirty="0">
                <a:solidFill>
                  <a:srgbClr val="7030A0"/>
                </a:solidFill>
                <a:latin typeface="Courier New" panose="02070309020205020404" pitchFamily="49" charset="0"/>
                <a:cs typeface="Courier New" panose="02070309020205020404" pitchFamily="49" charset="0"/>
              </a:rPr>
              <a:t>(</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gui.mainloop</a:t>
            </a:r>
            <a:r>
              <a:rPr lang="en-GB"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369332"/>
          </a:xfrm>
          <a:prstGeom prst="rect">
            <a:avLst/>
          </a:prstGeom>
          <a:noFill/>
        </p:spPr>
        <p:txBody>
          <a:bodyPr wrap="square" rtlCol="0">
            <a:spAutoFit/>
          </a:bodyPr>
          <a:lstStyle/>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712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6</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challenge6.py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73925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Python</a:t>
            </a:r>
          </a:p>
        </p:txBody>
      </p:sp>
      <p:sp>
        <p:nvSpPr>
          <p:cNvPr id="3" name="Content Placeholder 2"/>
          <p:cNvSpPr>
            <a:spLocks noGrp="1"/>
          </p:cNvSpPr>
          <p:nvPr>
            <p:ph idx="1"/>
          </p:nvPr>
        </p:nvSpPr>
        <p:spPr>
          <a:xfrm>
            <a:off x="1141412" y="2097088"/>
            <a:ext cx="9905999" cy="3694113"/>
          </a:xfrm>
          <a:solidFill>
            <a:srgbClr val="36AAC5"/>
          </a:solidFill>
        </p:spPr>
        <p:txBody>
          <a:bodyPr>
            <a:normAutofit lnSpcReduction="10000"/>
          </a:bodyPr>
          <a:lstStyle/>
          <a:p>
            <a:r>
              <a:rPr lang="en-GB" dirty="0"/>
              <a:t>One of the most widely used languages</a:t>
            </a:r>
          </a:p>
          <a:p>
            <a:r>
              <a:rPr lang="en-GB" dirty="0"/>
              <a:t>Duck Typing – “If it walks like a duck and quacks like a duck, then it must be a duck.”</a:t>
            </a:r>
          </a:p>
          <a:p>
            <a:r>
              <a:rPr lang="en-GB" dirty="0"/>
              <a:t>Object Oriented</a:t>
            </a:r>
          </a:p>
          <a:p>
            <a:r>
              <a:rPr lang="en-GB" dirty="0"/>
              <a:t>High-level language (easier to use than languages like C)</a:t>
            </a:r>
          </a:p>
          <a:p>
            <a:r>
              <a:rPr lang="en-GB" dirty="0"/>
              <a:t>Large and comprehensive standard library</a:t>
            </a:r>
          </a:p>
          <a:p>
            <a:r>
              <a:rPr lang="en-GB" dirty="0"/>
              <a:t>Not particularly fast compared to other languages (often not a problem)</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727590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Inheriting from classes – recap</a:t>
            </a:r>
          </a:p>
        </p:txBody>
      </p:sp>
      <p:sp>
        <p:nvSpPr>
          <p:cNvPr id="3" name="Content Placeholder 2"/>
          <p:cNvSpPr>
            <a:spLocks noGrp="1"/>
          </p:cNvSpPr>
          <p:nvPr>
            <p:ph idx="1"/>
          </p:nvPr>
        </p:nvSpPr>
        <p:spPr>
          <a:xfrm>
            <a:off x="980902" y="2097088"/>
            <a:ext cx="10208029" cy="3640605"/>
          </a:xfrm>
          <a:solidFill>
            <a:srgbClr val="36AAC5"/>
          </a:solidFill>
        </p:spPr>
        <p:txBody>
          <a:bodyPr numCol="2" spcCol="360000">
            <a:normAutofit fontScale="925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Student(Person):</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name):</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__(name)</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self.deadlines</a:t>
            </a:r>
            <a:r>
              <a:rPr lang="en-GB" dirty="0">
                <a:solidFill>
                  <a:srgbClr val="7030A0"/>
                </a:solidFill>
                <a:latin typeface="Courier New" panose="02070309020205020404" pitchFamily="49" charset="0"/>
                <a:cs typeface="Courier New" panose="02070309020205020404" pitchFamily="49" charset="0"/>
              </a:rPr>
              <a:t> = 0</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work(self):</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self.deadlines</a:t>
            </a:r>
            <a:r>
              <a:rPr lang="en-GB" dirty="0">
                <a:solidFill>
                  <a:srgbClr val="7030A0"/>
                </a:solidFill>
                <a:latin typeface="Courier New" panose="02070309020205020404" pitchFamily="49" charset="0"/>
                <a:cs typeface="Courier New" panose="02070309020205020404" pitchFamily="49" charset="0"/>
              </a:rPr>
              <a:t> -= 1</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a:t>
            </a:r>
            <a:r>
              <a:rPr lang="en-GB" dirty="0" err="1">
                <a:solidFill>
                  <a:srgbClr val="7030A0"/>
                </a:solidFill>
                <a:latin typeface="Courier New" panose="02070309020205020404" pitchFamily="49" charset="0"/>
                <a:cs typeface="Courier New" panose="02070309020205020404" pitchFamily="49" charset="0"/>
              </a:rPr>
              <a:t>ShoppingList</a:t>
            </a:r>
            <a:r>
              <a:rPr lang="en-GB" dirty="0">
                <a:solidFill>
                  <a:srgbClr val="7030A0"/>
                </a:solidFill>
                <a:latin typeface="Courier New" panose="02070309020205020404" pitchFamily="49" charset="0"/>
                <a:cs typeface="Courier New" panose="02070309020205020404" pitchFamily="49" charset="0"/>
              </a:rPr>
              <a:t>(list):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 L=[]):</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__(L)</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str</a:t>
            </a:r>
            <a:r>
              <a:rPr lang="en-GB" dirty="0">
                <a:solidFill>
                  <a:srgbClr val="7030A0"/>
                </a:solidFill>
                <a:latin typeface="Courier New" panose="02070309020205020404" pitchFamily="49" charset="0"/>
                <a:cs typeface="Courier New" panose="02070309020205020404" pitchFamily="49" charset="0"/>
              </a:rPr>
              <a:t>__(self):</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a:solidFill>
                  <a:srgbClr val="7030A0"/>
                </a:solidFill>
                <a:latin typeface="+mj-lt"/>
                <a:cs typeface="Courier New" panose="02070309020205020404" pitchFamily="49" charset="0"/>
              </a:rPr>
              <a:t>[define how to print a </a:t>
            </a:r>
            <a:r>
              <a:rPr lang="en-GB" dirty="0" err="1">
                <a:solidFill>
                  <a:srgbClr val="7030A0"/>
                </a:solidFill>
                <a:latin typeface="+mj-lt"/>
                <a:cs typeface="Courier New" panose="02070309020205020404" pitchFamily="49" charset="0"/>
              </a:rPr>
              <a:t>ShoppingList</a:t>
            </a:r>
            <a:r>
              <a:rPr lang="en-GB" dirty="0">
                <a:solidFill>
                  <a:srgbClr val="7030A0"/>
                </a:solidFill>
                <a:latin typeface="+mj-lt"/>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add(self, item, </a:t>
            </a:r>
            <a:r>
              <a:rPr lang="en-GB" dirty="0" err="1">
                <a:solidFill>
                  <a:srgbClr val="7030A0"/>
                </a:solidFill>
                <a:latin typeface="Courier New" panose="02070309020205020404" pitchFamily="49" charset="0"/>
                <a:cs typeface="Courier New" panose="02070309020205020404" pitchFamily="49" charset="0"/>
              </a:rPr>
              <a:t>num</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self.append</a:t>
            </a:r>
            <a:r>
              <a:rPr lang="en-GB" dirty="0">
                <a:solidFill>
                  <a:srgbClr val="7030A0"/>
                </a:solidFill>
                <a:latin typeface="Courier New" panose="02070309020205020404" pitchFamily="49" charset="0"/>
                <a:cs typeface="Courier New" panose="02070309020205020404" pitchFamily="49" charset="0"/>
              </a:rPr>
              <a:t>([item, </a:t>
            </a:r>
            <a:r>
              <a:rPr lang="en-GB" dirty="0" err="1">
                <a:solidFill>
                  <a:srgbClr val="7030A0"/>
                </a:solidFill>
                <a:latin typeface="Courier New" panose="02070309020205020404" pitchFamily="49" charset="0"/>
                <a:cs typeface="Courier New" panose="02070309020205020404" pitchFamily="49" charset="0"/>
              </a:rPr>
              <a:t>num</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369332"/>
          </a:xfrm>
          <a:prstGeom prst="rect">
            <a:avLst/>
          </a:prstGeom>
          <a:noFill/>
        </p:spPr>
        <p:txBody>
          <a:bodyPr wrap="square" rtlCol="0">
            <a:spAutoFit/>
          </a:bodyPr>
          <a:lstStyle/>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6832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 Basics - </a:t>
            </a:r>
            <a:r>
              <a:rPr lang="en-GB" dirty="0" err="1"/>
              <a:t>tkinter</a:t>
            </a:r>
            <a:endParaRPr lang="en-GB" dirty="0"/>
          </a:p>
        </p:txBody>
      </p:sp>
      <p:sp>
        <p:nvSpPr>
          <p:cNvPr id="3" name="Content Placeholder 2"/>
          <p:cNvSpPr>
            <a:spLocks noGrp="1"/>
          </p:cNvSpPr>
          <p:nvPr>
            <p:ph idx="1"/>
          </p:nvPr>
        </p:nvSpPr>
        <p:spPr>
          <a:xfrm>
            <a:off x="1014154" y="2097088"/>
            <a:ext cx="10033258" cy="3640605"/>
          </a:xfrm>
          <a:solidFill>
            <a:srgbClr val="36AAC5"/>
          </a:solidFill>
        </p:spPr>
        <p:txBody>
          <a:bodyPr numCol="2" spcCol="360000">
            <a:normAutofit fontScale="92500" lnSpcReduction="10000"/>
          </a:bodyPr>
          <a:lstStyle/>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import </a:t>
            </a:r>
            <a:r>
              <a:rPr lang="en-GB" dirty="0" err="1">
                <a:solidFill>
                  <a:srgbClr val="7030A0"/>
                </a:solidFill>
                <a:latin typeface="Courier New" panose="02070309020205020404" pitchFamily="49" charset="0"/>
                <a:cs typeface="Courier New" panose="02070309020205020404" pitchFamily="49" charset="0"/>
              </a:rPr>
              <a:t>tkinter</a:t>
            </a:r>
            <a:r>
              <a:rPr lang="en-GB" dirty="0">
                <a:solidFill>
                  <a:srgbClr val="7030A0"/>
                </a:solidFill>
                <a:latin typeface="Courier New" panose="02070309020205020404" pitchFamily="49" charset="0"/>
                <a:cs typeface="Courier New" panose="02070309020205020404" pitchFamily="49" charset="0"/>
              </a:rPr>
              <a:t> as </a:t>
            </a:r>
            <a:r>
              <a:rPr lang="en-GB" dirty="0" err="1">
                <a:solidFill>
                  <a:srgbClr val="7030A0"/>
                </a:solidFill>
                <a:latin typeface="Courier New" panose="02070309020205020404" pitchFamily="49" charset="0"/>
                <a:cs typeface="Courier New" panose="02070309020205020404" pitchFamily="49" charset="0"/>
              </a:rPr>
              <a:t>tk</a:t>
            </a: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window = </a:t>
            </a:r>
            <a:r>
              <a:rPr lang="en-GB" dirty="0" err="1">
                <a:solidFill>
                  <a:srgbClr val="7030A0"/>
                </a:solidFill>
                <a:latin typeface="Courier New" panose="02070309020205020404" pitchFamily="49" charset="0"/>
                <a:cs typeface="Courier New" panose="02070309020205020404" pitchFamily="49" charset="0"/>
              </a:rPr>
              <a:t>tk.Tk</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button = </a:t>
            </a:r>
            <a:r>
              <a:rPr lang="en-GB" dirty="0" err="1">
                <a:solidFill>
                  <a:srgbClr val="7030A0"/>
                </a:solidFill>
                <a:latin typeface="Courier New" panose="02070309020205020404" pitchFamily="49" charset="0"/>
                <a:cs typeface="Courier New" panose="02070309020205020404" pitchFamily="49" charset="0"/>
              </a:rPr>
              <a:t>tk.Button</a:t>
            </a:r>
            <a:r>
              <a:rPr lang="en-GB" dirty="0">
                <a:solidFill>
                  <a:srgbClr val="7030A0"/>
                </a:solidFill>
                <a:latin typeface="Courier New" panose="02070309020205020404" pitchFamily="49" charset="0"/>
                <a:cs typeface="Courier New" panose="02070309020205020404" pitchFamily="49" charset="0"/>
              </a:rPr>
              <a:t>(window)</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button.pack</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button.config</a:t>
            </a:r>
            <a:r>
              <a:rPr lang="en-GB" dirty="0">
                <a:solidFill>
                  <a:srgbClr val="7030A0"/>
                </a:solidFill>
                <a:latin typeface="Courier New" panose="02070309020205020404" pitchFamily="49" charset="0"/>
                <a:cs typeface="Courier New" panose="02070309020205020404" pitchFamily="49" charset="0"/>
              </a:rPr>
              <a:t>(text=‘hi’)</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window.mainloop</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class </a:t>
            </a:r>
            <a:r>
              <a:rPr lang="en-GB" dirty="0" err="1">
                <a:solidFill>
                  <a:srgbClr val="7030A0"/>
                </a:solidFill>
                <a:latin typeface="Courier New" panose="02070309020205020404" pitchFamily="49" charset="0"/>
                <a:cs typeface="Courier New" panose="02070309020205020404" pitchFamily="49" charset="0"/>
              </a:rPr>
              <a:t>MyGui</a:t>
            </a:r>
            <a:r>
              <a:rPr lang="en-GB" dirty="0">
                <a:solidFill>
                  <a:srgbClr val="7030A0"/>
                </a:solidFill>
                <a:latin typeface="Courier New" panose="02070309020205020404" pitchFamily="49" charset="0"/>
                <a:cs typeface="Courier New" panose="02070309020205020404" pitchFamily="49" charset="0"/>
              </a:rPr>
              <a:t>(</a:t>
            </a:r>
            <a:r>
              <a:rPr lang="en-GB" dirty="0" err="1">
                <a:solidFill>
                  <a:srgbClr val="7030A0"/>
                </a:solidFill>
                <a:latin typeface="Courier New" panose="02070309020205020404" pitchFamily="49" charset="0"/>
                <a:cs typeface="Courier New" panose="02070309020205020404" pitchFamily="49" charset="0"/>
              </a:rPr>
              <a:t>tk.Tk</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def 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__(self</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super().__</a:t>
            </a:r>
            <a:r>
              <a:rPr lang="en-GB" dirty="0" err="1">
                <a:solidFill>
                  <a:srgbClr val="7030A0"/>
                </a:solidFill>
                <a:latin typeface="Courier New" panose="02070309020205020404" pitchFamily="49" charset="0"/>
                <a:cs typeface="Courier New" panose="02070309020205020404" pitchFamily="49" charset="0"/>
              </a:rPr>
              <a:t>init</a:t>
            </a:r>
            <a:r>
              <a:rPr lang="en-GB" dirty="0">
                <a:solidFill>
                  <a:srgbClr val="7030A0"/>
                </a:solidFill>
                <a:latin typeface="Courier New" panose="02070309020205020404" pitchFamily="49" charset="0"/>
                <a:cs typeface="Courier New" panose="02070309020205020404" pitchFamily="49" charset="0"/>
              </a:rPr>
              <a:t>__()</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self.button</a:t>
            </a:r>
            <a:r>
              <a:rPr lang="en-GB" dirty="0">
                <a:solidFill>
                  <a:srgbClr val="7030A0"/>
                </a:solidFill>
                <a:latin typeface="Courier New" panose="02070309020205020404" pitchFamily="49" charset="0"/>
                <a:cs typeface="Courier New" panose="02070309020205020404" pitchFamily="49" charset="0"/>
              </a:rPr>
              <a:t> = </a:t>
            </a:r>
            <a:r>
              <a:rPr lang="en-GB" dirty="0" err="1">
                <a:solidFill>
                  <a:srgbClr val="7030A0"/>
                </a:solidFill>
                <a:latin typeface="Courier New" panose="02070309020205020404" pitchFamily="49" charset="0"/>
                <a:cs typeface="Courier New" panose="02070309020205020404" pitchFamily="49" charset="0"/>
              </a:rPr>
              <a:t>tk.Button</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self, text=‘hi’)</a:t>
            </a:r>
          </a:p>
          <a:p>
            <a:pPr marL="0" indent="0">
              <a:spcBef>
                <a:spcPts val="0"/>
              </a:spcBef>
              <a:buNone/>
            </a:pPr>
            <a:r>
              <a:rPr lang="en-GB" dirty="0">
                <a:solidFill>
                  <a:srgbClr val="7030A0"/>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self.button.pack</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endParaRPr lang="en-GB" dirty="0">
              <a:solidFill>
                <a:srgbClr val="7030A0"/>
              </a:solidFill>
              <a:latin typeface="Courier New" panose="02070309020205020404" pitchFamily="49" charset="0"/>
              <a:cs typeface="Courier New" panose="02070309020205020404" pitchFamily="49" charset="0"/>
            </a:endParaRP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gui</a:t>
            </a:r>
            <a:r>
              <a:rPr lang="en-GB" dirty="0">
                <a:solidFill>
                  <a:srgbClr val="7030A0"/>
                </a:solidFill>
                <a:latin typeface="Courier New" panose="02070309020205020404" pitchFamily="49" charset="0"/>
                <a:cs typeface="Courier New" panose="02070309020205020404" pitchFamily="49" charset="0"/>
              </a:rPr>
              <a:t> = </a:t>
            </a:r>
            <a:r>
              <a:rPr lang="en-GB" dirty="0" err="1">
                <a:solidFill>
                  <a:srgbClr val="7030A0"/>
                </a:solidFill>
                <a:latin typeface="Courier New" panose="02070309020205020404" pitchFamily="49" charset="0"/>
                <a:cs typeface="Courier New" panose="02070309020205020404" pitchFamily="49" charset="0"/>
              </a:rPr>
              <a:t>MyGui</a:t>
            </a:r>
            <a:r>
              <a:rPr lang="en-GB" dirty="0">
                <a:solidFill>
                  <a:srgbClr val="7030A0"/>
                </a:solidFill>
                <a:latin typeface="Courier New" panose="02070309020205020404" pitchFamily="49" charset="0"/>
                <a:cs typeface="Courier New" panose="02070309020205020404" pitchFamily="49" charset="0"/>
              </a:rPr>
              <a:t>(</a:t>
            </a:r>
            <a:r>
              <a:rPr lang="en-GB" dirty="0">
                <a:solidFill>
                  <a:srgbClr val="7030A0"/>
                </a:solidFill>
              </a:rPr>
              <a:t>[</a:t>
            </a:r>
            <a:r>
              <a:rPr lang="en-GB" dirty="0" err="1">
                <a:solidFill>
                  <a:srgbClr val="7030A0"/>
                </a:solidFill>
              </a:rPr>
              <a:t>args</a:t>
            </a:r>
            <a:r>
              <a:rPr lang="en-GB" dirty="0">
                <a:solidFill>
                  <a:srgbClr val="7030A0"/>
                </a:solidFill>
              </a:rPr>
              <a:t>]</a:t>
            </a:r>
            <a:r>
              <a:rPr lang="en-GB" dirty="0">
                <a:solidFill>
                  <a:srgbClr val="7030A0"/>
                </a:solidFill>
                <a:latin typeface="Courier New" panose="02070309020205020404" pitchFamily="49" charset="0"/>
                <a:cs typeface="Courier New" panose="02070309020205020404" pitchFamily="49" charset="0"/>
              </a:rPr>
              <a:t>)</a:t>
            </a:r>
          </a:p>
          <a:p>
            <a:pPr marL="0" indent="0">
              <a:spcBef>
                <a:spcPts val="0"/>
              </a:spcBef>
              <a:buNone/>
            </a:pPr>
            <a:r>
              <a:rPr lang="en-GB" dirty="0" err="1">
                <a:solidFill>
                  <a:srgbClr val="7030A0"/>
                </a:solidFill>
                <a:latin typeface="Courier New" panose="02070309020205020404" pitchFamily="49" charset="0"/>
                <a:cs typeface="Courier New" panose="02070309020205020404" pitchFamily="49" charset="0"/>
              </a:rPr>
              <a:t>gui.mainloop</a:t>
            </a:r>
            <a:r>
              <a:rPr lang="en-GB" dirty="0">
                <a:solidFill>
                  <a:srgbClr val="7030A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6068291" y="618518"/>
            <a:ext cx="5715670" cy="369332"/>
          </a:xfrm>
          <a:prstGeom prst="rect">
            <a:avLst/>
          </a:prstGeom>
          <a:noFill/>
        </p:spPr>
        <p:txBody>
          <a:bodyPr wrap="square" rtlCol="0">
            <a:spAutoFit/>
          </a:bodyPr>
          <a:lstStyle/>
          <a:p>
            <a:endParaRPr lang="en-GB"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5834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7</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challenge7.py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740991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Dictionaries</a:t>
            </a:r>
          </a:p>
        </p:txBody>
      </p:sp>
      <p:sp>
        <p:nvSpPr>
          <p:cNvPr id="3" name="Content Placeholder 2"/>
          <p:cNvSpPr>
            <a:spLocks noGrp="1"/>
          </p:cNvSpPr>
          <p:nvPr>
            <p:ph idx="1"/>
          </p:nvPr>
        </p:nvSpPr>
        <p:spPr>
          <a:solidFill>
            <a:srgbClr val="36AAC5"/>
          </a:solidFill>
        </p:spPr>
        <p:txBody>
          <a:bodyPr>
            <a:normAutofit/>
          </a:bodyPr>
          <a:lstStyle/>
          <a:p>
            <a:r>
              <a:rPr lang="en-GB" dirty="0"/>
              <a:t>The class name for a dictionary is </a:t>
            </a:r>
            <a:r>
              <a:rPr lang="en-GB" dirty="0" err="1">
                <a:latin typeface="Courier New" panose="02070309020205020404" pitchFamily="49" charset="0"/>
                <a:cs typeface="Courier New" panose="02070309020205020404" pitchFamily="49" charset="0"/>
              </a:rPr>
              <a:t>dict</a:t>
            </a:r>
            <a:r>
              <a:rPr lang="en-GB" dirty="0">
                <a:cs typeface="Courier New" panose="02070309020205020404" pitchFamily="49" charset="0"/>
              </a:rPr>
              <a:t> – create an empty one with </a:t>
            </a:r>
            <a:r>
              <a:rPr lang="en-GB" dirty="0" err="1">
                <a:solidFill>
                  <a:srgbClr val="7030A0"/>
                </a:solidFill>
                <a:latin typeface="Courier New" panose="02070309020205020404" pitchFamily="49" charset="0"/>
                <a:cs typeface="Courier New" panose="02070309020205020404" pitchFamily="49" charset="0"/>
              </a:rPr>
              <a:t>dict</a:t>
            </a:r>
            <a:r>
              <a:rPr lang="en-GB" dirty="0">
                <a:solidFill>
                  <a:srgbClr val="7030A0"/>
                </a:solidFill>
                <a:latin typeface="Courier New" panose="02070309020205020404" pitchFamily="49" charset="0"/>
                <a:cs typeface="Courier New" panose="02070309020205020404" pitchFamily="49" charset="0"/>
              </a:rPr>
              <a:t>()</a:t>
            </a:r>
          </a:p>
          <a:p>
            <a:r>
              <a:rPr lang="en-GB" dirty="0">
                <a:latin typeface="+mj-lt"/>
                <a:cs typeface="Courier New" panose="02070309020205020404" pitchFamily="49" charset="0"/>
              </a:rPr>
              <a:t>They are used to look up objects using a key – the items inside dictionaries come in key-value pairs.</a:t>
            </a:r>
          </a:p>
          <a:p>
            <a:r>
              <a:rPr lang="en-GB" dirty="0">
                <a:latin typeface="+mj-lt"/>
                <a:cs typeface="Courier New" panose="02070309020205020404" pitchFamily="49" charset="0"/>
              </a:rPr>
              <a:t>Create a dictionary using </a:t>
            </a:r>
            <a:r>
              <a:rPr lang="en-GB" dirty="0">
                <a:latin typeface="Courier New" panose="02070309020205020404" pitchFamily="49" charset="0"/>
                <a:cs typeface="Courier New" panose="02070309020205020404" pitchFamily="49" charset="0"/>
              </a:rPr>
              <a:t>{}</a:t>
            </a:r>
            <a:r>
              <a:rPr lang="en-GB" dirty="0">
                <a:latin typeface="+mj-lt"/>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d={‘</a:t>
            </a:r>
            <a:r>
              <a:rPr lang="en-GB" dirty="0" err="1">
                <a:solidFill>
                  <a:srgbClr val="7030A0"/>
                </a:solidFill>
                <a:latin typeface="Courier New" panose="02070309020205020404" pitchFamily="49" charset="0"/>
                <a:cs typeface="Courier New" panose="02070309020205020404" pitchFamily="49" charset="0"/>
              </a:rPr>
              <a:t>a’:’apple’,’b’:’bye</a:t>
            </a:r>
            <a:r>
              <a:rPr lang="en-GB" dirty="0">
                <a:solidFill>
                  <a:srgbClr val="7030A0"/>
                </a:solidFill>
                <a:latin typeface="Courier New" panose="02070309020205020404" pitchFamily="49" charset="0"/>
                <a:cs typeface="Courier New" panose="02070309020205020404" pitchFamily="49" charset="0"/>
              </a:rPr>
              <a:t>’}</a:t>
            </a:r>
          </a:p>
          <a:p>
            <a:r>
              <a:rPr lang="en-GB" dirty="0">
                <a:latin typeface="+mj-lt"/>
                <a:cs typeface="Courier New" panose="02070309020205020404" pitchFamily="49" charset="0"/>
              </a:rPr>
              <a:t>Access values using the key, e.g. </a:t>
            </a:r>
            <a:r>
              <a:rPr lang="en-GB" dirty="0">
                <a:solidFill>
                  <a:srgbClr val="7030A0"/>
                </a:solidFill>
                <a:latin typeface="Courier New" panose="02070309020205020404" pitchFamily="49" charset="0"/>
                <a:cs typeface="Courier New" panose="02070309020205020404" pitchFamily="49" charset="0"/>
              </a:rPr>
              <a:t>d[‘a’]</a:t>
            </a:r>
            <a:r>
              <a:rPr lang="en-GB" dirty="0">
                <a:latin typeface="Courier New" panose="02070309020205020404" pitchFamily="49" charset="0"/>
                <a:cs typeface="Courier New" panose="02070309020205020404" pitchFamily="49" charset="0"/>
              </a:rPr>
              <a:t> -&gt; ‘apple’</a:t>
            </a:r>
          </a:p>
          <a:p>
            <a:r>
              <a:rPr lang="en-GB" dirty="0">
                <a:latin typeface="+mj-lt"/>
                <a:cs typeface="Courier New" panose="02070309020205020404" pitchFamily="49" charset="0"/>
              </a:rPr>
              <a:t>Assign new values using the same syntax, e.g. </a:t>
            </a:r>
            <a:r>
              <a:rPr lang="en-GB" dirty="0">
                <a:solidFill>
                  <a:srgbClr val="7030A0"/>
                </a:solidFill>
                <a:latin typeface="Courier New" panose="02070309020205020404" pitchFamily="49" charset="0"/>
                <a:cs typeface="Courier New" panose="02070309020205020404" pitchFamily="49" charset="0"/>
              </a:rPr>
              <a:t>d[‘c’]=‘cross’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2502462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8</a:t>
            </a:r>
          </a:p>
        </p:txBody>
      </p:sp>
      <p:sp>
        <p:nvSpPr>
          <p:cNvPr id="3" name="Content Placeholder 2"/>
          <p:cNvSpPr>
            <a:spLocks noGrp="1"/>
          </p:cNvSpPr>
          <p:nvPr>
            <p:ph idx="1"/>
          </p:nvPr>
        </p:nvSpPr>
        <p:spPr>
          <a:solidFill>
            <a:srgbClr val="36AAC5"/>
          </a:solidFill>
        </p:spPr>
        <p:txBody>
          <a:bodyPr>
            <a:normAutofit/>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challenge8.py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When you understand it all have a go at the challenge</a:t>
            </a:r>
          </a:p>
          <a:p>
            <a:r>
              <a:rPr lang="en-GB" dirty="0"/>
              <a:t>Try to use sensible variable names</a:t>
            </a:r>
          </a:p>
          <a:p>
            <a:r>
              <a:rPr lang="en-GB" dirty="0"/>
              <a:t>Avoid using too many indented layers or repeating code</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82669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Installation</a:t>
            </a:r>
          </a:p>
        </p:txBody>
      </p:sp>
      <p:sp>
        <p:nvSpPr>
          <p:cNvPr id="3" name="Content Placeholder 2"/>
          <p:cNvSpPr>
            <a:spLocks noGrp="1"/>
          </p:cNvSpPr>
          <p:nvPr>
            <p:ph idx="1"/>
          </p:nvPr>
        </p:nvSpPr>
        <p:spPr>
          <a:solidFill>
            <a:srgbClr val="36AAC5"/>
          </a:solidFill>
        </p:spPr>
        <p:txBody>
          <a:bodyPr/>
          <a:lstStyle/>
          <a:p>
            <a:r>
              <a:rPr lang="en-GB" dirty="0">
                <a:solidFill>
                  <a:srgbClr val="7030A0"/>
                </a:solidFill>
              </a:rPr>
              <a:t>python.org/downloads</a:t>
            </a:r>
          </a:p>
          <a:p>
            <a:r>
              <a:rPr lang="en-GB" dirty="0"/>
              <a:t>Click ‘Download Python 3.6.x’</a:t>
            </a:r>
          </a:p>
          <a:p>
            <a:r>
              <a:rPr lang="en-GB" dirty="0"/>
              <a:t>Check you have it installed correctly: open a command line…</a:t>
            </a:r>
          </a:p>
          <a:p>
            <a:r>
              <a:rPr lang="en-GB" dirty="0"/>
              <a:t>(Command Prompt on Windows/Terminal on a Mac/Shell on Linux), type in </a:t>
            </a:r>
            <a:r>
              <a:rPr lang="en-GB" dirty="0">
                <a:solidFill>
                  <a:srgbClr val="7030A0"/>
                </a:solidFill>
                <a:latin typeface="Courier New" panose="02070309020205020404" pitchFamily="49" charset="0"/>
                <a:cs typeface="Courier New" panose="02070309020205020404" pitchFamily="49" charset="0"/>
              </a:rPr>
              <a:t>python</a:t>
            </a:r>
            <a:r>
              <a:rPr lang="en-GB" dirty="0">
                <a:cs typeface="Courier New" panose="02070309020205020404" pitchFamily="49" charset="0"/>
              </a:rPr>
              <a:t> and hit enter</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97731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Text Editor?</a:t>
            </a:r>
          </a:p>
        </p:txBody>
      </p:sp>
      <p:sp>
        <p:nvSpPr>
          <p:cNvPr id="3" name="Content Placeholder 2"/>
          <p:cNvSpPr>
            <a:spLocks noGrp="1"/>
          </p:cNvSpPr>
          <p:nvPr>
            <p:ph idx="1"/>
          </p:nvPr>
        </p:nvSpPr>
        <p:spPr>
          <a:solidFill>
            <a:srgbClr val="36AAC5"/>
          </a:solidFill>
        </p:spPr>
        <p:txBody>
          <a:bodyPr/>
          <a:lstStyle/>
          <a:p>
            <a:r>
              <a:rPr lang="en-GB" dirty="0"/>
              <a:t>Python IDLE</a:t>
            </a:r>
          </a:p>
          <a:p>
            <a:r>
              <a:rPr lang="en-GB" dirty="0"/>
              <a:t>Sublime Text</a:t>
            </a:r>
          </a:p>
          <a:p>
            <a:r>
              <a:rPr lang="en-GB" dirty="0"/>
              <a:t>Notepad++</a:t>
            </a:r>
          </a:p>
          <a:p>
            <a:r>
              <a:rPr lang="en-GB" dirty="0">
                <a:solidFill>
                  <a:srgbClr val="FF0000"/>
                </a:solidFill>
              </a:rPr>
              <a:t>Not </a:t>
            </a:r>
            <a:r>
              <a:rPr lang="en-GB" dirty="0" err="1">
                <a:solidFill>
                  <a:srgbClr val="FF0000"/>
                </a:solidFill>
              </a:rPr>
              <a:t>TextEdit</a:t>
            </a:r>
            <a:r>
              <a:rPr lang="en-GB" dirty="0">
                <a:solidFill>
                  <a:srgbClr val="FF0000"/>
                </a:solidFill>
              </a:rPr>
              <a:t> (Mac)</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88156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Python Data Types</a:t>
            </a:r>
          </a:p>
        </p:txBody>
      </p:sp>
      <p:sp>
        <p:nvSpPr>
          <p:cNvPr id="3" name="Content Placeholder 2"/>
          <p:cNvSpPr>
            <a:spLocks noGrp="1"/>
          </p:cNvSpPr>
          <p:nvPr>
            <p:ph idx="1"/>
          </p:nvPr>
        </p:nvSpPr>
        <p:spPr>
          <a:xfrm>
            <a:off x="1141412" y="2097088"/>
            <a:ext cx="9905999" cy="3694113"/>
          </a:xfrm>
          <a:solidFill>
            <a:srgbClr val="36AAC5"/>
          </a:solidFill>
        </p:spPr>
        <p:txBody>
          <a:bodyPr>
            <a:normAutofit fontScale="92500"/>
          </a:bodyPr>
          <a:lstStyle/>
          <a:p>
            <a:r>
              <a:rPr lang="en-GB" b="1" dirty="0" err="1">
                <a:latin typeface="Courier New" panose="02070309020205020404" pitchFamily="49" charset="0"/>
                <a:cs typeface="Courier New" panose="02070309020205020404" pitchFamily="49" charset="0"/>
              </a:rPr>
              <a:t>int</a:t>
            </a:r>
            <a:r>
              <a:rPr lang="en-GB" dirty="0"/>
              <a:t> – integer e.g. </a:t>
            </a:r>
            <a:r>
              <a:rPr lang="en-GB" dirty="0">
                <a:solidFill>
                  <a:schemeClr val="accent4">
                    <a:lumMod val="50000"/>
                  </a:schemeClr>
                </a:solidFill>
                <a:latin typeface="Courier New" panose="02070309020205020404" pitchFamily="49" charset="0"/>
                <a:cs typeface="Courier New" panose="02070309020205020404" pitchFamily="49" charset="0"/>
              </a:rPr>
              <a:t>5</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-67</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a:t>
            </a:r>
          </a:p>
          <a:p>
            <a:r>
              <a:rPr lang="en-GB" b="1" dirty="0">
                <a:latin typeface="Courier New" panose="02070309020205020404" pitchFamily="49" charset="0"/>
                <a:cs typeface="Courier New" panose="02070309020205020404" pitchFamily="49" charset="0"/>
              </a:rPr>
              <a:t>float</a:t>
            </a:r>
            <a:r>
              <a:rPr lang="en-GB" dirty="0"/>
              <a:t> – floating point number (like a decimal) e.g. </a:t>
            </a:r>
            <a:r>
              <a:rPr lang="en-GB" dirty="0">
                <a:solidFill>
                  <a:schemeClr val="accent4">
                    <a:lumMod val="50000"/>
                  </a:schemeClr>
                </a:solidFill>
                <a:latin typeface="Courier New" panose="02070309020205020404" pitchFamily="49" charset="0"/>
                <a:cs typeface="Courier New" panose="02070309020205020404" pitchFamily="49" charset="0"/>
              </a:rPr>
              <a:t>1.3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-700.0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0.03141</a:t>
            </a:r>
          </a:p>
          <a:p>
            <a:r>
              <a:rPr lang="en-GB" b="1" dirty="0" err="1">
                <a:latin typeface="Courier New" panose="02070309020205020404" pitchFamily="49" charset="0"/>
                <a:cs typeface="Courier New" panose="02070309020205020404" pitchFamily="49" charset="0"/>
              </a:rPr>
              <a:t>str</a:t>
            </a:r>
            <a:r>
              <a:rPr lang="en-GB" dirty="0"/>
              <a:t> – string/text e.g. </a:t>
            </a:r>
            <a:r>
              <a:rPr lang="en-GB" dirty="0">
                <a:solidFill>
                  <a:schemeClr val="accent4">
                    <a:lumMod val="50000"/>
                  </a:schemeClr>
                </a:solidFill>
                <a:latin typeface="Courier New" panose="02070309020205020404" pitchFamily="49" charset="0"/>
                <a:cs typeface="Courier New" panose="02070309020205020404" pitchFamily="49" charset="0"/>
              </a:rPr>
              <a:t>“hello”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“5 ducks?!”</a:t>
            </a:r>
          </a:p>
          <a:p>
            <a:r>
              <a:rPr lang="en-GB" b="1" dirty="0" err="1">
                <a:latin typeface="Courier New" panose="02070309020205020404" pitchFamily="49" charset="0"/>
                <a:cs typeface="Courier New" panose="02070309020205020404" pitchFamily="49" charset="0"/>
              </a:rPr>
              <a:t>boolean</a:t>
            </a:r>
            <a:r>
              <a:rPr lang="en-GB" dirty="0">
                <a:cs typeface="Courier New" panose="02070309020205020404" pitchFamily="49" charset="0"/>
              </a:rPr>
              <a:t> – Only examples are </a:t>
            </a:r>
            <a:r>
              <a:rPr lang="en-GB" dirty="0">
                <a:solidFill>
                  <a:schemeClr val="accent4">
                    <a:lumMod val="50000"/>
                  </a:schemeClr>
                </a:solidFill>
                <a:latin typeface="Courier New" panose="02070309020205020404" pitchFamily="49" charset="0"/>
                <a:cs typeface="Courier New" panose="02070309020205020404" pitchFamily="49" charset="0"/>
              </a:rPr>
              <a:t>True</a:t>
            </a:r>
            <a:r>
              <a:rPr lang="en-GB" dirty="0">
                <a:cs typeface="Courier New" panose="02070309020205020404" pitchFamily="49" charset="0"/>
              </a:rPr>
              <a:t> and </a:t>
            </a:r>
            <a:r>
              <a:rPr lang="en-GB" dirty="0">
                <a:solidFill>
                  <a:schemeClr val="accent4">
                    <a:lumMod val="50000"/>
                  </a:schemeClr>
                </a:solidFill>
                <a:latin typeface="Courier New" panose="02070309020205020404" pitchFamily="49" charset="0"/>
                <a:cs typeface="Courier New" panose="02070309020205020404" pitchFamily="49" charset="0"/>
              </a:rPr>
              <a:t>False</a:t>
            </a:r>
          </a:p>
          <a:p>
            <a:r>
              <a:rPr lang="en-GB" b="1" dirty="0">
                <a:latin typeface="Courier New" panose="02070309020205020404" pitchFamily="49" charset="0"/>
                <a:cs typeface="Courier New" panose="02070309020205020404" pitchFamily="49" charset="0"/>
              </a:rPr>
              <a:t>list</a:t>
            </a:r>
            <a:r>
              <a:rPr lang="en-GB" dirty="0"/>
              <a:t> – e.g. </a:t>
            </a:r>
            <a:r>
              <a:rPr lang="en-GB" dirty="0">
                <a:solidFill>
                  <a:schemeClr val="accent4">
                    <a:lumMod val="50000"/>
                  </a:schemeClr>
                </a:solidFill>
                <a:latin typeface="Courier New" panose="02070309020205020404" pitchFamily="49" charset="0"/>
                <a:cs typeface="Courier New" panose="02070309020205020404" pitchFamily="49" charset="0"/>
              </a:rPr>
              <a:t>[1, 2, 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a:t>
            </a:r>
            <a:r>
              <a:rPr lang="en-GB" dirty="0"/>
              <a:t> (empty list)</a:t>
            </a:r>
          </a:p>
          <a:p>
            <a:r>
              <a:rPr lang="en-GB" b="1" dirty="0">
                <a:latin typeface="Courier New" panose="02070309020205020404" pitchFamily="49" charset="0"/>
                <a:cs typeface="Courier New" panose="02070309020205020404" pitchFamily="49" charset="0"/>
              </a:rPr>
              <a:t>tuple</a:t>
            </a:r>
            <a:r>
              <a:rPr lang="en-GB" dirty="0"/>
              <a:t> – more rigid list e.g. </a:t>
            </a:r>
            <a:r>
              <a:rPr lang="en-GB" dirty="0">
                <a:solidFill>
                  <a:schemeClr val="accent4">
                    <a:lumMod val="50000"/>
                  </a:schemeClr>
                </a:solidFill>
                <a:latin typeface="Courier New" panose="02070309020205020404" pitchFamily="49" charset="0"/>
                <a:cs typeface="Courier New" panose="02070309020205020404" pitchFamily="49" charset="0"/>
              </a:rPr>
              <a:t>(1.0, 0.1, -2.0)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endParaRPr lang="en-GB" dirty="0"/>
          </a:p>
          <a:p>
            <a:r>
              <a:rPr lang="en-GB" b="1" dirty="0" err="1">
                <a:latin typeface="Courier New" panose="02070309020205020404" pitchFamily="49" charset="0"/>
                <a:cs typeface="Courier New" panose="02070309020205020404" pitchFamily="49" charset="0"/>
              </a:rPr>
              <a:t>dict</a:t>
            </a:r>
            <a:r>
              <a:rPr lang="en-GB" dirty="0"/>
              <a:t> – dictionary/map containing key-value pairs e.g. </a:t>
            </a:r>
            <a:r>
              <a:rPr lang="en-GB" dirty="0">
                <a:solidFill>
                  <a:schemeClr val="accent4">
                    <a:lumMod val="50000"/>
                  </a:schemeClr>
                </a:solidFill>
                <a:latin typeface="Courier New" panose="02070309020205020404" pitchFamily="49" charset="0"/>
                <a:cs typeface="Courier New" panose="02070309020205020404" pitchFamily="49" charset="0"/>
              </a:rPr>
              <a:t>{1:“hi”, 2:“hello”}</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9177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Operations</a:t>
            </a:r>
          </a:p>
        </p:txBody>
      </p:sp>
      <p:sp>
        <p:nvSpPr>
          <p:cNvPr id="3" name="Content Placeholder 2"/>
          <p:cNvSpPr>
            <a:spLocks noGrp="1"/>
          </p:cNvSpPr>
          <p:nvPr>
            <p:ph idx="1"/>
          </p:nvPr>
        </p:nvSpPr>
        <p:spPr>
          <a:solidFill>
            <a:srgbClr val="36AAC5"/>
          </a:solidFill>
        </p:spPr>
        <p:txBody>
          <a:bodyPr vert="horz" lIns="91440" tIns="45720" rIns="91440" bIns="45720" rtlCol="0">
            <a:normAutofit fontScale="92500" lnSpcReduction="10000"/>
          </a:bodyPr>
          <a:lstStyle/>
          <a:p>
            <a:r>
              <a:rPr lang="en-GB" dirty="0">
                <a:cs typeface="Courier New" panose="02070309020205020404" pitchFamily="49" charset="0"/>
              </a:rPr>
              <a:t>Assignment operator is “</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variable = 3 + 5</a:t>
            </a:r>
            <a:r>
              <a:rPr lang="en-GB" dirty="0">
                <a:cs typeface="Courier New" panose="02070309020205020404" pitchFamily="49" charset="0"/>
              </a:rPr>
              <a:t>,</a:t>
            </a:r>
          </a:p>
          <a:p>
            <a:pPr marL="0" indent="0">
              <a:spcBef>
                <a:spcPts val="0"/>
              </a:spcBef>
              <a:buNone/>
            </a:pP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my_string</a:t>
            </a:r>
            <a:r>
              <a:rPr lang="en-GB" dirty="0">
                <a:solidFill>
                  <a:srgbClr val="7030A0"/>
                </a:solidFill>
                <a:latin typeface="Courier New" panose="02070309020205020404" pitchFamily="49" charset="0"/>
                <a:cs typeface="Courier New" panose="02070309020205020404" pitchFamily="49" charset="0"/>
              </a:rPr>
              <a:t> = “yay Python!”</a:t>
            </a:r>
          </a:p>
          <a:p>
            <a:r>
              <a:rPr lang="en-GB" dirty="0">
                <a:cs typeface="Courier New" panose="02070309020205020404" pitchFamily="49" charset="0"/>
              </a:rPr>
              <a:t>What happens if you add two strings or two lists?</a:t>
            </a:r>
          </a:p>
          <a:p>
            <a:r>
              <a:rPr lang="en-GB" dirty="0">
                <a:cs typeface="Courier New" panose="02070309020205020404" pitchFamily="49" charset="0"/>
              </a:rPr>
              <a:t>Integer division: </a:t>
            </a:r>
            <a:r>
              <a:rPr lang="en-GB" dirty="0">
                <a:solidFill>
                  <a:srgbClr val="7030A0"/>
                </a:solidFill>
                <a:latin typeface="Courier New" panose="02070309020205020404" pitchFamily="49" charset="0"/>
                <a:cs typeface="Courier New" panose="02070309020205020404" pitchFamily="49" charset="0"/>
              </a:rPr>
              <a:t>9 // 4</a:t>
            </a:r>
            <a:r>
              <a:rPr lang="en-GB" dirty="0">
                <a:cs typeface="Courier New" panose="02070309020205020404" pitchFamily="49" charset="0"/>
              </a:rPr>
              <a:t> (returns </a:t>
            </a:r>
            <a:r>
              <a:rPr lang="en-GB" dirty="0">
                <a:latin typeface="Courier New" panose="02070309020205020404" pitchFamily="49" charset="0"/>
                <a:cs typeface="Courier New" panose="02070309020205020404" pitchFamily="49" charset="0"/>
              </a:rPr>
              <a:t>2</a:t>
            </a:r>
            <a:r>
              <a:rPr lang="en-GB" dirty="0">
                <a:cs typeface="Courier New" panose="02070309020205020404" pitchFamily="49" charset="0"/>
              </a:rPr>
              <a:t>)</a:t>
            </a:r>
          </a:p>
          <a:p>
            <a:r>
              <a:rPr lang="en-GB" dirty="0">
                <a:cs typeface="Courier New" panose="02070309020205020404" pitchFamily="49" charset="0"/>
              </a:rPr>
              <a:t>Modulo (remainder after dividing): </a:t>
            </a:r>
            <a:r>
              <a:rPr lang="en-GB" dirty="0">
                <a:solidFill>
                  <a:srgbClr val="7030A0"/>
                </a:solidFill>
                <a:latin typeface="Courier New" panose="02070309020205020404" pitchFamily="49" charset="0"/>
                <a:cs typeface="Courier New" panose="02070309020205020404" pitchFamily="49" charset="0"/>
              </a:rPr>
              <a:t>x = 5 % 3 </a:t>
            </a:r>
          </a:p>
          <a:p>
            <a:r>
              <a:rPr lang="en-GB" dirty="0">
                <a:cs typeface="Courier New" panose="02070309020205020404" pitchFamily="49" charset="0"/>
              </a:rPr>
              <a:t>Shorthand adding/subtracting etc.: </a:t>
            </a:r>
            <a:r>
              <a:rPr lang="en-GB" dirty="0">
                <a:solidFill>
                  <a:srgbClr val="7030A0"/>
                </a:solidFill>
                <a:latin typeface="Courier New" panose="02070309020205020404" pitchFamily="49" charset="0"/>
                <a:cs typeface="Courier New" panose="02070309020205020404" pitchFamily="49" charset="0"/>
              </a:rPr>
              <a:t>x += 3</a:t>
            </a:r>
          </a:p>
          <a:p>
            <a:r>
              <a:rPr lang="en-GB" dirty="0">
                <a:cs typeface="Courier New" panose="02070309020205020404" pitchFamily="49" charset="0"/>
              </a:rPr>
              <a:t>Powers: </a:t>
            </a:r>
            <a:r>
              <a:rPr lang="en-GB" dirty="0">
                <a:solidFill>
                  <a:srgbClr val="7030A0"/>
                </a:solidFill>
                <a:latin typeface="Courier New" panose="02070309020205020404" pitchFamily="49" charset="0"/>
                <a:cs typeface="Courier New" panose="02070309020205020404" pitchFamily="49" charset="0"/>
              </a:rPr>
              <a:t>x = 3**(-2 + 5)</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7160654" y="526444"/>
            <a:ext cx="3886757" cy="1231106"/>
          </a:xfrm>
          <a:prstGeom prst="rect">
            <a:avLst/>
          </a:prstGeom>
          <a:noFill/>
        </p:spPr>
        <p:txBody>
          <a:bodyPr wrap="square" rtlCol="0">
            <a:spAutoFit/>
          </a:bodyPr>
          <a:lstStyle/>
          <a:p>
            <a:r>
              <a:rPr lang="en-GB" sz="2000" dirty="0"/>
              <a:t>Printing:</a:t>
            </a:r>
          </a:p>
          <a:p>
            <a:r>
              <a:rPr lang="en-GB" dirty="0">
                <a:solidFill>
                  <a:schemeClr val="accent4">
                    <a:lumMod val="50000"/>
                  </a:schemeClr>
                </a:solidFill>
                <a:latin typeface="Courier New" panose="02070309020205020404" pitchFamily="49" charset="0"/>
                <a:cs typeface="Courier New" panose="02070309020205020404" pitchFamily="49" charset="0"/>
              </a:rPr>
              <a:t>print(x)</a:t>
            </a:r>
          </a:p>
          <a:p>
            <a:r>
              <a:rPr lang="en-GB" dirty="0">
                <a:solidFill>
                  <a:schemeClr val="accent4">
                    <a:lumMod val="50000"/>
                  </a:schemeClr>
                </a:solidFill>
                <a:latin typeface="Courier New" panose="02070309020205020404" pitchFamily="49" charset="0"/>
                <a:cs typeface="Courier New" panose="02070309020205020404" pitchFamily="49" charset="0"/>
              </a:rPr>
              <a:t>print(“hello”)</a:t>
            </a:r>
          </a:p>
          <a:p>
            <a:r>
              <a:rPr lang="en-GB" dirty="0">
                <a:solidFill>
                  <a:schemeClr val="accent4">
                    <a:lumMod val="50000"/>
                  </a:schemeClr>
                </a:solidFill>
                <a:latin typeface="Courier New" panose="02070309020205020404" pitchFamily="49" charset="0"/>
                <a:cs typeface="Courier New" panose="02070309020205020404" pitchFamily="49" charset="0"/>
              </a:rPr>
              <a:t>print(“value is: ”, value)</a:t>
            </a:r>
          </a:p>
        </p:txBody>
      </p:sp>
    </p:spTree>
    <p:extLst>
      <p:ext uri="{BB962C8B-B14F-4D97-AF65-F5344CB8AC3E}">
        <p14:creationId xmlns:p14="http://schemas.microsoft.com/office/powerpoint/2010/main" val="362744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1</a:t>
            </a:r>
          </a:p>
        </p:txBody>
      </p:sp>
      <p:sp>
        <p:nvSpPr>
          <p:cNvPr id="3" name="Content Placeholder 2"/>
          <p:cNvSpPr>
            <a:spLocks noGrp="1"/>
          </p:cNvSpPr>
          <p:nvPr>
            <p:ph idx="1"/>
          </p:nvPr>
        </p:nvSpPr>
        <p:spPr>
          <a:solidFill>
            <a:srgbClr val="36AAC5"/>
          </a:solidFill>
        </p:spPr>
        <p:txBody>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a:t>
            </a:r>
            <a:r>
              <a:rPr lang="en-GB" dirty="0">
                <a:latin typeface="Courier New" panose="02070309020205020404" pitchFamily="49" charset="0"/>
                <a:cs typeface="Courier New" panose="02070309020205020404" pitchFamily="49" charset="0"/>
              </a:rPr>
              <a:t>challenge1.py</a:t>
            </a:r>
            <a:endParaRPr lang="en-GB" dirty="0">
              <a:solidFill>
                <a:srgbClr val="7030A0"/>
              </a:solidFill>
              <a:latin typeface="Courier New" panose="02070309020205020404" pitchFamily="49" charset="0"/>
              <a:cs typeface="Courier New" panose="02070309020205020404" pitchFamily="49" charset="0"/>
            </a:endParaRPr>
          </a:p>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modifying the code to achieve the challenge</a:t>
            </a:r>
          </a:p>
          <a:p>
            <a:r>
              <a:rPr lang="en-GB" dirty="0"/>
              <a:t>Try to use sensible variable names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0459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Indexing</a:t>
            </a:r>
          </a:p>
        </p:txBody>
      </p:sp>
      <p:sp>
        <p:nvSpPr>
          <p:cNvPr id="3" name="Content Placeholder 2"/>
          <p:cNvSpPr>
            <a:spLocks noGrp="1"/>
          </p:cNvSpPr>
          <p:nvPr>
            <p:ph idx="1"/>
          </p:nvPr>
        </p:nvSpPr>
        <p:spPr>
          <a:xfrm>
            <a:off x="1141412" y="2097088"/>
            <a:ext cx="9905999" cy="3669532"/>
          </a:xfrm>
          <a:solidFill>
            <a:srgbClr val="36AAC5"/>
          </a:solidFill>
        </p:spPr>
        <p:txBody>
          <a:bodyPr numCol="1">
            <a:normAutofit/>
          </a:bodyPr>
          <a:lstStyle/>
          <a:p>
            <a:pPr>
              <a:spcBef>
                <a:spcPts val="1200"/>
              </a:spcBef>
            </a:pPr>
            <a:r>
              <a:rPr lang="en-GB" dirty="0">
                <a:cs typeface="Courier New" panose="02070309020205020404" pitchFamily="49" charset="0"/>
              </a:rPr>
              <a:t>Create a list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 = [3, -4, 2, 0, 3, 9]</a:t>
            </a:r>
            <a:endParaRPr lang="en-GB" dirty="0">
              <a:cs typeface="Courier New" panose="02070309020205020404" pitchFamily="49" charset="0"/>
            </a:endParaRPr>
          </a:p>
          <a:p>
            <a:pPr>
              <a:spcBef>
                <a:spcPts val="1200"/>
              </a:spcBef>
            </a:pPr>
            <a:r>
              <a:rPr lang="en-GB" dirty="0">
                <a:cs typeface="Courier New" panose="02070309020205020404" pitchFamily="49" charset="0"/>
              </a:rPr>
              <a:t>Indexing: </a:t>
            </a:r>
            <a:r>
              <a:rPr lang="en-GB" dirty="0">
                <a:latin typeface="Courier New" panose="02070309020205020404" pitchFamily="49" charset="0"/>
                <a:cs typeface="Courier New" panose="02070309020205020404" pitchFamily="49" charset="0"/>
              </a:rPr>
              <a:t>list[index]</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[0]</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[-2]</a:t>
            </a:r>
          </a:p>
          <a:p>
            <a:pPr>
              <a:spcBef>
                <a:spcPts val="1200"/>
              </a:spcBef>
            </a:pPr>
            <a:r>
              <a:rPr lang="en-GB" dirty="0">
                <a:cs typeface="Courier New" panose="02070309020205020404" pitchFamily="49" charset="0"/>
              </a:rPr>
              <a:t>Slicing: </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start:end</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[1:3]</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a:t>
            </a:r>
            <a:r>
              <a:rPr lang="en-GB" dirty="0">
                <a:latin typeface="+mj-lt"/>
                <a:cs typeface="Courier New" panose="02070309020205020404" pitchFamily="49" charset="0"/>
              </a:rPr>
              <a:t> (copy the whole list)</a:t>
            </a:r>
          </a:p>
          <a:p>
            <a:pPr>
              <a:spcBef>
                <a:spcPts val="1200"/>
              </a:spcBef>
            </a:pPr>
            <a:r>
              <a:rPr lang="en-GB" dirty="0">
                <a:cs typeface="Courier New" panose="02070309020205020404" pitchFamily="49" charset="0"/>
              </a:rPr>
              <a:t>More complex slicing: </a:t>
            </a:r>
            <a:r>
              <a:rPr lang="en-GB" dirty="0">
                <a:latin typeface="Courier New" panose="02070309020205020404" pitchFamily="49" charset="0"/>
                <a:cs typeface="Courier New" panose="02070309020205020404" pitchFamily="49" charset="0"/>
              </a:rPr>
              <a:t>list[</a:t>
            </a:r>
            <a:r>
              <a:rPr lang="en-GB" dirty="0" err="1">
                <a:latin typeface="Courier New" panose="02070309020205020404" pitchFamily="49" charset="0"/>
                <a:cs typeface="Courier New" panose="02070309020205020404" pitchFamily="49" charset="0"/>
              </a:rPr>
              <a:t>start:end:step</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[1::2]</a:t>
            </a: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my_list</a:t>
            </a:r>
            <a:r>
              <a:rPr lang="en-GB" dirty="0">
                <a:solidFill>
                  <a:srgbClr val="7030A0"/>
                </a:solidFill>
                <a:latin typeface="Courier New" panose="02070309020205020404" pitchFamily="49" charset="0"/>
                <a:cs typeface="Courier New" panose="02070309020205020404" pitchFamily="49" charset="0"/>
              </a:rPr>
              <a:t>[::-1]</a:t>
            </a:r>
            <a:r>
              <a:rPr lang="en-GB" dirty="0">
                <a:latin typeface="+mj-lt"/>
                <a:cs typeface="Courier New" panose="02070309020205020404" pitchFamily="49" charset="0"/>
              </a:rPr>
              <a:t> (reverse the list)</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2167833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7583</TotalTime>
  <Words>4229</Words>
  <Application>Microsoft Office PowerPoint</Application>
  <PresentationFormat>Widescreen</PresentationFormat>
  <Paragraphs>431</Paragraphs>
  <Slides>34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Trebuchet MS</vt:lpstr>
      <vt:lpstr>Tw Cen MT</vt:lpstr>
      <vt:lpstr>Circuit</vt:lpstr>
      <vt:lpstr>Beginners’ Python</vt:lpstr>
      <vt:lpstr>Course Outline</vt:lpstr>
      <vt:lpstr>Characteristics of Python</vt:lpstr>
      <vt:lpstr>Installation</vt:lpstr>
      <vt:lpstr>Which Text Editor?</vt:lpstr>
      <vt:lpstr>Some Python Data Types</vt:lpstr>
      <vt:lpstr>Basic Operations</vt:lpstr>
      <vt:lpstr>Challenge 1</vt:lpstr>
      <vt:lpstr>List Indexing</vt:lpstr>
      <vt:lpstr>List Operations</vt:lpstr>
      <vt:lpstr>If Statements</vt:lpstr>
      <vt:lpstr>Loops</vt:lpstr>
      <vt:lpstr>Challenge 2</vt:lpstr>
      <vt:lpstr>List Comprehensions </vt:lpstr>
      <vt:lpstr>Introduction to Functions</vt:lpstr>
      <vt:lpstr>Some useful Functions</vt:lpstr>
      <vt:lpstr>Defining your own functions</vt:lpstr>
      <vt:lpstr>Function arguments</vt:lpstr>
      <vt:lpstr>Challenge 3</vt:lpstr>
      <vt:lpstr>The Standard Library</vt:lpstr>
      <vt:lpstr>Importing Modules</vt:lpstr>
      <vt:lpstr>Importing Scripts</vt:lpstr>
      <vt:lpstr>Challenge 4</vt:lpstr>
      <vt:lpstr>What is a class?</vt:lpstr>
      <vt:lpstr>Creating classes</vt:lpstr>
      <vt:lpstr>Challenge 5</vt:lpstr>
      <vt:lpstr>Inheriting from classes</vt:lpstr>
      <vt:lpstr>GUI library - tkinter</vt:lpstr>
      <vt:lpstr>Challenge 6</vt:lpstr>
      <vt:lpstr>Inheriting from classes – recap</vt:lpstr>
      <vt:lpstr>GUI Basics - tkinter</vt:lpstr>
      <vt:lpstr>Challenge 7</vt:lpstr>
      <vt:lpstr>Dictionaries</vt:lpstr>
      <vt:lpstr>Challenge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55</cp:revision>
  <dcterms:created xsi:type="dcterms:W3CDTF">2016-12-26T19:03:43Z</dcterms:created>
  <dcterms:modified xsi:type="dcterms:W3CDTF">2017-03-30T16:04:31Z</dcterms:modified>
</cp:coreProperties>
</file>