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61" r:id="rId4"/>
    <p:sldId id="258" r:id="rId5"/>
    <p:sldId id="259" r:id="rId6"/>
    <p:sldId id="260" r:id="rId7"/>
    <p:sldId id="262" r:id="rId8"/>
    <p:sldId id="27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page" id="{2CCD16A2-9EF6-4F56-A5FF-A51AF0E40F6A}">
          <p14:sldIdLst>
            <p14:sldId id="256"/>
            <p14:sldId id="257"/>
          </p14:sldIdLst>
        </p14:section>
        <p14:section name="Week 1 - setup, data types" id="{F89EB344-545F-43F8-9A89-0E65AF1136A2}">
          <p14:sldIdLst>
            <p14:sldId id="261"/>
            <p14:sldId id="258"/>
            <p14:sldId id="259"/>
            <p14:sldId id="260"/>
            <p14:sldId id="262"/>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AAC5"/>
    <a:srgbClr val="2F99B6"/>
    <a:srgbClr val="69CD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8043" autoAdjust="0"/>
  </p:normalViewPr>
  <p:slideViewPr>
    <p:cSldViewPr snapToGrid="0">
      <p:cViewPr varScale="1">
        <p:scale>
          <a:sx n="65" d="100"/>
          <a:sy n="65" d="100"/>
        </p:scale>
        <p:origin x="9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CF024-8058-4E92-8B35-074515495720}" type="datetimeFigureOut">
              <a:rPr lang="en-GB" smtClean="0"/>
              <a:t>23/01/2017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50C31B-5128-4CB2-8D4B-CBF503D17F3C}" type="slidenum">
              <a:rPr lang="en-GB" smtClean="0"/>
              <a:t>‹#›</a:t>
            </a:fld>
            <a:endParaRPr lang="en-GB"/>
          </a:p>
        </p:txBody>
      </p:sp>
    </p:spTree>
    <p:extLst>
      <p:ext uri="{BB962C8B-B14F-4D97-AF65-F5344CB8AC3E}">
        <p14:creationId xmlns:p14="http://schemas.microsoft.com/office/powerpoint/2010/main" val="694962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 Lewis, I study maths and have been using Python as a hobby for more than 5 years. Can you all now introduce yourselves to the people sitting next to you in the same way. These classes are designed to be interactive, there will be lots of coding on your own laptops, and there are a few of us to help if you get stuck, but to make sure things keep moving at a good pace, I’d like to see everyone helping each other too!</a:t>
            </a:r>
          </a:p>
        </p:txBody>
      </p:sp>
      <p:sp>
        <p:nvSpPr>
          <p:cNvPr id="4" name="Slide Number Placeholder 3"/>
          <p:cNvSpPr>
            <a:spLocks noGrp="1"/>
          </p:cNvSpPr>
          <p:nvPr>
            <p:ph type="sldNum" sz="quarter" idx="10"/>
          </p:nvPr>
        </p:nvSpPr>
        <p:spPr/>
        <p:txBody>
          <a:bodyPr/>
          <a:lstStyle/>
          <a:p>
            <a:fld id="{6E50C31B-5128-4CB2-8D4B-CBF503D17F3C}" type="slidenum">
              <a:rPr lang="en-GB" smtClean="0"/>
              <a:t>1</a:t>
            </a:fld>
            <a:endParaRPr lang="en-GB"/>
          </a:p>
        </p:txBody>
      </p:sp>
    </p:spTree>
    <p:extLst>
      <p:ext uri="{BB962C8B-B14F-4D97-AF65-F5344CB8AC3E}">
        <p14:creationId xmlns:p14="http://schemas.microsoft.com/office/powerpoint/2010/main" val="1195041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 example of what can be done with Python – minesweeper.</a:t>
            </a:r>
          </a:p>
        </p:txBody>
      </p:sp>
      <p:sp>
        <p:nvSpPr>
          <p:cNvPr id="4" name="Slide Number Placeholder 3"/>
          <p:cNvSpPr>
            <a:spLocks noGrp="1"/>
          </p:cNvSpPr>
          <p:nvPr>
            <p:ph type="sldNum" sz="quarter" idx="10"/>
          </p:nvPr>
        </p:nvSpPr>
        <p:spPr/>
        <p:txBody>
          <a:bodyPr/>
          <a:lstStyle/>
          <a:p>
            <a:fld id="{6E50C31B-5128-4CB2-8D4B-CBF503D17F3C}" type="slidenum">
              <a:rPr lang="en-GB" smtClean="0"/>
              <a:t>3</a:t>
            </a:fld>
            <a:endParaRPr lang="en-GB"/>
          </a:p>
        </p:txBody>
      </p:sp>
    </p:spTree>
    <p:extLst>
      <p:ext uri="{BB962C8B-B14F-4D97-AF65-F5344CB8AC3E}">
        <p14:creationId xmlns:p14="http://schemas.microsoft.com/office/powerpoint/2010/main" val="4265425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Everyone who doesn’t have Python installed will need to do that now. If anyone’s not sure, ask me. It’s not too important that you have the newest version – Python 2 should be fine.</a:t>
            </a:r>
          </a:p>
        </p:txBody>
      </p:sp>
      <p:sp>
        <p:nvSpPr>
          <p:cNvPr id="4" name="Slide Number Placeholder 3"/>
          <p:cNvSpPr>
            <a:spLocks noGrp="1"/>
          </p:cNvSpPr>
          <p:nvPr>
            <p:ph type="sldNum" sz="quarter" idx="10"/>
          </p:nvPr>
        </p:nvSpPr>
        <p:spPr/>
        <p:txBody>
          <a:bodyPr/>
          <a:lstStyle/>
          <a:p>
            <a:fld id="{6E50C31B-5128-4CB2-8D4B-CBF503D17F3C}" type="slidenum">
              <a:rPr lang="en-GB" smtClean="0"/>
              <a:t>4</a:t>
            </a:fld>
            <a:endParaRPr lang="en-GB"/>
          </a:p>
        </p:txBody>
      </p:sp>
    </p:spTree>
    <p:extLst>
      <p:ext uri="{BB962C8B-B14F-4D97-AF65-F5344CB8AC3E}">
        <p14:creationId xmlns:p14="http://schemas.microsoft.com/office/powerpoint/2010/main" val="2417512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would strongly advise using IDLE, especially if you’re new to Python, as it will be easier to test out snippets of code which we’ll be doing a lot. If you have some experience and prefer to use something else that’s fine of course, you’ll probably have to execute the code on the command line though.</a:t>
            </a:r>
          </a:p>
          <a:p>
            <a:r>
              <a:rPr lang="en-GB" dirty="0"/>
              <a:t>Has everyone got an editor open? If you do, let’s try running one line of code. [Switch to IDLE] Type in your text editor something like x = 1/7, and on the next line print(x)… [run with IDLE or command line, interactive example e.g. x – 1…] Any object can be assigned to a variable using the equals symbol.</a:t>
            </a:r>
          </a:p>
        </p:txBody>
      </p:sp>
      <p:sp>
        <p:nvSpPr>
          <p:cNvPr id="4" name="Slide Number Placeholder 3"/>
          <p:cNvSpPr>
            <a:spLocks noGrp="1"/>
          </p:cNvSpPr>
          <p:nvPr>
            <p:ph type="sldNum" sz="quarter" idx="10"/>
          </p:nvPr>
        </p:nvSpPr>
        <p:spPr/>
        <p:txBody>
          <a:bodyPr/>
          <a:lstStyle/>
          <a:p>
            <a:fld id="{6E50C31B-5128-4CB2-8D4B-CBF503D17F3C}" type="slidenum">
              <a:rPr lang="en-GB" smtClean="0"/>
              <a:t>5</a:t>
            </a:fld>
            <a:endParaRPr lang="en-GB"/>
          </a:p>
        </p:txBody>
      </p:sp>
    </p:spTree>
    <p:extLst>
      <p:ext uri="{BB962C8B-B14F-4D97-AF65-F5344CB8AC3E}">
        <p14:creationId xmlns:p14="http://schemas.microsoft.com/office/powerpoint/2010/main" val="4265291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…Throughout these classes, anything in purple is written exactly as you could write it in Python. So you could copy any of these things and type it into the shell to experiment, and I’d recommend doing this. For example, you might see this and wonder if you can have a </a:t>
            </a:r>
            <a:r>
              <a:rPr lang="en-GB" dirty="0" err="1"/>
              <a:t>boolean</a:t>
            </a:r>
            <a:r>
              <a:rPr lang="en-GB" dirty="0"/>
              <a:t> inside a tuple – if you try it you’ll see that you can.</a:t>
            </a:r>
          </a:p>
          <a:p>
            <a:r>
              <a:rPr lang="en-GB" dirty="0"/>
              <a:t>[Write data types on board]</a:t>
            </a:r>
          </a:p>
        </p:txBody>
      </p:sp>
      <p:sp>
        <p:nvSpPr>
          <p:cNvPr id="4" name="Slide Number Placeholder 3"/>
          <p:cNvSpPr>
            <a:spLocks noGrp="1"/>
          </p:cNvSpPr>
          <p:nvPr>
            <p:ph type="sldNum" sz="quarter" idx="10"/>
          </p:nvPr>
        </p:nvSpPr>
        <p:spPr/>
        <p:txBody>
          <a:bodyPr/>
          <a:lstStyle/>
          <a:p>
            <a:fld id="{6E50C31B-5128-4CB2-8D4B-CBF503D17F3C}" type="slidenum">
              <a:rPr lang="en-GB" smtClean="0"/>
              <a:t>6</a:t>
            </a:fld>
            <a:endParaRPr lang="en-GB"/>
          </a:p>
        </p:txBody>
      </p:sp>
    </p:spTree>
    <p:extLst>
      <p:ext uri="{BB962C8B-B14F-4D97-AF65-F5344CB8AC3E}">
        <p14:creationId xmlns:p14="http://schemas.microsoft.com/office/powerpoint/2010/main" val="3672524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Mention rules and conventions for variable names.</a:t>
            </a:r>
          </a:p>
          <a:p>
            <a:r>
              <a:rPr lang="en-GB" dirty="0"/>
              <a:t>Like I said, if you’re not sure of anything that’s written on the slides, try typing in the purple code and see what happens when you run it.</a:t>
            </a:r>
          </a:p>
        </p:txBody>
      </p:sp>
      <p:sp>
        <p:nvSpPr>
          <p:cNvPr id="4" name="Slide Number Placeholder 3"/>
          <p:cNvSpPr>
            <a:spLocks noGrp="1"/>
          </p:cNvSpPr>
          <p:nvPr>
            <p:ph type="sldNum" sz="quarter" idx="10"/>
          </p:nvPr>
        </p:nvSpPr>
        <p:spPr/>
        <p:txBody>
          <a:bodyPr/>
          <a:lstStyle/>
          <a:p>
            <a:fld id="{6E50C31B-5128-4CB2-8D4B-CBF503D17F3C}" type="slidenum">
              <a:rPr lang="en-GB" smtClean="0"/>
              <a:t>7</a:t>
            </a:fld>
            <a:endParaRPr lang="en-GB"/>
          </a:p>
        </p:txBody>
      </p:sp>
    </p:spTree>
    <p:extLst>
      <p:ext uri="{BB962C8B-B14F-4D97-AF65-F5344CB8AC3E}">
        <p14:creationId xmlns:p14="http://schemas.microsoft.com/office/powerpoint/2010/main" val="17226647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8087129-5EB3-407F-9D58-12B58254E57D}" type="datetime1">
              <a:rPr lang="en-US" smtClean="0"/>
              <a:t>1/23/2017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a:t>lewis.gaul@seh.ox.ac.uk</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3E4790F-9337-4CDC-8D14-B06CCEB6C73C}" type="datetime1">
              <a:rPr lang="en-US" smtClean="0"/>
              <a:t>1/23/2017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B0760F9-7BA8-4EC7-8BDB-5C223A9F1787}" type="datetime1">
              <a:rPr lang="en-US" smtClean="0"/>
              <a:t>1/23/2017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03E3F31-3630-4F25-9FD3-9398F0ABBE91}" type="datetime1">
              <a:rPr lang="en-US" smtClean="0"/>
              <a:t>1/23/2017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6298DF-41F0-4FCA-8F78-168349C886A1}" type="datetime1">
              <a:rPr lang="en-US" smtClean="0"/>
              <a:t>1/23/2017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78E2497-700C-4D1C-8F0E-0217BC78D22A}" type="datetime1">
              <a:rPr lang="en-US" smtClean="0"/>
              <a:t>1/23/2017</a:t>
            </a:fld>
            <a:endParaRPr lang="en-US" dirty="0"/>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1B0A668-7952-4E05-A29E-3CAE9E4C88B3}" type="datetime1">
              <a:rPr lang="en-US" smtClean="0"/>
              <a:t>1/23/2017</a:t>
            </a:fld>
            <a:endParaRPr lang="en-US" dirty="0"/>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572ADD-8853-4F9B-BE74-04D3631B0AE8}" type="datetime1">
              <a:rPr lang="en-US" smtClean="0"/>
              <a:t>1/23/2017</a:t>
            </a:fld>
            <a:endParaRPr lang="en-US" dirty="0"/>
          </a:p>
        </p:txBody>
      </p:sp>
      <p:sp>
        <p:nvSpPr>
          <p:cNvPr id="5" name="Footer Placeholder 4"/>
          <p:cNvSpPr>
            <a:spLocks noGrp="1"/>
          </p:cNvSpPr>
          <p:nvPr>
            <p:ph type="ftr" sz="quarter" idx="11"/>
          </p:nvPr>
        </p:nvSpPr>
        <p:spPr/>
        <p:txBody>
          <a:bodyPr/>
          <a:lstStyle/>
          <a:p>
            <a:r>
              <a:rPr lang="en-US"/>
              <a:t>lewis.gaul@seh.ox.ac.uk</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AE7FAB-9C63-45B1-B528-0E08F0958326}" type="datetime1">
              <a:rPr lang="en-US" smtClean="0"/>
              <a:t>1/23/2017</a:t>
            </a:fld>
            <a:endParaRPr lang="en-US" dirty="0"/>
          </a:p>
        </p:txBody>
      </p:sp>
      <p:sp>
        <p:nvSpPr>
          <p:cNvPr id="5" name="Footer Placeholder 4"/>
          <p:cNvSpPr>
            <a:spLocks noGrp="1"/>
          </p:cNvSpPr>
          <p:nvPr>
            <p:ph type="ftr" sz="quarter" idx="11"/>
          </p:nvPr>
        </p:nvSpPr>
        <p:spPr/>
        <p:txBody>
          <a:bodyPr/>
          <a:lstStyle/>
          <a:p>
            <a:r>
              <a:rPr lang="en-US"/>
              <a:t>lewis.gaul@seh.ox.ac.uk</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9D286F-1FB1-4449-8266-6E87DF39D004}" type="datetime1">
              <a:rPr lang="en-US" smtClean="0"/>
              <a:t>1/23/2017</a:t>
            </a:fld>
            <a:endParaRPr lang="en-US" dirty="0"/>
          </a:p>
        </p:txBody>
      </p:sp>
      <p:sp>
        <p:nvSpPr>
          <p:cNvPr id="5" name="Footer Placeholder 4"/>
          <p:cNvSpPr>
            <a:spLocks noGrp="1"/>
          </p:cNvSpPr>
          <p:nvPr>
            <p:ph type="ftr" sz="quarter" idx="11"/>
          </p:nvPr>
        </p:nvSpPr>
        <p:spPr/>
        <p:txBody>
          <a:bodyPr/>
          <a:lstStyle/>
          <a:p>
            <a:r>
              <a:rPr lang="en-US"/>
              <a:t>lewis.gaul@seh.ox.ac.uk</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778EDE-CE0C-4BA8-BD03-52FA661B2ABD}" type="datetime1">
              <a:rPr lang="en-US" smtClean="0"/>
              <a:t>1/23/2017</a:t>
            </a:fld>
            <a:endParaRPr lang="en-US" dirty="0"/>
          </a:p>
        </p:txBody>
      </p:sp>
      <p:sp>
        <p:nvSpPr>
          <p:cNvPr id="5" name="Footer Placeholder 4"/>
          <p:cNvSpPr>
            <a:spLocks noGrp="1"/>
          </p:cNvSpPr>
          <p:nvPr>
            <p:ph type="ftr" sz="quarter" idx="11"/>
          </p:nvPr>
        </p:nvSpPr>
        <p:spPr/>
        <p:txBody>
          <a:bodyPr/>
          <a:lstStyle/>
          <a:p>
            <a:r>
              <a:rPr lang="en-US"/>
              <a:t>lewis.gaul@seh.ox.ac.uk</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B2015C-2313-4FA0-967E-15787170F8A4}" type="datetime1">
              <a:rPr lang="en-US" smtClean="0"/>
              <a:t>1/23/2017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7E4337-038C-466F-9539-3AC9182A3E7A}" type="datetime1">
              <a:rPr lang="en-US" smtClean="0"/>
              <a:t>1/23/2017</a:t>
            </a:fld>
            <a:endParaRPr lang="en-US" dirty="0"/>
          </a:p>
        </p:txBody>
      </p:sp>
      <p:sp>
        <p:nvSpPr>
          <p:cNvPr id="8" name="Footer Placeholder 7"/>
          <p:cNvSpPr>
            <a:spLocks noGrp="1"/>
          </p:cNvSpPr>
          <p:nvPr>
            <p:ph type="ftr" sz="quarter" idx="11"/>
          </p:nvPr>
        </p:nvSpPr>
        <p:spPr/>
        <p:txBody>
          <a:bodyPr/>
          <a:lstStyle/>
          <a:p>
            <a:r>
              <a:rPr lang="en-US"/>
              <a:t>lewis.gaul@seh.ox.ac.uk</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D42594-B169-4822-92C9-42932B767ACF}" type="datetime1">
              <a:rPr lang="en-US" smtClean="0"/>
              <a:t>1/23/2017</a:t>
            </a:fld>
            <a:endParaRPr lang="en-US" dirty="0"/>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60638A-EF8D-4E59-9B91-E876A1027CEA}" type="datetime1">
              <a:rPr lang="en-US" smtClean="0"/>
              <a:t>1/23/2017</a:t>
            </a:fld>
            <a:endParaRPr lang="en-US" dirty="0"/>
          </a:p>
        </p:txBody>
      </p:sp>
      <p:sp>
        <p:nvSpPr>
          <p:cNvPr id="3" name="Footer Placeholder 2"/>
          <p:cNvSpPr>
            <a:spLocks noGrp="1"/>
          </p:cNvSpPr>
          <p:nvPr>
            <p:ph type="ftr" sz="quarter" idx="11"/>
          </p:nvPr>
        </p:nvSpPr>
        <p:spPr/>
        <p:txBody>
          <a:bodyPr/>
          <a:lstStyle/>
          <a:p>
            <a:r>
              <a:rPr lang="en-US"/>
              <a:t>lewis.gaul@seh.ox.ac.uk</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7094E32-9543-411B-B3AF-87FC3BF95F14}" type="datetime1">
              <a:rPr lang="en-US" smtClean="0"/>
              <a:t>1/23/2017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DE433C-70DD-4676-82F0-30FDB4061909}" type="datetime1">
              <a:rPr lang="en-US" smtClean="0"/>
              <a:t>1/23/2017</a:t>
            </a:fld>
            <a:endParaRPr lang="en-US" dirty="0"/>
          </a:p>
        </p:txBody>
      </p:sp>
      <p:sp>
        <p:nvSpPr>
          <p:cNvPr id="6" name="Footer Placeholder 5"/>
          <p:cNvSpPr>
            <a:spLocks noGrp="1"/>
          </p:cNvSpPr>
          <p:nvPr>
            <p:ph type="ftr" sz="quarter" idx="11"/>
          </p:nvPr>
        </p:nvSpPr>
        <p:spPr/>
        <p:txBody>
          <a:bodyPr/>
          <a:lstStyle/>
          <a:p>
            <a:r>
              <a:rPr lang="en-US"/>
              <a:t>lewis.gaul@seh.ox.ac.uk</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502B2A-9274-4FE7-A76D-3524148FACFA}" type="datetime1">
              <a:rPr lang="en-US" smtClean="0"/>
              <a:t>1/23/2017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lewis.gaul@seh.ox.ac.uk</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slide" Target="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931831"/>
            <a:ext cx="8791575" cy="1043189"/>
          </a:xfrm>
        </p:spPr>
        <p:txBody>
          <a:bodyPr/>
          <a:lstStyle/>
          <a:p>
            <a:r>
              <a:rPr lang="en-GB" dirty="0"/>
              <a:t>Beginners’ Python</a:t>
            </a:r>
          </a:p>
        </p:txBody>
      </p:sp>
      <p:sp>
        <p:nvSpPr>
          <p:cNvPr id="3" name="Subtitle 2"/>
          <p:cNvSpPr>
            <a:spLocks noGrp="1"/>
          </p:cNvSpPr>
          <p:nvPr>
            <p:ph type="subTitle" idx="1"/>
          </p:nvPr>
        </p:nvSpPr>
        <p:spPr/>
        <p:txBody>
          <a:bodyPr/>
          <a:lstStyle/>
          <a:p>
            <a:r>
              <a:rPr lang="en-GB" dirty="0"/>
              <a:t>Lewis Gaul</a:t>
            </a:r>
          </a:p>
          <a:p>
            <a:r>
              <a:rPr lang="en-GB" dirty="0"/>
              <a:t>St Edmund Hall</a:t>
            </a:r>
          </a:p>
          <a:p>
            <a:r>
              <a:rPr lang="en-GB" dirty="0"/>
              <a:t>4</a:t>
            </a:r>
            <a:r>
              <a:rPr lang="en-GB" baseline="30000" dirty="0"/>
              <a:t>th</a:t>
            </a:r>
            <a:r>
              <a:rPr lang="en-GB" dirty="0"/>
              <a:t> year Mathematics</a:t>
            </a:r>
          </a:p>
        </p:txBody>
      </p:sp>
      <p:sp>
        <p:nvSpPr>
          <p:cNvPr id="4" name="Footer Placeholder 3"/>
          <p:cNvSpPr>
            <a:spLocks noGrp="1"/>
          </p:cNvSpPr>
          <p:nvPr>
            <p:ph type="ftr" sz="quarter" idx="11"/>
          </p:nvPr>
        </p:nvSpPr>
        <p:spPr/>
        <p:txBody>
          <a:bodyPr/>
          <a:lstStyle/>
          <a:p>
            <a:r>
              <a:rPr lang="en-US" dirty="0"/>
              <a:t>lewis.gaul@seh.ox.ac.uk</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9834" y="190484"/>
            <a:ext cx="3928718" cy="2088481"/>
          </a:xfrm>
          <a:prstGeom prst="rect">
            <a:avLst/>
          </a:prstGeom>
        </p:spPr>
      </p:pic>
      <p:sp>
        <p:nvSpPr>
          <p:cNvPr id="6" name="Oval 5">
            <a:hlinkClick r:id="rId4" action="ppaction://hlinksldjump"/>
          </p:cNvPr>
          <p:cNvSpPr/>
          <p:nvPr/>
        </p:nvSpPr>
        <p:spPr>
          <a:xfrm>
            <a:off x="7739834" y="4807635"/>
            <a:ext cx="548640" cy="604911"/>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Courier New" panose="02070309020205020404" pitchFamily="49" charset="0"/>
                <a:cs typeface="Courier New" panose="02070309020205020404" pitchFamily="49" charset="0"/>
              </a:rPr>
              <a:t>1</a:t>
            </a:r>
          </a:p>
        </p:txBody>
      </p:sp>
      <p:sp>
        <p:nvSpPr>
          <p:cNvPr id="7" name="Oval 6">
            <a:hlinkClick r:id="" action="ppaction://noaction"/>
          </p:cNvPr>
          <p:cNvSpPr/>
          <p:nvPr/>
        </p:nvSpPr>
        <p:spPr>
          <a:xfrm>
            <a:off x="8471786" y="4807635"/>
            <a:ext cx="548640" cy="60491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Courier New" panose="02070309020205020404" pitchFamily="49" charset="0"/>
                <a:cs typeface="Courier New" panose="02070309020205020404" pitchFamily="49" charset="0"/>
              </a:rPr>
              <a:t>2</a:t>
            </a:r>
          </a:p>
        </p:txBody>
      </p:sp>
      <p:sp>
        <p:nvSpPr>
          <p:cNvPr id="8" name="Oval 7">
            <a:hlinkClick r:id="" action="ppaction://noaction"/>
          </p:cNvPr>
          <p:cNvSpPr/>
          <p:nvPr/>
        </p:nvSpPr>
        <p:spPr>
          <a:xfrm>
            <a:off x="9212036" y="4805291"/>
            <a:ext cx="548640" cy="604911"/>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Courier New" panose="02070309020205020404" pitchFamily="49" charset="0"/>
                <a:cs typeface="Courier New" panose="02070309020205020404" pitchFamily="49" charset="0"/>
              </a:rPr>
              <a:t>3</a:t>
            </a:r>
          </a:p>
        </p:txBody>
      </p:sp>
      <p:sp>
        <p:nvSpPr>
          <p:cNvPr id="9" name="Oval 8">
            <a:hlinkClick r:id="" action="ppaction://noaction"/>
          </p:cNvPr>
          <p:cNvSpPr/>
          <p:nvPr/>
        </p:nvSpPr>
        <p:spPr>
          <a:xfrm>
            <a:off x="9952286" y="4805290"/>
            <a:ext cx="548640" cy="604911"/>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Courier New" panose="02070309020205020404" pitchFamily="49" charset="0"/>
                <a:cs typeface="Courier New" panose="02070309020205020404" pitchFamily="49" charset="0"/>
              </a:rPr>
              <a:t>4</a:t>
            </a:r>
          </a:p>
        </p:txBody>
      </p:sp>
      <p:sp>
        <p:nvSpPr>
          <p:cNvPr id="10" name="Oval 9">
            <a:hlinkClick r:id="" action="ppaction://noaction"/>
          </p:cNvPr>
          <p:cNvSpPr/>
          <p:nvPr/>
        </p:nvSpPr>
        <p:spPr>
          <a:xfrm>
            <a:off x="7739834" y="5584706"/>
            <a:ext cx="548640" cy="604911"/>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Courier New" panose="02070309020205020404" pitchFamily="49" charset="0"/>
                <a:cs typeface="Courier New" panose="02070309020205020404" pitchFamily="49" charset="0"/>
              </a:rPr>
              <a:t>5</a:t>
            </a:r>
          </a:p>
        </p:txBody>
      </p:sp>
      <p:sp>
        <p:nvSpPr>
          <p:cNvPr id="11" name="Oval 10"/>
          <p:cNvSpPr/>
          <p:nvPr/>
        </p:nvSpPr>
        <p:spPr>
          <a:xfrm>
            <a:off x="8471786" y="5584706"/>
            <a:ext cx="548640" cy="604911"/>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Courier New" panose="02070309020205020404" pitchFamily="49" charset="0"/>
                <a:cs typeface="Courier New" panose="02070309020205020404" pitchFamily="49" charset="0"/>
              </a:rPr>
              <a:t>6</a:t>
            </a:r>
          </a:p>
        </p:txBody>
      </p:sp>
      <p:sp>
        <p:nvSpPr>
          <p:cNvPr id="12" name="Oval 11"/>
          <p:cNvSpPr/>
          <p:nvPr/>
        </p:nvSpPr>
        <p:spPr>
          <a:xfrm>
            <a:off x="9212036" y="5582362"/>
            <a:ext cx="548640" cy="604911"/>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Courier New" panose="02070309020205020404" pitchFamily="49" charset="0"/>
                <a:cs typeface="Courier New" panose="02070309020205020404" pitchFamily="49" charset="0"/>
              </a:rPr>
              <a:t>7</a:t>
            </a:r>
          </a:p>
        </p:txBody>
      </p:sp>
      <p:sp>
        <p:nvSpPr>
          <p:cNvPr id="13" name="Oval 12"/>
          <p:cNvSpPr/>
          <p:nvPr/>
        </p:nvSpPr>
        <p:spPr>
          <a:xfrm>
            <a:off x="9952286" y="5582361"/>
            <a:ext cx="548640" cy="60491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Courier New" panose="02070309020205020404" pitchFamily="49" charset="0"/>
                <a:cs typeface="Courier New" panose="02070309020205020404" pitchFamily="49" charset="0"/>
              </a:rPr>
              <a:t>8</a:t>
            </a:r>
          </a:p>
        </p:txBody>
      </p:sp>
    </p:spTree>
    <p:extLst>
      <p:ext uri="{BB962C8B-B14F-4D97-AF65-F5344CB8AC3E}">
        <p14:creationId xmlns:p14="http://schemas.microsoft.com/office/powerpoint/2010/main" val="1798363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Course Outline</a:t>
            </a:r>
          </a:p>
        </p:txBody>
      </p:sp>
      <p:sp>
        <p:nvSpPr>
          <p:cNvPr id="3" name="Content Placeholder 2"/>
          <p:cNvSpPr>
            <a:spLocks noGrp="1"/>
          </p:cNvSpPr>
          <p:nvPr>
            <p:ph idx="1"/>
          </p:nvPr>
        </p:nvSpPr>
        <p:spPr>
          <a:xfrm>
            <a:off x="1141412" y="1843548"/>
            <a:ext cx="9905999" cy="3947653"/>
          </a:xfrm>
          <a:solidFill>
            <a:srgbClr val="36AAC5"/>
          </a:solidFill>
        </p:spPr>
        <p:txBody>
          <a:bodyPr>
            <a:normAutofit fontScale="92500" lnSpcReduction="10000"/>
          </a:bodyPr>
          <a:lstStyle/>
          <a:p>
            <a:r>
              <a:rPr lang="en-GB" dirty="0"/>
              <a:t>Installation &amp; setup</a:t>
            </a:r>
          </a:p>
          <a:p>
            <a:r>
              <a:rPr lang="en-GB" dirty="0"/>
              <a:t>Introduction to data types</a:t>
            </a:r>
          </a:p>
          <a:p>
            <a:r>
              <a:rPr lang="en-GB" dirty="0"/>
              <a:t>Introduction to if statements and loops</a:t>
            </a:r>
          </a:p>
          <a:p>
            <a:r>
              <a:rPr lang="en-GB" dirty="0"/>
              <a:t>Using built-in functions, defining new functions and using them</a:t>
            </a:r>
          </a:p>
          <a:p>
            <a:r>
              <a:rPr lang="en-GB" dirty="0"/>
              <a:t>Using libraries – time, maths, GUI</a:t>
            </a:r>
          </a:p>
          <a:p>
            <a:r>
              <a:rPr lang="en-GB" dirty="0"/>
              <a:t>Introduction to classes</a:t>
            </a:r>
          </a:p>
          <a:p>
            <a:r>
              <a:rPr lang="en-GB" dirty="0"/>
              <a:t>Creating and using your own classes</a:t>
            </a:r>
          </a:p>
          <a:p>
            <a:r>
              <a:rPr lang="en-GB" dirty="0"/>
              <a:t>Steps to make </a:t>
            </a:r>
            <a:r>
              <a:rPr lang="en-GB"/>
              <a:t>a game</a:t>
            </a:r>
            <a:endParaRPr lang="en-GB" dirty="0"/>
          </a:p>
          <a:p>
            <a:endParaRPr lang="en-GB" dirty="0"/>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1656948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Characteristics of Python</a:t>
            </a:r>
          </a:p>
        </p:txBody>
      </p:sp>
      <p:sp>
        <p:nvSpPr>
          <p:cNvPr id="3" name="Content Placeholder 2"/>
          <p:cNvSpPr>
            <a:spLocks noGrp="1"/>
          </p:cNvSpPr>
          <p:nvPr>
            <p:ph idx="1"/>
          </p:nvPr>
        </p:nvSpPr>
        <p:spPr>
          <a:xfrm>
            <a:off x="1141412" y="2097088"/>
            <a:ext cx="9905999" cy="3694113"/>
          </a:xfrm>
          <a:solidFill>
            <a:srgbClr val="36AAC5"/>
          </a:solidFill>
        </p:spPr>
        <p:txBody>
          <a:bodyPr>
            <a:normAutofit lnSpcReduction="10000"/>
          </a:bodyPr>
          <a:lstStyle/>
          <a:p>
            <a:r>
              <a:rPr lang="en-GB" dirty="0"/>
              <a:t>One of the most widely used languages</a:t>
            </a:r>
          </a:p>
          <a:p>
            <a:r>
              <a:rPr lang="en-GB" dirty="0"/>
              <a:t>Duck Typing – “If it walks like a duck and quacks like a duck, then it must be a duck.”</a:t>
            </a:r>
          </a:p>
          <a:p>
            <a:r>
              <a:rPr lang="en-GB" dirty="0"/>
              <a:t>Object Oriented</a:t>
            </a:r>
          </a:p>
          <a:p>
            <a:r>
              <a:rPr lang="en-GB" dirty="0"/>
              <a:t>High-level language (easier to use than languages like C)</a:t>
            </a:r>
          </a:p>
          <a:p>
            <a:r>
              <a:rPr lang="en-GB" dirty="0"/>
              <a:t>Large and comprehensive standard library</a:t>
            </a:r>
          </a:p>
          <a:p>
            <a:r>
              <a:rPr lang="en-GB" dirty="0"/>
              <a:t>Not particularly fast compared to other languages (often not a problem)</a:t>
            </a:r>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1727590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Installation</a:t>
            </a:r>
          </a:p>
        </p:txBody>
      </p:sp>
      <p:sp>
        <p:nvSpPr>
          <p:cNvPr id="3" name="Content Placeholder 2"/>
          <p:cNvSpPr>
            <a:spLocks noGrp="1"/>
          </p:cNvSpPr>
          <p:nvPr>
            <p:ph idx="1"/>
          </p:nvPr>
        </p:nvSpPr>
        <p:spPr>
          <a:solidFill>
            <a:srgbClr val="36AAC5"/>
          </a:solidFill>
        </p:spPr>
        <p:txBody>
          <a:bodyPr/>
          <a:lstStyle/>
          <a:p>
            <a:r>
              <a:rPr lang="en-GB" dirty="0">
                <a:solidFill>
                  <a:srgbClr val="7030A0"/>
                </a:solidFill>
              </a:rPr>
              <a:t>python.org/downloads</a:t>
            </a:r>
          </a:p>
          <a:p>
            <a:r>
              <a:rPr lang="en-GB" dirty="0"/>
              <a:t>Click ‘Download Python 3.6.x’</a:t>
            </a:r>
          </a:p>
          <a:p>
            <a:r>
              <a:rPr lang="en-GB" dirty="0"/>
              <a:t>Check you have it installed correctly: open a command line…</a:t>
            </a:r>
          </a:p>
          <a:p>
            <a:r>
              <a:rPr lang="en-GB" dirty="0"/>
              <a:t>(Command Prompt on Windows/Terminal on a Mac/Shell on Linux), type in </a:t>
            </a:r>
            <a:r>
              <a:rPr lang="en-GB" dirty="0">
                <a:solidFill>
                  <a:srgbClr val="7030A0"/>
                </a:solidFill>
                <a:latin typeface="Courier New" panose="02070309020205020404" pitchFamily="49" charset="0"/>
                <a:cs typeface="Courier New" panose="02070309020205020404" pitchFamily="49" charset="0"/>
              </a:rPr>
              <a:t>python</a:t>
            </a:r>
            <a:r>
              <a:rPr lang="en-GB" dirty="0">
                <a:cs typeface="Courier New" panose="02070309020205020404" pitchFamily="49" charset="0"/>
              </a:rPr>
              <a:t> and hit enter</a:t>
            </a:r>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1977319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Which Text Editor?</a:t>
            </a:r>
          </a:p>
        </p:txBody>
      </p:sp>
      <p:sp>
        <p:nvSpPr>
          <p:cNvPr id="3" name="Content Placeholder 2"/>
          <p:cNvSpPr>
            <a:spLocks noGrp="1"/>
          </p:cNvSpPr>
          <p:nvPr>
            <p:ph idx="1"/>
          </p:nvPr>
        </p:nvSpPr>
        <p:spPr>
          <a:solidFill>
            <a:srgbClr val="36AAC5"/>
          </a:solidFill>
        </p:spPr>
        <p:txBody>
          <a:bodyPr/>
          <a:lstStyle/>
          <a:p>
            <a:r>
              <a:rPr lang="en-GB" dirty="0"/>
              <a:t>Python IDLE</a:t>
            </a:r>
          </a:p>
          <a:p>
            <a:r>
              <a:rPr lang="en-GB" dirty="0"/>
              <a:t>Sublime Text</a:t>
            </a:r>
          </a:p>
          <a:p>
            <a:r>
              <a:rPr lang="en-GB" dirty="0"/>
              <a:t>Notepad++</a:t>
            </a:r>
          </a:p>
          <a:p>
            <a:r>
              <a:rPr lang="en-GB" dirty="0">
                <a:solidFill>
                  <a:srgbClr val="FF0000"/>
                </a:solidFill>
              </a:rPr>
              <a:t>Not </a:t>
            </a:r>
            <a:r>
              <a:rPr lang="en-GB" dirty="0" err="1">
                <a:solidFill>
                  <a:srgbClr val="FF0000"/>
                </a:solidFill>
              </a:rPr>
              <a:t>TextEdit</a:t>
            </a:r>
            <a:r>
              <a:rPr lang="en-GB" dirty="0">
                <a:solidFill>
                  <a:srgbClr val="FF0000"/>
                </a:solidFill>
              </a:rPr>
              <a:t> (Mac)</a:t>
            </a:r>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881568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Some Python Data Types</a:t>
            </a:r>
          </a:p>
        </p:txBody>
      </p:sp>
      <p:sp>
        <p:nvSpPr>
          <p:cNvPr id="3" name="Content Placeholder 2"/>
          <p:cNvSpPr>
            <a:spLocks noGrp="1"/>
          </p:cNvSpPr>
          <p:nvPr>
            <p:ph idx="1"/>
          </p:nvPr>
        </p:nvSpPr>
        <p:spPr>
          <a:xfrm>
            <a:off x="1141412" y="2097088"/>
            <a:ext cx="9905999" cy="3694113"/>
          </a:xfrm>
          <a:solidFill>
            <a:srgbClr val="36AAC5"/>
          </a:solidFill>
        </p:spPr>
        <p:txBody>
          <a:bodyPr>
            <a:normAutofit fontScale="92500"/>
          </a:bodyPr>
          <a:lstStyle/>
          <a:p>
            <a:r>
              <a:rPr lang="en-GB" b="1" dirty="0" err="1">
                <a:latin typeface="Courier New" panose="02070309020205020404" pitchFamily="49" charset="0"/>
                <a:cs typeface="Courier New" panose="02070309020205020404" pitchFamily="49" charset="0"/>
              </a:rPr>
              <a:t>int</a:t>
            </a:r>
            <a:r>
              <a:rPr lang="en-GB" dirty="0"/>
              <a:t> – integer e.g. </a:t>
            </a:r>
            <a:r>
              <a:rPr lang="en-GB" dirty="0">
                <a:solidFill>
                  <a:schemeClr val="accent4">
                    <a:lumMod val="50000"/>
                  </a:schemeClr>
                </a:solidFill>
                <a:latin typeface="Courier New" panose="02070309020205020404" pitchFamily="49" charset="0"/>
                <a:cs typeface="Courier New" panose="02070309020205020404" pitchFamily="49" charset="0"/>
              </a:rPr>
              <a:t>5</a:t>
            </a:r>
            <a:r>
              <a:rPr lang="en-GB" dirty="0"/>
              <a:t>, </a:t>
            </a:r>
            <a:r>
              <a:rPr lang="en-GB" dirty="0">
                <a:solidFill>
                  <a:schemeClr val="accent4">
                    <a:lumMod val="50000"/>
                  </a:schemeClr>
                </a:solidFill>
                <a:latin typeface="Courier New" panose="02070309020205020404" pitchFamily="49" charset="0"/>
                <a:cs typeface="Courier New" panose="02070309020205020404" pitchFamily="49" charset="0"/>
              </a:rPr>
              <a:t>-67</a:t>
            </a:r>
            <a:r>
              <a:rPr lang="en-GB" dirty="0"/>
              <a:t>, </a:t>
            </a:r>
            <a:r>
              <a:rPr lang="en-GB" dirty="0">
                <a:solidFill>
                  <a:schemeClr val="accent4">
                    <a:lumMod val="50000"/>
                  </a:schemeClr>
                </a:solidFill>
                <a:latin typeface="Courier New" panose="02070309020205020404" pitchFamily="49" charset="0"/>
                <a:cs typeface="Courier New" panose="02070309020205020404" pitchFamily="49" charset="0"/>
              </a:rPr>
              <a:t>0</a:t>
            </a:r>
          </a:p>
          <a:p>
            <a:r>
              <a:rPr lang="en-GB" b="1" dirty="0">
                <a:latin typeface="Courier New" panose="02070309020205020404" pitchFamily="49" charset="0"/>
                <a:cs typeface="Courier New" panose="02070309020205020404" pitchFamily="49" charset="0"/>
              </a:rPr>
              <a:t>float</a:t>
            </a:r>
            <a:r>
              <a:rPr lang="en-GB" dirty="0"/>
              <a:t> – floating point number (like a decimal) e.g. </a:t>
            </a:r>
            <a:r>
              <a:rPr lang="en-GB" dirty="0">
                <a:solidFill>
                  <a:schemeClr val="accent4">
                    <a:lumMod val="50000"/>
                  </a:schemeClr>
                </a:solidFill>
                <a:latin typeface="Courier New" panose="02070309020205020404" pitchFamily="49" charset="0"/>
                <a:cs typeface="Courier New" panose="02070309020205020404" pitchFamily="49" charset="0"/>
              </a:rPr>
              <a:t>1.3</a:t>
            </a:r>
            <a:r>
              <a:rPr lang="en-GB" dirty="0"/>
              <a:t>, </a:t>
            </a:r>
            <a:r>
              <a:rPr lang="en-GB" dirty="0">
                <a:solidFill>
                  <a:schemeClr val="accent4">
                    <a:lumMod val="50000"/>
                  </a:schemeClr>
                </a:solidFill>
                <a:latin typeface="Courier New" panose="02070309020205020404" pitchFamily="49" charset="0"/>
                <a:cs typeface="Courier New" panose="02070309020205020404" pitchFamily="49" charset="0"/>
              </a:rPr>
              <a:t>-700.0</a:t>
            </a:r>
            <a:r>
              <a:rPr lang="en-GB" dirty="0"/>
              <a:t>, </a:t>
            </a:r>
            <a:r>
              <a:rPr lang="en-GB" dirty="0">
                <a:solidFill>
                  <a:schemeClr val="accent4">
                    <a:lumMod val="50000"/>
                  </a:schemeClr>
                </a:solidFill>
                <a:latin typeface="Courier New" panose="02070309020205020404" pitchFamily="49" charset="0"/>
                <a:cs typeface="Courier New" panose="02070309020205020404" pitchFamily="49" charset="0"/>
              </a:rPr>
              <a:t>0.03141</a:t>
            </a:r>
          </a:p>
          <a:p>
            <a:r>
              <a:rPr lang="en-GB" b="1" dirty="0" err="1">
                <a:latin typeface="Courier New" panose="02070309020205020404" pitchFamily="49" charset="0"/>
                <a:cs typeface="Courier New" panose="02070309020205020404" pitchFamily="49" charset="0"/>
              </a:rPr>
              <a:t>str</a:t>
            </a:r>
            <a:r>
              <a:rPr lang="en-GB" dirty="0"/>
              <a:t> – string/text e.g. </a:t>
            </a:r>
            <a:r>
              <a:rPr lang="en-GB" dirty="0">
                <a:solidFill>
                  <a:schemeClr val="accent4">
                    <a:lumMod val="50000"/>
                  </a:schemeClr>
                </a:solidFill>
                <a:latin typeface="Courier New" panose="02070309020205020404" pitchFamily="49" charset="0"/>
                <a:cs typeface="Courier New" panose="02070309020205020404" pitchFamily="49" charset="0"/>
              </a:rPr>
              <a:t>“hello”</a:t>
            </a:r>
            <a:r>
              <a:rPr lang="en-GB" dirty="0"/>
              <a:t>, </a:t>
            </a:r>
            <a:r>
              <a:rPr lang="en-GB" dirty="0">
                <a:solidFill>
                  <a:schemeClr val="accent4">
                    <a:lumMod val="50000"/>
                  </a:schemeClr>
                </a:solidFill>
                <a:latin typeface="Courier New" panose="02070309020205020404" pitchFamily="49" charset="0"/>
                <a:cs typeface="Courier New" panose="02070309020205020404" pitchFamily="49" charset="0"/>
              </a:rPr>
              <a:t>“5 ducks?!”</a:t>
            </a:r>
          </a:p>
          <a:p>
            <a:r>
              <a:rPr lang="en-GB" b="1" dirty="0" err="1">
                <a:latin typeface="Courier New" panose="02070309020205020404" pitchFamily="49" charset="0"/>
                <a:cs typeface="Courier New" panose="02070309020205020404" pitchFamily="49" charset="0"/>
              </a:rPr>
              <a:t>boolean</a:t>
            </a:r>
            <a:r>
              <a:rPr lang="en-GB" dirty="0">
                <a:cs typeface="Courier New" panose="02070309020205020404" pitchFamily="49" charset="0"/>
              </a:rPr>
              <a:t> – Only examples are </a:t>
            </a:r>
            <a:r>
              <a:rPr lang="en-GB" dirty="0">
                <a:solidFill>
                  <a:schemeClr val="accent4">
                    <a:lumMod val="50000"/>
                  </a:schemeClr>
                </a:solidFill>
                <a:latin typeface="Courier New" panose="02070309020205020404" pitchFamily="49" charset="0"/>
                <a:cs typeface="Courier New" panose="02070309020205020404" pitchFamily="49" charset="0"/>
              </a:rPr>
              <a:t>True</a:t>
            </a:r>
            <a:r>
              <a:rPr lang="en-GB" dirty="0">
                <a:cs typeface="Courier New" panose="02070309020205020404" pitchFamily="49" charset="0"/>
              </a:rPr>
              <a:t> and </a:t>
            </a:r>
            <a:r>
              <a:rPr lang="en-GB" dirty="0">
                <a:solidFill>
                  <a:schemeClr val="accent4">
                    <a:lumMod val="50000"/>
                  </a:schemeClr>
                </a:solidFill>
                <a:latin typeface="Courier New" panose="02070309020205020404" pitchFamily="49" charset="0"/>
                <a:cs typeface="Courier New" panose="02070309020205020404" pitchFamily="49" charset="0"/>
              </a:rPr>
              <a:t>False</a:t>
            </a:r>
          </a:p>
          <a:p>
            <a:r>
              <a:rPr lang="en-GB" b="1" dirty="0">
                <a:latin typeface="Courier New" panose="02070309020205020404" pitchFamily="49" charset="0"/>
                <a:cs typeface="Courier New" panose="02070309020205020404" pitchFamily="49" charset="0"/>
              </a:rPr>
              <a:t>list</a:t>
            </a:r>
            <a:r>
              <a:rPr lang="en-GB" dirty="0"/>
              <a:t> – e.g. </a:t>
            </a:r>
            <a:r>
              <a:rPr lang="en-GB" dirty="0">
                <a:solidFill>
                  <a:schemeClr val="accent4">
                    <a:lumMod val="50000"/>
                  </a:schemeClr>
                </a:solidFill>
                <a:latin typeface="Courier New" panose="02070309020205020404" pitchFamily="49" charset="0"/>
                <a:cs typeface="Courier New" panose="02070309020205020404" pitchFamily="49" charset="0"/>
              </a:rPr>
              <a:t>[1, 2, 3]</a:t>
            </a:r>
            <a:r>
              <a:rPr lang="en-GB" dirty="0"/>
              <a:t>, </a:t>
            </a:r>
            <a:r>
              <a:rPr lang="en-GB" dirty="0">
                <a:solidFill>
                  <a:schemeClr val="accent4">
                    <a:lumMod val="50000"/>
                  </a:schemeClr>
                </a:solidFill>
                <a:latin typeface="Courier New" panose="02070309020205020404" pitchFamily="49" charset="0"/>
                <a:cs typeface="Courier New" panose="02070309020205020404" pitchFamily="49" charset="0"/>
              </a:rPr>
              <a:t>[“hi”, “hello”]</a:t>
            </a:r>
            <a:r>
              <a:rPr lang="en-GB" dirty="0"/>
              <a:t>, </a:t>
            </a:r>
            <a:r>
              <a:rPr lang="en-GB" dirty="0">
                <a:solidFill>
                  <a:schemeClr val="accent4">
                    <a:lumMod val="50000"/>
                  </a:schemeClr>
                </a:solidFill>
                <a:latin typeface="Courier New" panose="02070309020205020404" pitchFamily="49" charset="0"/>
                <a:cs typeface="Courier New" panose="02070309020205020404" pitchFamily="49" charset="0"/>
              </a:rPr>
              <a:t>[]</a:t>
            </a:r>
            <a:r>
              <a:rPr lang="en-GB" dirty="0"/>
              <a:t> (empty list)</a:t>
            </a:r>
          </a:p>
          <a:p>
            <a:r>
              <a:rPr lang="en-GB" b="1" dirty="0">
                <a:latin typeface="Courier New" panose="02070309020205020404" pitchFamily="49" charset="0"/>
                <a:cs typeface="Courier New" panose="02070309020205020404" pitchFamily="49" charset="0"/>
              </a:rPr>
              <a:t>tuple</a:t>
            </a:r>
            <a:r>
              <a:rPr lang="en-GB" dirty="0"/>
              <a:t> – more rigid list e.g. </a:t>
            </a:r>
            <a:r>
              <a:rPr lang="en-GB" dirty="0">
                <a:solidFill>
                  <a:schemeClr val="accent4">
                    <a:lumMod val="50000"/>
                  </a:schemeClr>
                </a:solidFill>
                <a:latin typeface="Courier New" panose="02070309020205020404" pitchFamily="49" charset="0"/>
                <a:cs typeface="Courier New" panose="02070309020205020404" pitchFamily="49" charset="0"/>
              </a:rPr>
              <a:t>(1.0, 0.1, -2.0)</a:t>
            </a:r>
            <a:r>
              <a:rPr lang="en-GB" dirty="0"/>
              <a:t>, </a:t>
            </a:r>
            <a:r>
              <a:rPr lang="en-GB" dirty="0">
                <a:solidFill>
                  <a:schemeClr val="accent4">
                    <a:lumMod val="50000"/>
                  </a:schemeClr>
                </a:solidFill>
                <a:latin typeface="Courier New" panose="02070309020205020404" pitchFamily="49" charset="0"/>
                <a:cs typeface="Courier New" panose="02070309020205020404" pitchFamily="49" charset="0"/>
              </a:rPr>
              <a:t>(“hi”, “hello”)</a:t>
            </a:r>
            <a:endParaRPr lang="en-GB" dirty="0"/>
          </a:p>
          <a:p>
            <a:r>
              <a:rPr lang="en-GB" b="1" dirty="0" err="1">
                <a:latin typeface="Courier New" panose="02070309020205020404" pitchFamily="49" charset="0"/>
                <a:cs typeface="Courier New" panose="02070309020205020404" pitchFamily="49" charset="0"/>
              </a:rPr>
              <a:t>dict</a:t>
            </a:r>
            <a:r>
              <a:rPr lang="en-GB" dirty="0"/>
              <a:t> – dictionary/map containing key-value pairs e.g. </a:t>
            </a:r>
            <a:r>
              <a:rPr lang="en-GB" dirty="0">
                <a:solidFill>
                  <a:schemeClr val="accent4">
                    <a:lumMod val="50000"/>
                  </a:schemeClr>
                </a:solidFill>
                <a:latin typeface="Courier New" panose="02070309020205020404" pitchFamily="49" charset="0"/>
                <a:cs typeface="Courier New" panose="02070309020205020404" pitchFamily="49" charset="0"/>
              </a:rPr>
              <a:t>{1:“hi”, 2:“hello”}</a:t>
            </a:r>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491771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Basic Operations</a:t>
            </a:r>
          </a:p>
        </p:txBody>
      </p:sp>
      <p:sp>
        <p:nvSpPr>
          <p:cNvPr id="3" name="Content Placeholder 2"/>
          <p:cNvSpPr>
            <a:spLocks noGrp="1"/>
          </p:cNvSpPr>
          <p:nvPr>
            <p:ph idx="1"/>
          </p:nvPr>
        </p:nvSpPr>
        <p:spPr>
          <a:solidFill>
            <a:srgbClr val="36AAC5"/>
          </a:solidFill>
        </p:spPr>
        <p:txBody>
          <a:bodyPr vert="horz" lIns="91440" tIns="45720" rIns="91440" bIns="45720" rtlCol="0">
            <a:normAutofit fontScale="92500" lnSpcReduction="10000"/>
          </a:bodyPr>
          <a:lstStyle/>
          <a:p>
            <a:r>
              <a:rPr lang="en-GB" dirty="0">
                <a:cs typeface="Courier New" panose="02070309020205020404" pitchFamily="49" charset="0"/>
              </a:rPr>
              <a:t>Assignment operator is “</a:t>
            </a:r>
            <a:r>
              <a:rPr lang="en-GB" dirty="0">
                <a:latin typeface="Courier New" panose="02070309020205020404" pitchFamily="49" charset="0"/>
                <a:cs typeface="Courier New" panose="02070309020205020404" pitchFamily="49" charset="0"/>
              </a:rPr>
              <a:t>=</a:t>
            </a:r>
            <a:r>
              <a:rPr lang="en-GB" dirty="0">
                <a:cs typeface="Courier New" panose="02070309020205020404" pitchFamily="49" charset="0"/>
              </a:rPr>
              <a:t>” e.g. </a:t>
            </a:r>
            <a:r>
              <a:rPr lang="en-GB" dirty="0">
                <a:solidFill>
                  <a:srgbClr val="7030A0"/>
                </a:solidFill>
                <a:latin typeface="Courier New" panose="02070309020205020404" pitchFamily="49" charset="0"/>
                <a:cs typeface="Courier New" panose="02070309020205020404" pitchFamily="49" charset="0"/>
              </a:rPr>
              <a:t>variable = 3 + 5</a:t>
            </a:r>
            <a:r>
              <a:rPr lang="en-GB" dirty="0">
                <a:cs typeface="Courier New" panose="02070309020205020404" pitchFamily="49" charset="0"/>
              </a:rPr>
              <a:t>,</a:t>
            </a:r>
          </a:p>
          <a:p>
            <a:pPr marL="0" indent="0">
              <a:spcBef>
                <a:spcPts val="0"/>
              </a:spcBef>
              <a:buNone/>
            </a:pPr>
            <a:r>
              <a:rPr lang="en-GB" dirty="0">
                <a:cs typeface="Courier New" panose="02070309020205020404" pitchFamily="49" charset="0"/>
              </a:rPr>
              <a:t>	</a:t>
            </a:r>
            <a:r>
              <a:rPr lang="en-GB" dirty="0" err="1">
                <a:solidFill>
                  <a:srgbClr val="7030A0"/>
                </a:solidFill>
                <a:latin typeface="Courier New" panose="02070309020205020404" pitchFamily="49" charset="0"/>
                <a:cs typeface="Courier New" panose="02070309020205020404" pitchFamily="49" charset="0"/>
              </a:rPr>
              <a:t>my_string</a:t>
            </a:r>
            <a:r>
              <a:rPr lang="en-GB" dirty="0">
                <a:solidFill>
                  <a:srgbClr val="7030A0"/>
                </a:solidFill>
                <a:latin typeface="Courier New" panose="02070309020205020404" pitchFamily="49" charset="0"/>
                <a:cs typeface="Courier New" panose="02070309020205020404" pitchFamily="49" charset="0"/>
              </a:rPr>
              <a:t> = “yay Python!”</a:t>
            </a:r>
          </a:p>
          <a:p>
            <a:r>
              <a:rPr lang="en-GB" dirty="0">
                <a:cs typeface="Courier New" panose="02070309020205020404" pitchFamily="49" charset="0"/>
              </a:rPr>
              <a:t>What happens if you add two strings or two lists?</a:t>
            </a:r>
          </a:p>
          <a:p>
            <a:r>
              <a:rPr lang="en-GB" dirty="0">
                <a:cs typeface="Courier New" panose="02070309020205020404" pitchFamily="49" charset="0"/>
              </a:rPr>
              <a:t>Integer division: </a:t>
            </a:r>
            <a:r>
              <a:rPr lang="en-GB" dirty="0">
                <a:solidFill>
                  <a:srgbClr val="7030A0"/>
                </a:solidFill>
                <a:latin typeface="Courier New" panose="02070309020205020404" pitchFamily="49" charset="0"/>
                <a:cs typeface="Courier New" panose="02070309020205020404" pitchFamily="49" charset="0"/>
              </a:rPr>
              <a:t>9 // 4</a:t>
            </a:r>
            <a:r>
              <a:rPr lang="en-GB" dirty="0">
                <a:cs typeface="Courier New" panose="02070309020205020404" pitchFamily="49" charset="0"/>
              </a:rPr>
              <a:t> (returns </a:t>
            </a:r>
            <a:r>
              <a:rPr lang="en-GB" dirty="0">
                <a:latin typeface="Courier New" panose="02070309020205020404" pitchFamily="49" charset="0"/>
                <a:cs typeface="Courier New" panose="02070309020205020404" pitchFamily="49" charset="0"/>
              </a:rPr>
              <a:t>2</a:t>
            </a:r>
            <a:r>
              <a:rPr lang="en-GB" dirty="0">
                <a:cs typeface="Courier New" panose="02070309020205020404" pitchFamily="49" charset="0"/>
              </a:rPr>
              <a:t>)</a:t>
            </a:r>
          </a:p>
          <a:p>
            <a:r>
              <a:rPr lang="en-GB" dirty="0">
                <a:cs typeface="Courier New" panose="02070309020205020404" pitchFamily="49" charset="0"/>
              </a:rPr>
              <a:t>Modulo (remainder after dividing): </a:t>
            </a:r>
            <a:r>
              <a:rPr lang="en-GB" dirty="0">
                <a:solidFill>
                  <a:srgbClr val="7030A0"/>
                </a:solidFill>
                <a:latin typeface="Courier New" panose="02070309020205020404" pitchFamily="49" charset="0"/>
                <a:cs typeface="Courier New" panose="02070309020205020404" pitchFamily="49" charset="0"/>
              </a:rPr>
              <a:t>x = 5 % 3 </a:t>
            </a:r>
          </a:p>
          <a:p>
            <a:r>
              <a:rPr lang="en-GB" dirty="0">
                <a:cs typeface="Courier New" panose="02070309020205020404" pitchFamily="49" charset="0"/>
              </a:rPr>
              <a:t>Shorthand adding/subtracting etc.: </a:t>
            </a:r>
            <a:r>
              <a:rPr lang="en-GB" dirty="0">
                <a:solidFill>
                  <a:srgbClr val="7030A0"/>
                </a:solidFill>
                <a:latin typeface="Courier New" panose="02070309020205020404" pitchFamily="49" charset="0"/>
                <a:cs typeface="Courier New" panose="02070309020205020404" pitchFamily="49" charset="0"/>
              </a:rPr>
              <a:t>x += 3</a:t>
            </a:r>
          </a:p>
          <a:p>
            <a:r>
              <a:rPr lang="en-GB" dirty="0">
                <a:cs typeface="Courier New" panose="02070309020205020404" pitchFamily="49" charset="0"/>
              </a:rPr>
              <a:t>Powers: </a:t>
            </a:r>
            <a:r>
              <a:rPr lang="en-GB" dirty="0">
                <a:solidFill>
                  <a:srgbClr val="7030A0"/>
                </a:solidFill>
                <a:latin typeface="Courier New" panose="02070309020205020404" pitchFamily="49" charset="0"/>
                <a:cs typeface="Courier New" panose="02070309020205020404" pitchFamily="49" charset="0"/>
              </a:rPr>
              <a:t>x = 3**(-2 + 5)</a:t>
            </a:r>
          </a:p>
        </p:txBody>
      </p:sp>
      <p:sp>
        <p:nvSpPr>
          <p:cNvPr id="4" name="Footer Placeholder 3"/>
          <p:cNvSpPr>
            <a:spLocks noGrp="1"/>
          </p:cNvSpPr>
          <p:nvPr>
            <p:ph type="ftr" sz="quarter" idx="11"/>
          </p:nvPr>
        </p:nvSpPr>
        <p:spPr/>
        <p:txBody>
          <a:bodyPr/>
          <a:lstStyle/>
          <a:p>
            <a:r>
              <a:rPr lang="en-US"/>
              <a:t>lewis.gaul@seh.ox.ac.uk</a:t>
            </a:r>
            <a:endParaRPr lang="en-US" dirty="0"/>
          </a:p>
        </p:txBody>
      </p:sp>
      <p:sp>
        <p:nvSpPr>
          <p:cNvPr id="5" name="TextBox 4"/>
          <p:cNvSpPr txBox="1"/>
          <p:nvPr/>
        </p:nvSpPr>
        <p:spPr>
          <a:xfrm>
            <a:off x="7160654" y="526444"/>
            <a:ext cx="3886757" cy="1231106"/>
          </a:xfrm>
          <a:prstGeom prst="rect">
            <a:avLst/>
          </a:prstGeom>
          <a:noFill/>
        </p:spPr>
        <p:txBody>
          <a:bodyPr wrap="square" rtlCol="0">
            <a:spAutoFit/>
          </a:bodyPr>
          <a:lstStyle/>
          <a:p>
            <a:r>
              <a:rPr lang="en-GB" sz="2000" dirty="0"/>
              <a:t>Printing:</a:t>
            </a:r>
          </a:p>
          <a:p>
            <a:r>
              <a:rPr lang="en-GB" dirty="0">
                <a:solidFill>
                  <a:schemeClr val="accent4">
                    <a:lumMod val="50000"/>
                  </a:schemeClr>
                </a:solidFill>
                <a:latin typeface="Courier New" panose="02070309020205020404" pitchFamily="49" charset="0"/>
                <a:cs typeface="Courier New" panose="02070309020205020404" pitchFamily="49" charset="0"/>
              </a:rPr>
              <a:t>print(x)</a:t>
            </a:r>
          </a:p>
          <a:p>
            <a:r>
              <a:rPr lang="en-GB" dirty="0">
                <a:solidFill>
                  <a:schemeClr val="accent4">
                    <a:lumMod val="50000"/>
                  </a:schemeClr>
                </a:solidFill>
                <a:latin typeface="Courier New" panose="02070309020205020404" pitchFamily="49" charset="0"/>
                <a:cs typeface="Courier New" panose="02070309020205020404" pitchFamily="49" charset="0"/>
              </a:rPr>
              <a:t>print(“hello”)</a:t>
            </a:r>
          </a:p>
          <a:p>
            <a:r>
              <a:rPr lang="en-GB" dirty="0">
                <a:solidFill>
                  <a:schemeClr val="accent4">
                    <a:lumMod val="50000"/>
                  </a:schemeClr>
                </a:solidFill>
                <a:latin typeface="Courier New" panose="02070309020205020404" pitchFamily="49" charset="0"/>
                <a:cs typeface="Courier New" panose="02070309020205020404" pitchFamily="49" charset="0"/>
              </a:rPr>
              <a:t>print(“value is: ”, value)</a:t>
            </a:r>
          </a:p>
        </p:txBody>
      </p:sp>
    </p:spTree>
    <p:extLst>
      <p:ext uri="{BB962C8B-B14F-4D97-AF65-F5344CB8AC3E}">
        <p14:creationId xmlns:p14="http://schemas.microsoft.com/office/powerpoint/2010/main" val="362744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Challenge 1</a:t>
            </a:r>
          </a:p>
        </p:txBody>
      </p:sp>
      <p:sp>
        <p:nvSpPr>
          <p:cNvPr id="3" name="Content Placeholder 2"/>
          <p:cNvSpPr>
            <a:spLocks noGrp="1"/>
          </p:cNvSpPr>
          <p:nvPr>
            <p:ph idx="1"/>
          </p:nvPr>
        </p:nvSpPr>
        <p:spPr>
          <a:solidFill>
            <a:srgbClr val="36AAC5"/>
          </a:solidFill>
        </p:spPr>
        <p:txBody>
          <a:bodyPr/>
          <a:lstStyle/>
          <a:p>
            <a:r>
              <a:rPr lang="en-GB" dirty="0"/>
              <a:t>Go to </a:t>
            </a:r>
            <a:r>
              <a:rPr lang="en-GB" dirty="0">
                <a:solidFill>
                  <a:srgbClr val="7030A0"/>
                </a:solidFill>
              </a:rPr>
              <a:t>github.com/</a:t>
            </a:r>
            <a:r>
              <a:rPr lang="en-GB" dirty="0" err="1">
                <a:solidFill>
                  <a:srgbClr val="7030A0"/>
                </a:solidFill>
              </a:rPr>
              <a:t>LewisGaul</a:t>
            </a:r>
            <a:r>
              <a:rPr lang="en-GB" dirty="0">
                <a:solidFill>
                  <a:srgbClr val="7030A0"/>
                </a:solidFill>
              </a:rPr>
              <a:t>/python-tutorial</a:t>
            </a:r>
            <a:r>
              <a:rPr lang="en-GB" dirty="0"/>
              <a:t>, download challenge1.py</a:t>
            </a:r>
            <a:endParaRPr lang="en-GB" dirty="0">
              <a:solidFill>
                <a:srgbClr val="7030A0"/>
              </a:solidFill>
            </a:endParaRPr>
          </a:p>
          <a:p>
            <a:r>
              <a:rPr lang="en-GB" dirty="0"/>
              <a:t>Work out how the code works (try adding in some print statements)</a:t>
            </a:r>
          </a:p>
          <a:p>
            <a:r>
              <a:rPr lang="en-GB" dirty="0"/>
              <a:t>Write comments with ‘#’ to explain how it works</a:t>
            </a:r>
          </a:p>
          <a:p>
            <a:r>
              <a:rPr lang="en-GB" dirty="0"/>
              <a:t>Can you think of any other (better?) ways to write it?</a:t>
            </a:r>
          </a:p>
          <a:p>
            <a:r>
              <a:rPr lang="en-GB" dirty="0"/>
              <a:t>When you understand it all, try modifying the code to achieve the challenge</a:t>
            </a:r>
          </a:p>
          <a:p>
            <a:r>
              <a:rPr lang="en-GB" dirty="0"/>
              <a:t>Try to use sensible variable names</a:t>
            </a:r>
          </a:p>
        </p:txBody>
      </p:sp>
      <p:sp>
        <p:nvSpPr>
          <p:cNvPr id="4" name="Footer Placeholder 3"/>
          <p:cNvSpPr>
            <a:spLocks noGrp="1"/>
          </p:cNvSpPr>
          <p:nvPr>
            <p:ph type="ftr" sz="quarter" idx="11"/>
          </p:nvPr>
        </p:nvSpPr>
        <p:spPr/>
        <p:txBody>
          <a:bodyPr/>
          <a:lstStyle/>
          <a:p>
            <a:r>
              <a:rPr lang="en-US"/>
              <a:t>lewis.gaul@seh.ox.ac.uk</a:t>
            </a:r>
            <a:endParaRPr lang="en-US" dirty="0"/>
          </a:p>
        </p:txBody>
      </p:sp>
    </p:spTree>
    <p:extLst>
      <p:ext uri="{BB962C8B-B14F-4D97-AF65-F5344CB8AC3E}">
        <p14:creationId xmlns:p14="http://schemas.microsoft.com/office/powerpoint/2010/main" val="4045958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4438</TotalTime>
  <Words>918</Words>
  <Application>Microsoft Office PowerPoint</Application>
  <PresentationFormat>Widescreen</PresentationFormat>
  <Paragraphs>88</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Courier New</vt:lpstr>
      <vt:lpstr>Trebuchet MS</vt:lpstr>
      <vt:lpstr>Tw Cen MT</vt:lpstr>
      <vt:lpstr>Circuit</vt:lpstr>
      <vt:lpstr>Beginners’ Python</vt:lpstr>
      <vt:lpstr>Course Outline</vt:lpstr>
      <vt:lpstr>Characteristics of Python</vt:lpstr>
      <vt:lpstr>Installation</vt:lpstr>
      <vt:lpstr>Which Text Editor?</vt:lpstr>
      <vt:lpstr>Some Python Data Types</vt:lpstr>
      <vt:lpstr>Basic Operations</vt:lpstr>
      <vt:lpstr>Challenge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Beginners’ Python</dc:title>
  <dc:creator>L Gaul</dc:creator>
  <cp:lastModifiedBy>L Gaul</cp:lastModifiedBy>
  <cp:revision>32</cp:revision>
  <dcterms:created xsi:type="dcterms:W3CDTF">2016-12-26T19:03:43Z</dcterms:created>
  <dcterms:modified xsi:type="dcterms:W3CDTF">2017-01-23T21:02:41Z</dcterms:modified>
</cp:coreProperties>
</file>