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6"/>
  </p:notesMasterIdLst>
  <p:sldIdLst>
    <p:sldId id="256" r:id="rId2"/>
    <p:sldId id="291" r:id="rId3"/>
    <p:sldId id="292" r:id="rId4"/>
    <p:sldId id="287"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page" id="{2CCD16A2-9EF6-4F56-A5FF-A51AF0E40F6A}">
          <p14:sldIdLst>
            <p14:sldId id="256"/>
          </p14:sldIdLst>
        </p14:section>
        <p14:section name="Week 6 - inheritance" id="{3A85299F-197F-42C2-9BBA-59B23D1F3568}">
          <p14:sldIdLst>
            <p14:sldId id="291"/>
            <p14:sldId id="292"/>
            <p14:sldId id="28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6AAC5"/>
    <a:srgbClr val="2F99B6"/>
    <a:srgbClr val="69CDE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78986" autoAdjust="0"/>
  </p:normalViewPr>
  <p:slideViewPr>
    <p:cSldViewPr snapToGrid="0">
      <p:cViewPr varScale="1">
        <p:scale>
          <a:sx n="58" d="100"/>
          <a:sy n="58" d="100"/>
        </p:scale>
        <p:origin x="121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5CCF024-8058-4E92-8B35-074515495720}" type="datetimeFigureOut">
              <a:rPr lang="en-GB" smtClean="0"/>
              <a:t>22/02/2017</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E50C31B-5128-4CB2-8D4B-CBF503D17F3C}" type="slidenum">
              <a:rPr lang="en-GB" smtClean="0"/>
              <a:t>‹#›</a:t>
            </a:fld>
            <a:endParaRPr lang="en-GB"/>
          </a:p>
        </p:txBody>
      </p:sp>
    </p:spTree>
    <p:extLst>
      <p:ext uri="{BB962C8B-B14F-4D97-AF65-F5344CB8AC3E}">
        <p14:creationId xmlns:p14="http://schemas.microsoft.com/office/powerpoint/2010/main" val="694962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I’m Lewis, I study maths and have been using Python as a hobby for more than 5 years. Can you all now introduce yourselves to the people sitting next to you in the same way. These classes are designed to be interactive, there will be lots of coding on your own laptops, and there are a few of us to help if you get stuck, but to make sure things keep moving at a good pace, I’d like to see everyone helping each other too!</a:t>
            </a:r>
          </a:p>
        </p:txBody>
      </p:sp>
      <p:sp>
        <p:nvSpPr>
          <p:cNvPr id="4" name="Slide Number Placeholder 3"/>
          <p:cNvSpPr>
            <a:spLocks noGrp="1"/>
          </p:cNvSpPr>
          <p:nvPr>
            <p:ph type="sldNum" sz="quarter" idx="10"/>
          </p:nvPr>
        </p:nvSpPr>
        <p:spPr/>
        <p:txBody>
          <a:bodyPr/>
          <a:lstStyle/>
          <a:p>
            <a:fld id="{6E50C31B-5128-4CB2-8D4B-CBF503D17F3C}" type="slidenum">
              <a:rPr lang="en-GB" smtClean="0"/>
              <a:t>1</a:t>
            </a:fld>
            <a:endParaRPr lang="en-GB"/>
          </a:p>
        </p:txBody>
      </p:sp>
    </p:spTree>
    <p:extLst>
      <p:ext uri="{BB962C8B-B14F-4D97-AF65-F5344CB8AC3E}">
        <p14:creationId xmlns:p14="http://schemas.microsoft.com/office/powerpoint/2010/main" val="11950419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E50C31B-5128-4CB2-8D4B-CBF503D17F3C}" type="slidenum">
              <a:rPr lang="en-GB" smtClean="0"/>
              <a:t>2</a:t>
            </a:fld>
            <a:endParaRPr lang="en-GB"/>
          </a:p>
        </p:txBody>
      </p:sp>
    </p:spTree>
    <p:extLst>
      <p:ext uri="{BB962C8B-B14F-4D97-AF65-F5344CB8AC3E}">
        <p14:creationId xmlns:p14="http://schemas.microsoft.com/office/powerpoint/2010/main" val="5407196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E50C31B-5128-4CB2-8D4B-CBF503D17F3C}" type="slidenum">
              <a:rPr lang="en-GB" smtClean="0"/>
              <a:t>3</a:t>
            </a:fld>
            <a:endParaRPr lang="en-GB"/>
          </a:p>
        </p:txBody>
      </p:sp>
    </p:spTree>
    <p:extLst>
      <p:ext uri="{BB962C8B-B14F-4D97-AF65-F5344CB8AC3E}">
        <p14:creationId xmlns:p14="http://schemas.microsoft.com/office/powerpoint/2010/main" val="420556282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D8087129-5EB3-407F-9D58-12B58254E57D}" type="datetime1">
              <a:rPr lang="en-US" smtClean="0"/>
              <a:t>2/22/2017</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r>
              <a:rPr lang="en-US"/>
              <a:t>lewis.gaul@seh.ox.ac.uk</a:t>
            </a:r>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3E4790F-9337-4CDC-8D14-B06CCEB6C73C}" type="datetime1">
              <a:rPr lang="en-US" smtClean="0"/>
              <a:t>2/22/2017</a:t>
            </a:fld>
            <a:endParaRPr lang="en-US" dirty="0"/>
          </a:p>
        </p:txBody>
      </p:sp>
      <p:sp>
        <p:nvSpPr>
          <p:cNvPr id="6" name="Footer Placeholder 5"/>
          <p:cNvSpPr>
            <a:spLocks noGrp="1"/>
          </p:cNvSpPr>
          <p:nvPr>
            <p:ph type="ftr" sz="quarter" idx="11"/>
          </p:nvPr>
        </p:nvSpPr>
        <p:spPr/>
        <p:txBody>
          <a:bodyPr/>
          <a:lstStyle/>
          <a:p>
            <a:r>
              <a:rPr lang="en-US"/>
              <a:t>lewis.gaul@seh.ox.ac.uk</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B0760F9-7BA8-4EC7-8BDB-5C223A9F1787}" type="datetime1">
              <a:rPr lang="en-US" smtClean="0"/>
              <a:t>2/22/2017</a:t>
            </a:fld>
            <a:endParaRPr lang="en-US" dirty="0"/>
          </a:p>
        </p:txBody>
      </p:sp>
      <p:sp>
        <p:nvSpPr>
          <p:cNvPr id="6" name="Footer Placeholder 5"/>
          <p:cNvSpPr>
            <a:spLocks noGrp="1"/>
          </p:cNvSpPr>
          <p:nvPr>
            <p:ph type="ftr" sz="quarter" idx="11"/>
          </p:nvPr>
        </p:nvSpPr>
        <p:spPr/>
        <p:txBody>
          <a:bodyPr/>
          <a:lstStyle/>
          <a:p>
            <a:r>
              <a:rPr lang="en-US"/>
              <a:t>lewis.gaul@seh.ox.ac.uk</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03E3F31-3630-4F25-9FD3-9398F0ABBE91}" type="datetime1">
              <a:rPr lang="en-US" smtClean="0"/>
              <a:t>2/22/2017</a:t>
            </a:fld>
            <a:endParaRPr lang="en-US" dirty="0"/>
          </a:p>
        </p:txBody>
      </p:sp>
      <p:sp>
        <p:nvSpPr>
          <p:cNvPr id="6" name="Footer Placeholder 5"/>
          <p:cNvSpPr>
            <a:spLocks noGrp="1"/>
          </p:cNvSpPr>
          <p:nvPr>
            <p:ph type="ftr" sz="quarter" idx="11"/>
          </p:nvPr>
        </p:nvSpPr>
        <p:spPr/>
        <p:txBody>
          <a:bodyPr/>
          <a:lstStyle/>
          <a:p>
            <a:r>
              <a:rPr lang="en-US"/>
              <a:t>lewis.gaul@seh.ox.ac.uk</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66298DF-41F0-4FCA-8F78-168349C886A1}" type="datetime1">
              <a:rPr lang="en-US" smtClean="0"/>
              <a:t>2/22/2017</a:t>
            </a:fld>
            <a:endParaRPr lang="en-US" dirty="0"/>
          </a:p>
        </p:txBody>
      </p:sp>
      <p:sp>
        <p:nvSpPr>
          <p:cNvPr id="6" name="Footer Placeholder 5"/>
          <p:cNvSpPr>
            <a:spLocks noGrp="1"/>
          </p:cNvSpPr>
          <p:nvPr>
            <p:ph type="ftr" sz="quarter" idx="11"/>
          </p:nvPr>
        </p:nvSpPr>
        <p:spPr/>
        <p:txBody>
          <a:bodyPr/>
          <a:lstStyle/>
          <a:p>
            <a:r>
              <a:rPr lang="en-US"/>
              <a:t>lewis.gaul@seh.ox.ac.uk</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E78E2497-700C-4D1C-8F0E-0217BC78D22A}" type="datetime1">
              <a:rPr lang="en-US" smtClean="0"/>
              <a:t>2/22/2017</a:t>
            </a:fld>
            <a:endParaRPr lang="en-US" dirty="0"/>
          </a:p>
        </p:txBody>
      </p:sp>
      <p:sp>
        <p:nvSpPr>
          <p:cNvPr id="4" name="Footer Placeholder 3"/>
          <p:cNvSpPr>
            <a:spLocks noGrp="1"/>
          </p:cNvSpPr>
          <p:nvPr>
            <p:ph type="ftr" sz="quarter" idx="11"/>
          </p:nvPr>
        </p:nvSpPr>
        <p:spPr/>
        <p:txBody>
          <a:bodyPr/>
          <a:lstStyle/>
          <a:p>
            <a:r>
              <a:rPr lang="en-US"/>
              <a:t>lewis.gaul@seh.ox.ac.uk</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11B0A668-7952-4E05-A29E-3CAE9E4C88B3}" type="datetime1">
              <a:rPr lang="en-US" smtClean="0"/>
              <a:t>2/22/2017</a:t>
            </a:fld>
            <a:endParaRPr lang="en-US" dirty="0"/>
          </a:p>
        </p:txBody>
      </p:sp>
      <p:sp>
        <p:nvSpPr>
          <p:cNvPr id="4" name="Footer Placeholder 3"/>
          <p:cNvSpPr>
            <a:spLocks noGrp="1"/>
          </p:cNvSpPr>
          <p:nvPr>
            <p:ph type="ftr" sz="quarter" idx="11"/>
          </p:nvPr>
        </p:nvSpPr>
        <p:spPr/>
        <p:txBody>
          <a:bodyPr/>
          <a:lstStyle/>
          <a:p>
            <a:r>
              <a:rPr lang="en-US"/>
              <a:t>lewis.gaul@seh.ox.ac.uk</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1572ADD-8853-4F9B-BE74-04D3631B0AE8}" type="datetime1">
              <a:rPr lang="en-US" smtClean="0"/>
              <a:t>2/22/2017</a:t>
            </a:fld>
            <a:endParaRPr lang="en-US" dirty="0"/>
          </a:p>
        </p:txBody>
      </p:sp>
      <p:sp>
        <p:nvSpPr>
          <p:cNvPr id="5" name="Footer Placeholder 4"/>
          <p:cNvSpPr>
            <a:spLocks noGrp="1"/>
          </p:cNvSpPr>
          <p:nvPr>
            <p:ph type="ftr" sz="quarter" idx="11"/>
          </p:nvPr>
        </p:nvSpPr>
        <p:spPr/>
        <p:txBody>
          <a:bodyPr/>
          <a:lstStyle/>
          <a:p>
            <a:r>
              <a:rPr lang="en-US"/>
              <a:t>lewis.gaul@seh.ox.ac.uk</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4AE7FAB-9C63-45B1-B528-0E08F0958326}" type="datetime1">
              <a:rPr lang="en-US" smtClean="0"/>
              <a:t>2/22/2017</a:t>
            </a:fld>
            <a:endParaRPr lang="en-US" dirty="0"/>
          </a:p>
        </p:txBody>
      </p:sp>
      <p:sp>
        <p:nvSpPr>
          <p:cNvPr id="5" name="Footer Placeholder 4"/>
          <p:cNvSpPr>
            <a:spLocks noGrp="1"/>
          </p:cNvSpPr>
          <p:nvPr>
            <p:ph type="ftr" sz="quarter" idx="11"/>
          </p:nvPr>
        </p:nvSpPr>
        <p:spPr/>
        <p:txBody>
          <a:bodyPr/>
          <a:lstStyle/>
          <a:p>
            <a:r>
              <a:rPr lang="en-US"/>
              <a:t>lewis.gaul@seh.ox.ac.uk</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9D286F-1FB1-4449-8266-6E87DF39D004}" type="datetime1">
              <a:rPr lang="en-US" smtClean="0"/>
              <a:t>2/22/2017</a:t>
            </a:fld>
            <a:endParaRPr lang="en-US" dirty="0"/>
          </a:p>
        </p:txBody>
      </p:sp>
      <p:sp>
        <p:nvSpPr>
          <p:cNvPr id="5" name="Footer Placeholder 4"/>
          <p:cNvSpPr>
            <a:spLocks noGrp="1"/>
          </p:cNvSpPr>
          <p:nvPr>
            <p:ph type="ftr" sz="quarter" idx="11"/>
          </p:nvPr>
        </p:nvSpPr>
        <p:spPr/>
        <p:txBody>
          <a:bodyPr/>
          <a:lstStyle/>
          <a:p>
            <a:r>
              <a:rPr lang="en-US"/>
              <a:t>lewis.gaul@seh.ox.ac.uk</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1778EDE-CE0C-4BA8-BD03-52FA661B2ABD}" type="datetime1">
              <a:rPr lang="en-US" smtClean="0"/>
              <a:t>2/22/2017</a:t>
            </a:fld>
            <a:endParaRPr lang="en-US" dirty="0"/>
          </a:p>
        </p:txBody>
      </p:sp>
      <p:sp>
        <p:nvSpPr>
          <p:cNvPr id="5" name="Footer Placeholder 4"/>
          <p:cNvSpPr>
            <a:spLocks noGrp="1"/>
          </p:cNvSpPr>
          <p:nvPr>
            <p:ph type="ftr" sz="quarter" idx="11"/>
          </p:nvPr>
        </p:nvSpPr>
        <p:spPr/>
        <p:txBody>
          <a:bodyPr/>
          <a:lstStyle/>
          <a:p>
            <a:r>
              <a:rPr lang="en-US"/>
              <a:t>lewis.gaul@seh.ox.ac.uk</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8B2015C-2313-4FA0-967E-15787170F8A4}" type="datetime1">
              <a:rPr lang="en-US" smtClean="0"/>
              <a:t>2/22/2017</a:t>
            </a:fld>
            <a:endParaRPr lang="en-US" dirty="0"/>
          </a:p>
        </p:txBody>
      </p:sp>
      <p:sp>
        <p:nvSpPr>
          <p:cNvPr id="6" name="Footer Placeholder 5"/>
          <p:cNvSpPr>
            <a:spLocks noGrp="1"/>
          </p:cNvSpPr>
          <p:nvPr>
            <p:ph type="ftr" sz="quarter" idx="11"/>
          </p:nvPr>
        </p:nvSpPr>
        <p:spPr/>
        <p:txBody>
          <a:bodyPr/>
          <a:lstStyle/>
          <a:p>
            <a:r>
              <a:rPr lang="en-US"/>
              <a:t>lewis.gaul@seh.ox.ac.uk</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37E4337-038C-466F-9539-3AC9182A3E7A}" type="datetime1">
              <a:rPr lang="en-US" smtClean="0"/>
              <a:t>2/22/2017</a:t>
            </a:fld>
            <a:endParaRPr lang="en-US" dirty="0"/>
          </a:p>
        </p:txBody>
      </p:sp>
      <p:sp>
        <p:nvSpPr>
          <p:cNvPr id="8" name="Footer Placeholder 7"/>
          <p:cNvSpPr>
            <a:spLocks noGrp="1"/>
          </p:cNvSpPr>
          <p:nvPr>
            <p:ph type="ftr" sz="quarter" idx="11"/>
          </p:nvPr>
        </p:nvSpPr>
        <p:spPr/>
        <p:txBody>
          <a:bodyPr/>
          <a:lstStyle/>
          <a:p>
            <a:r>
              <a:rPr lang="en-US"/>
              <a:t>lewis.gaul@seh.ox.ac.uk</a:t>
            </a:r>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AD42594-B169-4822-92C9-42932B767ACF}" type="datetime1">
              <a:rPr lang="en-US" smtClean="0"/>
              <a:t>2/22/2017</a:t>
            </a:fld>
            <a:endParaRPr lang="en-US" dirty="0"/>
          </a:p>
        </p:txBody>
      </p:sp>
      <p:sp>
        <p:nvSpPr>
          <p:cNvPr id="4" name="Footer Placeholder 3"/>
          <p:cNvSpPr>
            <a:spLocks noGrp="1"/>
          </p:cNvSpPr>
          <p:nvPr>
            <p:ph type="ftr" sz="quarter" idx="11"/>
          </p:nvPr>
        </p:nvSpPr>
        <p:spPr/>
        <p:txBody>
          <a:bodyPr/>
          <a:lstStyle/>
          <a:p>
            <a:r>
              <a:rPr lang="en-US"/>
              <a:t>lewis.gaul@seh.ox.ac.uk</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960638A-EF8D-4E59-9B91-E876A1027CEA}" type="datetime1">
              <a:rPr lang="en-US" smtClean="0"/>
              <a:t>2/22/2017</a:t>
            </a:fld>
            <a:endParaRPr lang="en-US" dirty="0"/>
          </a:p>
        </p:txBody>
      </p:sp>
      <p:sp>
        <p:nvSpPr>
          <p:cNvPr id="3" name="Footer Placeholder 2"/>
          <p:cNvSpPr>
            <a:spLocks noGrp="1"/>
          </p:cNvSpPr>
          <p:nvPr>
            <p:ph type="ftr" sz="quarter" idx="11"/>
          </p:nvPr>
        </p:nvSpPr>
        <p:spPr/>
        <p:txBody>
          <a:bodyPr/>
          <a:lstStyle/>
          <a:p>
            <a:r>
              <a:rPr lang="en-US"/>
              <a:t>lewis.gaul@seh.ox.ac.uk</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7094E32-9543-411B-B3AF-87FC3BF95F14}" type="datetime1">
              <a:rPr lang="en-US" smtClean="0"/>
              <a:t>2/22/2017</a:t>
            </a:fld>
            <a:endParaRPr lang="en-US" dirty="0"/>
          </a:p>
        </p:txBody>
      </p:sp>
      <p:sp>
        <p:nvSpPr>
          <p:cNvPr id="6" name="Footer Placeholder 5"/>
          <p:cNvSpPr>
            <a:spLocks noGrp="1"/>
          </p:cNvSpPr>
          <p:nvPr>
            <p:ph type="ftr" sz="quarter" idx="11"/>
          </p:nvPr>
        </p:nvSpPr>
        <p:spPr/>
        <p:txBody>
          <a:bodyPr/>
          <a:lstStyle/>
          <a:p>
            <a:r>
              <a:rPr lang="en-US"/>
              <a:t>lewis.gaul@seh.ox.ac.uk</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ADE433C-70DD-4676-82F0-30FDB4061909}" type="datetime1">
              <a:rPr lang="en-US" smtClean="0"/>
              <a:t>2/22/2017</a:t>
            </a:fld>
            <a:endParaRPr lang="en-US" dirty="0"/>
          </a:p>
        </p:txBody>
      </p:sp>
      <p:sp>
        <p:nvSpPr>
          <p:cNvPr id="6" name="Footer Placeholder 5"/>
          <p:cNvSpPr>
            <a:spLocks noGrp="1"/>
          </p:cNvSpPr>
          <p:nvPr>
            <p:ph type="ftr" sz="quarter" idx="11"/>
          </p:nvPr>
        </p:nvSpPr>
        <p:spPr/>
        <p:txBody>
          <a:bodyPr/>
          <a:lstStyle/>
          <a:p>
            <a:r>
              <a:rPr lang="en-US"/>
              <a:t>lewis.gaul@seh.ox.ac.uk</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F502B2A-9274-4FE7-A76D-3524148FACFA}" type="datetime1">
              <a:rPr lang="en-US" smtClean="0"/>
              <a:t>2/22/2017</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r>
              <a:rPr lang="en-US"/>
              <a:t>lewis.gaul@seh.ox.ac.uk</a:t>
            </a:r>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dt="0"/>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76424" y="2278965"/>
            <a:ext cx="8791575" cy="1043189"/>
          </a:xfrm>
        </p:spPr>
        <p:txBody>
          <a:bodyPr>
            <a:normAutofit fontScale="90000"/>
          </a:bodyPr>
          <a:lstStyle/>
          <a:p>
            <a:r>
              <a:rPr lang="en-GB" dirty="0"/>
              <a:t>Beginners’ Python – Classes and Inheritance</a:t>
            </a:r>
          </a:p>
        </p:txBody>
      </p:sp>
      <p:sp>
        <p:nvSpPr>
          <p:cNvPr id="3" name="Subtitle 2"/>
          <p:cNvSpPr>
            <a:spLocks noGrp="1"/>
          </p:cNvSpPr>
          <p:nvPr>
            <p:ph type="subTitle" idx="1"/>
          </p:nvPr>
        </p:nvSpPr>
        <p:spPr/>
        <p:txBody>
          <a:bodyPr/>
          <a:lstStyle/>
          <a:p>
            <a:r>
              <a:rPr lang="en-GB" dirty="0"/>
              <a:t>Lewis Gaul</a:t>
            </a:r>
          </a:p>
          <a:p>
            <a:r>
              <a:rPr lang="en-GB" dirty="0"/>
              <a:t>St Edmund Hall</a:t>
            </a:r>
          </a:p>
          <a:p>
            <a:r>
              <a:rPr lang="en-GB" dirty="0"/>
              <a:t>4</a:t>
            </a:r>
            <a:r>
              <a:rPr lang="en-GB" baseline="30000" dirty="0"/>
              <a:t>th</a:t>
            </a:r>
            <a:r>
              <a:rPr lang="en-GB" dirty="0"/>
              <a:t> year Mathematics</a:t>
            </a:r>
          </a:p>
        </p:txBody>
      </p:sp>
      <p:sp>
        <p:nvSpPr>
          <p:cNvPr id="4" name="Footer Placeholder 3"/>
          <p:cNvSpPr>
            <a:spLocks noGrp="1"/>
          </p:cNvSpPr>
          <p:nvPr>
            <p:ph type="ftr" sz="quarter" idx="11"/>
          </p:nvPr>
        </p:nvSpPr>
        <p:spPr/>
        <p:txBody>
          <a:bodyPr/>
          <a:lstStyle/>
          <a:p>
            <a:r>
              <a:rPr lang="en-US" dirty="0"/>
              <a:t>lewis.gaul@seh.ox.ac.uk</a:t>
            </a: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739834" y="190484"/>
            <a:ext cx="3928718" cy="2088481"/>
          </a:xfrm>
          <a:prstGeom prst="rect">
            <a:avLst/>
          </a:prstGeom>
        </p:spPr>
      </p:pic>
    </p:spTree>
    <p:extLst>
      <p:ext uri="{BB962C8B-B14F-4D97-AF65-F5344CB8AC3E}">
        <p14:creationId xmlns:p14="http://schemas.microsoft.com/office/powerpoint/2010/main" val="17983630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Inheriting from classes</a:t>
            </a:r>
          </a:p>
        </p:txBody>
      </p:sp>
      <p:sp>
        <p:nvSpPr>
          <p:cNvPr id="3" name="Content Placeholder 2"/>
          <p:cNvSpPr>
            <a:spLocks noGrp="1"/>
          </p:cNvSpPr>
          <p:nvPr>
            <p:ph idx="1"/>
          </p:nvPr>
        </p:nvSpPr>
        <p:spPr>
          <a:xfrm>
            <a:off x="1141412" y="2097088"/>
            <a:ext cx="9905999" cy="3640605"/>
          </a:xfrm>
          <a:solidFill>
            <a:srgbClr val="36AAC5"/>
          </a:solidFill>
        </p:spPr>
        <p:txBody>
          <a:bodyPr numCol="2" spcCol="360000">
            <a:normAutofit fontScale="92500"/>
          </a:bodyPr>
          <a:lstStyle/>
          <a:p>
            <a:pPr marL="0" indent="0">
              <a:spcBef>
                <a:spcPts val="0"/>
              </a:spcBef>
              <a:buNone/>
            </a:pPr>
            <a:r>
              <a:rPr lang="en-GB" dirty="0">
                <a:solidFill>
                  <a:srgbClr val="7030A0"/>
                </a:solidFill>
                <a:latin typeface="Courier New" panose="02070309020205020404" pitchFamily="49" charset="0"/>
                <a:cs typeface="Courier New" panose="02070309020205020404" pitchFamily="49" charset="0"/>
              </a:rPr>
              <a:t>class </a:t>
            </a:r>
            <a:r>
              <a:rPr lang="en-GB" dirty="0">
                <a:solidFill>
                  <a:srgbClr val="7030A0"/>
                </a:solidFill>
              </a:rPr>
              <a:t>[name]</a:t>
            </a:r>
            <a:r>
              <a:rPr lang="en-GB" dirty="0">
                <a:solidFill>
                  <a:srgbClr val="7030A0"/>
                </a:solidFill>
                <a:latin typeface="Courier New" panose="02070309020205020404" pitchFamily="49" charset="0"/>
                <a:cs typeface="Courier New" panose="02070309020205020404" pitchFamily="49" charset="0"/>
              </a:rPr>
              <a:t>(</a:t>
            </a:r>
            <a:r>
              <a:rPr lang="en-GB" dirty="0">
                <a:solidFill>
                  <a:srgbClr val="7030A0"/>
                </a:solidFill>
              </a:rPr>
              <a:t>[other class]</a:t>
            </a:r>
            <a:r>
              <a:rPr lang="en-GB" dirty="0">
                <a:solidFill>
                  <a:srgbClr val="7030A0"/>
                </a:solidFill>
                <a:latin typeface="Courier New" panose="02070309020205020404" pitchFamily="49" charset="0"/>
                <a:cs typeface="Courier New" panose="02070309020205020404" pitchFamily="49" charset="0"/>
              </a:rPr>
              <a:t>):</a:t>
            </a:r>
          </a:p>
          <a:p>
            <a:pPr marL="0" indent="0">
              <a:spcBef>
                <a:spcPts val="0"/>
              </a:spcBef>
              <a:buNone/>
            </a:pPr>
            <a:r>
              <a:rPr lang="en-GB" dirty="0">
                <a:solidFill>
                  <a:srgbClr val="7030A0"/>
                </a:solidFill>
                <a:cs typeface="Courier New" panose="02070309020205020404" pitchFamily="49" charset="0"/>
              </a:rPr>
              <a:t>    </a:t>
            </a:r>
            <a:r>
              <a:rPr lang="en-GB" dirty="0">
                <a:solidFill>
                  <a:srgbClr val="7030A0"/>
                </a:solidFill>
                <a:latin typeface="Courier New" panose="02070309020205020404" pitchFamily="49" charset="0"/>
                <a:cs typeface="Courier New" panose="02070309020205020404" pitchFamily="49" charset="0"/>
              </a:rPr>
              <a:t>def __</a:t>
            </a:r>
            <a:r>
              <a:rPr lang="en-GB" dirty="0" err="1">
                <a:solidFill>
                  <a:srgbClr val="7030A0"/>
                </a:solidFill>
                <a:latin typeface="Courier New" panose="02070309020205020404" pitchFamily="49" charset="0"/>
                <a:cs typeface="Courier New" panose="02070309020205020404" pitchFamily="49" charset="0"/>
              </a:rPr>
              <a:t>init</a:t>
            </a:r>
            <a:r>
              <a:rPr lang="en-GB" dirty="0">
                <a:solidFill>
                  <a:srgbClr val="7030A0"/>
                </a:solidFill>
                <a:latin typeface="Courier New" panose="02070309020205020404" pitchFamily="49" charset="0"/>
                <a:cs typeface="Courier New" panose="02070309020205020404" pitchFamily="49" charset="0"/>
              </a:rPr>
              <a:t>__(self, </a:t>
            </a:r>
            <a:r>
              <a:rPr lang="en-GB" dirty="0">
                <a:solidFill>
                  <a:srgbClr val="7030A0"/>
                </a:solidFill>
              </a:rPr>
              <a:t>[</a:t>
            </a:r>
            <a:r>
              <a:rPr lang="en-GB" dirty="0" err="1">
                <a:solidFill>
                  <a:srgbClr val="7030A0"/>
                </a:solidFill>
              </a:rPr>
              <a:t>args</a:t>
            </a:r>
            <a:r>
              <a:rPr lang="en-GB" dirty="0">
                <a:solidFill>
                  <a:srgbClr val="7030A0"/>
                </a:solidFill>
              </a:rPr>
              <a:t>]</a:t>
            </a:r>
            <a:r>
              <a:rPr lang="en-GB" dirty="0">
                <a:solidFill>
                  <a:srgbClr val="7030A0"/>
                </a:solidFill>
                <a:latin typeface="Courier New" panose="02070309020205020404" pitchFamily="49" charset="0"/>
                <a:cs typeface="Courier New" panose="02070309020205020404" pitchFamily="49" charset="0"/>
              </a:rPr>
              <a:t>):</a:t>
            </a:r>
          </a:p>
          <a:p>
            <a:pPr marL="0" indent="0">
              <a:spcBef>
                <a:spcPts val="0"/>
              </a:spcBef>
              <a:buNone/>
            </a:pPr>
            <a:r>
              <a:rPr lang="en-GB" dirty="0">
                <a:solidFill>
                  <a:srgbClr val="7030A0"/>
                </a:solidFill>
                <a:latin typeface="Courier New" panose="02070309020205020404" pitchFamily="49" charset="0"/>
                <a:cs typeface="Courier New" panose="02070309020205020404" pitchFamily="49" charset="0"/>
              </a:rPr>
              <a:t>    super().__</a:t>
            </a:r>
            <a:r>
              <a:rPr lang="en-GB" dirty="0" err="1">
                <a:solidFill>
                  <a:srgbClr val="7030A0"/>
                </a:solidFill>
                <a:latin typeface="Courier New" panose="02070309020205020404" pitchFamily="49" charset="0"/>
                <a:cs typeface="Courier New" panose="02070309020205020404" pitchFamily="49" charset="0"/>
              </a:rPr>
              <a:t>init</a:t>
            </a:r>
            <a:r>
              <a:rPr lang="en-GB" dirty="0">
                <a:solidFill>
                  <a:srgbClr val="7030A0"/>
                </a:solidFill>
                <a:latin typeface="Courier New" panose="02070309020205020404" pitchFamily="49" charset="0"/>
                <a:cs typeface="Courier New" panose="02070309020205020404" pitchFamily="49" charset="0"/>
              </a:rPr>
              <a:t>__(</a:t>
            </a:r>
            <a:r>
              <a:rPr lang="en-GB" dirty="0">
                <a:solidFill>
                  <a:srgbClr val="7030A0"/>
                </a:solidFill>
                <a:latin typeface="+mj-lt"/>
                <a:cs typeface="Courier New" panose="02070309020205020404" pitchFamily="49" charset="0"/>
              </a:rPr>
              <a:t>[</a:t>
            </a:r>
            <a:r>
              <a:rPr lang="en-GB" dirty="0" err="1">
                <a:solidFill>
                  <a:srgbClr val="7030A0"/>
                </a:solidFill>
                <a:latin typeface="+mj-lt"/>
                <a:cs typeface="Courier New" panose="02070309020205020404" pitchFamily="49" charset="0"/>
              </a:rPr>
              <a:t>args</a:t>
            </a:r>
            <a:r>
              <a:rPr lang="en-GB" dirty="0">
                <a:solidFill>
                  <a:srgbClr val="7030A0"/>
                </a:solidFill>
                <a:latin typeface="+mj-lt"/>
                <a:cs typeface="Courier New" panose="02070309020205020404" pitchFamily="49" charset="0"/>
              </a:rPr>
              <a:t>]</a:t>
            </a:r>
            <a:r>
              <a:rPr lang="en-GB" dirty="0">
                <a:solidFill>
                  <a:srgbClr val="7030A0"/>
                </a:solidFill>
                <a:latin typeface="Courier New" panose="02070309020205020404" pitchFamily="49" charset="0"/>
                <a:cs typeface="Courier New" panose="02070309020205020404" pitchFamily="49" charset="0"/>
              </a:rPr>
              <a:t>)</a:t>
            </a:r>
          </a:p>
          <a:p>
            <a:pPr marL="0" indent="0">
              <a:spcBef>
                <a:spcPts val="0"/>
              </a:spcBef>
              <a:buNone/>
            </a:pPr>
            <a:r>
              <a:rPr lang="en-GB" dirty="0">
                <a:solidFill>
                  <a:srgbClr val="7030A0"/>
                </a:solidFill>
                <a:latin typeface="Courier New" panose="02070309020205020404" pitchFamily="49" charset="0"/>
                <a:cs typeface="Courier New" panose="02070309020205020404" pitchFamily="49" charset="0"/>
              </a:rPr>
              <a:t>    </a:t>
            </a:r>
            <a:r>
              <a:rPr lang="en-GB" dirty="0">
                <a:solidFill>
                  <a:srgbClr val="7030A0"/>
                </a:solidFill>
              </a:rPr>
              <a:t>[do stuff]</a:t>
            </a:r>
          </a:p>
          <a:p>
            <a:pPr marL="0" indent="0">
              <a:spcBef>
                <a:spcPts val="0"/>
              </a:spcBef>
              <a:buNone/>
            </a:pPr>
            <a:r>
              <a:rPr lang="en-GB" dirty="0">
                <a:solidFill>
                  <a:srgbClr val="7030A0"/>
                </a:solidFill>
              </a:rPr>
              <a:t>    [other functions] </a:t>
            </a:r>
            <a:r>
              <a:rPr lang="en-GB" dirty="0"/>
              <a:t>(optional)</a:t>
            </a:r>
          </a:p>
          <a:p>
            <a:pPr marL="0" indent="0">
              <a:spcBef>
                <a:spcPts val="0"/>
              </a:spcBef>
              <a:buNone/>
            </a:pPr>
            <a:endParaRPr lang="en-GB" dirty="0"/>
          </a:p>
          <a:p>
            <a:pPr marL="0" indent="0">
              <a:spcBef>
                <a:spcPts val="0"/>
              </a:spcBef>
              <a:buNone/>
            </a:pPr>
            <a:endParaRPr lang="en-GB" dirty="0"/>
          </a:p>
          <a:p>
            <a:pPr marL="0" indent="0">
              <a:spcBef>
                <a:spcPts val="0"/>
              </a:spcBef>
              <a:buNone/>
            </a:pPr>
            <a:endParaRPr lang="en-GB" dirty="0"/>
          </a:p>
          <a:p>
            <a:pPr marL="0" indent="0">
              <a:spcBef>
                <a:spcPts val="0"/>
              </a:spcBef>
              <a:buNone/>
            </a:pPr>
            <a:r>
              <a:rPr lang="en-GB" dirty="0">
                <a:solidFill>
                  <a:srgbClr val="7030A0"/>
                </a:solidFill>
                <a:latin typeface="Courier New" panose="02070309020205020404" pitchFamily="49" charset="0"/>
                <a:cs typeface="Courier New" panose="02070309020205020404" pitchFamily="49" charset="0"/>
              </a:rPr>
              <a:t>class Student(Person):</a:t>
            </a:r>
          </a:p>
          <a:p>
            <a:pPr marL="0" indent="0">
              <a:spcBef>
                <a:spcPts val="0"/>
              </a:spcBef>
              <a:buNone/>
            </a:pPr>
            <a:r>
              <a:rPr lang="en-GB" dirty="0">
                <a:solidFill>
                  <a:srgbClr val="7030A0"/>
                </a:solidFill>
                <a:latin typeface="Courier New" panose="02070309020205020404" pitchFamily="49" charset="0"/>
                <a:cs typeface="Courier New" panose="02070309020205020404" pitchFamily="49" charset="0"/>
              </a:rPr>
              <a:t>  def __</a:t>
            </a:r>
            <a:r>
              <a:rPr lang="en-GB" dirty="0" err="1">
                <a:solidFill>
                  <a:srgbClr val="7030A0"/>
                </a:solidFill>
                <a:latin typeface="Courier New" panose="02070309020205020404" pitchFamily="49" charset="0"/>
                <a:cs typeface="Courier New" panose="02070309020205020404" pitchFamily="49" charset="0"/>
              </a:rPr>
              <a:t>init</a:t>
            </a:r>
            <a:r>
              <a:rPr lang="en-GB" dirty="0">
                <a:solidFill>
                  <a:srgbClr val="7030A0"/>
                </a:solidFill>
                <a:latin typeface="Courier New" panose="02070309020205020404" pitchFamily="49" charset="0"/>
                <a:cs typeface="Courier New" panose="02070309020205020404" pitchFamily="49" charset="0"/>
              </a:rPr>
              <a:t>__(self, name):</a:t>
            </a:r>
          </a:p>
          <a:p>
            <a:pPr marL="0" indent="0">
              <a:spcBef>
                <a:spcPts val="0"/>
              </a:spcBef>
              <a:buNone/>
            </a:pPr>
            <a:r>
              <a:rPr lang="en-GB" dirty="0">
                <a:solidFill>
                  <a:srgbClr val="7030A0"/>
                </a:solidFill>
                <a:latin typeface="Courier New" panose="02070309020205020404" pitchFamily="49" charset="0"/>
                <a:cs typeface="Courier New" panose="02070309020205020404" pitchFamily="49" charset="0"/>
              </a:rPr>
              <a:t>    super().__</a:t>
            </a:r>
            <a:r>
              <a:rPr lang="en-GB" dirty="0" err="1">
                <a:solidFill>
                  <a:srgbClr val="7030A0"/>
                </a:solidFill>
                <a:latin typeface="Courier New" panose="02070309020205020404" pitchFamily="49" charset="0"/>
                <a:cs typeface="Courier New" panose="02070309020205020404" pitchFamily="49" charset="0"/>
              </a:rPr>
              <a:t>init</a:t>
            </a:r>
            <a:r>
              <a:rPr lang="en-GB" dirty="0">
                <a:solidFill>
                  <a:srgbClr val="7030A0"/>
                </a:solidFill>
                <a:latin typeface="Courier New" panose="02070309020205020404" pitchFamily="49" charset="0"/>
                <a:cs typeface="Courier New" panose="02070309020205020404" pitchFamily="49" charset="0"/>
              </a:rPr>
              <a:t>__(name)</a:t>
            </a:r>
          </a:p>
          <a:p>
            <a:pPr marL="0" indent="0">
              <a:spcBef>
                <a:spcPts val="0"/>
              </a:spcBef>
              <a:buNone/>
            </a:pPr>
            <a:r>
              <a:rPr lang="en-GB" dirty="0">
                <a:solidFill>
                  <a:srgbClr val="7030A0"/>
                </a:solidFill>
                <a:latin typeface="Courier New" panose="02070309020205020404" pitchFamily="49" charset="0"/>
                <a:cs typeface="Courier New" panose="02070309020205020404" pitchFamily="49" charset="0"/>
              </a:rPr>
              <a:t>    </a:t>
            </a:r>
            <a:r>
              <a:rPr lang="en-GB" dirty="0" err="1">
                <a:solidFill>
                  <a:srgbClr val="7030A0"/>
                </a:solidFill>
                <a:latin typeface="Courier New" panose="02070309020205020404" pitchFamily="49" charset="0"/>
                <a:cs typeface="Courier New" panose="02070309020205020404" pitchFamily="49" charset="0"/>
              </a:rPr>
              <a:t>self.deadlines</a:t>
            </a:r>
            <a:r>
              <a:rPr lang="en-GB" dirty="0">
                <a:solidFill>
                  <a:srgbClr val="7030A0"/>
                </a:solidFill>
                <a:latin typeface="Courier New" panose="02070309020205020404" pitchFamily="49" charset="0"/>
                <a:cs typeface="Courier New" panose="02070309020205020404" pitchFamily="49" charset="0"/>
              </a:rPr>
              <a:t> = 0</a:t>
            </a:r>
          </a:p>
          <a:p>
            <a:pPr marL="0" indent="0">
              <a:spcBef>
                <a:spcPts val="0"/>
              </a:spcBef>
              <a:buNone/>
            </a:pPr>
            <a:r>
              <a:rPr lang="en-GB" dirty="0">
                <a:solidFill>
                  <a:srgbClr val="7030A0"/>
                </a:solidFill>
                <a:latin typeface="Courier New" panose="02070309020205020404" pitchFamily="49" charset="0"/>
                <a:cs typeface="Courier New" panose="02070309020205020404" pitchFamily="49" charset="0"/>
              </a:rPr>
              <a:t>  def work(self):</a:t>
            </a:r>
          </a:p>
          <a:p>
            <a:pPr marL="0" indent="0">
              <a:spcBef>
                <a:spcPts val="0"/>
              </a:spcBef>
              <a:buNone/>
            </a:pPr>
            <a:r>
              <a:rPr lang="en-GB" dirty="0">
                <a:solidFill>
                  <a:srgbClr val="7030A0"/>
                </a:solidFill>
                <a:latin typeface="Courier New" panose="02070309020205020404" pitchFamily="49" charset="0"/>
                <a:cs typeface="Courier New" panose="02070309020205020404" pitchFamily="49" charset="0"/>
              </a:rPr>
              <a:t>    </a:t>
            </a:r>
            <a:r>
              <a:rPr lang="en-GB" dirty="0" err="1">
                <a:solidFill>
                  <a:srgbClr val="7030A0"/>
                </a:solidFill>
                <a:latin typeface="Courier New" panose="02070309020205020404" pitchFamily="49" charset="0"/>
                <a:cs typeface="Courier New" panose="02070309020205020404" pitchFamily="49" charset="0"/>
              </a:rPr>
              <a:t>self.deadlines</a:t>
            </a:r>
            <a:r>
              <a:rPr lang="en-GB" dirty="0">
                <a:solidFill>
                  <a:srgbClr val="7030A0"/>
                </a:solidFill>
                <a:latin typeface="Courier New" panose="02070309020205020404" pitchFamily="49" charset="0"/>
                <a:cs typeface="Courier New" panose="02070309020205020404" pitchFamily="49" charset="0"/>
              </a:rPr>
              <a:t> -= 1</a:t>
            </a:r>
          </a:p>
        </p:txBody>
      </p:sp>
      <p:sp>
        <p:nvSpPr>
          <p:cNvPr id="4" name="Footer Placeholder 3"/>
          <p:cNvSpPr>
            <a:spLocks noGrp="1"/>
          </p:cNvSpPr>
          <p:nvPr>
            <p:ph type="ftr" sz="quarter" idx="11"/>
          </p:nvPr>
        </p:nvSpPr>
        <p:spPr/>
        <p:txBody>
          <a:bodyPr/>
          <a:lstStyle/>
          <a:p>
            <a:r>
              <a:rPr lang="en-US"/>
              <a:t>lewis.gaul@seh.ox.ac.uk</a:t>
            </a:r>
            <a:endParaRPr lang="en-US" dirty="0"/>
          </a:p>
        </p:txBody>
      </p:sp>
      <p:sp>
        <p:nvSpPr>
          <p:cNvPr id="5" name="TextBox 4"/>
          <p:cNvSpPr txBox="1"/>
          <p:nvPr/>
        </p:nvSpPr>
        <p:spPr>
          <a:xfrm>
            <a:off x="6068291" y="618518"/>
            <a:ext cx="5715670" cy="369332"/>
          </a:xfrm>
          <a:prstGeom prst="rect">
            <a:avLst/>
          </a:prstGeom>
          <a:noFill/>
        </p:spPr>
        <p:txBody>
          <a:bodyPr wrap="square" rtlCol="0">
            <a:spAutoFit/>
          </a:bodyPr>
          <a:lstStyle/>
          <a:p>
            <a:endParaRPr lang="en-GB" dirty="0">
              <a:solidFill>
                <a:srgbClr val="7030A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2234718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GUI library - </a:t>
            </a:r>
            <a:r>
              <a:rPr lang="en-GB" dirty="0" err="1"/>
              <a:t>tkinter</a:t>
            </a:r>
            <a:endParaRPr lang="en-GB" dirty="0"/>
          </a:p>
        </p:txBody>
      </p:sp>
      <p:sp>
        <p:nvSpPr>
          <p:cNvPr id="3" name="Content Placeholder 2"/>
          <p:cNvSpPr>
            <a:spLocks noGrp="1"/>
          </p:cNvSpPr>
          <p:nvPr>
            <p:ph idx="1"/>
          </p:nvPr>
        </p:nvSpPr>
        <p:spPr>
          <a:xfrm>
            <a:off x="1141412" y="2097088"/>
            <a:ext cx="9905999" cy="3640605"/>
          </a:xfrm>
          <a:solidFill>
            <a:srgbClr val="36AAC5"/>
          </a:solidFill>
        </p:spPr>
        <p:txBody>
          <a:bodyPr numCol="1" spcCol="360000">
            <a:normAutofit/>
          </a:bodyPr>
          <a:lstStyle/>
          <a:p>
            <a:pPr marL="0" indent="0">
              <a:spcBef>
                <a:spcPts val="0"/>
              </a:spcBef>
              <a:buNone/>
            </a:pPr>
            <a:r>
              <a:rPr lang="en-GB" dirty="0">
                <a:solidFill>
                  <a:srgbClr val="7030A0"/>
                </a:solidFill>
                <a:latin typeface="Courier New" panose="02070309020205020404" pitchFamily="49" charset="0"/>
                <a:cs typeface="Courier New" panose="02070309020205020404" pitchFamily="49" charset="0"/>
              </a:rPr>
              <a:t>import </a:t>
            </a:r>
            <a:r>
              <a:rPr lang="en-GB" dirty="0" err="1">
                <a:solidFill>
                  <a:srgbClr val="7030A0"/>
                </a:solidFill>
                <a:latin typeface="Courier New" panose="02070309020205020404" pitchFamily="49" charset="0"/>
                <a:cs typeface="Courier New" panose="02070309020205020404" pitchFamily="49" charset="0"/>
              </a:rPr>
              <a:t>tkinter</a:t>
            </a:r>
            <a:r>
              <a:rPr lang="en-GB" dirty="0">
                <a:solidFill>
                  <a:srgbClr val="7030A0"/>
                </a:solidFill>
                <a:latin typeface="Courier New" panose="02070309020205020404" pitchFamily="49" charset="0"/>
                <a:cs typeface="Courier New" panose="02070309020205020404" pitchFamily="49" charset="0"/>
              </a:rPr>
              <a:t> as </a:t>
            </a:r>
            <a:r>
              <a:rPr lang="en-GB" dirty="0" err="1">
                <a:solidFill>
                  <a:srgbClr val="7030A0"/>
                </a:solidFill>
                <a:latin typeface="Courier New" panose="02070309020205020404" pitchFamily="49" charset="0"/>
                <a:cs typeface="Courier New" panose="02070309020205020404" pitchFamily="49" charset="0"/>
              </a:rPr>
              <a:t>tk</a:t>
            </a:r>
            <a:endParaRPr lang="en-GB" dirty="0">
              <a:solidFill>
                <a:srgbClr val="7030A0"/>
              </a:solidFill>
              <a:latin typeface="Courier New" panose="02070309020205020404" pitchFamily="49" charset="0"/>
              <a:cs typeface="Courier New" panose="02070309020205020404" pitchFamily="49" charset="0"/>
            </a:endParaRPr>
          </a:p>
          <a:p>
            <a:pPr marL="0" indent="0">
              <a:spcBef>
                <a:spcPts val="0"/>
              </a:spcBef>
              <a:buNone/>
            </a:pPr>
            <a:r>
              <a:rPr lang="en-GB" dirty="0">
                <a:solidFill>
                  <a:srgbClr val="7030A0"/>
                </a:solidFill>
                <a:latin typeface="Courier New" panose="02070309020205020404" pitchFamily="49" charset="0"/>
                <a:cs typeface="Courier New" panose="02070309020205020404" pitchFamily="49" charset="0"/>
              </a:rPr>
              <a:t>class </a:t>
            </a:r>
            <a:r>
              <a:rPr lang="en-GB" dirty="0" err="1">
                <a:solidFill>
                  <a:srgbClr val="7030A0"/>
                </a:solidFill>
                <a:latin typeface="Courier New" panose="02070309020205020404" pitchFamily="49" charset="0"/>
                <a:cs typeface="Courier New" panose="02070309020205020404" pitchFamily="49" charset="0"/>
              </a:rPr>
              <a:t>MyGui</a:t>
            </a:r>
            <a:r>
              <a:rPr lang="en-GB" dirty="0">
                <a:solidFill>
                  <a:srgbClr val="7030A0"/>
                </a:solidFill>
                <a:latin typeface="Courier New" panose="02070309020205020404" pitchFamily="49" charset="0"/>
                <a:cs typeface="Courier New" panose="02070309020205020404" pitchFamily="49" charset="0"/>
              </a:rPr>
              <a:t>(</a:t>
            </a:r>
            <a:r>
              <a:rPr lang="en-GB" dirty="0" err="1">
                <a:solidFill>
                  <a:srgbClr val="7030A0"/>
                </a:solidFill>
                <a:latin typeface="Courier New" panose="02070309020205020404" pitchFamily="49" charset="0"/>
                <a:cs typeface="Courier New" panose="02070309020205020404" pitchFamily="49" charset="0"/>
              </a:rPr>
              <a:t>tk.Tk</a:t>
            </a:r>
            <a:r>
              <a:rPr lang="en-GB" dirty="0">
                <a:solidFill>
                  <a:srgbClr val="7030A0"/>
                </a:solidFill>
                <a:latin typeface="Courier New" panose="02070309020205020404" pitchFamily="49" charset="0"/>
                <a:cs typeface="Courier New" panose="02070309020205020404" pitchFamily="49" charset="0"/>
              </a:rPr>
              <a:t>):</a:t>
            </a:r>
          </a:p>
          <a:p>
            <a:pPr marL="0" indent="0">
              <a:spcBef>
                <a:spcPts val="0"/>
              </a:spcBef>
              <a:buNone/>
            </a:pPr>
            <a:r>
              <a:rPr lang="en-GB" dirty="0">
                <a:solidFill>
                  <a:srgbClr val="7030A0"/>
                </a:solidFill>
                <a:latin typeface="Courier New" panose="02070309020205020404" pitchFamily="49" charset="0"/>
                <a:cs typeface="Courier New" panose="02070309020205020404" pitchFamily="49" charset="0"/>
              </a:rPr>
              <a:t>  def __</a:t>
            </a:r>
            <a:r>
              <a:rPr lang="en-GB" dirty="0" err="1">
                <a:solidFill>
                  <a:srgbClr val="7030A0"/>
                </a:solidFill>
                <a:latin typeface="Courier New" panose="02070309020205020404" pitchFamily="49" charset="0"/>
                <a:cs typeface="Courier New" panose="02070309020205020404" pitchFamily="49" charset="0"/>
              </a:rPr>
              <a:t>init</a:t>
            </a:r>
            <a:r>
              <a:rPr lang="en-GB" dirty="0">
                <a:solidFill>
                  <a:srgbClr val="7030A0"/>
                </a:solidFill>
                <a:latin typeface="Courier New" panose="02070309020205020404" pitchFamily="49" charset="0"/>
                <a:cs typeface="Courier New" panose="02070309020205020404" pitchFamily="49" charset="0"/>
              </a:rPr>
              <a:t>__(self, </a:t>
            </a:r>
            <a:r>
              <a:rPr lang="en-GB" dirty="0">
                <a:solidFill>
                  <a:srgbClr val="7030A0"/>
                </a:solidFill>
              </a:rPr>
              <a:t>[</a:t>
            </a:r>
            <a:r>
              <a:rPr lang="en-GB" dirty="0" err="1">
                <a:solidFill>
                  <a:srgbClr val="7030A0"/>
                </a:solidFill>
              </a:rPr>
              <a:t>args</a:t>
            </a:r>
            <a:r>
              <a:rPr lang="en-GB" dirty="0">
                <a:solidFill>
                  <a:srgbClr val="7030A0"/>
                </a:solidFill>
              </a:rPr>
              <a:t>]</a:t>
            </a:r>
            <a:r>
              <a:rPr lang="en-GB" dirty="0">
                <a:solidFill>
                  <a:srgbClr val="7030A0"/>
                </a:solidFill>
                <a:latin typeface="Courier New" panose="02070309020205020404" pitchFamily="49" charset="0"/>
                <a:cs typeface="Courier New" panose="02070309020205020404" pitchFamily="49" charset="0"/>
              </a:rPr>
              <a:t>):</a:t>
            </a:r>
          </a:p>
          <a:p>
            <a:pPr marL="0" indent="0">
              <a:spcBef>
                <a:spcPts val="0"/>
              </a:spcBef>
              <a:buNone/>
            </a:pPr>
            <a:r>
              <a:rPr lang="en-GB" dirty="0">
                <a:solidFill>
                  <a:srgbClr val="7030A0"/>
                </a:solidFill>
                <a:latin typeface="Courier New" panose="02070309020205020404" pitchFamily="49" charset="0"/>
                <a:cs typeface="Courier New" panose="02070309020205020404" pitchFamily="49" charset="0"/>
              </a:rPr>
              <a:t>    super().__</a:t>
            </a:r>
            <a:r>
              <a:rPr lang="en-GB" dirty="0" err="1">
                <a:solidFill>
                  <a:srgbClr val="7030A0"/>
                </a:solidFill>
                <a:latin typeface="Courier New" panose="02070309020205020404" pitchFamily="49" charset="0"/>
                <a:cs typeface="Courier New" panose="02070309020205020404" pitchFamily="49" charset="0"/>
              </a:rPr>
              <a:t>init</a:t>
            </a:r>
            <a:r>
              <a:rPr lang="en-GB" dirty="0">
                <a:solidFill>
                  <a:srgbClr val="7030A0"/>
                </a:solidFill>
                <a:latin typeface="Courier New" panose="02070309020205020404" pitchFamily="49" charset="0"/>
                <a:cs typeface="Courier New" panose="02070309020205020404" pitchFamily="49" charset="0"/>
              </a:rPr>
              <a:t>__()</a:t>
            </a:r>
          </a:p>
          <a:p>
            <a:pPr marL="0" indent="0">
              <a:spcBef>
                <a:spcPts val="0"/>
              </a:spcBef>
              <a:buNone/>
            </a:pPr>
            <a:endParaRPr lang="en-GB" dirty="0">
              <a:solidFill>
                <a:srgbClr val="7030A0"/>
              </a:solidFill>
              <a:latin typeface="Courier New" panose="02070309020205020404" pitchFamily="49" charset="0"/>
              <a:cs typeface="Courier New" panose="02070309020205020404" pitchFamily="49" charset="0"/>
            </a:endParaRPr>
          </a:p>
          <a:p>
            <a:pPr marL="0" indent="0">
              <a:spcBef>
                <a:spcPts val="0"/>
              </a:spcBef>
              <a:buNone/>
            </a:pPr>
            <a:r>
              <a:rPr lang="en-GB" dirty="0" err="1">
                <a:solidFill>
                  <a:srgbClr val="7030A0"/>
                </a:solidFill>
                <a:latin typeface="Courier New" panose="02070309020205020404" pitchFamily="49" charset="0"/>
                <a:cs typeface="Courier New" panose="02070309020205020404" pitchFamily="49" charset="0"/>
              </a:rPr>
              <a:t>gui</a:t>
            </a:r>
            <a:r>
              <a:rPr lang="en-GB" dirty="0">
                <a:solidFill>
                  <a:srgbClr val="7030A0"/>
                </a:solidFill>
                <a:latin typeface="Courier New" panose="02070309020205020404" pitchFamily="49" charset="0"/>
                <a:cs typeface="Courier New" panose="02070309020205020404" pitchFamily="49" charset="0"/>
              </a:rPr>
              <a:t> = </a:t>
            </a:r>
            <a:r>
              <a:rPr lang="en-GB" dirty="0" err="1">
                <a:solidFill>
                  <a:srgbClr val="7030A0"/>
                </a:solidFill>
                <a:latin typeface="Courier New" panose="02070309020205020404" pitchFamily="49" charset="0"/>
                <a:cs typeface="Courier New" panose="02070309020205020404" pitchFamily="49" charset="0"/>
              </a:rPr>
              <a:t>MyGui</a:t>
            </a:r>
            <a:r>
              <a:rPr lang="en-GB" dirty="0">
                <a:solidFill>
                  <a:srgbClr val="7030A0"/>
                </a:solidFill>
                <a:latin typeface="Courier New" panose="02070309020205020404" pitchFamily="49" charset="0"/>
                <a:cs typeface="Courier New" panose="02070309020205020404" pitchFamily="49" charset="0"/>
              </a:rPr>
              <a:t>(</a:t>
            </a:r>
            <a:r>
              <a:rPr lang="en-GB" dirty="0">
                <a:solidFill>
                  <a:srgbClr val="7030A0"/>
                </a:solidFill>
              </a:rPr>
              <a:t>[</a:t>
            </a:r>
            <a:r>
              <a:rPr lang="en-GB" dirty="0" err="1">
                <a:solidFill>
                  <a:srgbClr val="7030A0"/>
                </a:solidFill>
              </a:rPr>
              <a:t>args</a:t>
            </a:r>
            <a:r>
              <a:rPr lang="en-GB" dirty="0">
                <a:solidFill>
                  <a:srgbClr val="7030A0"/>
                </a:solidFill>
              </a:rPr>
              <a:t>]</a:t>
            </a:r>
            <a:r>
              <a:rPr lang="en-GB" dirty="0">
                <a:solidFill>
                  <a:srgbClr val="7030A0"/>
                </a:solidFill>
                <a:latin typeface="Courier New" panose="02070309020205020404" pitchFamily="49" charset="0"/>
                <a:cs typeface="Courier New" panose="02070309020205020404" pitchFamily="49" charset="0"/>
              </a:rPr>
              <a:t>)</a:t>
            </a:r>
          </a:p>
          <a:p>
            <a:pPr marL="0" indent="0">
              <a:spcBef>
                <a:spcPts val="0"/>
              </a:spcBef>
              <a:buNone/>
            </a:pPr>
            <a:r>
              <a:rPr lang="en-GB" dirty="0" err="1">
                <a:solidFill>
                  <a:srgbClr val="7030A0"/>
                </a:solidFill>
                <a:latin typeface="Courier New" panose="02070309020205020404" pitchFamily="49" charset="0"/>
                <a:cs typeface="Courier New" panose="02070309020205020404" pitchFamily="49" charset="0"/>
              </a:rPr>
              <a:t>gui.mainloop</a:t>
            </a:r>
            <a:r>
              <a:rPr lang="en-GB" dirty="0">
                <a:solidFill>
                  <a:srgbClr val="7030A0"/>
                </a:solidFill>
                <a:latin typeface="Courier New" panose="02070309020205020404" pitchFamily="49" charset="0"/>
                <a:cs typeface="Courier New" panose="02070309020205020404" pitchFamily="49" charset="0"/>
              </a:rPr>
              <a:t>()</a:t>
            </a:r>
          </a:p>
        </p:txBody>
      </p:sp>
      <p:sp>
        <p:nvSpPr>
          <p:cNvPr id="4" name="Footer Placeholder 3"/>
          <p:cNvSpPr>
            <a:spLocks noGrp="1"/>
          </p:cNvSpPr>
          <p:nvPr>
            <p:ph type="ftr" sz="quarter" idx="11"/>
          </p:nvPr>
        </p:nvSpPr>
        <p:spPr/>
        <p:txBody>
          <a:bodyPr/>
          <a:lstStyle/>
          <a:p>
            <a:r>
              <a:rPr lang="en-US"/>
              <a:t>lewis.gaul@seh.ox.ac.uk</a:t>
            </a:r>
            <a:endParaRPr lang="en-US" dirty="0"/>
          </a:p>
        </p:txBody>
      </p:sp>
      <p:sp>
        <p:nvSpPr>
          <p:cNvPr id="5" name="TextBox 4"/>
          <p:cNvSpPr txBox="1"/>
          <p:nvPr/>
        </p:nvSpPr>
        <p:spPr>
          <a:xfrm>
            <a:off x="6068291" y="618518"/>
            <a:ext cx="5715670" cy="369332"/>
          </a:xfrm>
          <a:prstGeom prst="rect">
            <a:avLst/>
          </a:prstGeom>
          <a:noFill/>
        </p:spPr>
        <p:txBody>
          <a:bodyPr wrap="square" rtlCol="0">
            <a:spAutoFit/>
          </a:bodyPr>
          <a:lstStyle/>
          <a:p>
            <a:endParaRPr lang="en-GB" dirty="0">
              <a:solidFill>
                <a:srgbClr val="7030A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0107129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Challenge 6</a:t>
            </a:r>
          </a:p>
        </p:txBody>
      </p:sp>
      <p:sp>
        <p:nvSpPr>
          <p:cNvPr id="3" name="Content Placeholder 2"/>
          <p:cNvSpPr>
            <a:spLocks noGrp="1"/>
          </p:cNvSpPr>
          <p:nvPr>
            <p:ph idx="1"/>
          </p:nvPr>
        </p:nvSpPr>
        <p:spPr>
          <a:solidFill>
            <a:srgbClr val="36AAC5"/>
          </a:solidFill>
        </p:spPr>
        <p:txBody>
          <a:bodyPr>
            <a:normAutofit/>
          </a:bodyPr>
          <a:lstStyle/>
          <a:p>
            <a:r>
              <a:rPr lang="en-GB" dirty="0"/>
              <a:t>Go to </a:t>
            </a:r>
            <a:r>
              <a:rPr lang="en-GB" dirty="0">
                <a:solidFill>
                  <a:srgbClr val="7030A0"/>
                </a:solidFill>
              </a:rPr>
              <a:t>github.com/</a:t>
            </a:r>
            <a:r>
              <a:rPr lang="en-GB" dirty="0" err="1">
                <a:solidFill>
                  <a:srgbClr val="7030A0"/>
                </a:solidFill>
              </a:rPr>
              <a:t>LewisGaul</a:t>
            </a:r>
            <a:r>
              <a:rPr lang="en-GB" dirty="0">
                <a:solidFill>
                  <a:srgbClr val="7030A0"/>
                </a:solidFill>
              </a:rPr>
              <a:t>/python-tutorial</a:t>
            </a:r>
            <a:r>
              <a:rPr lang="en-GB" dirty="0"/>
              <a:t>, download </a:t>
            </a:r>
            <a:r>
              <a:rPr lang="en-GB" dirty="0">
                <a:latin typeface="Courier New" panose="02070309020205020404" pitchFamily="49" charset="0"/>
                <a:cs typeface="Courier New" panose="02070309020205020404" pitchFamily="49" charset="0"/>
              </a:rPr>
              <a:t>challenge6.py</a:t>
            </a:r>
            <a:endParaRPr lang="en-GB" dirty="0">
              <a:solidFill>
                <a:srgbClr val="7030A0"/>
              </a:solidFill>
              <a:latin typeface="Courier New" panose="02070309020205020404" pitchFamily="49" charset="0"/>
              <a:cs typeface="Courier New" panose="02070309020205020404" pitchFamily="49" charset="0"/>
            </a:endParaRPr>
          </a:p>
          <a:p>
            <a:r>
              <a:rPr lang="en-GB" dirty="0"/>
              <a:t>Work out how the code works (try adding in some print statements)</a:t>
            </a:r>
          </a:p>
          <a:p>
            <a:r>
              <a:rPr lang="en-GB" dirty="0"/>
              <a:t>Write comments with ‘#’ to explain how it works</a:t>
            </a:r>
          </a:p>
          <a:p>
            <a:r>
              <a:rPr lang="en-GB" dirty="0"/>
              <a:t>When you understand it all have a go at the challenge</a:t>
            </a:r>
          </a:p>
          <a:p>
            <a:r>
              <a:rPr lang="en-GB" dirty="0"/>
              <a:t>Try to use sensible variable names</a:t>
            </a:r>
          </a:p>
          <a:p>
            <a:r>
              <a:rPr lang="en-GB" dirty="0"/>
              <a:t>Avoid using too many indented layers or repeating code</a:t>
            </a:r>
          </a:p>
        </p:txBody>
      </p:sp>
      <p:sp>
        <p:nvSpPr>
          <p:cNvPr id="4" name="Footer Placeholder 3"/>
          <p:cNvSpPr>
            <a:spLocks noGrp="1"/>
          </p:cNvSpPr>
          <p:nvPr>
            <p:ph type="ftr" sz="quarter" idx="11"/>
          </p:nvPr>
        </p:nvSpPr>
        <p:spPr/>
        <p:txBody>
          <a:bodyPr/>
          <a:lstStyle/>
          <a:p>
            <a:r>
              <a:rPr lang="en-US"/>
              <a:t>lewis.gaul@seh.ox.ac.uk</a:t>
            </a:r>
            <a:endParaRPr lang="en-US" dirty="0"/>
          </a:p>
        </p:txBody>
      </p:sp>
    </p:spTree>
    <p:extLst>
      <p:ext uri="{BB962C8B-B14F-4D97-AF65-F5344CB8AC3E}">
        <p14:creationId xmlns:p14="http://schemas.microsoft.com/office/powerpoint/2010/main" val="173925952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Circuit</Template>
  <TotalTime>6918</TotalTime>
  <Words>339</Words>
  <Application>Microsoft Office PowerPoint</Application>
  <PresentationFormat>Widescreen</PresentationFormat>
  <Paragraphs>42</Paragraphs>
  <Slides>4</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vt:i4>
      </vt:variant>
    </vt:vector>
  </HeadingPairs>
  <TitlesOfParts>
    <vt:vector size="10" baseType="lpstr">
      <vt:lpstr>Arial</vt:lpstr>
      <vt:lpstr>Calibri</vt:lpstr>
      <vt:lpstr>Courier New</vt:lpstr>
      <vt:lpstr>Trebuchet MS</vt:lpstr>
      <vt:lpstr>Tw Cen MT</vt:lpstr>
      <vt:lpstr>Circuit</vt:lpstr>
      <vt:lpstr>Beginners’ Python – Classes and Inheritance</vt:lpstr>
      <vt:lpstr>Inheriting from classes</vt:lpstr>
      <vt:lpstr>GUI library - tkinter</vt:lpstr>
      <vt:lpstr>Challenge 6</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Beginners’ Python</dc:title>
  <dc:creator>L Gaul</dc:creator>
  <cp:lastModifiedBy>L Gaul</cp:lastModifiedBy>
  <cp:revision>50</cp:revision>
  <dcterms:created xsi:type="dcterms:W3CDTF">2016-12-26T19:03:43Z</dcterms:created>
  <dcterms:modified xsi:type="dcterms:W3CDTF">2017-02-22T19:09:58Z</dcterms:modified>
</cp:coreProperties>
</file>