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6"/>
  </p:notesMasterIdLst>
  <p:sldIdLst>
    <p:sldId id="256" r:id="rId2"/>
    <p:sldId id="282" r:id="rId3"/>
    <p:sldId id="283" r:id="rId4"/>
    <p:sldId id="281"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page" id="{2CCD16A2-9EF6-4F56-A5FF-A51AF0E40F6A}">
          <p14:sldIdLst>
            <p14:sldId id="256"/>
          </p14:sldIdLst>
        </p14:section>
        <p14:section name="Week 5 - classes" id="{8FF15953-44A5-4E56-852E-7581B426B843}">
          <p14:sldIdLst>
            <p14:sldId id="282"/>
            <p14:sldId id="283"/>
            <p14:sldId id="28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6AAC5"/>
    <a:srgbClr val="2F99B6"/>
    <a:srgbClr val="69CDE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8986" autoAdjust="0"/>
  </p:normalViewPr>
  <p:slideViewPr>
    <p:cSldViewPr snapToGrid="0">
      <p:cViewPr varScale="1">
        <p:scale>
          <a:sx n="58" d="100"/>
          <a:sy n="58" d="100"/>
        </p:scale>
        <p:origin x="12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CCF024-8058-4E92-8B35-074515495720}" type="datetimeFigureOut">
              <a:rPr lang="en-GB" smtClean="0"/>
              <a:t>18/02/2017</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50C31B-5128-4CB2-8D4B-CBF503D17F3C}" type="slidenum">
              <a:rPr lang="en-GB" smtClean="0"/>
              <a:t>‹#›</a:t>
            </a:fld>
            <a:endParaRPr lang="en-GB"/>
          </a:p>
        </p:txBody>
      </p:sp>
    </p:spTree>
    <p:extLst>
      <p:ext uri="{BB962C8B-B14F-4D97-AF65-F5344CB8AC3E}">
        <p14:creationId xmlns:p14="http://schemas.microsoft.com/office/powerpoint/2010/main" val="694962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I’m Lewis, I study maths and have been using Python as a hobby for more than 5 years. Can you all now introduce yourselves to the people sitting next to you in the same way. These classes are designed to be interactive, there will be lots of coding on your own laptops, and there are a few of us to help if you get stuck, but to make sure things keep moving at a good pace, I’d like to see everyone helping each other too!</a:t>
            </a:r>
          </a:p>
        </p:txBody>
      </p:sp>
      <p:sp>
        <p:nvSpPr>
          <p:cNvPr id="4" name="Slide Number Placeholder 3"/>
          <p:cNvSpPr>
            <a:spLocks noGrp="1"/>
          </p:cNvSpPr>
          <p:nvPr>
            <p:ph type="sldNum" sz="quarter" idx="10"/>
          </p:nvPr>
        </p:nvSpPr>
        <p:spPr/>
        <p:txBody>
          <a:bodyPr/>
          <a:lstStyle/>
          <a:p>
            <a:fld id="{6E50C31B-5128-4CB2-8D4B-CBF503D17F3C}" type="slidenum">
              <a:rPr lang="en-GB" smtClean="0"/>
              <a:t>1</a:t>
            </a:fld>
            <a:endParaRPr lang="en-GB"/>
          </a:p>
        </p:txBody>
      </p:sp>
    </p:spTree>
    <p:extLst>
      <p:ext uri="{BB962C8B-B14F-4D97-AF65-F5344CB8AC3E}">
        <p14:creationId xmlns:p14="http://schemas.microsoft.com/office/powerpoint/2010/main" val="11950419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[First recap imports] Last week we saw how you can use the standard library using the ‘import’ keyword at the top of a script. You can also import your own scripts in this way.</a:t>
            </a:r>
          </a:p>
          <a:p>
            <a:r>
              <a:rPr lang="en-GB" dirty="0"/>
              <a:t>On whiteboard: list class: has methods… (use </a:t>
            </a:r>
            <a:r>
              <a:rPr lang="en-GB" dirty="0" err="1"/>
              <a:t>dir</a:t>
            </a:r>
            <a:r>
              <a:rPr lang="en-GB" dirty="0"/>
              <a:t>(list))… We can create a list by doing list(‘123’), which I said was a function converting a string to a list. This is kind of true, but a better explanation is that we’re creating an instance of the list class with the arguments (unlike </a:t>
            </a:r>
            <a:r>
              <a:rPr lang="en-GB" dirty="0" err="1"/>
              <a:t>len</a:t>
            </a:r>
            <a:r>
              <a:rPr lang="en-GB" dirty="0"/>
              <a:t>(‘123’) which just returns an output).</a:t>
            </a:r>
          </a:p>
          <a:p>
            <a:r>
              <a:rPr lang="en-GB" dirty="0"/>
              <a:t>Use example on whiteboard: Everyone in here is a student – you all belong to a ‘Student’ class, and all have attributes such as the number of deadlines you have, and functions such as attend lectures. We might create student objects with this class by student1=Student(‘John’, year=2).</a:t>
            </a:r>
          </a:p>
          <a:p>
            <a:r>
              <a:rPr lang="en-GB" dirty="0"/>
              <a:t>You’re also part of a bigger class which we might call ‘Person’. A person will have attributes such as name, height etc. So the Student class is a subclass of the Person class, and it inherits everything from that class. This is a concept used a lot in object oriented programming.</a:t>
            </a:r>
          </a:p>
          <a:p>
            <a:r>
              <a:rPr lang="en-GB" dirty="0"/>
              <a:t>Another example: ‘Cat’, ‘Dog’ has function ‘bark’, both subclasses of ‘Animal’ class which has ‘</a:t>
            </a:r>
            <a:r>
              <a:rPr lang="en-GB" dirty="0" err="1"/>
              <a:t>num_of_legs</a:t>
            </a:r>
            <a:r>
              <a:rPr lang="en-GB" dirty="0"/>
              <a:t>’ etc. We’ll come back to inheritance next week.</a:t>
            </a:r>
          </a:p>
        </p:txBody>
      </p:sp>
      <p:sp>
        <p:nvSpPr>
          <p:cNvPr id="4" name="Slide Number Placeholder 3"/>
          <p:cNvSpPr>
            <a:spLocks noGrp="1"/>
          </p:cNvSpPr>
          <p:nvPr>
            <p:ph type="sldNum" sz="quarter" idx="10"/>
          </p:nvPr>
        </p:nvSpPr>
        <p:spPr/>
        <p:txBody>
          <a:bodyPr/>
          <a:lstStyle/>
          <a:p>
            <a:fld id="{6E50C31B-5128-4CB2-8D4B-CBF503D17F3C}" type="slidenum">
              <a:rPr lang="en-GB" smtClean="0"/>
              <a:t>2</a:t>
            </a:fld>
            <a:endParaRPr lang="en-GB"/>
          </a:p>
        </p:txBody>
      </p:sp>
    </p:spTree>
    <p:extLst>
      <p:ext uri="{BB962C8B-B14F-4D97-AF65-F5344CB8AC3E}">
        <p14:creationId xmlns:p14="http://schemas.microsoft.com/office/powerpoint/2010/main" val="33325906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[Mention the capitalisation of class names and conventions for variables/functions]</a:t>
            </a:r>
          </a:p>
          <a:p>
            <a:r>
              <a:rPr lang="en-GB" dirty="0"/>
              <a:t>When you’re coding it might be hard to tell when writing your own classes is going to be useful at first. One of the advantages is that it groups code together into behaviours which can be attributed to a specific ‘object’. For example when I made minesweeper I used a class for the graphical user interface, which I only ever create one instance of, and also have a class for a minesweeper board. The GUI has behaviours such as changing the display, checking for mouse clicks, whereas the Board class has behaviours such as checking if it has been solved. The GUI will contain an </a:t>
            </a:r>
            <a:r>
              <a:rPr lang="en-GB"/>
              <a:t>instance of the </a:t>
            </a:r>
            <a:r>
              <a:rPr lang="en-GB" dirty="0"/>
              <a:t>Board class but not vice versa.</a:t>
            </a:r>
          </a:p>
        </p:txBody>
      </p:sp>
      <p:sp>
        <p:nvSpPr>
          <p:cNvPr id="4" name="Slide Number Placeholder 3"/>
          <p:cNvSpPr>
            <a:spLocks noGrp="1"/>
          </p:cNvSpPr>
          <p:nvPr>
            <p:ph type="sldNum" sz="quarter" idx="10"/>
          </p:nvPr>
        </p:nvSpPr>
        <p:spPr/>
        <p:txBody>
          <a:bodyPr/>
          <a:lstStyle/>
          <a:p>
            <a:fld id="{6E50C31B-5128-4CB2-8D4B-CBF503D17F3C}" type="slidenum">
              <a:rPr lang="en-GB" smtClean="0"/>
              <a:t>3</a:t>
            </a:fld>
            <a:endParaRPr lang="en-GB"/>
          </a:p>
        </p:txBody>
      </p:sp>
    </p:spTree>
    <p:extLst>
      <p:ext uri="{BB962C8B-B14F-4D97-AF65-F5344CB8AC3E}">
        <p14:creationId xmlns:p14="http://schemas.microsoft.com/office/powerpoint/2010/main" val="30542809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D8087129-5EB3-407F-9D58-12B58254E57D}" type="datetime1">
              <a:rPr lang="en-US" smtClean="0"/>
              <a:t>2/18/2017</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r>
              <a:rPr lang="en-US"/>
              <a:t>lewis.gaul@seh.ox.ac.uk</a:t>
            </a:r>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3E4790F-9337-4CDC-8D14-B06CCEB6C73C}" type="datetime1">
              <a:rPr lang="en-US" smtClean="0"/>
              <a:t>2/18/2017</a:t>
            </a:fld>
            <a:endParaRPr lang="en-US" dirty="0"/>
          </a:p>
        </p:txBody>
      </p:sp>
      <p:sp>
        <p:nvSpPr>
          <p:cNvPr id="6" name="Footer Placeholder 5"/>
          <p:cNvSpPr>
            <a:spLocks noGrp="1"/>
          </p:cNvSpPr>
          <p:nvPr>
            <p:ph type="ftr" sz="quarter" idx="11"/>
          </p:nvPr>
        </p:nvSpPr>
        <p:spPr/>
        <p:txBody>
          <a:bodyPr/>
          <a:lstStyle/>
          <a:p>
            <a:r>
              <a:rPr lang="en-US"/>
              <a:t>lewis.gaul@seh.ox.ac.uk</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B0760F9-7BA8-4EC7-8BDB-5C223A9F1787}" type="datetime1">
              <a:rPr lang="en-US" smtClean="0"/>
              <a:t>2/18/2017</a:t>
            </a:fld>
            <a:endParaRPr lang="en-US" dirty="0"/>
          </a:p>
        </p:txBody>
      </p:sp>
      <p:sp>
        <p:nvSpPr>
          <p:cNvPr id="6" name="Footer Placeholder 5"/>
          <p:cNvSpPr>
            <a:spLocks noGrp="1"/>
          </p:cNvSpPr>
          <p:nvPr>
            <p:ph type="ftr" sz="quarter" idx="11"/>
          </p:nvPr>
        </p:nvSpPr>
        <p:spPr/>
        <p:txBody>
          <a:bodyPr/>
          <a:lstStyle/>
          <a:p>
            <a:r>
              <a:rPr lang="en-US"/>
              <a:t>lewis.gaul@seh.ox.ac.uk</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03E3F31-3630-4F25-9FD3-9398F0ABBE91}" type="datetime1">
              <a:rPr lang="en-US" smtClean="0"/>
              <a:t>2/18/2017</a:t>
            </a:fld>
            <a:endParaRPr lang="en-US" dirty="0"/>
          </a:p>
        </p:txBody>
      </p:sp>
      <p:sp>
        <p:nvSpPr>
          <p:cNvPr id="6" name="Footer Placeholder 5"/>
          <p:cNvSpPr>
            <a:spLocks noGrp="1"/>
          </p:cNvSpPr>
          <p:nvPr>
            <p:ph type="ftr" sz="quarter" idx="11"/>
          </p:nvPr>
        </p:nvSpPr>
        <p:spPr/>
        <p:txBody>
          <a:bodyPr/>
          <a:lstStyle/>
          <a:p>
            <a:r>
              <a:rPr lang="en-US"/>
              <a:t>lewis.gaul@seh.ox.ac.uk</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66298DF-41F0-4FCA-8F78-168349C886A1}" type="datetime1">
              <a:rPr lang="en-US" smtClean="0"/>
              <a:t>2/18/2017</a:t>
            </a:fld>
            <a:endParaRPr lang="en-US" dirty="0"/>
          </a:p>
        </p:txBody>
      </p:sp>
      <p:sp>
        <p:nvSpPr>
          <p:cNvPr id="6" name="Footer Placeholder 5"/>
          <p:cNvSpPr>
            <a:spLocks noGrp="1"/>
          </p:cNvSpPr>
          <p:nvPr>
            <p:ph type="ftr" sz="quarter" idx="11"/>
          </p:nvPr>
        </p:nvSpPr>
        <p:spPr/>
        <p:txBody>
          <a:bodyPr/>
          <a:lstStyle/>
          <a:p>
            <a:r>
              <a:rPr lang="en-US"/>
              <a:t>lewis.gaul@seh.ox.ac.uk</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78E2497-700C-4D1C-8F0E-0217BC78D22A}" type="datetime1">
              <a:rPr lang="en-US" smtClean="0"/>
              <a:t>2/18/2017</a:t>
            </a:fld>
            <a:endParaRPr lang="en-US" dirty="0"/>
          </a:p>
        </p:txBody>
      </p:sp>
      <p:sp>
        <p:nvSpPr>
          <p:cNvPr id="4" name="Footer Placeholder 3"/>
          <p:cNvSpPr>
            <a:spLocks noGrp="1"/>
          </p:cNvSpPr>
          <p:nvPr>
            <p:ph type="ftr" sz="quarter" idx="11"/>
          </p:nvPr>
        </p:nvSpPr>
        <p:spPr/>
        <p:txBody>
          <a:bodyPr/>
          <a:lstStyle/>
          <a:p>
            <a:r>
              <a:rPr lang="en-US"/>
              <a:t>lewis.gaul@seh.ox.ac.uk</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11B0A668-7952-4E05-A29E-3CAE9E4C88B3}" type="datetime1">
              <a:rPr lang="en-US" smtClean="0"/>
              <a:t>2/18/2017</a:t>
            </a:fld>
            <a:endParaRPr lang="en-US" dirty="0"/>
          </a:p>
        </p:txBody>
      </p:sp>
      <p:sp>
        <p:nvSpPr>
          <p:cNvPr id="4" name="Footer Placeholder 3"/>
          <p:cNvSpPr>
            <a:spLocks noGrp="1"/>
          </p:cNvSpPr>
          <p:nvPr>
            <p:ph type="ftr" sz="quarter" idx="11"/>
          </p:nvPr>
        </p:nvSpPr>
        <p:spPr/>
        <p:txBody>
          <a:bodyPr/>
          <a:lstStyle/>
          <a:p>
            <a:r>
              <a:rPr lang="en-US"/>
              <a:t>lewis.gaul@seh.ox.ac.uk</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572ADD-8853-4F9B-BE74-04D3631B0AE8}" type="datetime1">
              <a:rPr lang="en-US" smtClean="0"/>
              <a:t>2/18/2017</a:t>
            </a:fld>
            <a:endParaRPr lang="en-US" dirty="0"/>
          </a:p>
        </p:txBody>
      </p:sp>
      <p:sp>
        <p:nvSpPr>
          <p:cNvPr id="5" name="Footer Placeholder 4"/>
          <p:cNvSpPr>
            <a:spLocks noGrp="1"/>
          </p:cNvSpPr>
          <p:nvPr>
            <p:ph type="ftr" sz="quarter" idx="11"/>
          </p:nvPr>
        </p:nvSpPr>
        <p:spPr/>
        <p:txBody>
          <a:bodyPr/>
          <a:lstStyle/>
          <a:p>
            <a:r>
              <a:rPr lang="en-US"/>
              <a:t>lewis.gaul@seh.ox.ac.uk</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AE7FAB-9C63-45B1-B528-0E08F0958326}" type="datetime1">
              <a:rPr lang="en-US" smtClean="0"/>
              <a:t>2/18/2017</a:t>
            </a:fld>
            <a:endParaRPr lang="en-US" dirty="0"/>
          </a:p>
        </p:txBody>
      </p:sp>
      <p:sp>
        <p:nvSpPr>
          <p:cNvPr id="5" name="Footer Placeholder 4"/>
          <p:cNvSpPr>
            <a:spLocks noGrp="1"/>
          </p:cNvSpPr>
          <p:nvPr>
            <p:ph type="ftr" sz="quarter" idx="11"/>
          </p:nvPr>
        </p:nvSpPr>
        <p:spPr/>
        <p:txBody>
          <a:bodyPr/>
          <a:lstStyle/>
          <a:p>
            <a:r>
              <a:rPr lang="en-US"/>
              <a:t>lewis.gaul@seh.ox.ac.uk</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9D286F-1FB1-4449-8266-6E87DF39D004}" type="datetime1">
              <a:rPr lang="en-US" smtClean="0"/>
              <a:t>2/18/2017</a:t>
            </a:fld>
            <a:endParaRPr lang="en-US" dirty="0"/>
          </a:p>
        </p:txBody>
      </p:sp>
      <p:sp>
        <p:nvSpPr>
          <p:cNvPr id="5" name="Footer Placeholder 4"/>
          <p:cNvSpPr>
            <a:spLocks noGrp="1"/>
          </p:cNvSpPr>
          <p:nvPr>
            <p:ph type="ftr" sz="quarter" idx="11"/>
          </p:nvPr>
        </p:nvSpPr>
        <p:spPr/>
        <p:txBody>
          <a:bodyPr/>
          <a:lstStyle/>
          <a:p>
            <a:r>
              <a:rPr lang="en-US"/>
              <a:t>lewis.gaul@seh.ox.ac.uk</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1778EDE-CE0C-4BA8-BD03-52FA661B2ABD}" type="datetime1">
              <a:rPr lang="en-US" smtClean="0"/>
              <a:t>2/18/2017</a:t>
            </a:fld>
            <a:endParaRPr lang="en-US" dirty="0"/>
          </a:p>
        </p:txBody>
      </p:sp>
      <p:sp>
        <p:nvSpPr>
          <p:cNvPr id="5" name="Footer Placeholder 4"/>
          <p:cNvSpPr>
            <a:spLocks noGrp="1"/>
          </p:cNvSpPr>
          <p:nvPr>
            <p:ph type="ftr" sz="quarter" idx="11"/>
          </p:nvPr>
        </p:nvSpPr>
        <p:spPr/>
        <p:txBody>
          <a:bodyPr/>
          <a:lstStyle/>
          <a:p>
            <a:r>
              <a:rPr lang="en-US"/>
              <a:t>lewis.gaul@seh.ox.ac.uk</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8B2015C-2313-4FA0-967E-15787170F8A4}" type="datetime1">
              <a:rPr lang="en-US" smtClean="0"/>
              <a:t>2/18/2017</a:t>
            </a:fld>
            <a:endParaRPr lang="en-US" dirty="0"/>
          </a:p>
        </p:txBody>
      </p:sp>
      <p:sp>
        <p:nvSpPr>
          <p:cNvPr id="6" name="Footer Placeholder 5"/>
          <p:cNvSpPr>
            <a:spLocks noGrp="1"/>
          </p:cNvSpPr>
          <p:nvPr>
            <p:ph type="ftr" sz="quarter" idx="11"/>
          </p:nvPr>
        </p:nvSpPr>
        <p:spPr/>
        <p:txBody>
          <a:bodyPr/>
          <a:lstStyle/>
          <a:p>
            <a:r>
              <a:rPr lang="en-US"/>
              <a:t>lewis.gaul@seh.ox.ac.uk</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37E4337-038C-466F-9539-3AC9182A3E7A}" type="datetime1">
              <a:rPr lang="en-US" smtClean="0"/>
              <a:t>2/18/2017</a:t>
            </a:fld>
            <a:endParaRPr lang="en-US" dirty="0"/>
          </a:p>
        </p:txBody>
      </p:sp>
      <p:sp>
        <p:nvSpPr>
          <p:cNvPr id="8" name="Footer Placeholder 7"/>
          <p:cNvSpPr>
            <a:spLocks noGrp="1"/>
          </p:cNvSpPr>
          <p:nvPr>
            <p:ph type="ftr" sz="quarter" idx="11"/>
          </p:nvPr>
        </p:nvSpPr>
        <p:spPr/>
        <p:txBody>
          <a:bodyPr/>
          <a:lstStyle/>
          <a:p>
            <a:r>
              <a:rPr lang="en-US"/>
              <a:t>lewis.gaul@seh.ox.ac.uk</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AD42594-B169-4822-92C9-42932B767ACF}" type="datetime1">
              <a:rPr lang="en-US" smtClean="0"/>
              <a:t>2/18/2017</a:t>
            </a:fld>
            <a:endParaRPr lang="en-US" dirty="0"/>
          </a:p>
        </p:txBody>
      </p:sp>
      <p:sp>
        <p:nvSpPr>
          <p:cNvPr id="4" name="Footer Placeholder 3"/>
          <p:cNvSpPr>
            <a:spLocks noGrp="1"/>
          </p:cNvSpPr>
          <p:nvPr>
            <p:ph type="ftr" sz="quarter" idx="11"/>
          </p:nvPr>
        </p:nvSpPr>
        <p:spPr/>
        <p:txBody>
          <a:bodyPr/>
          <a:lstStyle/>
          <a:p>
            <a:r>
              <a:rPr lang="en-US"/>
              <a:t>lewis.gaul@seh.ox.ac.uk</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60638A-EF8D-4E59-9B91-E876A1027CEA}" type="datetime1">
              <a:rPr lang="en-US" smtClean="0"/>
              <a:t>2/18/2017</a:t>
            </a:fld>
            <a:endParaRPr lang="en-US" dirty="0"/>
          </a:p>
        </p:txBody>
      </p:sp>
      <p:sp>
        <p:nvSpPr>
          <p:cNvPr id="3" name="Footer Placeholder 2"/>
          <p:cNvSpPr>
            <a:spLocks noGrp="1"/>
          </p:cNvSpPr>
          <p:nvPr>
            <p:ph type="ftr" sz="quarter" idx="11"/>
          </p:nvPr>
        </p:nvSpPr>
        <p:spPr/>
        <p:txBody>
          <a:bodyPr/>
          <a:lstStyle/>
          <a:p>
            <a:r>
              <a:rPr lang="en-US"/>
              <a:t>lewis.gaul@seh.ox.ac.uk</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7094E32-9543-411B-B3AF-87FC3BF95F14}" type="datetime1">
              <a:rPr lang="en-US" smtClean="0"/>
              <a:t>2/18/2017</a:t>
            </a:fld>
            <a:endParaRPr lang="en-US" dirty="0"/>
          </a:p>
        </p:txBody>
      </p:sp>
      <p:sp>
        <p:nvSpPr>
          <p:cNvPr id="6" name="Footer Placeholder 5"/>
          <p:cNvSpPr>
            <a:spLocks noGrp="1"/>
          </p:cNvSpPr>
          <p:nvPr>
            <p:ph type="ftr" sz="quarter" idx="11"/>
          </p:nvPr>
        </p:nvSpPr>
        <p:spPr/>
        <p:txBody>
          <a:bodyPr/>
          <a:lstStyle/>
          <a:p>
            <a:r>
              <a:rPr lang="en-US"/>
              <a:t>lewis.gaul@seh.ox.ac.uk</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ADE433C-70DD-4676-82F0-30FDB4061909}" type="datetime1">
              <a:rPr lang="en-US" smtClean="0"/>
              <a:t>2/18/2017</a:t>
            </a:fld>
            <a:endParaRPr lang="en-US" dirty="0"/>
          </a:p>
        </p:txBody>
      </p:sp>
      <p:sp>
        <p:nvSpPr>
          <p:cNvPr id="6" name="Footer Placeholder 5"/>
          <p:cNvSpPr>
            <a:spLocks noGrp="1"/>
          </p:cNvSpPr>
          <p:nvPr>
            <p:ph type="ftr" sz="quarter" idx="11"/>
          </p:nvPr>
        </p:nvSpPr>
        <p:spPr/>
        <p:txBody>
          <a:bodyPr/>
          <a:lstStyle/>
          <a:p>
            <a:r>
              <a:rPr lang="en-US"/>
              <a:t>lewis.gaul@seh.ox.ac.uk</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F502B2A-9274-4FE7-A76D-3524148FACFA}" type="datetime1">
              <a:rPr lang="en-US" smtClean="0"/>
              <a:t>2/18/2017</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r>
              <a:rPr lang="en-US"/>
              <a:t>lewis.gaul@seh.ox.ac.uk</a:t>
            </a:r>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76424" y="1931831"/>
            <a:ext cx="8791575" cy="1043189"/>
          </a:xfrm>
        </p:spPr>
        <p:txBody>
          <a:bodyPr/>
          <a:lstStyle/>
          <a:p>
            <a:r>
              <a:rPr lang="en-GB" dirty="0"/>
              <a:t>Beginners’ Python - Classes</a:t>
            </a:r>
          </a:p>
        </p:txBody>
      </p:sp>
      <p:sp>
        <p:nvSpPr>
          <p:cNvPr id="3" name="Subtitle 2"/>
          <p:cNvSpPr>
            <a:spLocks noGrp="1"/>
          </p:cNvSpPr>
          <p:nvPr>
            <p:ph type="subTitle" idx="1"/>
          </p:nvPr>
        </p:nvSpPr>
        <p:spPr/>
        <p:txBody>
          <a:bodyPr/>
          <a:lstStyle/>
          <a:p>
            <a:r>
              <a:rPr lang="en-GB" dirty="0"/>
              <a:t>Lewis Gaul</a:t>
            </a:r>
          </a:p>
          <a:p>
            <a:r>
              <a:rPr lang="en-GB" dirty="0"/>
              <a:t>St Edmund Hall</a:t>
            </a:r>
          </a:p>
          <a:p>
            <a:r>
              <a:rPr lang="en-GB" dirty="0"/>
              <a:t>4</a:t>
            </a:r>
            <a:r>
              <a:rPr lang="en-GB" baseline="30000" dirty="0"/>
              <a:t>th</a:t>
            </a:r>
            <a:r>
              <a:rPr lang="en-GB" dirty="0"/>
              <a:t> year Mathematics</a:t>
            </a:r>
          </a:p>
        </p:txBody>
      </p:sp>
      <p:sp>
        <p:nvSpPr>
          <p:cNvPr id="4" name="Footer Placeholder 3"/>
          <p:cNvSpPr>
            <a:spLocks noGrp="1"/>
          </p:cNvSpPr>
          <p:nvPr>
            <p:ph type="ftr" sz="quarter" idx="11"/>
          </p:nvPr>
        </p:nvSpPr>
        <p:spPr/>
        <p:txBody>
          <a:bodyPr/>
          <a:lstStyle/>
          <a:p>
            <a:r>
              <a:rPr lang="en-US" dirty="0"/>
              <a:t>lewis.gaul@seh.ox.ac.uk</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39834" y="190484"/>
            <a:ext cx="3928718" cy="2088481"/>
          </a:xfrm>
          <a:prstGeom prst="rect">
            <a:avLst/>
          </a:prstGeom>
        </p:spPr>
      </p:pic>
    </p:spTree>
    <p:extLst>
      <p:ext uri="{BB962C8B-B14F-4D97-AF65-F5344CB8AC3E}">
        <p14:creationId xmlns:p14="http://schemas.microsoft.com/office/powerpoint/2010/main" val="1798363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is a class?</a:t>
            </a:r>
          </a:p>
        </p:txBody>
      </p:sp>
      <p:sp>
        <p:nvSpPr>
          <p:cNvPr id="3" name="Content Placeholder 2"/>
          <p:cNvSpPr>
            <a:spLocks noGrp="1"/>
          </p:cNvSpPr>
          <p:nvPr>
            <p:ph idx="1"/>
          </p:nvPr>
        </p:nvSpPr>
        <p:spPr>
          <a:xfrm>
            <a:off x="1141412" y="2249487"/>
            <a:ext cx="9905999" cy="3633788"/>
          </a:xfrm>
          <a:solidFill>
            <a:srgbClr val="36AAC5"/>
          </a:solidFill>
        </p:spPr>
        <p:txBody>
          <a:bodyPr>
            <a:normAutofit lnSpcReduction="10000"/>
          </a:bodyPr>
          <a:lstStyle/>
          <a:p>
            <a:r>
              <a:rPr lang="en-GB" dirty="0"/>
              <a:t>Characteristic feature of object oriented programming languages</a:t>
            </a:r>
          </a:p>
          <a:p>
            <a:r>
              <a:rPr lang="en-GB" dirty="0"/>
              <a:t>The class of an object is equivalent to its type, e.g. </a:t>
            </a:r>
            <a:r>
              <a:rPr lang="en-GB" dirty="0">
                <a:latin typeface="Courier New" panose="02070309020205020404" pitchFamily="49" charset="0"/>
                <a:cs typeface="Courier New" panose="02070309020205020404" pitchFamily="49" charset="0"/>
              </a:rPr>
              <a:t>[1,2]</a:t>
            </a:r>
            <a:r>
              <a:rPr lang="en-GB" dirty="0"/>
              <a:t> is a </a:t>
            </a:r>
            <a:r>
              <a:rPr lang="en-GB" dirty="0">
                <a:latin typeface="Courier New" panose="02070309020205020404" pitchFamily="49" charset="0"/>
                <a:cs typeface="Courier New" panose="02070309020205020404" pitchFamily="49" charset="0"/>
              </a:rPr>
              <a:t>list</a:t>
            </a:r>
          </a:p>
          <a:p>
            <a:r>
              <a:rPr lang="en-GB" dirty="0"/>
              <a:t>Everything is an object – everything belongs to a class (has a type)</a:t>
            </a:r>
          </a:p>
          <a:p>
            <a:r>
              <a:rPr lang="en-GB" dirty="0"/>
              <a:t>You can define your own object types by writing classes</a:t>
            </a:r>
          </a:p>
          <a:p>
            <a:r>
              <a:rPr lang="en-GB" dirty="0"/>
              <a:t>This allows you to define methods e.g. </a:t>
            </a:r>
            <a:r>
              <a:rPr lang="en-GB" dirty="0" err="1">
                <a:latin typeface="Courier New" panose="02070309020205020404" pitchFamily="49" charset="0"/>
                <a:cs typeface="Courier New" panose="02070309020205020404" pitchFamily="49" charset="0"/>
              </a:rPr>
              <a:t>my_list.append</a:t>
            </a:r>
            <a:r>
              <a:rPr lang="en-GB" dirty="0">
                <a:latin typeface="Courier New" panose="02070309020205020404" pitchFamily="49" charset="0"/>
                <a:cs typeface="Courier New" panose="02070309020205020404" pitchFamily="49" charset="0"/>
              </a:rPr>
              <a:t>(2)</a:t>
            </a:r>
          </a:p>
          <a:p>
            <a:r>
              <a:rPr lang="en-GB" dirty="0">
                <a:latin typeface="+mj-lt"/>
                <a:cs typeface="Courier New" panose="02070309020205020404" pitchFamily="49" charset="0"/>
              </a:rPr>
              <a:t>If an object </a:t>
            </a:r>
            <a:r>
              <a:rPr lang="en-GB" dirty="0">
                <a:latin typeface="Courier New" panose="02070309020205020404" pitchFamily="49" charset="0"/>
                <a:cs typeface="Courier New" panose="02070309020205020404" pitchFamily="49" charset="0"/>
              </a:rPr>
              <a:t>x</a:t>
            </a:r>
            <a:r>
              <a:rPr lang="en-GB" dirty="0">
                <a:latin typeface="+mj-lt"/>
                <a:cs typeface="Courier New" panose="02070309020205020404" pitchFamily="49" charset="0"/>
              </a:rPr>
              <a:t> has class </a:t>
            </a:r>
            <a:r>
              <a:rPr lang="en-GB" dirty="0">
                <a:latin typeface="Courier New" panose="02070309020205020404" pitchFamily="49" charset="0"/>
                <a:cs typeface="Courier New" panose="02070309020205020404" pitchFamily="49" charset="0"/>
              </a:rPr>
              <a:t>A</a:t>
            </a:r>
            <a:r>
              <a:rPr lang="en-GB" dirty="0">
                <a:latin typeface="+mj-lt"/>
                <a:cs typeface="Courier New" panose="02070309020205020404" pitchFamily="49" charset="0"/>
              </a:rPr>
              <a:t>, we say </a:t>
            </a:r>
            <a:r>
              <a:rPr lang="en-GB" dirty="0">
                <a:latin typeface="Courier New" panose="02070309020205020404" pitchFamily="49" charset="0"/>
                <a:cs typeface="Courier New" panose="02070309020205020404" pitchFamily="49" charset="0"/>
              </a:rPr>
              <a:t>x</a:t>
            </a:r>
            <a:r>
              <a:rPr lang="en-GB" dirty="0">
                <a:latin typeface="+mj-lt"/>
                <a:cs typeface="Courier New" panose="02070309020205020404" pitchFamily="49" charset="0"/>
              </a:rPr>
              <a:t> is an instance of the </a:t>
            </a:r>
            <a:r>
              <a:rPr lang="en-GB" dirty="0">
                <a:latin typeface="Courier New" panose="02070309020205020404" pitchFamily="49" charset="0"/>
                <a:cs typeface="Courier New" panose="02070309020205020404" pitchFamily="49" charset="0"/>
              </a:rPr>
              <a:t>A</a:t>
            </a:r>
            <a:r>
              <a:rPr lang="en-GB" dirty="0">
                <a:cs typeface="Courier New" panose="02070309020205020404" pitchFamily="49" charset="0"/>
              </a:rPr>
              <a:t> class, e.g. </a:t>
            </a:r>
            <a:r>
              <a:rPr lang="en-GB" dirty="0">
                <a:latin typeface="Courier New" panose="02070309020205020404" pitchFamily="49" charset="0"/>
                <a:cs typeface="Courier New" panose="02070309020205020404" pitchFamily="49" charset="0"/>
              </a:rPr>
              <a:t>[1,2]</a:t>
            </a:r>
            <a:r>
              <a:rPr lang="en-GB" dirty="0">
                <a:cs typeface="Courier New" panose="02070309020205020404" pitchFamily="49" charset="0"/>
              </a:rPr>
              <a:t> is an instance of the </a:t>
            </a:r>
            <a:r>
              <a:rPr lang="en-GB" dirty="0">
                <a:latin typeface="Courier New" panose="02070309020205020404" pitchFamily="49" charset="0"/>
                <a:cs typeface="Courier New" panose="02070309020205020404" pitchFamily="49" charset="0"/>
              </a:rPr>
              <a:t>list</a:t>
            </a:r>
            <a:r>
              <a:rPr lang="en-GB" dirty="0">
                <a:cs typeface="Courier New" panose="02070309020205020404" pitchFamily="49" charset="0"/>
              </a:rPr>
              <a:t> class</a:t>
            </a:r>
          </a:p>
        </p:txBody>
      </p:sp>
      <p:sp>
        <p:nvSpPr>
          <p:cNvPr id="4" name="Footer Placeholder 3"/>
          <p:cNvSpPr>
            <a:spLocks noGrp="1"/>
          </p:cNvSpPr>
          <p:nvPr>
            <p:ph type="ftr" sz="quarter" idx="11"/>
          </p:nvPr>
        </p:nvSpPr>
        <p:spPr/>
        <p:txBody>
          <a:bodyPr/>
          <a:lstStyle/>
          <a:p>
            <a:r>
              <a:rPr lang="en-US"/>
              <a:t>lewis.gaul@seh.ox.ac.uk</a:t>
            </a:r>
            <a:endParaRPr lang="en-US" dirty="0"/>
          </a:p>
        </p:txBody>
      </p:sp>
    </p:spTree>
    <p:extLst>
      <p:ext uri="{BB962C8B-B14F-4D97-AF65-F5344CB8AC3E}">
        <p14:creationId xmlns:p14="http://schemas.microsoft.com/office/powerpoint/2010/main" val="19833476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Creating classes</a:t>
            </a:r>
          </a:p>
        </p:txBody>
      </p:sp>
      <p:sp>
        <p:nvSpPr>
          <p:cNvPr id="3" name="Content Placeholder 2"/>
          <p:cNvSpPr>
            <a:spLocks noGrp="1"/>
          </p:cNvSpPr>
          <p:nvPr>
            <p:ph idx="1"/>
          </p:nvPr>
        </p:nvSpPr>
        <p:spPr>
          <a:xfrm>
            <a:off x="1141412" y="2626130"/>
            <a:ext cx="9905999" cy="3111563"/>
          </a:xfrm>
          <a:solidFill>
            <a:srgbClr val="36AAC5"/>
          </a:solidFill>
        </p:spPr>
        <p:txBody>
          <a:bodyPr numCol="2" spcCol="360000">
            <a:normAutofit lnSpcReduction="10000"/>
          </a:bodyPr>
          <a:lstStyle/>
          <a:p>
            <a:pPr marL="0" indent="0">
              <a:spcBef>
                <a:spcPts val="0"/>
              </a:spcBef>
              <a:buNone/>
            </a:pPr>
            <a:r>
              <a:rPr lang="en-GB" sz="2000" dirty="0">
                <a:solidFill>
                  <a:srgbClr val="7030A0"/>
                </a:solidFill>
                <a:latin typeface="Courier New" panose="02070309020205020404" pitchFamily="49" charset="0"/>
                <a:cs typeface="Courier New" panose="02070309020205020404" pitchFamily="49" charset="0"/>
              </a:rPr>
              <a:t>class </a:t>
            </a:r>
            <a:r>
              <a:rPr lang="en-GB" sz="2000" dirty="0">
                <a:solidFill>
                  <a:srgbClr val="7030A0"/>
                </a:solidFill>
              </a:rPr>
              <a:t>[name]</a:t>
            </a:r>
            <a:r>
              <a:rPr lang="en-GB" sz="2000" dirty="0">
                <a:solidFill>
                  <a:srgbClr val="7030A0"/>
                </a:solidFill>
                <a:latin typeface="Courier New" panose="02070309020205020404" pitchFamily="49" charset="0"/>
                <a:cs typeface="Courier New" panose="02070309020205020404" pitchFamily="49" charset="0"/>
              </a:rPr>
              <a:t>:</a:t>
            </a:r>
          </a:p>
          <a:p>
            <a:pPr marL="0" indent="0">
              <a:spcBef>
                <a:spcPts val="0"/>
              </a:spcBef>
              <a:buNone/>
            </a:pPr>
            <a:r>
              <a:rPr lang="en-GB" sz="2000" dirty="0">
                <a:solidFill>
                  <a:srgbClr val="7030A0"/>
                </a:solidFill>
                <a:cs typeface="Courier New" panose="02070309020205020404" pitchFamily="49" charset="0"/>
              </a:rPr>
              <a:t>    </a:t>
            </a:r>
            <a:r>
              <a:rPr lang="en-GB" sz="2000" dirty="0">
                <a:solidFill>
                  <a:srgbClr val="7030A0"/>
                </a:solidFill>
                <a:latin typeface="Courier New" panose="02070309020205020404" pitchFamily="49" charset="0"/>
                <a:cs typeface="Courier New" panose="02070309020205020404" pitchFamily="49" charset="0"/>
              </a:rPr>
              <a:t>def __</a:t>
            </a:r>
            <a:r>
              <a:rPr lang="en-GB" sz="2000" dirty="0" err="1">
                <a:solidFill>
                  <a:srgbClr val="7030A0"/>
                </a:solidFill>
                <a:latin typeface="Courier New" panose="02070309020205020404" pitchFamily="49" charset="0"/>
                <a:cs typeface="Courier New" panose="02070309020205020404" pitchFamily="49" charset="0"/>
              </a:rPr>
              <a:t>init</a:t>
            </a:r>
            <a:r>
              <a:rPr lang="en-GB" sz="2000" dirty="0">
                <a:solidFill>
                  <a:srgbClr val="7030A0"/>
                </a:solidFill>
                <a:latin typeface="Courier New" panose="02070309020205020404" pitchFamily="49" charset="0"/>
                <a:cs typeface="Courier New" panose="02070309020205020404" pitchFamily="49" charset="0"/>
              </a:rPr>
              <a:t>__(self, </a:t>
            </a:r>
            <a:r>
              <a:rPr lang="en-GB" sz="2000" dirty="0">
                <a:solidFill>
                  <a:srgbClr val="7030A0"/>
                </a:solidFill>
              </a:rPr>
              <a:t>[</a:t>
            </a:r>
            <a:r>
              <a:rPr lang="en-GB" sz="2000" dirty="0" err="1">
                <a:solidFill>
                  <a:srgbClr val="7030A0"/>
                </a:solidFill>
              </a:rPr>
              <a:t>args</a:t>
            </a:r>
            <a:r>
              <a:rPr lang="en-GB" sz="2000" dirty="0">
                <a:solidFill>
                  <a:srgbClr val="7030A0"/>
                </a:solidFill>
              </a:rPr>
              <a:t>]</a:t>
            </a:r>
            <a:r>
              <a:rPr lang="en-GB" sz="2000" dirty="0">
                <a:solidFill>
                  <a:srgbClr val="7030A0"/>
                </a:solidFill>
                <a:latin typeface="Courier New" panose="02070309020205020404" pitchFamily="49" charset="0"/>
                <a:cs typeface="Courier New" panose="02070309020205020404" pitchFamily="49" charset="0"/>
              </a:rPr>
              <a:t>):</a:t>
            </a:r>
          </a:p>
          <a:p>
            <a:pPr marL="0" indent="0">
              <a:spcBef>
                <a:spcPts val="0"/>
              </a:spcBef>
              <a:buNone/>
            </a:pPr>
            <a:r>
              <a:rPr lang="en-GB" sz="2000" dirty="0">
                <a:solidFill>
                  <a:srgbClr val="7030A0"/>
                </a:solidFill>
              </a:rPr>
              <a:t>        [do this]</a:t>
            </a:r>
          </a:p>
          <a:p>
            <a:pPr marL="0" indent="0">
              <a:spcBef>
                <a:spcPts val="0"/>
              </a:spcBef>
              <a:buNone/>
            </a:pPr>
            <a:r>
              <a:rPr lang="en-GB" sz="2000" dirty="0">
                <a:solidFill>
                  <a:srgbClr val="7030A0"/>
                </a:solidFill>
              </a:rPr>
              <a:t>    [other functions] </a:t>
            </a:r>
            <a:r>
              <a:rPr lang="en-GB" sz="2000" dirty="0"/>
              <a:t>(optional)</a:t>
            </a:r>
          </a:p>
          <a:p>
            <a:pPr marL="0" indent="0">
              <a:spcBef>
                <a:spcPts val="0"/>
              </a:spcBef>
              <a:buNone/>
            </a:pPr>
            <a:endParaRPr lang="en-GB" sz="2000" dirty="0"/>
          </a:p>
          <a:p>
            <a:pPr marL="0" indent="0">
              <a:spcBef>
                <a:spcPts val="0"/>
              </a:spcBef>
              <a:buNone/>
            </a:pPr>
            <a:endParaRPr lang="en-GB" sz="2000" dirty="0"/>
          </a:p>
          <a:p>
            <a:pPr marL="0" indent="0">
              <a:spcBef>
                <a:spcPts val="0"/>
              </a:spcBef>
              <a:buNone/>
            </a:pPr>
            <a:endParaRPr lang="en-GB" sz="2000" dirty="0"/>
          </a:p>
          <a:p>
            <a:pPr marL="0" indent="0">
              <a:spcBef>
                <a:spcPts val="0"/>
              </a:spcBef>
              <a:buNone/>
            </a:pPr>
            <a:endParaRPr lang="en-GB" sz="2000" dirty="0"/>
          </a:p>
          <a:p>
            <a:pPr marL="0" indent="0">
              <a:spcBef>
                <a:spcPts val="0"/>
              </a:spcBef>
              <a:buNone/>
            </a:pPr>
            <a:endParaRPr lang="en-GB" sz="2000" dirty="0"/>
          </a:p>
          <a:p>
            <a:pPr marL="0" indent="0">
              <a:spcBef>
                <a:spcPts val="0"/>
              </a:spcBef>
              <a:buNone/>
            </a:pPr>
            <a:r>
              <a:rPr lang="en-GB" sz="2000" dirty="0">
                <a:solidFill>
                  <a:srgbClr val="7030A0"/>
                </a:solidFill>
                <a:latin typeface="Courier New" panose="02070309020205020404" pitchFamily="49" charset="0"/>
                <a:cs typeface="Courier New" panose="02070309020205020404" pitchFamily="49" charset="0"/>
              </a:rPr>
              <a:t>class Student:</a:t>
            </a:r>
          </a:p>
          <a:p>
            <a:pPr marL="0" indent="0">
              <a:spcBef>
                <a:spcPts val="0"/>
              </a:spcBef>
              <a:buNone/>
            </a:pPr>
            <a:r>
              <a:rPr lang="en-GB" sz="2000" dirty="0">
                <a:solidFill>
                  <a:srgbClr val="7030A0"/>
                </a:solidFill>
                <a:latin typeface="Courier New" panose="02070309020205020404" pitchFamily="49" charset="0"/>
                <a:cs typeface="Courier New" panose="02070309020205020404" pitchFamily="49" charset="0"/>
              </a:rPr>
              <a:t>  def __</a:t>
            </a:r>
            <a:r>
              <a:rPr lang="en-GB" sz="2000" dirty="0" err="1">
                <a:solidFill>
                  <a:srgbClr val="7030A0"/>
                </a:solidFill>
                <a:latin typeface="Courier New" panose="02070309020205020404" pitchFamily="49" charset="0"/>
                <a:cs typeface="Courier New" panose="02070309020205020404" pitchFamily="49" charset="0"/>
              </a:rPr>
              <a:t>init</a:t>
            </a:r>
            <a:r>
              <a:rPr lang="en-GB" sz="2000" dirty="0">
                <a:solidFill>
                  <a:srgbClr val="7030A0"/>
                </a:solidFill>
                <a:latin typeface="Courier New" panose="02070309020205020404" pitchFamily="49" charset="0"/>
                <a:cs typeface="Courier New" panose="02070309020205020404" pitchFamily="49" charset="0"/>
              </a:rPr>
              <a:t>__(self, </a:t>
            </a:r>
            <a:r>
              <a:rPr lang="en-GB" sz="2000" dirty="0" err="1">
                <a:solidFill>
                  <a:srgbClr val="7030A0"/>
                </a:solidFill>
                <a:latin typeface="Courier New" panose="02070309020205020404" pitchFamily="49" charset="0"/>
                <a:cs typeface="Courier New" panose="02070309020205020404" pitchFamily="49" charset="0"/>
              </a:rPr>
              <a:t>dlines</a:t>
            </a:r>
            <a:r>
              <a:rPr lang="en-GB" sz="2000" dirty="0">
                <a:solidFill>
                  <a:srgbClr val="7030A0"/>
                </a:solidFill>
                <a:latin typeface="Courier New" panose="02070309020205020404" pitchFamily="49" charset="0"/>
                <a:cs typeface="Courier New" panose="02070309020205020404" pitchFamily="49" charset="0"/>
              </a:rPr>
              <a:t>):</a:t>
            </a:r>
          </a:p>
          <a:p>
            <a:pPr marL="0" indent="0">
              <a:spcBef>
                <a:spcPts val="0"/>
              </a:spcBef>
              <a:buNone/>
            </a:pPr>
            <a:r>
              <a:rPr lang="en-GB" sz="2000" dirty="0">
                <a:solidFill>
                  <a:srgbClr val="7030A0"/>
                </a:solidFill>
                <a:latin typeface="Courier New" panose="02070309020205020404" pitchFamily="49" charset="0"/>
                <a:cs typeface="Courier New" panose="02070309020205020404" pitchFamily="49" charset="0"/>
              </a:rPr>
              <a:t>    </a:t>
            </a:r>
            <a:r>
              <a:rPr lang="en-GB" sz="2000" dirty="0" err="1">
                <a:solidFill>
                  <a:srgbClr val="7030A0"/>
                </a:solidFill>
                <a:latin typeface="Courier New" panose="02070309020205020404" pitchFamily="49" charset="0"/>
                <a:cs typeface="Courier New" panose="02070309020205020404" pitchFamily="49" charset="0"/>
              </a:rPr>
              <a:t>self.deadlines</a:t>
            </a:r>
            <a:r>
              <a:rPr lang="en-GB" sz="2000" dirty="0">
                <a:solidFill>
                  <a:srgbClr val="7030A0"/>
                </a:solidFill>
                <a:latin typeface="Courier New" panose="02070309020205020404" pitchFamily="49" charset="0"/>
                <a:cs typeface="Courier New" panose="02070309020205020404" pitchFamily="49" charset="0"/>
              </a:rPr>
              <a:t> = </a:t>
            </a:r>
            <a:r>
              <a:rPr lang="en-GB" sz="2000" dirty="0" err="1">
                <a:solidFill>
                  <a:srgbClr val="7030A0"/>
                </a:solidFill>
                <a:latin typeface="Courier New" panose="02070309020205020404" pitchFamily="49" charset="0"/>
                <a:cs typeface="Courier New" panose="02070309020205020404" pitchFamily="49" charset="0"/>
              </a:rPr>
              <a:t>dlines</a:t>
            </a:r>
            <a:endParaRPr lang="en-GB" sz="2000" dirty="0">
              <a:solidFill>
                <a:srgbClr val="7030A0"/>
              </a:solidFill>
              <a:latin typeface="Courier New" panose="02070309020205020404" pitchFamily="49" charset="0"/>
              <a:cs typeface="Courier New" panose="02070309020205020404" pitchFamily="49" charset="0"/>
            </a:endParaRPr>
          </a:p>
          <a:p>
            <a:pPr marL="0" indent="0">
              <a:spcBef>
                <a:spcPts val="0"/>
              </a:spcBef>
              <a:buNone/>
            </a:pPr>
            <a:r>
              <a:rPr lang="en-GB" sz="2000" dirty="0">
                <a:solidFill>
                  <a:srgbClr val="7030A0"/>
                </a:solidFill>
                <a:latin typeface="Courier New" panose="02070309020205020404" pitchFamily="49" charset="0"/>
                <a:cs typeface="Courier New" panose="02070309020205020404" pitchFamily="49" charset="0"/>
              </a:rPr>
              <a:t>    </a:t>
            </a:r>
            <a:r>
              <a:rPr lang="en-GB" sz="2000" dirty="0" err="1">
                <a:solidFill>
                  <a:srgbClr val="7030A0"/>
                </a:solidFill>
                <a:latin typeface="Courier New" panose="02070309020205020404" pitchFamily="49" charset="0"/>
                <a:cs typeface="Courier New" panose="02070309020205020404" pitchFamily="49" charset="0"/>
              </a:rPr>
              <a:t>self.societies</a:t>
            </a:r>
            <a:r>
              <a:rPr lang="en-GB" sz="2000" dirty="0">
                <a:solidFill>
                  <a:srgbClr val="7030A0"/>
                </a:solidFill>
                <a:latin typeface="Courier New" panose="02070309020205020404" pitchFamily="49" charset="0"/>
                <a:cs typeface="Courier New" panose="02070309020205020404" pitchFamily="49" charset="0"/>
              </a:rPr>
              <a:t> = []</a:t>
            </a:r>
          </a:p>
          <a:p>
            <a:pPr marL="0" indent="0">
              <a:spcBef>
                <a:spcPts val="0"/>
              </a:spcBef>
              <a:buNone/>
            </a:pPr>
            <a:r>
              <a:rPr lang="en-GB" sz="2000" dirty="0">
                <a:solidFill>
                  <a:srgbClr val="7030A0"/>
                </a:solidFill>
                <a:latin typeface="Courier New" panose="02070309020205020404" pitchFamily="49" charset="0"/>
                <a:cs typeface="Courier New" panose="02070309020205020404" pitchFamily="49" charset="0"/>
              </a:rPr>
              <a:t>  def work(self):</a:t>
            </a:r>
          </a:p>
          <a:p>
            <a:pPr marL="0" indent="0">
              <a:spcBef>
                <a:spcPts val="0"/>
              </a:spcBef>
              <a:buNone/>
            </a:pPr>
            <a:r>
              <a:rPr lang="en-GB" sz="2000" dirty="0">
                <a:solidFill>
                  <a:srgbClr val="7030A0"/>
                </a:solidFill>
                <a:latin typeface="Courier New" panose="02070309020205020404" pitchFamily="49" charset="0"/>
                <a:cs typeface="Courier New" panose="02070309020205020404" pitchFamily="49" charset="0"/>
              </a:rPr>
              <a:t>    </a:t>
            </a:r>
            <a:r>
              <a:rPr lang="en-GB" sz="2000" dirty="0" err="1">
                <a:solidFill>
                  <a:srgbClr val="7030A0"/>
                </a:solidFill>
                <a:latin typeface="Courier New" panose="02070309020205020404" pitchFamily="49" charset="0"/>
                <a:cs typeface="Courier New" panose="02070309020205020404" pitchFamily="49" charset="0"/>
              </a:rPr>
              <a:t>self.deadlines</a:t>
            </a:r>
            <a:r>
              <a:rPr lang="en-GB" sz="2000" dirty="0">
                <a:solidFill>
                  <a:srgbClr val="7030A0"/>
                </a:solidFill>
                <a:latin typeface="Courier New" panose="02070309020205020404" pitchFamily="49" charset="0"/>
                <a:cs typeface="Courier New" panose="02070309020205020404" pitchFamily="49" charset="0"/>
              </a:rPr>
              <a:t> -= 1</a:t>
            </a:r>
          </a:p>
          <a:p>
            <a:pPr marL="0" indent="0">
              <a:spcBef>
                <a:spcPts val="0"/>
              </a:spcBef>
              <a:buNone/>
            </a:pPr>
            <a:r>
              <a:rPr lang="en-GB" sz="2000" dirty="0">
                <a:solidFill>
                  <a:srgbClr val="7030A0"/>
                </a:solidFill>
                <a:latin typeface="Courier New" panose="02070309020205020404" pitchFamily="49" charset="0"/>
                <a:cs typeface="Courier New" panose="02070309020205020404" pitchFamily="49" charset="0"/>
              </a:rPr>
              <a:t>  def </a:t>
            </a:r>
            <a:r>
              <a:rPr lang="en-GB" sz="2000" dirty="0" err="1">
                <a:solidFill>
                  <a:srgbClr val="7030A0"/>
                </a:solidFill>
                <a:latin typeface="Courier New" panose="02070309020205020404" pitchFamily="49" charset="0"/>
                <a:cs typeface="Courier New" panose="02070309020205020404" pitchFamily="49" charset="0"/>
              </a:rPr>
              <a:t>join_society</a:t>
            </a:r>
            <a:r>
              <a:rPr lang="en-GB" sz="2000" dirty="0">
                <a:solidFill>
                  <a:srgbClr val="7030A0"/>
                </a:solidFill>
                <a:latin typeface="Courier New" panose="02070309020205020404" pitchFamily="49" charset="0"/>
                <a:cs typeface="Courier New" panose="02070309020205020404" pitchFamily="49" charset="0"/>
              </a:rPr>
              <a:t>(self, </a:t>
            </a:r>
            <a:r>
              <a:rPr lang="en-GB" sz="2000" dirty="0" err="1">
                <a:solidFill>
                  <a:srgbClr val="7030A0"/>
                </a:solidFill>
                <a:latin typeface="Courier New" panose="02070309020205020404" pitchFamily="49" charset="0"/>
                <a:cs typeface="Courier New" panose="02070309020205020404" pitchFamily="49" charset="0"/>
              </a:rPr>
              <a:t>soc</a:t>
            </a:r>
            <a:r>
              <a:rPr lang="en-GB" sz="2000" dirty="0">
                <a:solidFill>
                  <a:srgbClr val="7030A0"/>
                </a:solidFill>
                <a:latin typeface="Courier New" panose="02070309020205020404" pitchFamily="49" charset="0"/>
                <a:cs typeface="Courier New" panose="02070309020205020404" pitchFamily="49" charset="0"/>
              </a:rPr>
              <a:t>):</a:t>
            </a:r>
          </a:p>
          <a:p>
            <a:pPr marL="0" indent="0">
              <a:spcBef>
                <a:spcPts val="0"/>
              </a:spcBef>
              <a:buNone/>
            </a:pPr>
            <a:r>
              <a:rPr lang="en-GB" sz="2000" dirty="0">
                <a:solidFill>
                  <a:srgbClr val="7030A0"/>
                </a:solidFill>
                <a:latin typeface="Courier New" panose="02070309020205020404" pitchFamily="49" charset="0"/>
                <a:cs typeface="Courier New" panose="02070309020205020404" pitchFamily="49" charset="0"/>
              </a:rPr>
              <a:t>    </a:t>
            </a:r>
            <a:r>
              <a:rPr lang="en-GB" sz="2000" dirty="0" err="1">
                <a:solidFill>
                  <a:srgbClr val="7030A0"/>
                </a:solidFill>
                <a:latin typeface="Courier New" panose="02070309020205020404" pitchFamily="49" charset="0"/>
                <a:cs typeface="Courier New" panose="02070309020205020404" pitchFamily="49" charset="0"/>
              </a:rPr>
              <a:t>self.societies.append</a:t>
            </a:r>
            <a:r>
              <a:rPr lang="en-GB" sz="2000" dirty="0">
                <a:solidFill>
                  <a:srgbClr val="7030A0"/>
                </a:solidFill>
                <a:latin typeface="Courier New" panose="02070309020205020404" pitchFamily="49" charset="0"/>
                <a:cs typeface="Courier New" panose="02070309020205020404" pitchFamily="49" charset="0"/>
              </a:rPr>
              <a:t>(</a:t>
            </a:r>
            <a:r>
              <a:rPr lang="en-GB" sz="2000" dirty="0" err="1">
                <a:solidFill>
                  <a:srgbClr val="7030A0"/>
                </a:solidFill>
                <a:latin typeface="Courier New" panose="02070309020205020404" pitchFamily="49" charset="0"/>
                <a:cs typeface="Courier New" panose="02070309020205020404" pitchFamily="49" charset="0"/>
              </a:rPr>
              <a:t>soc</a:t>
            </a:r>
            <a:r>
              <a:rPr lang="en-GB" sz="2000" dirty="0">
                <a:solidFill>
                  <a:srgbClr val="7030A0"/>
                </a:solidFill>
                <a:latin typeface="Courier New" panose="02070309020205020404" pitchFamily="49" charset="0"/>
                <a:cs typeface="Courier New" panose="02070309020205020404" pitchFamily="49" charset="0"/>
              </a:rPr>
              <a:t>)</a:t>
            </a:r>
          </a:p>
        </p:txBody>
      </p:sp>
      <p:sp>
        <p:nvSpPr>
          <p:cNvPr id="4" name="Footer Placeholder 3"/>
          <p:cNvSpPr>
            <a:spLocks noGrp="1"/>
          </p:cNvSpPr>
          <p:nvPr>
            <p:ph type="ftr" sz="quarter" idx="11"/>
          </p:nvPr>
        </p:nvSpPr>
        <p:spPr/>
        <p:txBody>
          <a:bodyPr/>
          <a:lstStyle/>
          <a:p>
            <a:r>
              <a:rPr lang="en-US"/>
              <a:t>lewis.gaul@seh.ox.ac.uk</a:t>
            </a:r>
            <a:endParaRPr lang="en-US" dirty="0"/>
          </a:p>
        </p:txBody>
      </p:sp>
      <p:sp>
        <p:nvSpPr>
          <p:cNvPr id="5" name="TextBox 4"/>
          <p:cNvSpPr txBox="1"/>
          <p:nvPr/>
        </p:nvSpPr>
        <p:spPr>
          <a:xfrm>
            <a:off x="6068291" y="618518"/>
            <a:ext cx="5715670" cy="2092881"/>
          </a:xfrm>
          <a:prstGeom prst="rect">
            <a:avLst/>
          </a:prstGeom>
          <a:noFill/>
        </p:spPr>
        <p:txBody>
          <a:bodyPr wrap="square" rtlCol="0">
            <a:spAutoFit/>
          </a:bodyPr>
          <a:lstStyle/>
          <a:p>
            <a:r>
              <a:rPr lang="en-GB" sz="2000" dirty="0">
                <a:cs typeface="Courier New" panose="02070309020205020404" pitchFamily="49" charset="0"/>
              </a:rPr>
              <a:t>Create an instance of a class in the same way you call a function – the </a:t>
            </a:r>
            <a:r>
              <a:rPr lang="en-GB" sz="2000" dirty="0">
                <a:latin typeface="Courier New" panose="02070309020205020404" pitchFamily="49" charset="0"/>
                <a:cs typeface="Courier New" panose="02070309020205020404" pitchFamily="49" charset="0"/>
              </a:rPr>
              <a:t>__</a:t>
            </a:r>
            <a:r>
              <a:rPr lang="en-GB" sz="2000" dirty="0" err="1">
                <a:latin typeface="Courier New" panose="02070309020205020404" pitchFamily="49" charset="0"/>
                <a:cs typeface="Courier New" panose="02070309020205020404" pitchFamily="49" charset="0"/>
              </a:rPr>
              <a:t>init</a:t>
            </a:r>
            <a:r>
              <a:rPr lang="en-GB" sz="2000" dirty="0">
                <a:latin typeface="Courier New" panose="02070309020205020404" pitchFamily="49" charset="0"/>
                <a:cs typeface="Courier New" panose="02070309020205020404" pitchFamily="49" charset="0"/>
              </a:rPr>
              <a:t>__</a:t>
            </a:r>
            <a:r>
              <a:rPr lang="en-GB" sz="2000" dirty="0">
                <a:cs typeface="Courier New" panose="02070309020205020404" pitchFamily="49" charset="0"/>
              </a:rPr>
              <a:t> method will be called.</a:t>
            </a:r>
          </a:p>
          <a:p>
            <a:r>
              <a:rPr lang="en-GB" dirty="0" err="1">
                <a:solidFill>
                  <a:srgbClr val="7030A0"/>
                </a:solidFill>
                <a:latin typeface="Courier New" panose="02070309020205020404" pitchFamily="49" charset="0"/>
                <a:cs typeface="Courier New" panose="02070309020205020404" pitchFamily="49" charset="0"/>
              </a:rPr>
              <a:t>lewis</a:t>
            </a:r>
            <a:r>
              <a:rPr lang="en-GB" dirty="0">
                <a:solidFill>
                  <a:srgbClr val="7030A0"/>
                </a:solidFill>
                <a:latin typeface="Courier New" panose="02070309020205020404" pitchFamily="49" charset="0"/>
                <a:cs typeface="Courier New" panose="02070309020205020404" pitchFamily="49" charset="0"/>
              </a:rPr>
              <a:t> = Student(2)</a:t>
            </a:r>
          </a:p>
          <a:p>
            <a:r>
              <a:rPr lang="en-GB" dirty="0" err="1">
                <a:solidFill>
                  <a:srgbClr val="7030A0"/>
                </a:solidFill>
                <a:latin typeface="Courier New" panose="02070309020205020404" pitchFamily="49" charset="0"/>
                <a:cs typeface="Courier New" panose="02070309020205020404" pitchFamily="49" charset="0"/>
              </a:rPr>
              <a:t>lewis.work</a:t>
            </a:r>
            <a:r>
              <a:rPr lang="en-GB" dirty="0">
                <a:solidFill>
                  <a:srgbClr val="7030A0"/>
                </a:solidFill>
                <a:latin typeface="Courier New" panose="02070309020205020404" pitchFamily="49" charset="0"/>
                <a:cs typeface="Courier New" panose="02070309020205020404" pitchFamily="49" charset="0"/>
              </a:rPr>
              <a:t>()</a:t>
            </a:r>
          </a:p>
          <a:p>
            <a:r>
              <a:rPr lang="en-GB" dirty="0">
                <a:solidFill>
                  <a:srgbClr val="7030A0"/>
                </a:solidFill>
                <a:latin typeface="Courier New" panose="02070309020205020404" pitchFamily="49" charset="0"/>
                <a:cs typeface="Courier New" panose="02070309020205020404" pitchFamily="49" charset="0"/>
              </a:rPr>
              <a:t>print(</a:t>
            </a:r>
            <a:r>
              <a:rPr lang="en-GB" dirty="0" err="1">
                <a:solidFill>
                  <a:srgbClr val="7030A0"/>
                </a:solidFill>
                <a:latin typeface="Courier New" panose="02070309020205020404" pitchFamily="49" charset="0"/>
                <a:cs typeface="Courier New" panose="02070309020205020404" pitchFamily="49" charset="0"/>
              </a:rPr>
              <a:t>lewis.deadlines</a:t>
            </a:r>
            <a:r>
              <a:rPr lang="en-GB" dirty="0">
                <a:solidFill>
                  <a:srgbClr val="7030A0"/>
                </a:solidFill>
                <a:latin typeface="Courier New" panose="02070309020205020404" pitchFamily="49" charset="0"/>
                <a:cs typeface="Courier New" panose="02070309020205020404" pitchFamily="49" charset="0"/>
              </a:rPr>
              <a:t>)</a:t>
            </a:r>
          </a:p>
          <a:p>
            <a:r>
              <a:rPr lang="en-GB" dirty="0" err="1">
                <a:solidFill>
                  <a:srgbClr val="7030A0"/>
                </a:solidFill>
                <a:latin typeface="Courier New" panose="02070309020205020404" pitchFamily="49" charset="0"/>
                <a:cs typeface="Courier New" panose="02070309020205020404" pitchFamily="49" charset="0"/>
              </a:rPr>
              <a:t>lewis.join_society</a:t>
            </a:r>
            <a:r>
              <a:rPr lang="en-GB" dirty="0">
                <a:solidFill>
                  <a:srgbClr val="7030A0"/>
                </a:solidFill>
                <a:latin typeface="Courier New" panose="02070309020205020404" pitchFamily="49" charset="0"/>
                <a:cs typeface="Courier New" panose="02070309020205020404" pitchFamily="49" charset="0"/>
              </a:rPr>
              <a:t>(“</a:t>
            </a:r>
            <a:r>
              <a:rPr lang="en-GB" dirty="0" err="1">
                <a:solidFill>
                  <a:srgbClr val="7030A0"/>
                </a:solidFill>
                <a:latin typeface="Courier New" panose="02070309020205020404" pitchFamily="49" charset="0"/>
                <a:cs typeface="Courier New" panose="02070309020205020404" pitchFamily="49" charset="0"/>
              </a:rPr>
              <a:t>CodeSoc</a:t>
            </a:r>
            <a:r>
              <a:rPr lang="en-GB" dirty="0">
                <a:solidFill>
                  <a:srgbClr val="7030A0"/>
                </a:solidFill>
                <a:latin typeface="Courier New" panose="02070309020205020404" pitchFamily="49" charset="0"/>
                <a:cs typeface="Courier New" panose="02070309020205020404" pitchFamily="49" charset="0"/>
              </a:rPr>
              <a:t>”)</a:t>
            </a:r>
          </a:p>
          <a:p>
            <a:endParaRPr lang="en-GB" dirty="0">
              <a:solidFill>
                <a:srgbClr val="7030A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0934034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Challenge 5</a:t>
            </a:r>
          </a:p>
        </p:txBody>
      </p:sp>
      <p:sp>
        <p:nvSpPr>
          <p:cNvPr id="3" name="Content Placeholder 2"/>
          <p:cNvSpPr>
            <a:spLocks noGrp="1"/>
          </p:cNvSpPr>
          <p:nvPr>
            <p:ph idx="1"/>
          </p:nvPr>
        </p:nvSpPr>
        <p:spPr>
          <a:solidFill>
            <a:srgbClr val="36AAC5"/>
          </a:solidFill>
        </p:spPr>
        <p:txBody>
          <a:bodyPr>
            <a:normAutofit/>
          </a:bodyPr>
          <a:lstStyle/>
          <a:p>
            <a:r>
              <a:rPr lang="en-GB" dirty="0"/>
              <a:t>Go to </a:t>
            </a:r>
            <a:r>
              <a:rPr lang="en-GB" dirty="0">
                <a:solidFill>
                  <a:srgbClr val="7030A0"/>
                </a:solidFill>
              </a:rPr>
              <a:t>github.com/</a:t>
            </a:r>
            <a:r>
              <a:rPr lang="en-GB" dirty="0" err="1">
                <a:solidFill>
                  <a:srgbClr val="7030A0"/>
                </a:solidFill>
              </a:rPr>
              <a:t>LewisGaul</a:t>
            </a:r>
            <a:r>
              <a:rPr lang="en-GB" dirty="0">
                <a:solidFill>
                  <a:srgbClr val="7030A0"/>
                </a:solidFill>
              </a:rPr>
              <a:t>/python-tutorial</a:t>
            </a:r>
            <a:r>
              <a:rPr lang="en-GB" dirty="0"/>
              <a:t>, download </a:t>
            </a:r>
            <a:r>
              <a:rPr lang="en-GB" dirty="0">
                <a:latin typeface="Courier New" panose="02070309020205020404" pitchFamily="49" charset="0"/>
                <a:cs typeface="Courier New" panose="02070309020205020404" pitchFamily="49" charset="0"/>
              </a:rPr>
              <a:t>challenge5.py</a:t>
            </a:r>
            <a:endParaRPr lang="en-GB" dirty="0">
              <a:solidFill>
                <a:srgbClr val="7030A0"/>
              </a:solidFill>
              <a:latin typeface="Courier New" panose="02070309020205020404" pitchFamily="49" charset="0"/>
              <a:cs typeface="Courier New" panose="02070309020205020404" pitchFamily="49" charset="0"/>
            </a:endParaRPr>
          </a:p>
          <a:p>
            <a:r>
              <a:rPr lang="en-GB" dirty="0"/>
              <a:t>Work out how the code works (try adding in some print statements)</a:t>
            </a:r>
          </a:p>
          <a:p>
            <a:r>
              <a:rPr lang="en-GB" dirty="0"/>
              <a:t>Write comments with ‘#’ to explain how it works</a:t>
            </a:r>
          </a:p>
          <a:p>
            <a:r>
              <a:rPr lang="en-GB" dirty="0"/>
              <a:t>When you understand it all have a go at the challenge</a:t>
            </a:r>
          </a:p>
          <a:p>
            <a:r>
              <a:rPr lang="en-GB" dirty="0"/>
              <a:t>Try to use sensible variable names</a:t>
            </a:r>
          </a:p>
          <a:p>
            <a:r>
              <a:rPr lang="en-GB" dirty="0"/>
              <a:t>Avoid using too many indented layers or repeating code</a:t>
            </a:r>
          </a:p>
        </p:txBody>
      </p:sp>
      <p:sp>
        <p:nvSpPr>
          <p:cNvPr id="4" name="Footer Placeholder 3"/>
          <p:cNvSpPr>
            <a:spLocks noGrp="1"/>
          </p:cNvSpPr>
          <p:nvPr>
            <p:ph type="ftr" sz="quarter" idx="11"/>
          </p:nvPr>
        </p:nvSpPr>
        <p:spPr/>
        <p:txBody>
          <a:bodyPr/>
          <a:lstStyle/>
          <a:p>
            <a:r>
              <a:rPr lang="en-US"/>
              <a:t>lewis.gaul@seh.ox.ac.uk</a:t>
            </a:r>
            <a:endParaRPr lang="en-US" dirty="0"/>
          </a:p>
        </p:txBody>
      </p:sp>
    </p:spTree>
    <p:extLst>
      <p:ext uri="{BB962C8B-B14F-4D97-AF65-F5344CB8AC3E}">
        <p14:creationId xmlns:p14="http://schemas.microsoft.com/office/powerpoint/2010/main" val="41556100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Circuit</Template>
  <TotalTime>6906</TotalTime>
  <Words>870</Words>
  <Application>Microsoft Office PowerPoint</Application>
  <PresentationFormat>Widescreen</PresentationFormat>
  <Paragraphs>56</Paragraphs>
  <Slides>4</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Calibri</vt:lpstr>
      <vt:lpstr>Courier New</vt:lpstr>
      <vt:lpstr>Trebuchet MS</vt:lpstr>
      <vt:lpstr>Tw Cen MT</vt:lpstr>
      <vt:lpstr>Circuit</vt:lpstr>
      <vt:lpstr>Beginners’ Python - Classes</vt:lpstr>
      <vt:lpstr>What is a class?</vt:lpstr>
      <vt:lpstr>Creating classes</vt:lpstr>
      <vt:lpstr>Challenge 5</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Beginners’ Python</dc:title>
  <dc:creator>L Gaul</dc:creator>
  <cp:lastModifiedBy>L Gaul</cp:lastModifiedBy>
  <cp:revision>49</cp:revision>
  <dcterms:created xsi:type="dcterms:W3CDTF">2016-12-26T19:03:43Z</dcterms:created>
  <dcterms:modified xsi:type="dcterms:W3CDTF">2017-02-18T18:00:49Z</dcterms:modified>
</cp:coreProperties>
</file>