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88" r:id="rId4"/>
    <p:sldId id="289" r:id="rId5"/>
    <p:sldId id="263"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 id="257"/>
          </p14:sldIdLst>
        </p14:section>
        <p14:section name="Week 2 - lists, ifs, loops" id="{FB578273-FB69-4C74-870A-1CBB668726A2}">
          <p14:sldIdLst>
            <p14:sldId id="288"/>
            <p14:sldId id="289"/>
            <p14:sldId id="263"/>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43"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23/01/2017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recap data types – ask audience to name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[Illustrate indexing on whiteboard]</a:t>
            </a:r>
          </a:p>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201110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the help function]</a:t>
            </a:r>
          </a:p>
          <a:p>
            <a:r>
              <a:rPr lang="en-GB" dirty="0"/>
              <a:t>[Demonstrate list functions and methods in shell and get everyone to try it]</a:t>
            </a:r>
          </a:p>
        </p:txBody>
      </p:sp>
      <p:sp>
        <p:nvSpPr>
          <p:cNvPr id="4" name="Slide Number Placeholder 3"/>
          <p:cNvSpPr>
            <a:spLocks noGrp="1"/>
          </p:cNvSpPr>
          <p:nvPr>
            <p:ph type="sldNum" sz="quarter" idx="10"/>
          </p:nvPr>
        </p:nvSpPr>
        <p:spPr/>
        <p:txBody>
          <a:bodyPr/>
          <a:lstStyle/>
          <a:p>
            <a:fld id="{6E50C31B-5128-4CB2-8D4B-CBF503D17F3C}" type="slidenum">
              <a:rPr lang="en-GB" smtClean="0"/>
              <a:t>4</a:t>
            </a:fld>
            <a:endParaRPr lang="en-GB"/>
          </a:p>
        </p:txBody>
      </p:sp>
    </p:spTree>
    <p:extLst>
      <p:ext uri="{BB962C8B-B14F-4D97-AF65-F5344CB8AC3E}">
        <p14:creationId xmlns:p14="http://schemas.microsoft.com/office/powerpoint/2010/main" val="31036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example in shell, showing how to handle multiple conditions. Get everyone to try it]</a:t>
            </a:r>
          </a:p>
        </p:txBody>
      </p:sp>
      <p:sp>
        <p:nvSpPr>
          <p:cNvPr id="4" name="Slide Number Placeholder 3"/>
          <p:cNvSpPr>
            <a:spLocks noGrp="1"/>
          </p:cNvSpPr>
          <p:nvPr>
            <p:ph type="sldNum" sz="quarter" idx="10"/>
          </p:nvPr>
        </p:nvSpPr>
        <p:spPr/>
        <p:txBody>
          <a:bodyPr/>
          <a:lstStyle/>
          <a:p>
            <a:fld id="{6E50C31B-5128-4CB2-8D4B-CBF503D17F3C}" type="slidenum">
              <a:rPr lang="en-GB" smtClean="0"/>
              <a:t>5</a:t>
            </a:fld>
            <a:endParaRPr lang="en-GB"/>
          </a:p>
        </p:txBody>
      </p:sp>
    </p:spTree>
    <p:extLst>
      <p:ext uri="{BB962C8B-B14F-4D97-AF65-F5344CB8AC3E}">
        <p14:creationId xmlns:p14="http://schemas.microsoft.com/office/powerpoint/2010/main" val="149711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simpler while loop first e.g. x=1; while x&lt;10: y=x**3; if y&gt;50: print(x, y);; if y&gt;500: break;; x+=1]</a:t>
            </a:r>
          </a:p>
          <a:p>
            <a:r>
              <a:rPr lang="en-GB" dirty="0"/>
              <a:t>[Show for loop, explain </a:t>
            </a:r>
            <a:r>
              <a:rPr lang="en-GB" dirty="0" err="1"/>
              <a:t>iterable</a:t>
            </a:r>
            <a:r>
              <a:rPr lang="en-GB" dirty="0"/>
              <a:t> (</a:t>
            </a:r>
            <a:r>
              <a:rPr lang="en-GB" dirty="0" err="1"/>
              <a:t>inc.</a:t>
            </a:r>
            <a:r>
              <a:rPr lang="en-GB" dirty="0"/>
              <a:t> range), explain dummy variable]</a:t>
            </a:r>
          </a:p>
          <a:p>
            <a:r>
              <a:rPr lang="en-GB" dirty="0"/>
              <a:t>[Get everyone to try both]</a:t>
            </a:r>
          </a:p>
        </p:txBody>
      </p:sp>
      <p:sp>
        <p:nvSpPr>
          <p:cNvPr id="4" name="Slide Number Placeholder 3"/>
          <p:cNvSpPr>
            <a:spLocks noGrp="1"/>
          </p:cNvSpPr>
          <p:nvPr>
            <p:ph type="sldNum" sz="quarter" idx="10"/>
          </p:nvPr>
        </p:nvSpPr>
        <p:spPr/>
        <p:txBody>
          <a:bodyPr/>
          <a:lstStyle/>
          <a:p>
            <a:fld id="{6E50C31B-5128-4CB2-8D4B-CBF503D17F3C}" type="slidenum">
              <a:rPr lang="en-GB" smtClean="0"/>
              <a:t>6</a:t>
            </a:fld>
            <a:endParaRPr lang="en-GB"/>
          </a:p>
        </p:txBody>
      </p:sp>
    </p:spTree>
    <p:extLst>
      <p:ext uri="{BB962C8B-B14F-4D97-AF65-F5344CB8AC3E}">
        <p14:creationId xmlns:p14="http://schemas.microsoft.com/office/powerpoint/2010/main" val="1925947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1/23/2017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1/23/2017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1/23/2017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1/23/2017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1/23/2017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1/23/2017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1/23/2017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
        <p:nvSpPr>
          <p:cNvPr id="6" name="Oval 5">
            <a:hlinkClick r:id="rId4" action="ppaction://hlinksldjump"/>
          </p:cNvPr>
          <p:cNvSpPr/>
          <p:nvPr/>
        </p:nvSpPr>
        <p:spPr>
          <a:xfrm>
            <a:off x="7739834" y="4807635"/>
            <a:ext cx="548640" cy="6049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1</a:t>
            </a:r>
          </a:p>
        </p:txBody>
      </p:sp>
      <p:sp>
        <p:nvSpPr>
          <p:cNvPr id="7" name="Oval 6">
            <a:hlinkClick r:id="rId5" action="ppaction://hlinksldjump"/>
          </p:cNvPr>
          <p:cNvSpPr/>
          <p:nvPr/>
        </p:nvSpPr>
        <p:spPr>
          <a:xfrm>
            <a:off x="8471786" y="4807635"/>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2</a:t>
            </a:r>
          </a:p>
        </p:txBody>
      </p:sp>
      <p:sp>
        <p:nvSpPr>
          <p:cNvPr id="8" name="Oval 7">
            <a:hlinkClick r:id="" action="ppaction://noaction"/>
          </p:cNvPr>
          <p:cNvSpPr/>
          <p:nvPr/>
        </p:nvSpPr>
        <p:spPr>
          <a:xfrm>
            <a:off x="9212036" y="4805291"/>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3</a:t>
            </a:r>
          </a:p>
        </p:txBody>
      </p:sp>
      <p:sp>
        <p:nvSpPr>
          <p:cNvPr id="9" name="Oval 8">
            <a:hlinkClick r:id="" action="ppaction://noaction"/>
          </p:cNvPr>
          <p:cNvSpPr/>
          <p:nvPr/>
        </p:nvSpPr>
        <p:spPr>
          <a:xfrm>
            <a:off x="9952286" y="4805290"/>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4</a:t>
            </a:r>
          </a:p>
        </p:txBody>
      </p:sp>
      <p:sp>
        <p:nvSpPr>
          <p:cNvPr id="10" name="Oval 9">
            <a:hlinkClick r:id="" action="ppaction://noaction"/>
          </p:cNvPr>
          <p:cNvSpPr/>
          <p:nvPr/>
        </p:nvSpPr>
        <p:spPr>
          <a:xfrm>
            <a:off x="7739834" y="5584706"/>
            <a:ext cx="548640" cy="604911"/>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5</a:t>
            </a:r>
          </a:p>
        </p:txBody>
      </p:sp>
      <p:sp>
        <p:nvSpPr>
          <p:cNvPr id="11" name="Oval 10"/>
          <p:cNvSpPr/>
          <p:nvPr/>
        </p:nvSpPr>
        <p:spPr>
          <a:xfrm>
            <a:off x="8471786" y="5584706"/>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6</a:t>
            </a:r>
          </a:p>
        </p:txBody>
      </p:sp>
      <p:sp>
        <p:nvSpPr>
          <p:cNvPr id="12" name="Oval 11"/>
          <p:cNvSpPr/>
          <p:nvPr/>
        </p:nvSpPr>
        <p:spPr>
          <a:xfrm>
            <a:off x="9212036" y="5582362"/>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7</a:t>
            </a:r>
          </a:p>
        </p:txBody>
      </p:sp>
      <p:sp>
        <p:nvSpPr>
          <p:cNvPr id="13" name="Oval 12"/>
          <p:cNvSpPr/>
          <p:nvPr/>
        </p:nvSpPr>
        <p:spPr>
          <a:xfrm>
            <a:off x="9952286" y="5582361"/>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Outline</a:t>
            </a:r>
          </a:p>
        </p:txBody>
      </p:sp>
      <p:sp>
        <p:nvSpPr>
          <p:cNvPr id="3" name="Content Placeholder 2"/>
          <p:cNvSpPr>
            <a:spLocks noGrp="1"/>
          </p:cNvSpPr>
          <p:nvPr>
            <p:ph idx="1"/>
          </p:nvPr>
        </p:nvSpPr>
        <p:spPr>
          <a:xfrm>
            <a:off x="1141412" y="1843548"/>
            <a:ext cx="9905999" cy="3947653"/>
          </a:xfrm>
          <a:solidFill>
            <a:srgbClr val="36AAC5"/>
          </a:solidFill>
        </p:spPr>
        <p:txBody>
          <a:bodyPr>
            <a:normAutofit fontScale="92500" lnSpcReduction="10000"/>
          </a:bodyPr>
          <a:lstStyle/>
          <a:p>
            <a:r>
              <a:rPr lang="en-GB" dirty="0"/>
              <a:t>Installation &amp; setup</a:t>
            </a:r>
          </a:p>
          <a:p>
            <a:r>
              <a:rPr lang="en-GB" dirty="0"/>
              <a:t>Introduction to data types</a:t>
            </a:r>
          </a:p>
          <a:p>
            <a:r>
              <a:rPr lang="en-GB" dirty="0"/>
              <a:t>Introduction to if statements and loops</a:t>
            </a:r>
          </a:p>
          <a:p>
            <a:r>
              <a:rPr lang="en-GB" dirty="0"/>
              <a:t>Using built-in functions, defining new functions and using them</a:t>
            </a:r>
          </a:p>
          <a:p>
            <a:r>
              <a:rPr lang="en-GB" dirty="0"/>
              <a:t>Using libraries – time, maths, GUI</a:t>
            </a:r>
          </a:p>
          <a:p>
            <a:r>
              <a:rPr lang="en-GB" dirty="0"/>
              <a:t>Introduction to classes</a:t>
            </a:r>
          </a:p>
          <a:p>
            <a:r>
              <a:rPr lang="en-GB" dirty="0"/>
              <a:t>Creating and using your own classes</a:t>
            </a:r>
          </a:p>
          <a:p>
            <a:r>
              <a:rPr lang="en-GB" dirty="0"/>
              <a:t>Steps to make </a:t>
            </a:r>
            <a:r>
              <a:rPr lang="en-GB"/>
              <a:t>a game</a:t>
            </a:r>
            <a:endParaRPr lang="en-GB" dirty="0"/>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6569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Indexing</a:t>
            </a:r>
          </a:p>
        </p:txBody>
      </p:sp>
      <p:sp>
        <p:nvSpPr>
          <p:cNvPr id="3" name="Content Placeholder 2"/>
          <p:cNvSpPr>
            <a:spLocks noGrp="1"/>
          </p:cNvSpPr>
          <p:nvPr>
            <p:ph idx="1"/>
          </p:nvPr>
        </p:nvSpPr>
        <p:spPr>
          <a:xfrm>
            <a:off x="1141412" y="2097088"/>
            <a:ext cx="9905999" cy="3669532"/>
          </a:xfrm>
          <a:solidFill>
            <a:srgbClr val="36AAC5"/>
          </a:solidFill>
        </p:spPr>
        <p:txBody>
          <a:bodyPr numCol="1">
            <a:normAutofit/>
          </a:bodyPr>
          <a:lstStyle/>
          <a:p>
            <a:pPr>
              <a:spcBef>
                <a:spcPts val="1200"/>
              </a:spcBef>
            </a:pPr>
            <a:r>
              <a:rPr lang="en-GB" dirty="0">
                <a:cs typeface="Courier New" panose="02070309020205020404" pitchFamily="49" charset="0"/>
              </a:rPr>
              <a:t>Create a list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 = [3, -4, 2, 0, 3, 9]</a:t>
            </a:r>
            <a:endParaRPr lang="en-GB" dirty="0">
              <a:cs typeface="Courier New" panose="02070309020205020404" pitchFamily="49" charset="0"/>
            </a:endParaRPr>
          </a:p>
          <a:p>
            <a:pPr>
              <a:spcBef>
                <a:spcPts val="1200"/>
              </a:spcBef>
            </a:pPr>
            <a:r>
              <a:rPr lang="en-GB" dirty="0">
                <a:cs typeface="Courier New" panose="02070309020205020404" pitchFamily="49" charset="0"/>
              </a:rPr>
              <a:t>Indexing: </a:t>
            </a:r>
            <a:r>
              <a:rPr lang="en-GB" dirty="0">
                <a:latin typeface="Courier New" panose="02070309020205020404" pitchFamily="49" charset="0"/>
                <a:cs typeface="Courier New" panose="02070309020205020404" pitchFamily="49" charset="0"/>
              </a:rPr>
              <a:t>list[index]</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[0]</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[-2]</a:t>
            </a:r>
          </a:p>
          <a:p>
            <a:pPr>
              <a:spcBef>
                <a:spcPts val="1200"/>
              </a:spcBef>
            </a:pPr>
            <a:r>
              <a:rPr lang="en-GB" dirty="0">
                <a:cs typeface="Courier New" panose="02070309020205020404" pitchFamily="49" charset="0"/>
              </a:rPr>
              <a:t>Slicing: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start:end</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[1:3]</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r>
              <a:rPr lang="en-GB" dirty="0">
                <a:latin typeface="+mj-lt"/>
                <a:cs typeface="Courier New" panose="02070309020205020404" pitchFamily="49" charset="0"/>
              </a:rPr>
              <a:t> (copy the whole list)</a:t>
            </a:r>
          </a:p>
          <a:p>
            <a:pPr>
              <a:spcBef>
                <a:spcPts val="1200"/>
              </a:spcBef>
            </a:pPr>
            <a:r>
              <a:rPr lang="en-GB" dirty="0">
                <a:cs typeface="Courier New" panose="02070309020205020404" pitchFamily="49" charset="0"/>
              </a:rPr>
              <a:t>More complex slicing: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start:end:step</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a:t>
            </a:r>
            <a:r>
              <a:rPr lang="en-GB" dirty="0">
                <a:latin typeface="+mj-lt"/>
                <a:cs typeface="Courier New" panose="02070309020205020404" pitchFamily="49" charset="0"/>
              </a:rPr>
              <a:t> (reverse the list)</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216783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Operations</a:t>
            </a:r>
          </a:p>
        </p:txBody>
      </p:sp>
      <p:sp>
        <p:nvSpPr>
          <p:cNvPr id="3" name="Content Placeholder 2"/>
          <p:cNvSpPr>
            <a:spLocks noGrp="1"/>
          </p:cNvSpPr>
          <p:nvPr>
            <p:ph idx="1"/>
          </p:nvPr>
        </p:nvSpPr>
        <p:spPr>
          <a:xfrm>
            <a:off x="1141412" y="2097088"/>
            <a:ext cx="9905999" cy="3669531"/>
          </a:xfrm>
          <a:solidFill>
            <a:srgbClr val="36AAC5"/>
          </a:solidFill>
        </p:spPr>
        <p:txBody>
          <a:bodyPr numCol="1">
            <a:normAutofit/>
          </a:bodyPr>
          <a:lstStyle/>
          <a:p>
            <a:pPr>
              <a:spcBef>
                <a:spcPts val="1200"/>
              </a:spcBef>
            </a:pPr>
            <a:r>
              <a:rPr lang="en-GB" dirty="0">
                <a:cs typeface="Courier New" panose="02070309020205020404" pitchFamily="49" charset="0"/>
              </a:rPr>
              <a:t>Addition, multiplication: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 2]</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3*</a:t>
            </a:r>
            <a:r>
              <a:rPr lang="en-GB" dirty="0" err="1">
                <a:solidFill>
                  <a:srgbClr val="7030A0"/>
                </a:solidFill>
                <a:latin typeface="Courier New" panose="02070309020205020404" pitchFamily="49" charset="0"/>
                <a:cs typeface="Courier New" panose="02070309020205020404" pitchFamily="49" charset="0"/>
              </a:rPr>
              <a:t>my_list</a:t>
            </a:r>
            <a:endParaRPr lang="en-GB" dirty="0">
              <a:solidFill>
                <a:srgbClr val="7030A0"/>
              </a:solidFill>
              <a:latin typeface="Courier New" panose="02070309020205020404" pitchFamily="49" charset="0"/>
              <a:cs typeface="Courier New" panose="02070309020205020404" pitchFamily="49" charset="0"/>
            </a:endParaRPr>
          </a:p>
          <a:p>
            <a:pPr>
              <a:spcBef>
                <a:spcPts val="1200"/>
              </a:spcBef>
            </a:pPr>
            <a:r>
              <a:rPr lang="en-GB" dirty="0">
                <a:cs typeface="Courier New" panose="02070309020205020404" pitchFamily="49" charset="0"/>
              </a:rPr>
              <a:t>Create a list with </a:t>
            </a:r>
            <a:r>
              <a:rPr lang="en-GB" dirty="0">
                <a:latin typeface="Courier New" panose="02070309020205020404" pitchFamily="49" charset="0"/>
                <a:cs typeface="Courier New" panose="02070309020205020404" pitchFamily="49" charset="0"/>
              </a:rPr>
              <a:t>range</a:t>
            </a:r>
            <a:r>
              <a:rPr lang="en-GB" dirty="0">
                <a:latin typeface="+mj-lt"/>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list(range(10))</a:t>
            </a:r>
            <a:r>
              <a:rPr lang="en-GB" dirty="0">
                <a:latin typeface="+mj-lt"/>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list(range(1,10,2))</a:t>
            </a:r>
          </a:p>
          <a:p>
            <a:pPr>
              <a:spcBef>
                <a:spcPts val="1200"/>
              </a:spcBef>
            </a:pPr>
            <a:r>
              <a:rPr lang="en-GB" dirty="0">
                <a:cs typeface="Courier New" panose="02070309020205020404" pitchFamily="49" charset="0"/>
              </a:rPr>
              <a:t>List functions: </a:t>
            </a:r>
            <a:r>
              <a:rPr lang="en-GB" dirty="0" err="1">
                <a:solidFill>
                  <a:srgbClr val="7030A0"/>
                </a:solidFill>
                <a:latin typeface="Courier New" panose="02070309020205020404" pitchFamily="49" charset="0"/>
                <a:cs typeface="Courier New" panose="02070309020205020404" pitchFamily="49" charset="0"/>
              </a:rPr>
              <a:t>len</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sorted(</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p>
          <a:p>
            <a:pPr>
              <a:spcBef>
                <a:spcPts val="1200"/>
              </a:spcBef>
            </a:pPr>
            <a:r>
              <a:rPr lang="en-GB" dirty="0">
                <a:cs typeface="Courier New" panose="02070309020205020404" pitchFamily="49" charset="0"/>
              </a:rPr>
              <a:t>List methods: </a:t>
            </a:r>
            <a:r>
              <a:rPr lang="en-GB" dirty="0" err="1">
                <a:solidFill>
                  <a:srgbClr val="7030A0"/>
                </a:solidFill>
                <a:latin typeface="Courier New" panose="02070309020205020404" pitchFamily="49" charset="0"/>
                <a:cs typeface="Courier New" panose="02070309020205020404" pitchFamily="49" charset="0"/>
              </a:rPr>
              <a:t>my_list.append</a:t>
            </a:r>
            <a:r>
              <a:rPr lang="en-GB" dirty="0">
                <a:solidFill>
                  <a:srgbClr val="7030A0"/>
                </a:solidFill>
                <a:latin typeface="Courier New" panose="02070309020205020404" pitchFamily="49" charset="0"/>
                <a:cs typeface="Courier New" panose="02070309020205020404" pitchFamily="49" charset="0"/>
              </a:rPr>
              <a:t>(‘a’)</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my_list.insert</a:t>
            </a:r>
            <a:r>
              <a:rPr lang="en-GB" dirty="0">
                <a:solidFill>
                  <a:srgbClr val="7030A0"/>
                </a:solidFill>
                <a:latin typeface="Courier New" panose="02070309020205020404" pitchFamily="49" charset="0"/>
                <a:cs typeface="Courier New" panose="02070309020205020404" pitchFamily="49" charset="0"/>
              </a:rPr>
              <a:t>(0, 35)</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my_list.pop</a:t>
            </a:r>
            <a:r>
              <a:rPr lang="en-GB" dirty="0">
                <a:solidFill>
                  <a:srgbClr val="7030A0"/>
                </a:solidFill>
                <a:latin typeface="Courier New" panose="02070309020205020404" pitchFamily="49" charset="0"/>
                <a:cs typeface="Courier New" panose="02070309020205020404" pitchFamily="49" charset="0"/>
              </a:rPr>
              <a:t>(2)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my_list.remove</a:t>
            </a:r>
            <a:r>
              <a:rPr lang="en-GB" dirty="0">
                <a:solidFill>
                  <a:srgbClr val="7030A0"/>
                </a:solidFill>
                <a:latin typeface="Courier New" panose="02070309020205020404" pitchFamily="49" charset="0"/>
                <a:cs typeface="Courier New" panose="02070309020205020404" pitchFamily="49" charset="0"/>
              </a:rPr>
              <a:t>(‘a’)</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my_list.index</a:t>
            </a:r>
            <a:r>
              <a:rPr lang="en-GB" dirty="0">
                <a:solidFill>
                  <a:srgbClr val="7030A0"/>
                </a:solidFill>
                <a:latin typeface="Courier New" panose="02070309020205020404" pitchFamily="49" charset="0"/>
                <a:cs typeface="Courier New" panose="02070309020205020404" pitchFamily="49" charset="0"/>
              </a:rPr>
              <a:t>(35)</a:t>
            </a:r>
          </a:p>
          <a:p>
            <a:pPr>
              <a:spcBef>
                <a:spcPts val="1200"/>
              </a:spcBef>
            </a:pPr>
            <a:endParaRPr lang="en-GB"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5571242" y="755370"/>
            <a:ext cx="5476170" cy="1015663"/>
          </a:xfrm>
          <a:prstGeom prst="rect">
            <a:avLst/>
          </a:prstGeom>
          <a:noFill/>
        </p:spPr>
        <p:txBody>
          <a:bodyPr wrap="square" rtlCol="0">
            <a:spAutoFit/>
          </a:bodyPr>
          <a:lstStyle/>
          <a:p>
            <a:pPr algn="ctr"/>
            <a:r>
              <a:rPr lang="en-GB" sz="2000" dirty="0">
                <a:cs typeface="Courier New" panose="02070309020205020404" pitchFamily="49" charset="0"/>
              </a:rPr>
              <a:t>Type help([function/object]) in the shell to see information about how to use the function/object, e.g. </a:t>
            </a:r>
            <a:r>
              <a:rPr lang="en-GB" sz="2000" dirty="0">
                <a:solidFill>
                  <a:srgbClr val="7030A0"/>
                </a:solidFill>
                <a:latin typeface="Courier New" panose="02070309020205020404" pitchFamily="49" charset="0"/>
                <a:cs typeface="Courier New" panose="02070309020205020404" pitchFamily="49" charset="0"/>
              </a:rPr>
              <a:t>help(range)</a:t>
            </a:r>
            <a:r>
              <a:rPr lang="en-GB" sz="2000" dirty="0">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help(</a:t>
            </a:r>
            <a:r>
              <a:rPr lang="en-GB" sz="2000" dirty="0" err="1">
                <a:solidFill>
                  <a:srgbClr val="7030A0"/>
                </a:solidFill>
                <a:latin typeface="Courier New" panose="02070309020205020404" pitchFamily="49" charset="0"/>
                <a:cs typeface="Courier New" panose="02070309020205020404" pitchFamily="49" charset="0"/>
              </a:rPr>
              <a:t>len</a:t>
            </a:r>
            <a:r>
              <a:rPr lang="en-GB" sz="2000" dirty="0">
                <a:solidFill>
                  <a:srgbClr val="7030A0"/>
                </a:solidFill>
                <a:latin typeface="Courier New" panose="02070309020205020404" pitchFamily="49" charset="0"/>
                <a:cs typeface="Courier New" panose="02070309020205020404" pitchFamily="49" charset="0"/>
              </a:rPr>
              <a:t>)</a:t>
            </a:r>
            <a:r>
              <a:rPr lang="en-GB" sz="2000" dirty="0">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help(list)</a:t>
            </a:r>
          </a:p>
        </p:txBody>
      </p:sp>
    </p:spTree>
    <p:extLst>
      <p:ext uri="{BB962C8B-B14F-4D97-AF65-F5344CB8AC3E}">
        <p14:creationId xmlns:p14="http://schemas.microsoft.com/office/powerpoint/2010/main" val="312491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Courier New" panose="02070309020205020404" pitchFamily="49" charset="0"/>
              </a:rPr>
              <a:t>If</a:t>
            </a:r>
            <a:r>
              <a:rPr lang="en-GB" dirty="0"/>
              <a:t> Statements</a:t>
            </a:r>
          </a:p>
        </p:txBody>
      </p:sp>
      <p:sp>
        <p:nvSpPr>
          <p:cNvPr id="3" name="Content Placeholder 2"/>
          <p:cNvSpPr>
            <a:spLocks noGrp="1"/>
          </p:cNvSpPr>
          <p:nvPr>
            <p:ph idx="1"/>
          </p:nvPr>
        </p:nvSpPr>
        <p:spPr>
          <a:solidFill>
            <a:srgbClr val="36AAC5"/>
          </a:solidFill>
        </p:spPr>
        <p:txBody>
          <a:bodyPr numCol="2">
            <a:normAutofit lnSpcReduction="100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 </a:t>
            </a:r>
            <a:r>
              <a:rPr lang="en-GB" dirty="0"/>
              <a:t>(optional)</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[and this]</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 </a:t>
            </a:r>
            <a:r>
              <a:rPr lang="en-GB" dirty="0"/>
              <a:t>(optional)</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x &gt;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print(“Positive”)</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x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print(“Zero”)</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a:t>
            </a: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print(“Negative”)</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223819" y="679956"/>
            <a:ext cx="4823592" cy="1015663"/>
          </a:xfrm>
          <a:prstGeom prst="rect">
            <a:avLst/>
          </a:prstGeom>
          <a:noFill/>
        </p:spPr>
        <p:txBody>
          <a:bodyPr wrap="square" rtlCol="0">
            <a:spAutoFit/>
          </a:bodyPr>
          <a:lstStyle/>
          <a:p>
            <a:pPr algn="ctr"/>
            <a:r>
              <a:rPr lang="en-GB" sz="2000" dirty="0">
                <a:cs typeface="Courier New" panose="02070309020205020404" pitchFamily="49" charset="0"/>
              </a:rPr>
              <a:t>Remember the </a:t>
            </a:r>
            <a:r>
              <a:rPr lang="en-GB" sz="2000" b="1" dirty="0">
                <a:cs typeface="Courier New" panose="02070309020205020404" pitchFamily="49" charset="0"/>
              </a:rPr>
              <a:t>colon</a:t>
            </a:r>
            <a:r>
              <a:rPr lang="en-GB" sz="2000" dirty="0">
                <a:cs typeface="Courier New" panose="02070309020205020404" pitchFamily="49" charset="0"/>
              </a:rPr>
              <a:t> after the </a:t>
            </a:r>
            <a:r>
              <a:rPr lang="en-GB" sz="2000" dirty="0">
                <a:latin typeface="Courier New" panose="02070309020205020404" pitchFamily="49" charset="0"/>
                <a:cs typeface="Courier New" panose="02070309020205020404" pitchFamily="49" charset="0"/>
              </a:rPr>
              <a:t>if</a:t>
            </a:r>
            <a:r>
              <a:rPr lang="en-GB" sz="2000" dirty="0">
                <a:cs typeface="Courier New" panose="02070309020205020404" pitchFamily="49" charset="0"/>
              </a:rPr>
              <a:t> statement, and that an </a:t>
            </a:r>
            <a:r>
              <a:rPr lang="en-GB" sz="2000" b="1" dirty="0">
                <a:cs typeface="Courier New" panose="02070309020205020404" pitchFamily="49" charset="0"/>
              </a:rPr>
              <a:t>indent</a:t>
            </a:r>
            <a:r>
              <a:rPr lang="en-GB" sz="2000" dirty="0">
                <a:cs typeface="Courier New" panose="02070309020205020404" pitchFamily="49" charset="0"/>
              </a:rPr>
              <a:t> always follows a colon.</a:t>
            </a:r>
          </a:p>
          <a:p>
            <a:pPr algn="ctr"/>
            <a:r>
              <a:rPr lang="en-GB" sz="2000" b="1" dirty="0">
                <a:cs typeface="Courier New" panose="02070309020205020404" pitchFamily="49" charset="0"/>
              </a:rPr>
              <a:t>Indentation</a:t>
            </a:r>
            <a:r>
              <a:rPr lang="en-GB" sz="2000" dirty="0">
                <a:cs typeface="Courier New" panose="02070309020205020404" pitchFamily="49" charset="0"/>
              </a:rPr>
              <a:t> is essential in Python.</a:t>
            </a:r>
          </a:p>
        </p:txBody>
      </p:sp>
    </p:spTree>
    <p:extLst>
      <p:ext uri="{BB962C8B-B14F-4D97-AF65-F5344CB8AC3E}">
        <p14:creationId xmlns:p14="http://schemas.microsoft.com/office/powerpoint/2010/main" val="259919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Loops</a:t>
            </a:r>
          </a:p>
        </p:txBody>
      </p:sp>
      <p:sp>
        <p:nvSpPr>
          <p:cNvPr id="3" name="Content Placeholder 2"/>
          <p:cNvSpPr>
            <a:spLocks noGrp="1"/>
          </p:cNvSpPr>
          <p:nvPr>
            <p:ph idx="1"/>
          </p:nvPr>
        </p:nvSpPr>
        <p:spPr>
          <a:xfrm>
            <a:off x="1141412" y="2097088"/>
            <a:ext cx="9905999" cy="3786187"/>
          </a:xfrm>
          <a:solidFill>
            <a:srgbClr val="36AAC5"/>
          </a:solidFill>
        </p:spPr>
        <p:txBody>
          <a:bodyPr numCol="2">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break </a:t>
            </a:r>
            <a:r>
              <a:rPr lang="en-GB" dirty="0"/>
              <a:t>(optional)</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a:solidFill>
                  <a:srgbClr val="7030A0"/>
                </a:solidFill>
              </a:rPr>
              <a:t>[variable]</a:t>
            </a:r>
            <a:r>
              <a:rPr lang="en-GB" dirty="0">
                <a:solidFill>
                  <a:srgbClr val="7030A0"/>
                </a:solidFill>
                <a:latin typeface="Courier New" panose="02070309020205020404" pitchFamily="49" charset="0"/>
                <a:cs typeface="Courier New" panose="02070309020205020404" pitchFamily="49" charset="0"/>
              </a:rPr>
              <a:t> in </a:t>
            </a:r>
            <a:r>
              <a:rPr lang="en-GB" dirty="0">
                <a:solidFill>
                  <a:srgbClr val="7030A0"/>
                </a:solidFill>
              </a:rPr>
              <a:t>[</a:t>
            </a:r>
            <a:r>
              <a:rPr lang="en-GB" dirty="0" err="1">
                <a:solidFill>
                  <a:srgbClr val="7030A0"/>
                </a:solidFill>
              </a:rPr>
              <a:t>iterable</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True: </a:t>
            </a:r>
            <a:r>
              <a:rPr lang="en-GB" dirty="0">
                <a:cs typeface="Courier New" panose="02070309020205020404" pitchFamily="49" charset="0"/>
              </a:rPr>
              <a:t>(infinite loop!)</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print(x)</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if x &gt; 5:</a:t>
            </a:r>
          </a:p>
          <a:p>
            <a:pPr marL="0" indent="0">
              <a:spcBef>
                <a:spcPts val="0"/>
              </a:spcBef>
              <a:spcAft>
                <a:spcPts val="1200"/>
              </a:spcAft>
              <a:buNone/>
            </a:pPr>
            <a:r>
              <a:rPr lang="en-GB" dirty="0">
                <a:solidFill>
                  <a:srgbClr val="7030A0"/>
                </a:solidFill>
                <a:latin typeface="Courier New" panose="02070309020205020404" pitchFamily="49" charset="0"/>
                <a:cs typeface="Courier New" panose="02070309020205020404" pitchFamily="49" charset="0"/>
              </a:rPr>
              <a:t>         break</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in [1, 2, “text!”]: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794695" y="833476"/>
            <a:ext cx="4252716" cy="707886"/>
          </a:xfrm>
          <a:prstGeom prst="rect">
            <a:avLst/>
          </a:prstGeom>
          <a:noFill/>
        </p:spPr>
        <p:txBody>
          <a:bodyPr wrap="square" rtlCol="0">
            <a:spAutoFit/>
          </a:bodyPr>
          <a:lstStyle/>
          <a:p>
            <a:pPr algn="ctr"/>
            <a:r>
              <a:rPr lang="en-GB" sz="2000" dirty="0">
                <a:cs typeface="Courier New" panose="02070309020205020404" pitchFamily="49" charset="0"/>
              </a:rPr>
              <a:t>Use the </a:t>
            </a:r>
            <a:r>
              <a:rPr lang="en-GB" sz="2000" dirty="0">
                <a:latin typeface="Courier New" panose="02070309020205020404" pitchFamily="49" charset="0"/>
                <a:cs typeface="Courier New" panose="02070309020205020404" pitchFamily="49" charset="0"/>
              </a:rPr>
              <a:t>break</a:t>
            </a:r>
            <a:r>
              <a:rPr lang="en-GB" sz="2000" dirty="0">
                <a:cs typeface="Courier New" panose="02070309020205020404" pitchFamily="49" charset="0"/>
              </a:rPr>
              <a:t> keyword to immediately stop the innermost loop.</a:t>
            </a:r>
          </a:p>
        </p:txBody>
      </p:sp>
    </p:spTree>
    <p:extLst>
      <p:ext uri="{BB962C8B-B14F-4D97-AF65-F5344CB8AC3E}">
        <p14:creationId xmlns:p14="http://schemas.microsoft.com/office/powerpoint/2010/main" val="340494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2</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challenge2.py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to modify the code to achieve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194985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6542</TotalTime>
  <Words>890</Words>
  <Application>Microsoft Office PowerPoint</Application>
  <PresentationFormat>Widescreen</PresentationFormat>
  <Paragraphs>98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Trebuchet MS</vt:lpstr>
      <vt:lpstr>Tw Cen MT</vt:lpstr>
      <vt:lpstr>Circuit</vt:lpstr>
      <vt:lpstr>Beginners’ Python</vt:lpstr>
      <vt:lpstr>Course Outline</vt:lpstr>
      <vt:lpstr>List Indexing</vt:lpstr>
      <vt:lpstr>List Operations</vt:lpstr>
      <vt:lpstr>If Statements</vt:lpstr>
      <vt:lpstr>Loops</vt:lpstr>
      <vt:lpstr>Challenge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42</cp:revision>
  <dcterms:created xsi:type="dcterms:W3CDTF">2016-12-26T19:03:43Z</dcterms:created>
  <dcterms:modified xsi:type="dcterms:W3CDTF">2017-01-23T21:08:40Z</dcterms:modified>
</cp:coreProperties>
</file>