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09728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8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44023"/>
            <a:ext cx="9326880" cy="541189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164619"/>
            <a:ext cx="8229600" cy="3753061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27617"/>
            <a:ext cx="2366010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27617"/>
            <a:ext cx="6960870" cy="131734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875409"/>
            <a:ext cx="9464040" cy="646620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0402786"/>
            <a:ext cx="9464040" cy="34004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138083"/>
            <a:ext cx="4663440" cy="98630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138083"/>
            <a:ext cx="4663440" cy="98630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27620"/>
            <a:ext cx="946404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810636"/>
            <a:ext cx="4642008" cy="186753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678170"/>
            <a:ext cx="4642008" cy="8351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810636"/>
            <a:ext cx="4664869" cy="186753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678170"/>
            <a:ext cx="4664869" cy="8351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36320"/>
            <a:ext cx="3539014" cy="36271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238167"/>
            <a:ext cx="5554980" cy="1104688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663440"/>
            <a:ext cx="3539014" cy="863959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36320"/>
            <a:ext cx="3539014" cy="36271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238167"/>
            <a:ext cx="5554980" cy="1104688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663440"/>
            <a:ext cx="3539014" cy="863959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27620"/>
            <a:ext cx="946404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138083"/>
            <a:ext cx="946404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4407730"/>
            <a:ext cx="24688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F2E1-7F5A-4F3C-9327-063DF143B44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4407730"/>
            <a:ext cx="24688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B5D5-A1FA-4DDF-B2A7-43467B40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4DD4D-5979-48BA-B65E-AC8DF0E74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5" t="22222" r="17265" b="10416"/>
          <a:stretch/>
        </p:blipFill>
        <p:spPr>
          <a:xfrm>
            <a:off x="1121633" y="7720553"/>
            <a:ext cx="9456634" cy="5056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E5B2C-3967-4BD8-884B-1B3501823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21" t="41377" r="10516" b="40266"/>
          <a:stretch/>
        </p:blipFill>
        <p:spPr>
          <a:xfrm>
            <a:off x="9529643" y="8891602"/>
            <a:ext cx="994154" cy="1613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0A282F-B371-4D8A-B483-CB08F8FEF61F}"/>
              </a:ext>
            </a:extLst>
          </p:cNvPr>
          <p:cNvSpPr/>
          <p:nvPr/>
        </p:nvSpPr>
        <p:spPr>
          <a:xfrm rot="16200000">
            <a:off x="-1299347" y="9969526"/>
            <a:ext cx="4267407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Relative Abundance (%)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6AFEF-5BB6-41BC-B863-2DA67FBA5DD1}"/>
              </a:ext>
            </a:extLst>
          </p:cNvPr>
          <p:cNvSpPr/>
          <p:nvPr/>
        </p:nvSpPr>
        <p:spPr>
          <a:xfrm>
            <a:off x="1447800" y="12688245"/>
            <a:ext cx="8686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Days Postpartum (DPP)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1830E-1209-4941-B46A-32AC8FFB0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21" t="61891" r="10516" b="28010"/>
          <a:stretch/>
        </p:blipFill>
        <p:spPr>
          <a:xfrm>
            <a:off x="8434442" y="8891602"/>
            <a:ext cx="1078565" cy="962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EACA7-ECD0-4F0E-B8C0-CAF65C356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3" t="26410" r="18798" b="14359"/>
          <a:stretch/>
        </p:blipFill>
        <p:spPr>
          <a:xfrm>
            <a:off x="1121635" y="2501902"/>
            <a:ext cx="9522973" cy="4250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0D835C-3CAB-4334-9039-90F1A27BC3C5}"/>
              </a:ext>
            </a:extLst>
          </p:cNvPr>
          <p:cNvSpPr/>
          <p:nvPr/>
        </p:nvSpPr>
        <p:spPr>
          <a:xfrm>
            <a:off x="1447800" y="6985001"/>
            <a:ext cx="8686800" cy="3147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Regression Coefficient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346CA-7C5D-4E1E-A2D6-4676ABEBF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21" t="71602" r="12769" b="24478"/>
          <a:stretch/>
        </p:blipFill>
        <p:spPr>
          <a:xfrm>
            <a:off x="9207501" y="4826385"/>
            <a:ext cx="1370767" cy="520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3EDBC5-2C2D-4777-B6B1-B472A0CB8F5A}"/>
              </a:ext>
            </a:extLst>
          </p:cNvPr>
          <p:cNvSpPr/>
          <p:nvPr/>
        </p:nvSpPr>
        <p:spPr>
          <a:xfrm rot="16200000">
            <a:off x="-1032071" y="4495327"/>
            <a:ext cx="3732855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-log10( P coefficient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DF0B7-E7B5-47FF-B32B-7E2390B3233D}"/>
              </a:ext>
            </a:extLst>
          </p:cNvPr>
          <p:cNvSpPr txBox="1"/>
          <p:nvPr/>
        </p:nvSpPr>
        <p:spPr>
          <a:xfrm>
            <a:off x="598000" y="2222500"/>
            <a:ext cx="614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A2773-2CF3-4565-9F7C-29F7921E0C17}"/>
              </a:ext>
            </a:extLst>
          </p:cNvPr>
          <p:cNvSpPr txBox="1"/>
          <p:nvPr/>
        </p:nvSpPr>
        <p:spPr>
          <a:xfrm>
            <a:off x="605756" y="7356536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CAA2C1-9CF1-4BD4-AE71-151B16A7B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83" t="46074" r="41897" b="31867"/>
          <a:stretch/>
        </p:blipFill>
        <p:spPr>
          <a:xfrm>
            <a:off x="2130088" y="8074855"/>
            <a:ext cx="955156" cy="726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C304D0-CEC7-407B-975B-C91E25FD1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83" t="46074" r="41897" b="31867"/>
          <a:stretch/>
        </p:blipFill>
        <p:spPr>
          <a:xfrm>
            <a:off x="8860670" y="8074855"/>
            <a:ext cx="955156" cy="726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055B8-8226-4631-B0AF-AE5A35F8A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09" t="39378" r="39931" b="25720"/>
          <a:stretch/>
        </p:blipFill>
        <p:spPr>
          <a:xfrm>
            <a:off x="6712637" y="8064423"/>
            <a:ext cx="959363" cy="962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165F9C-E2F0-4E30-A90D-BDA388F739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03" t="47006" r="43518" b="31867"/>
          <a:stretch/>
        </p:blipFill>
        <p:spPr>
          <a:xfrm>
            <a:off x="4338352" y="8034725"/>
            <a:ext cx="1078565" cy="980037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2E2C7B9-2060-472F-92E5-42205D44888E}"/>
              </a:ext>
            </a:extLst>
          </p:cNvPr>
          <p:cNvSpPr/>
          <p:nvPr/>
        </p:nvSpPr>
        <p:spPr>
          <a:xfrm>
            <a:off x="3213100" y="6631894"/>
            <a:ext cx="2070100" cy="31478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706086-6BB9-4969-9D24-11FFF19B5226}"/>
              </a:ext>
            </a:extLst>
          </p:cNvPr>
          <p:cNvSpPr/>
          <p:nvPr/>
        </p:nvSpPr>
        <p:spPr>
          <a:xfrm>
            <a:off x="8188898" y="6631894"/>
            <a:ext cx="2070100" cy="31478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B5E973A-2071-4415-A158-D1C7D344EBFC}"/>
              </a:ext>
            </a:extLst>
          </p:cNvPr>
          <p:cNvSpPr/>
          <p:nvPr/>
        </p:nvSpPr>
        <p:spPr>
          <a:xfrm rot="10800000">
            <a:off x="1884650" y="6631894"/>
            <a:ext cx="1314895" cy="31478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73089C-9937-486A-8D41-F4E7583D2FC1}"/>
              </a:ext>
            </a:extLst>
          </p:cNvPr>
          <p:cNvSpPr/>
          <p:nvPr/>
        </p:nvSpPr>
        <p:spPr>
          <a:xfrm rot="10800000">
            <a:off x="6362700" y="6631894"/>
            <a:ext cx="1829931" cy="31478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289A6-5BCF-49C9-8D38-13CC296BE506}"/>
              </a:ext>
            </a:extLst>
          </p:cNvPr>
          <p:cNvSpPr/>
          <p:nvPr/>
        </p:nvSpPr>
        <p:spPr>
          <a:xfrm>
            <a:off x="9093537" y="7023324"/>
            <a:ext cx="1273930" cy="314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2FB117-A34F-4F51-9BF1-518AB40D0171}"/>
              </a:ext>
            </a:extLst>
          </p:cNvPr>
          <p:cNvSpPr/>
          <p:nvPr/>
        </p:nvSpPr>
        <p:spPr>
          <a:xfrm>
            <a:off x="7819607" y="7023324"/>
            <a:ext cx="1273930" cy="3147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Depleted 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53B150B-8862-4051-BD27-4DD01D5198DF}"/>
              </a:ext>
            </a:extLst>
          </p:cNvPr>
          <p:cNvSpPr/>
          <p:nvPr/>
        </p:nvSpPr>
        <p:spPr>
          <a:xfrm>
            <a:off x="3784602" y="8085666"/>
            <a:ext cx="309099" cy="7223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AC45BEE-9FD6-4CCB-9591-8C51A95D5816}"/>
              </a:ext>
            </a:extLst>
          </p:cNvPr>
          <p:cNvSpPr/>
          <p:nvPr/>
        </p:nvSpPr>
        <p:spPr>
          <a:xfrm rot="10800000">
            <a:off x="9811658" y="8078800"/>
            <a:ext cx="309099" cy="7223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3DBC0A-50E0-4C3F-B8B6-517143745579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 flipV="1">
            <a:off x="3085244" y="8437978"/>
            <a:ext cx="699356" cy="8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2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0F771E1C-0673-4D83-89AE-86104BA2D940}"/>
              </a:ext>
            </a:extLst>
          </p:cNvPr>
          <p:cNvGrpSpPr/>
          <p:nvPr/>
        </p:nvGrpSpPr>
        <p:grpSpPr>
          <a:xfrm>
            <a:off x="25402" y="7021514"/>
            <a:ext cx="6270992" cy="8184930"/>
            <a:chOff x="173800" y="5575706"/>
            <a:chExt cx="5283200" cy="5306683"/>
          </a:xfrm>
        </p:grpSpPr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2892E06F-D212-46FA-8564-2B08555DC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89" t="24996" r="28611" b="4648"/>
            <a:stretch/>
          </p:blipFill>
          <p:spPr>
            <a:xfrm>
              <a:off x="173800" y="5575706"/>
              <a:ext cx="5283200" cy="5306683"/>
            </a:xfrm>
            <a:prstGeom prst="rect">
              <a:avLst/>
            </a:prstGeom>
          </p:spPr>
        </p:pic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C91885E7-B3EB-4A82-9795-71F0E9ACD495}"/>
                </a:ext>
              </a:extLst>
            </p:cNvPr>
            <p:cNvSpPr/>
            <p:nvPr/>
          </p:nvSpPr>
          <p:spPr>
            <a:xfrm>
              <a:off x="695254" y="8435259"/>
              <a:ext cx="300957" cy="23249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AA68B7-1E61-4EB1-9D34-441CF10D90F9}"/>
                </a:ext>
              </a:extLst>
            </p:cNvPr>
            <p:cNvSpPr/>
            <p:nvPr/>
          </p:nvSpPr>
          <p:spPr>
            <a:xfrm>
              <a:off x="1164732" y="7736182"/>
              <a:ext cx="300957" cy="23249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4C640E-F2C3-4B1F-AB57-BE4F78694F1F}"/>
                </a:ext>
              </a:extLst>
            </p:cNvPr>
            <p:cNvSpPr/>
            <p:nvPr/>
          </p:nvSpPr>
          <p:spPr>
            <a:xfrm>
              <a:off x="1177431" y="7027662"/>
              <a:ext cx="300957" cy="23249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54DD4D-5979-48BA-B65E-AC8DF0E74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5" t="22222" r="17265" b="10416"/>
          <a:stretch/>
        </p:blipFill>
        <p:spPr>
          <a:xfrm>
            <a:off x="1121633" y="575947"/>
            <a:ext cx="9456634" cy="5056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E5B2C-3967-4BD8-884B-1B3501823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21" t="41377" r="10516" b="40266"/>
          <a:stretch/>
        </p:blipFill>
        <p:spPr>
          <a:xfrm>
            <a:off x="9529643" y="1746996"/>
            <a:ext cx="994154" cy="1613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0A282F-B371-4D8A-B483-CB08F8FEF61F}"/>
              </a:ext>
            </a:extLst>
          </p:cNvPr>
          <p:cNvSpPr/>
          <p:nvPr/>
        </p:nvSpPr>
        <p:spPr>
          <a:xfrm rot="16200000">
            <a:off x="-1299347" y="2824920"/>
            <a:ext cx="4267407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Relative Abundance (%)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6AFEF-5BB6-41BC-B863-2DA67FBA5DD1}"/>
              </a:ext>
            </a:extLst>
          </p:cNvPr>
          <p:cNvSpPr/>
          <p:nvPr/>
        </p:nvSpPr>
        <p:spPr>
          <a:xfrm>
            <a:off x="1447800" y="5543639"/>
            <a:ext cx="8686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Days Postpartum (DPP)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1830E-1209-4941-B46A-32AC8FFB0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21" t="61891" r="10516" b="28010"/>
          <a:stretch/>
        </p:blipFill>
        <p:spPr>
          <a:xfrm>
            <a:off x="8434442" y="1746997"/>
            <a:ext cx="1078565" cy="962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4DF0B7-E7B5-47FF-B32B-7E2390B3233D}"/>
              </a:ext>
            </a:extLst>
          </p:cNvPr>
          <p:cNvSpPr txBox="1"/>
          <p:nvPr/>
        </p:nvSpPr>
        <p:spPr>
          <a:xfrm>
            <a:off x="598000" y="298450"/>
            <a:ext cx="614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CAA2C1-9CF1-4BD4-AE71-151B16A7B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83" t="46074" r="41897" b="31867"/>
          <a:stretch/>
        </p:blipFill>
        <p:spPr>
          <a:xfrm>
            <a:off x="2130088" y="930248"/>
            <a:ext cx="955156" cy="726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C304D0-CEC7-407B-975B-C91E25FD1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83" t="46074" r="41897" b="31867"/>
          <a:stretch/>
        </p:blipFill>
        <p:spPr>
          <a:xfrm>
            <a:off x="8860670" y="930248"/>
            <a:ext cx="955156" cy="726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055B8-8226-4631-B0AF-AE5A35F8A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09" t="39378" r="39931" b="25720"/>
          <a:stretch/>
        </p:blipFill>
        <p:spPr>
          <a:xfrm>
            <a:off x="6712637" y="919818"/>
            <a:ext cx="959363" cy="962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165F9C-E2F0-4E30-A90D-BDA388F739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03" t="47006" r="43518" b="31867"/>
          <a:stretch/>
        </p:blipFill>
        <p:spPr>
          <a:xfrm>
            <a:off x="4338352" y="890118"/>
            <a:ext cx="1078565" cy="980037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053B150B-8862-4051-BD27-4DD01D5198DF}"/>
              </a:ext>
            </a:extLst>
          </p:cNvPr>
          <p:cNvSpPr/>
          <p:nvPr/>
        </p:nvSpPr>
        <p:spPr>
          <a:xfrm>
            <a:off x="3784602" y="941060"/>
            <a:ext cx="309099" cy="7223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AC45BEE-9FD6-4CCB-9591-8C51A95D5816}"/>
              </a:ext>
            </a:extLst>
          </p:cNvPr>
          <p:cNvSpPr/>
          <p:nvPr/>
        </p:nvSpPr>
        <p:spPr>
          <a:xfrm rot="10800000">
            <a:off x="9811658" y="934194"/>
            <a:ext cx="309099" cy="7223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3DBC0A-50E0-4C3F-B8B6-517143745579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 flipV="1">
            <a:off x="3085244" y="1293373"/>
            <a:ext cx="699356" cy="8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BE5A1B-6852-4163-84AF-847D169D970F}"/>
              </a:ext>
            </a:extLst>
          </p:cNvPr>
          <p:cNvSpPr txBox="1"/>
          <p:nvPr/>
        </p:nvSpPr>
        <p:spPr>
          <a:xfrm>
            <a:off x="563812" y="6933091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B.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B6AFC53C-6A58-42E5-B8C9-1265F183F8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751" t="19727" r="42245" b="3655"/>
          <a:stretch/>
        </p:blipFill>
        <p:spPr>
          <a:xfrm>
            <a:off x="8013495" y="6803742"/>
            <a:ext cx="2591262" cy="3850426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ABA31028-4292-423A-A701-033BED6AC7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35" t="20309" r="42061" b="5079"/>
          <a:stretch/>
        </p:blipFill>
        <p:spPr>
          <a:xfrm>
            <a:off x="8033875" y="11510959"/>
            <a:ext cx="2591262" cy="37496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BF19C5-1EDC-4338-9B08-D5B4B1050C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03" t="47006" r="43518" b="31867"/>
          <a:stretch/>
        </p:blipFill>
        <p:spPr>
          <a:xfrm>
            <a:off x="6794050" y="13530555"/>
            <a:ext cx="1078565" cy="9800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E18F99-F8AC-416A-A94E-130C68565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83" t="46074" r="41897" b="31867"/>
          <a:stretch/>
        </p:blipFill>
        <p:spPr>
          <a:xfrm>
            <a:off x="6855755" y="11967304"/>
            <a:ext cx="955156" cy="726247"/>
          </a:xfrm>
          <a:prstGeom prst="rect">
            <a:avLst/>
          </a:prstGeom>
        </p:spPr>
      </p:pic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240D6EB-1282-4397-8AB8-F7F668BC1DAF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7333333" y="12693551"/>
            <a:ext cx="0" cy="8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55DA36EB-6BBD-4F3F-83F5-345196249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83" t="46074" r="41897" b="31867"/>
          <a:stretch/>
        </p:blipFill>
        <p:spPr>
          <a:xfrm>
            <a:off x="6839524" y="9012186"/>
            <a:ext cx="955156" cy="726247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D8D1A-D13F-4EA8-943F-18A3A3AEBA46}"/>
              </a:ext>
            </a:extLst>
          </p:cNvPr>
          <p:cNvCxnSpPr>
            <a:cxnSpLocks/>
            <a:stCxn id="1036" idx="2"/>
            <a:endCxn id="48" idx="0"/>
          </p:cNvCxnSpPr>
          <p:nvPr/>
        </p:nvCxnSpPr>
        <p:spPr>
          <a:xfrm>
            <a:off x="7312953" y="8175182"/>
            <a:ext cx="4149" cy="8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D102642C-BBCB-4629-8183-7FD015A1BD3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538" t="44446" r="39700" b="29204"/>
          <a:stretch/>
        </p:blipFill>
        <p:spPr>
          <a:xfrm>
            <a:off x="6804523" y="7449262"/>
            <a:ext cx="1016860" cy="72592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F02CC74-B71B-4AAF-BA34-D46D104C0BB5}"/>
              </a:ext>
            </a:extLst>
          </p:cNvPr>
          <p:cNvSpPr/>
          <p:nvPr/>
        </p:nvSpPr>
        <p:spPr>
          <a:xfrm>
            <a:off x="7192318" y="6247290"/>
            <a:ext cx="3575737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GEE( Secretor ~ log(DPP) + X80/X38 )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Coef. = -0.010 +/- 0.017  (Wald p = 0.55)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2BF786-0D8D-44C2-BEFA-E2862482B202}"/>
              </a:ext>
            </a:extLst>
          </p:cNvPr>
          <p:cNvSpPr/>
          <p:nvPr/>
        </p:nvSpPr>
        <p:spPr>
          <a:xfrm>
            <a:off x="6935601" y="10913081"/>
            <a:ext cx="3575737" cy="65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  <a:p>
            <a:r>
              <a:rPr lang="en-US" sz="1500" dirty="0"/>
              <a:t>GEE( Secretor ~ log(DPP) + X103/X80 )</a:t>
            </a:r>
          </a:p>
          <a:p>
            <a:pPr algn="ctr"/>
            <a:r>
              <a:rPr lang="en-US" sz="1500" dirty="0"/>
              <a:t>Coef. = -0.053 +/- 0.02  (Wald p = 0.0183)</a:t>
            </a:r>
          </a:p>
          <a:p>
            <a:pPr algn="ctr"/>
            <a:endParaRPr 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2D0E46-B9EE-4E75-9A3B-7F1668E7F35C}"/>
              </a:ext>
            </a:extLst>
          </p:cNvPr>
          <p:cNvSpPr txBox="1"/>
          <p:nvPr/>
        </p:nvSpPr>
        <p:spPr>
          <a:xfrm>
            <a:off x="6188298" y="6850425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C.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AC67BAB-C3B7-493E-BB5B-4A1A25423B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699" t="32550" r="29475" b="25429"/>
          <a:stretch/>
        </p:blipFill>
        <p:spPr>
          <a:xfrm>
            <a:off x="5379245" y="12416479"/>
            <a:ext cx="1395880" cy="27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</TotalTime>
  <Words>88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Kellman</dc:creator>
  <cp:lastModifiedBy>Ben Kellman</cp:lastModifiedBy>
  <cp:revision>15</cp:revision>
  <dcterms:created xsi:type="dcterms:W3CDTF">2018-12-07T06:40:22Z</dcterms:created>
  <dcterms:modified xsi:type="dcterms:W3CDTF">2018-12-10T05:05:26Z</dcterms:modified>
</cp:coreProperties>
</file>