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2" r:id="rId4"/>
    <p:sldId id="266" r:id="rId5"/>
    <p:sldId id="265" r:id="rId6"/>
    <p:sldId id="264"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4"/>
    <p:restoredTop sz="94643"/>
  </p:normalViewPr>
  <p:slideViewPr>
    <p:cSldViewPr snapToGrid="0" snapToObjects="1">
      <p:cViewPr varScale="1">
        <p:scale>
          <a:sx n="120" d="100"/>
          <a:sy n="120"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zh-CN" smtClean="0"/>
              <a:t>Click to edit Master title style</a:t>
            </a:r>
            <a:endParaRPr kumimoji="1"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smtClean="0"/>
              <a:t>Click to edit Master subtitle style</a:t>
            </a:r>
            <a:endParaRPr kumimoji="1" lang="zh-CN" altLang="en-US"/>
          </a:p>
        </p:txBody>
      </p:sp>
      <p:sp>
        <p:nvSpPr>
          <p:cNvPr id="4" name="Date Placeholder 3"/>
          <p:cNvSpPr>
            <a:spLocks noGrp="1"/>
          </p:cNvSpPr>
          <p:nvPr>
            <p:ph type="dt" sz="half" idx="10"/>
          </p:nvPr>
        </p:nvSpPr>
        <p:spPr/>
        <p:txBody>
          <a:bodyPr/>
          <a:lstStyle/>
          <a:p>
            <a:fld id="{651256B3-8B59-0241-A7DF-1D31D0ED18C0}" type="datetimeFigureOut">
              <a:rPr kumimoji="1" lang="zh-CN" altLang="en-US" smtClean="0"/>
              <a:t>2019/4/15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202815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651256B3-8B59-0241-A7DF-1D31D0ED18C0}" type="datetimeFigureOut">
              <a:rPr kumimoji="1" lang="zh-CN" altLang="en-US" smtClean="0"/>
              <a:t>2019/4/15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155669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zh-CN" smtClean="0"/>
              <a:t>Click to edit Master title style</a:t>
            </a:r>
            <a:endParaRPr kumimoji="1"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651256B3-8B59-0241-A7DF-1D31D0ED18C0}" type="datetimeFigureOut">
              <a:rPr kumimoji="1" lang="zh-CN" altLang="en-US" smtClean="0"/>
              <a:t>2019/4/15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55729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651256B3-8B59-0241-A7DF-1D31D0ED18C0}" type="datetimeFigureOut">
              <a:rPr kumimoji="1" lang="zh-CN" altLang="en-US" smtClean="0"/>
              <a:t>2019/4/15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19646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smtClean="0"/>
              <a:t>Click to edit Master text styles</a:t>
            </a:r>
          </a:p>
        </p:txBody>
      </p:sp>
      <p:sp>
        <p:nvSpPr>
          <p:cNvPr id="4" name="Date Placeholder 3"/>
          <p:cNvSpPr>
            <a:spLocks noGrp="1"/>
          </p:cNvSpPr>
          <p:nvPr>
            <p:ph type="dt" sz="half" idx="10"/>
          </p:nvPr>
        </p:nvSpPr>
        <p:spPr/>
        <p:txBody>
          <a:bodyPr/>
          <a:lstStyle/>
          <a:p>
            <a:fld id="{651256B3-8B59-0241-A7DF-1D31D0ED18C0}" type="datetimeFigureOut">
              <a:rPr kumimoji="1" lang="zh-CN" altLang="en-US" smtClean="0"/>
              <a:t>2019/4/15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19020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5" name="Date Placeholder 4"/>
          <p:cNvSpPr>
            <a:spLocks noGrp="1"/>
          </p:cNvSpPr>
          <p:nvPr>
            <p:ph type="dt" sz="half" idx="10"/>
          </p:nvPr>
        </p:nvSpPr>
        <p:spPr/>
        <p:txBody>
          <a:bodyPr/>
          <a:lstStyle/>
          <a:p>
            <a:fld id="{651256B3-8B59-0241-A7DF-1D31D0ED18C0}" type="datetimeFigureOut">
              <a:rPr kumimoji="1" lang="zh-CN" altLang="en-US" smtClean="0"/>
              <a:t>2019/4/15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98637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7" name="Date Placeholder 6"/>
          <p:cNvSpPr>
            <a:spLocks noGrp="1"/>
          </p:cNvSpPr>
          <p:nvPr>
            <p:ph type="dt" sz="half" idx="10"/>
          </p:nvPr>
        </p:nvSpPr>
        <p:spPr/>
        <p:txBody>
          <a:bodyPr/>
          <a:lstStyle/>
          <a:p>
            <a:fld id="{651256B3-8B59-0241-A7DF-1D31D0ED18C0}" type="datetimeFigureOut">
              <a:rPr kumimoji="1" lang="zh-CN" altLang="en-US" smtClean="0"/>
              <a:t>2019/4/15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152295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Date Placeholder 2"/>
          <p:cNvSpPr>
            <a:spLocks noGrp="1"/>
          </p:cNvSpPr>
          <p:nvPr>
            <p:ph type="dt" sz="half" idx="10"/>
          </p:nvPr>
        </p:nvSpPr>
        <p:spPr/>
        <p:txBody>
          <a:bodyPr/>
          <a:lstStyle/>
          <a:p>
            <a:fld id="{651256B3-8B59-0241-A7DF-1D31D0ED18C0}" type="datetimeFigureOut">
              <a:rPr kumimoji="1" lang="zh-CN" altLang="en-US" smtClean="0"/>
              <a:t>2019/4/15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49642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256B3-8B59-0241-A7DF-1D31D0ED18C0}" type="datetimeFigureOut">
              <a:rPr kumimoji="1" lang="zh-CN" altLang="en-US" smtClean="0"/>
              <a:t>2019/4/15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44019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smtClean="0"/>
              <a:t>Click to edit Master title style</a:t>
            </a:r>
            <a:endParaRPr kumimoji="1"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smtClean="0"/>
              <a:t>Click to edit Master text styles</a:t>
            </a:r>
          </a:p>
        </p:txBody>
      </p:sp>
      <p:sp>
        <p:nvSpPr>
          <p:cNvPr id="5" name="Date Placeholder 4"/>
          <p:cNvSpPr>
            <a:spLocks noGrp="1"/>
          </p:cNvSpPr>
          <p:nvPr>
            <p:ph type="dt" sz="half" idx="10"/>
          </p:nvPr>
        </p:nvSpPr>
        <p:spPr/>
        <p:txBody>
          <a:bodyPr/>
          <a:lstStyle/>
          <a:p>
            <a:fld id="{651256B3-8B59-0241-A7DF-1D31D0ED18C0}" type="datetimeFigureOut">
              <a:rPr kumimoji="1" lang="zh-CN" altLang="en-US" smtClean="0"/>
              <a:t>2019/4/15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35467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smtClean="0"/>
              <a:t>Click to edit Master title style</a:t>
            </a:r>
            <a:endParaRPr kumimoji="1"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smtClean="0"/>
              <a:t>Click to edit Master text styles</a:t>
            </a:r>
          </a:p>
        </p:txBody>
      </p:sp>
      <p:sp>
        <p:nvSpPr>
          <p:cNvPr id="5" name="Date Placeholder 4"/>
          <p:cNvSpPr>
            <a:spLocks noGrp="1"/>
          </p:cNvSpPr>
          <p:nvPr>
            <p:ph type="dt" sz="half" idx="10"/>
          </p:nvPr>
        </p:nvSpPr>
        <p:spPr/>
        <p:txBody>
          <a:bodyPr/>
          <a:lstStyle/>
          <a:p>
            <a:fld id="{651256B3-8B59-0241-A7DF-1D31D0ED18C0}" type="datetimeFigureOut">
              <a:rPr kumimoji="1" lang="zh-CN" altLang="en-US" smtClean="0"/>
              <a:t>2019/4/15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1721452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256B3-8B59-0241-A7DF-1D31D0ED18C0}" type="datetimeFigureOut">
              <a:rPr kumimoji="1" lang="zh-CN" altLang="en-US" smtClean="0"/>
              <a:t>2019/4/15</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560E1-8057-4C4F-BBCC-273C56A5E62B}" type="slidenum">
              <a:rPr kumimoji="1" lang="zh-CN" altLang="en-US" smtClean="0"/>
              <a:t>‹#›</a:t>
            </a:fld>
            <a:endParaRPr kumimoji="1" lang="zh-CN" altLang="en-US"/>
          </a:p>
        </p:txBody>
      </p:sp>
    </p:spTree>
    <p:extLst>
      <p:ext uri="{BB962C8B-B14F-4D97-AF65-F5344CB8AC3E}">
        <p14:creationId xmlns:p14="http://schemas.microsoft.com/office/powerpoint/2010/main" val="2032480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kumimoji="1" lang="en-US" altLang="zh-CN" sz="3200" kern="1200" dirty="0">
                <a:solidFill>
                  <a:schemeClr val="bg1"/>
                </a:solidFill>
                <a:latin typeface="+mj-lt"/>
                <a:ea typeface="+mj-ea"/>
                <a:cs typeface="+mj-cs"/>
              </a:rPr>
              <a:t>Annotating the CHO </a:t>
            </a:r>
            <a:r>
              <a:rPr kumimoji="1" lang="en-US" altLang="zh-CN" sz="3200" kern="1200" dirty="0" smtClean="0">
                <a:solidFill>
                  <a:schemeClr val="bg1"/>
                </a:solidFill>
                <a:latin typeface="+mj-lt"/>
                <a:ea typeface="+mj-ea"/>
                <a:cs typeface="+mj-cs"/>
              </a:rPr>
              <a:t>glycan with </a:t>
            </a:r>
            <a:r>
              <a:rPr kumimoji="1" lang="en-US" altLang="zh-CN" sz="3200" kern="1200" dirty="0" err="1" smtClean="0">
                <a:solidFill>
                  <a:schemeClr val="bg1"/>
                </a:solidFill>
                <a:latin typeface="+mj-lt"/>
                <a:ea typeface="+mj-ea"/>
                <a:cs typeface="+mj-cs"/>
              </a:rPr>
              <a:t>Glycresoft</a:t>
            </a:r>
            <a:r>
              <a:rPr kumimoji="1" lang="en-US" altLang="zh-CN" sz="3200" kern="1200" dirty="0" smtClean="0">
                <a:solidFill>
                  <a:schemeClr val="bg1"/>
                </a:solidFill>
                <a:latin typeface="+mj-lt"/>
                <a:ea typeface="+mj-ea"/>
                <a:cs typeface="+mj-cs"/>
              </a:rPr>
              <a:t> and </a:t>
            </a:r>
            <a:r>
              <a:rPr kumimoji="1" lang="en-US" altLang="zh-CN" sz="3200" kern="1200" dirty="0" err="1" smtClean="0">
                <a:solidFill>
                  <a:schemeClr val="bg1"/>
                </a:solidFill>
                <a:latin typeface="+mj-lt"/>
                <a:ea typeface="+mj-ea"/>
                <a:cs typeface="+mj-cs"/>
              </a:rPr>
              <a:t>Glypy</a:t>
            </a:r>
            <a:endParaRPr kumimoji="1" lang="en-US" altLang="zh-CN" sz="3200" kern="1200" dirty="0">
              <a:solidFill>
                <a:schemeClr val="bg1"/>
              </a:solidFill>
              <a:latin typeface="+mj-lt"/>
              <a:ea typeface="+mj-ea"/>
              <a:cs typeface="+mj-cs"/>
            </a:endParaRPr>
          </a:p>
        </p:txBody>
      </p:sp>
      <p:pic>
        <p:nvPicPr>
          <p:cNvPr id="2050" name="Picture 2" descr="https://documents.lucidchart.com/documents/a68acdc7-f9c9-4034-917f-d31153b4ab1b/pages/0_0?a=1180&amp;x=-21&amp;y=179&amp;w=1923&amp;h=1234&amp;store=1&amp;accept=image%2F*&amp;auth=LCA%20458602146b55a06d6122db3c744bcfa3cf9c09c3-ts%3D1552331338"/>
          <p:cNvPicPr>
            <a:picLocks noChangeAspect="1" noChangeArrowheads="1"/>
          </p:cNvPicPr>
          <p:nvPr/>
        </p:nvPicPr>
        <p:blipFill rotWithShape="1">
          <a:blip r:embed="rId2">
            <a:extLst>
              <a:ext uri="{28A0092B-C50C-407E-A947-70E740481C1C}">
                <a14:useLocalDpi xmlns:a14="http://schemas.microsoft.com/office/drawing/2010/main" val="0"/>
              </a:ext>
            </a:extLst>
          </a:blip>
          <a:srcRect t="4513"/>
          <a:stretch/>
        </p:blipFill>
        <p:spPr bwMode="auto">
          <a:xfrm>
            <a:off x="1229607" y="1478351"/>
            <a:ext cx="8923380" cy="55384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961598" y="4194377"/>
            <a:ext cx="2273695" cy="1477328"/>
          </a:xfrm>
          <a:prstGeom prst="rect">
            <a:avLst/>
          </a:prstGeom>
          <a:noFill/>
        </p:spPr>
        <p:txBody>
          <a:bodyPr wrap="square" rtlCol="0">
            <a:spAutoFit/>
          </a:bodyPr>
          <a:lstStyle/>
          <a:p>
            <a:pPr marL="285750" indent="-285750">
              <a:buFont typeface="Arial" charset="0"/>
              <a:buChar char="•"/>
            </a:pPr>
            <a:r>
              <a:rPr kumimoji="1" lang="en-US" altLang="zh-CN" dirty="0" smtClean="0"/>
              <a:t>Rule</a:t>
            </a:r>
          </a:p>
          <a:p>
            <a:pPr marL="285750" indent="-285750">
              <a:buFont typeface="Arial" charset="0"/>
              <a:buChar char="•"/>
            </a:pPr>
            <a:r>
              <a:rPr kumimoji="1" lang="en-US" altLang="zh-CN" dirty="0" smtClean="0"/>
              <a:t>Structure</a:t>
            </a:r>
          </a:p>
          <a:p>
            <a:pPr marL="285750" indent="-285750">
              <a:buFont typeface="Arial" charset="0"/>
              <a:buChar char="•"/>
            </a:pPr>
            <a:r>
              <a:rPr kumimoji="1" lang="en-US" altLang="zh-CN" dirty="0" smtClean="0"/>
              <a:t>Shorthand</a:t>
            </a:r>
          </a:p>
          <a:p>
            <a:pPr marL="285750" indent="-285750">
              <a:buFont typeface="Arial" charset="0"/>
              <a:buChar char="•"/>
            </a:pPr>
            <a:r>
              <a:rPr kumimoji="1" lang="en-US" altLang="zh-CN" dirty="0" smtClean="0"/>
              <a:t>Composition</a:t>
            </a:r>
          </a:p>
          <a:p>
            <a:pPr marL="285750" indent="-285750">
              <a:buFont typeface="Arial" charset="0"/>
              <a:buChar char="•"/>
            </a:pPr>
            <a:r>
              <a:rPr kumimoji="1" lang="en-US" altLang="zh-CN" dirty="0" smtClean="0"/>
              <a:t>Mass</a:t>
            </a:r>
          </a:p>
        </p:txBody>
      </p:sp>
      <p:sp>
        <p:nvSpPr>
          <p:cNvPr id="4" name="TextBox 3"/>
          <p:cNvSpPr txBox="1"/>
          <p:nvPr/>
        </p:nvSpPr>
        <p:spPr>
          <a:xfrm>
            <a:off x="9961598" y="1828800"/>
            <a:ext cx="2021298" cy="2031325"/>
          </a:xfrm>
          <a:prstGeom prst="rect">
            <a:avLst/>
          </a:prstGeom>
          <a:noFill/>
        </p:spPr>
        <p:txBody>
          <a:bodyPr wrap="square" rtlCol="0">
            <a:spAutoFit/>
          </a:bodyPr>
          <a:lstStyle/>
          <a:p>
            <a:pPr marL="285750" indent="-285750">
              <a:buFont typeface="Arial" charset="0"/>
              <a:buChar char="•"/>
            </a:pPr>
            <a:r>
              <a:rPr kumimoji="1" lang="en-US" altLang="zh-CN" dirty="0" smtClean="0"/>
              <a:t>Abnormal retention peak detection</a:t>
            </a:r>
          </a:p>
          <a:p>
            <a:pPr marL="285750" indent="-285750">
              <a:buFont typeface="Arial" charset="0"/>
              <a:buChar char="•"/>
            </a:pPr>
            <a:r>
              <a:rPr kumimoji="1" lang="en-US" altLang="zh-CN" dirty="0" smtClean="0"/>
              <a:t>Automatic annotation</a:t>
            </a:r>
          </a:p>
          <a:p>
            <a:pPr marL="285750" indent="-285750">
              <a:buFont typeface="Arial" charset="0"/>
              <a:buChar char="•"/>
            </a:pPr>
            <a:r>
              <a:rPr kumimoji="1" lang="en-US" altLang="zh-CN" dirty="0" smtClean="0"/>
              <a:t>Substructure analysis</a:t>
            </a:r>
            <a:endParaRPr kumimoji="1" lang="zh-CN" altLang="en-US" dirty="0"/>
          </a:p>
        </p:txBody>
      </p:sp>
    </p:spTree>
    <p:extLst>
      <p:ext uri="{BB962C8B-B14F-4D97-AF65-F5344CB8AC3E}">
        <p14:creationId xmlns:p14="http://schemas.microsoft.com/office/powerpoint/2010/main" val="81774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kumimoji="1" lang="en-US" altLang="zh-CN" sz="2600" kern="1200">
                <a:solidFill>
                  <a:srgbClr val="FFFFFF"/>
                </a:solidFill>
                <a:latin typeface="+mj-lt"/>
                <a:ea typeface="+mj-ea"/>
                <a:cs typeface="+mj-cs"/>
              </a:rPr>
              <a:t>Further substructure analysis</a:t>
            </a:r>
          </a:p>
        </p:txBody>
      </p:sp>
      <p:pic>
        <p:nvPicPr>
          <p:cNvPr id="1029" name="Picture 2" descr="https://documents.lucidchart.com/documents/fb500652-a8fa-4f48-9444-268e6c202f77/pages/0_0?a=836&amp;x=-47&amp;y=6&amp;w=1923&amp;h=1234&amp;store=1&amp;accept=image%2F*&amp;auth=LCA%204ef5cac35289f2c2da9c527b25c0c1049417397a-ts%3D155233368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28"/>
          <a:stretch/>
        </p:blipFill>
        <p:spPr bwMode="auto">
          <a:xfrm>
            <a:off x="3553376" y="501030"/>
            <a:ext cx="8477681" cy="5855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41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40" y="101009"/>
            <a:ext cx="5724858" cy="4976037"/>
          </a:xfrm>
          <a:prstGeom prst="rect">
            <a:avLst/>
          </a:prstGeom>
        </p:spPr>
      </p:pic>
      <p:sp>
        <p:nvSpPr>
          <p:cNvPr id="2" name="Title 1"/>
          <p:cNvSpPr>
            <a:spLocks noGrp="1"/>
          </p:cNvSpPr>
          <p:nvPr>
            <p:ph type="title"/>
          </p:nvPr>
        </p:nvSpPr>
        <p:spPr>
          <a:xfrm>
            <a:off x="8165805" y="2934154"/>
            <a:ext cx="3939109" cy="1325563"/>
          </a:xfrm>
        </p:spPr>
        <p:txBody>
          <a:bodyPr>
            <a:noAutofit/>
          </a:bodyPr>
          <a:lstStyle/>
          <a:p>
            <a:r>
              <a:rPr lang="en-US" altLang="zh-CN" sz="2000" b="1" dirty="0" err="1"/>
              <a:t>pvclust</a:t>
            </a:r>
            <a:r>
              <a:rPr lang="en-US" altLang="zh-CN" sz="2000" dirty="0"/>
              <a:t> provides two types of </a:t>
            </a:r>
            <a:r>
              <a:rPr lang="en-US" altLang="zh-CN" sz="2000" i="1" dirty="0"/>
              <a:t>p</a:t>
            </a:r>
            <a:r>
              <a:rPr lang="en-US" altLang="zh-CN" sz="2000" dirty="0"/>
              <a:t>-values: </a:t>
            </a:r>
            <a:r>
              <a:rPr lang="en-US" altLang="zh-CN" sz="2000" b="1" dirty="0"/>
              <a:t>AU</a:t>
            </a:r>
            <a:r>
              <a:rPr lang="en-US" altLang="zh-CN" sz="2000" dirty="0"/>
              <a:t> (</a:t>
            </a:r>
            <a:r>
              <a:rPr lang="en-US" altLang="zh-CN" sz="2000" b="1" dirty="0"/>
              <a:t>A</a:t>
            </a:r>
            <a:r>
              <a:rPr lang="en-US" altLang="zh-CN" sz="2000" dirty="0"/>
              <a:t>pproximately </a:t>
            </a:r>
            <a:r>
              <a:rPr lang="en-US" altLang="zh-CN" sz="2000" b="1" dirty="0"/>
              <a:t>U</a:t>
            </a:r>
            <a:r>
              <a:rPr lang="en-US" altLang="zh-CN" sz="2000" dirty="0"/>
              <a:t>nbiased) </a:t>
            </a:r>
            <a:r>
              <a:rPr lang="en-US" altLang="zh-CN" sz="2000" i="1" dirty="0"/>
              <a:t>p</a:t>
            </a:r>
            <a:r>
              <a:rPr lang="en-US" altLang="zh-CN" sz="2000" dirty="0"/>
              <a:t>-value and </a:t>
            </a:r>
            <a:r>
              <a:rPr lang="en-US" altLang="zh-CN" sz="2000" b="1" dirty="0"/>
              <a:t>BP</a:t>
            </a:r>
            <a:r>
              <a:rPr lang="en-US" altLang="zh-CN" sz="2000" dirty="0"/>
              <a:t>(</a:t>
            </a:r>
            <a:r>
              <a:rPr lang="en-US" altLang="zh-CN" sz="2000" b="1" dirty="0"/>
              <a:t>B</a:t>
            </a:r>
            <a:r>
              <a:rPr lang="en-US" altLang="zh-CN" sz="2000" dirty="0"/>
              <a:t>ootstrap </a:t>
            </a:r>
            <a:r>
              <a:rPr lang="en-US" altLang="zh-CN" sz="2000" b="1" dirty="0"/>
              <a:t>P</a:t>
            </a:r>
            <a:r>
              <a:rPr lang="en-US" altLang="zh-CN" sz="2000" dirty="0"/>
              <a:t>robability) value. </a:t>
            </a:r>
            <a:r>
              <a:rPr lang="en-US" altLang="zh-CN" sz="2000" b="1" dirty="0"/>
              <a:t>AU</a:t>
            </a:r>
            <a:r>
              <a:rPr lang="en-US" altLang="zh-CN" sz="2000" dirty="0"/>
              <a:t> </a:t>
            </a:r>
            <a:r>
              <a:rPr lang="en-US" altLang="zh-CN" sz="2000" i="1" dirty="0"/>
              <a:t>p</a:t>
            </a:r>
            <a:r>
              <a:rPr lang="en-US" altLang="zh-CN" sz="2000" dirty="0"/>
              <a:t>-value, which is computed by multiscale bootstrap resampling, is a better approximation to unbiased </a:t>
            </a:r>
            <a:r>
              <a:rPr lang="en-US" altLang="zh-CN" sz="2000" i="1" dirty="0"/>
              <a:t>p</a:t>
            </a:r>
            <a:r>
              <a:rPr lang="en-US" altLang="zh-CN" sz="2000" dirty="0"/>
              <a:t>-value than </a:t>
            </a:r>
            <a:r>
              <a:rPr lang="en-US" altLang="zh-CN" sz="2000" b="1" dirty="0"/>
              <a:t>BP</a:t>
            </a:r>
            <a:r>
              <a:rPr lang="en-US" altLang="zh-CN" sz="2000" dirty="0"/>
              <a:t> value computed by normal bootstrap </a:t>
            </a:r>
            <a:r>
              <a:rPr lang="en-US" altLang="zh-CN" sz="2000" dirty="0" err="1"/>
              <a:t>resampling.</a:t>
            </a:r>
            <a:r>
              <a:rPr lang="en-US" altLang="zh-CN" sz="2000" dirty="0" err="1" smtClean="0"/>
              <a:t>For</a:t>
            </a:r>
            <a:r>
              <a:rPr lang="en-US" altLang="zh-CN" sz="2000" dirty="0" smtClean="0"/>
              <a:t> </a:t>
            </a:r>
            <a:r>
              <a:rPr lang="en-US" altLang="zh-CN" sz="2000" dirty="0"/>
              <a:t>a cluster with AU </a:t>
            </a:r>
            <a:r>
              <a:rPr lang="en-US" altLang="zh-CN" sz="2000" i="1" dirty="0"/>
              <a:t>p</a:t>
            </a:r>
            <a:r>
              <a:rPr lang="en-US" altLang="zh-CN" sz="2000" dirty="0"/>
              <a:t>-value &gt; 0.95, the hypothesis that "the cluster does not exist" is rejected with significance level 0.05; roughly speaking, we can think that these highlighted clusters does not only "seem to exist" caused by sampling error, but may stably be observed if we increase the number of observation.</a:t>
            </a:r>
            <a:br>
              <a:rPr lang="en-US" altLang="zh-CN" sz="2000" dirty="0"/>
            </a:br>
            <a:endParaRPr kumimoji="1" lang="zh-CN" alt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88034"/>
            <a:ext cx="6987869" cy="3854341"/>
          </a:xfrm>
          <a:prstGeom prst="rect">
            <a:avLst/>
          </a:prstGeom>
        </p:spPr>
      </p:pic>
      <p:sp>
        <p:nvSpPr>
          <p:cNvPr id="8" name="Rectangle 7"/>
          <p:cNvSpPr/>
          <p:nvPr/>
        </p:nvSpPr>
        <p:spPr>
          <a:xfrm>
            <a:off x="1825877" y="1584250"/>
            <a:ext cx="1565909" cy="1562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Rectangle 8"/>
          <p:cNvSpPr/>
          <p:nvPr/>
        </p:nvSpPr>
        <p:spPr>
          <a:xfrm>
            <a:off x="4640789" y="1584250"/>
            <a:ext cx="1206796" cy="1823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Rectangle 9"/>
          <p:cNvSpPr/>
          <p:nvPr/>
        </p:nvSpPr>
        <p:spPr>
          <a:xfrm>
            <a:off x="3744279" y="1619533"/>
            <a:ext cx="742661" cy="1634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3406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1" lang="zh-CN" alt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2565" y="545880"/>
            <a:ext cx="6372716" cy="514254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45" y="441251"/>
            <a:ext cx="5724858" cy="4976037"/>
          </a:xfrm>
          <a:prstGeom prst="rect">
            <a:avLst/>
          </a:prstGeom>
        </p:spPr>
      </p:pic>
      <p:sp>
        <p:nvSpPr>
          <p:cNvPr id="8" name="Rectangle 7"/>
          <p:cNvSpPr/>
          <p:nvPr/>
        </p:nvSpPr>
        <p:spPr>
          <a:xfrm>
            <a:off x="1762082" y="1924492"/>
            <a:ext cx="1565909" cy="1562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Rectangle 8"/>
          <p:cNvSpPr/>
          <p:nvPr/>
        </p:nvSpPr>
        <p:spPr>
          <a:xfrm>
            <a:off x="4576994" y="1924492"/>
            <a:ext cx="1206796" cy="2987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Rectangle 9"/>
          <p:cNvSpPr/>
          <p:nvPr/>
        </p:nvSpPr>
        <p:spPr>
          <a:xfrm>
            <a:off x="3680484" y="1959775"/>
            <a:ext cx="742661" cy="1634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1630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1" lang="zh-CN" altLang="en-US"/>
          </a:p>
        </p:txBody>
      </p:sp>
      <p:sp>
        <p:nvSpPr>
          <p:cNvPr id="3" name="Content Placeholder 2"/>
          <p:cNvSpPr>
            <a:spLocks noGrp="1"/>
          </p:cNvSpPr>
          <p:nvPr>
            <p:ph idx="1"/>
          </p:nvPr>
        </p:nvSpPr>
        <p:spPr/>
        <p:txBody>
          <a:bodyPr/>
          <a:lstStyle/>
          <a:p>
            <a:endParaRPr kumimoji="1" lang="zh-CN" altLang="en-US"/>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262" y="3446674"/>
            <a:ext cx="6174052" cy="3507205"/>
          </a:xfrm>
          <a:prstGeom prst="rect">
            <a:avLst/>
          </a:prstGeom>
        </p:spPr>
      </p:pic>
      <p:pic>
        <p:nvPicPr>
          <p:cNvPr id="4" name="Content Placeholder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71" y="0"/>
            <a:ext cx="7725561" cy="4425102"/>
          </a:xfrm>
          <a:prstGeom prst="rect">
            <a:avLst/>
          </a:prstGeom>
        </p:spPr>
      </p:pic>
    </p:spTree>
    <p:extLst>
      <p:ext uri="{BB962C8B-B14F-4D97-AF65-F5344CB8AC3E}">
        <p14:creationId xmlns:p14="http://schemas.microsoft.com/office/powerpoint/2010/main" val="63062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1" lang="zh-CN" altLang="en-US"/>
          </a:p>
        </p:txBody>
      </p:sp>
      <p:sp>
        <p:nvSpPr>
          <p:cNvPr id="5" name="Content Placeholder 4"/>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3430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25</Words>
  <Application>Microsoft Macintosh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DengXian</vt:lpstr>
      <vt:lpstr>DengXian Light</vt:lpstr>
      <vt:lpstr>Arial</vt:lpstr>
      <vt:lpstr>Office Theme</vt:lpstr>
      <vt:lpstr>Annotating the CHO glycan with Glycresoft and Glypy</vt:lpstr>
      <vt:lpstr>Further substructure analysis</vt:lpstr>
      <vt:lpstr>pvclust provides two types of p-values: AU (Approximately Unbiased) p-value and BP(Bootstrap Probability) value. AU p-value, which is computed by multiscale bootstrap resampling, is a better approximation to unbiased p-value than BP value computed by normal bootstrap resampling.For a cluster with AU p-value &gt; 0.95, the hypothesis that "the cluster does not exist" is rejected with significance level 0.05; roughly speaking, we can think that these highlighted clusters does not only "seem to exist" caused by sampling error, but may stably be observed if we increase the number of observation. </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cp:revision>
  <dcterms:created xsi:type="dcterms:W3CDTF">2019-03-11T19:01:55Z</dcterms:created>
  <dcterms:modified xsi:type="dcterms:W3CDTF">2019-04-15T16:47:49Z</dcterms:modified>
</cp:coreProperties>
</file>