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71" autoAdjust="0"/>
  </p:normalViewPr>
  <p:slideViewPr>
    <p:cSldViewPr snapToGrid="0">
      <p:cViewPr varScale="1">
        <p:scale>
          <a:sx n="96" d="100"/>
          <a:sy n="96" d="100"/>
        </p:scale>
        <p:origin x="11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BDE07-EFAD-4019-A54A-8B1C5C8F7A4D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646BE-A36F-4266-B27E-C8E587558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6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增加 </a:t>
            </a:r>
            <a:r>
              <a:rPr lang="en-US" altLang="zh-CN" dirty="0"/>
              <a:t>ambiguous annotation </a:t>
            </a:r>
            <a:r>
              <a:rPr lang="zh-CN" altLang="en-US" dirty="0"/>
              <a:t>的例子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Refer to </a:t>
            </a:r>
            <a:r>
              <a:rPr lang="en-US" altLang="zh-CN" dirty="0" err="1"/>
              <a:t>Glycompare</a:t>
            </a:r>
            <a:r>
              <a:rPr lang="en-US" altLang="zh-CN" dirty="0"/>
              <a:t> CT https://www.biorxiv.org/content/10.1101/2022.05.31.494178v1</a:t>
            </a:r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646BE-A36F-4266-B27E-C8E5875582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6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5E6E-88BD-2C2C-2F5C-BBD5817C2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E3ED1-15FE-9A74-CBE7-D731EF7F8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D43A0-917E-36B5-A24D-B92628C1F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B21A-2457-47CF-9F35-29984DDB0EB1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CEBE0-7FA8-FE13-1B44-1E4B5F5F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56160-3653-76DE-2CA6-31647480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8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CD45-7EEC-DA13-05D2-4825E15F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3D3CA-6F13-C409-0759-35FE4F8E9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8F358-67AC-C633-2E2E-2334BDB84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B21A-2457-47CF-9F35-29984DDB0EB1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FDD19-7C4A-D508-2440-F32BBBDF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0D319-8450-7CA7-439C-A9F1A0AA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3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6BF837-B87D-AA22-B639-D5C44E02B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A9E31-44EE-F15C-7A2A-3CB5C5C01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AF3F9-BB99-4119-F13C-AB9059706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B21A-2457-47CF-9F35-29984DDB0EB1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41185-E707-642B-0DC6-0CF3FD4E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DDF0C-A3C3-A117-71BB-35D79A4A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4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3C11-357E-34E0-47A3-621C68A7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B2CE0-9989-E26B-4F04-A2F98C2F1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D9AF1-CCFA-29F5-C6D4-F99E3630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B21A-2457-47CF-9F35-29984DDB0EB1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94BED-3D10-784C-60BE-6E52D0FC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1FF50-3264-73E6-32B8-DD5A6373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7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76AB-FC99-800A-5A56-484ABBE0E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B77C4-889B-75A5-39D0-21A104CCA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CFA60-E124-EF27-8C14-F30DCB22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B21A-2457-47CF-9F35-29984DDB0EB1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10413-BD4C-17DE-5226-AE2E1B29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917E3-A982-1EC5-0131-9AB411BC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9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6471-8E56-6593-0C01-A16EC7162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0748D-2E5B-0030-FB91-B17479BFA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08F2F-D45B-B38A-6819-5E7A2A1E8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ADC8E-EFB2-5CF3-1769-C700CD15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B21A-2457-47CF-9F35-29984DDB0EB1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C76FC-FDC1-7D5A-B866-6B3E2519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26825-021A-8811-9456-8725134F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5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75BB-0268-13F8-A872-178B21BAF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4CFD-60AF-E551-9F71-38A93B965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87F8D-BE64-7A77-7042-3DF731D4D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42B9B-49F6-17AA-89AE-7480BA096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09132A-D221-EAFE-5C23-A0938E1DF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B625C-A5EC-3F30-9CC6-0AA7C100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B21A-2457-47CF-9F35-29984DDB0EB1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B9008F-1FAA-9BCE-8FA9-EBFF371BA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ECA068-0DFF-20FC-BB52-FD280D588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8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0BB0-1FAE-BB6D-C92E-7A2E8724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C48A8-FFE2-5B2B-6CDC-524B7E616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B21A-2457-47CF-9F35-29984DDB0EB1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CDBE-FB9F-80CD-4C4A-CEAF24561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A3570-9BCA-47C6-F258-E9FBEE80B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7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69D868-6B9D-8D16-3020-887436B8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B21A-2457-47CF-9F35-29984DDB0EB1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2CEFA-3556-F7E5-9E64-3AF7CC7A2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40781-BD1F-1A41-CDCA-F1545490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9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988F3-7B05-C67D-CE9F-96353EC3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EA0F4-CE78-A094-5B74-BB7806F27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62595-4F59-5410-8194-4D08209B0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9B8A-5B54-8AB6-78CB-B2F681EA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B21A-2457-47CF-9F35-29984DDB0EB1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4F638-19B4-609D-E31F-62C34847F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F83A9-94AD-6B66-DC44-2A1A4FC5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0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2BE97-EE39-6A9E-90EB-2EC03ACB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A387C-9EBF-A118-CD0F-8FB135E18F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5D4B9-8351-4F72-B794-2B6E2A4A1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08C61-20C6-EA1F-77DB-4EEA27D37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B21A-2457-47CF-9F35-29984DDB0EB1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87603-5501-7D12-7A62-574412001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2C4D1-412D-597F-1A17-EBAEC4F6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7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5E0C93-AE94-9E10-E3BF-45C62417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5AD2A-5154-D4B7-BA72-14C2EC874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AB39A-B38C-016F-B623-6EBEE98D5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4B21A-2457-47CF-9F35-29984DDB0EB1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BCA56-3042-14C1-B9DD-AAADCD3CB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3598C-F71C-701A-1F16-C5E882FC4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6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eilstein-journals.org/bjoc/articles/16/21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A35183-05C7-708C-4616-A3D293B6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Data.xlsx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2DCA52-F63B-924B-93C4-60D6998DC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Glycomics</a:t>
            </a:r>
            <a:r>
              <a:rPr lang="en-US" dirty="0"/>
              <a:t> data needs to be preprocessed. Materials needed include:</a:t>
            </a:r>
          </a:p>
          <a:p>
            <a:pPr lvl="1"/>
            <a:r>
              <a:rPr lang="en-US" dirty="0"/>
              <a:t>Signal intensities at each m/z (raw MS)</a:t>
            </a:r>
          </a:p>
          <a:p>
            <a:pPr lvl="1"/>
            <a:r>
              <a:rPr lang="en-US" dirty="0"/>
              <a:t>Glycan compositions at each m/z</a:t>
            </a:r>
          </a:p>
          <a:p>
            <a:pPr lvl="1"/>
            <a:r>
              <a:rPr lang="en-US" dirty="0"/>
              <a:t>Partial or all annotation (optional but highly recommended to have at least a few annotations of major signals)</a:t>
            </a:r>
          </a:p>
          <a:p>
            <a:endParaRPr lang="en-US" dirty="0"/>
          </a:p>
          <a:p>
            <a:r>
              <a:rPr lang="en-US" dirty="0"/>
              <a:t>Raw MS data, glycan monosaccharide compositions, and glycan annotations must be organized in the format specified by </a:t>
            </a:r>
            <a:r>
              <a:rPr lang="en-US" b="1" dirty="0"/>
              <a:t>Data.xlsx </a:t>
            </a:r>
            <a:r>
              <a:rPr lang="en-US" dirty="0"/>
              <a:t>in order to be properly loaded into MATLAB. </a:t>
            </a:r>
            <a:r>
              <a:rPr lang="en-US" u="sng" dirty="0"/>
              <a:t>Alternatively</a:t>
            </a:r>
            <a:r>
              <a:rPr lang="en-US" dirty="0"/>
              <a:t>, you may organize the data directly into MATLAB variables in the same format as specified by those obtained from running the script “Step1_Load_Preprocessed_Data.m”. </a:t>
            </a:r>
          </a:p>
          <a:p>
            <a:endParaRPr lang="en-US" dirty="0"/>
          </a:p>
          <a:p>
            <a:r>
              <a:rPr lang="en-US" dirty="0"/>
              <a:t>Regardless of annotations, both sheets must be present.</a:t>
            </a:r>
          </a:p>
          <a:p>
            <a:endParaRPr lang="en-US" dirty="0"/>
          </a:p>
          <a:p>
            <a:r>
              <a:rPr lang="en-US" dirty="0"/>
              <a:t>Format of all the cells should be “General”, which is usually by default in Excel.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60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03A2-A9BA-AAAC-69AB-4363095F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Sheet 1: MS Raw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32661-4F12-E86A-3BDE-D58C45B06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66453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Raw data used for fitting </a:t>
            </a:r>
          </a:p>
          <a:p>
            <a:r>
              <a:rPr lang="en-US" dirty="0"/>
              <a:t>Columns</a:t>
            </a:r>
          </a:p>
          <a:p>
            <a:pPr lvl="1"/>
            <a:r>
              <a:rPr lang="en-US" b="1" dirty="0"/>
              <a:t>m/z</a:t>
            </a:r>
            <a:r>
              <a:rPr lang="en-US" dirty="0"/>
              <a:t>: all measured m/z values or numerical indexes </a:t>
            </a:r>
          </a:p>
          <a:p>
            <a:pPr lvl="1"/>
            <a:r>
              <a:rPr lang="en-US" b="1" dirty="0"/>
              <a:t>Glycan Compositions</a:t>
            </a:r>
            <a:r>
              <a:rPr lang="en-US" dirty="0"/>
              <a:t>: glycan compositions corresponding to the m/z values</a:t>
            </a:r>
          </a:p>
          <a:p>
            <a:pPr lvl="1"/>
            <a:r>
              <a:rPr lang="en-US" b="1" dirty="0"/>
              <a:t>WT</a:t>
            </a:r>
            <a:r>
              <a:rPr lang="en-US" dirty="0"/>
              <a:t> (a profile name): relative intensities measured at the corresponding m/z values</a:t>
            </a:r>
          </a:p>
          <a:p>
            <a:r>
              <a:rPr lang="en-US" dirty="0"/>
              <a:t>Elements of </a:t>
            </a:r>
            <a:r>
              <a:rPr lang="en-US" b="1" dirty="0"/>
              <a:t>m/z </a:t>
            </a:r>
            <a:r>
              <a:rPr lang="en-US" dirty="0"/>
              <a:t>values and </a:t>
            </a:r>
            <a:r>
              <a:rPr lang="en-US" b="1" dirty="0"/>
              <a:t>Glycan Compositions </a:t>
            </a:r>
            <a:r>
              <a:rPr lang="en-US" dirty="0"/>
              <a:t>must be unique.</a:t>
            </a:r>
          </a:p>
          <a:p>
            <a:r>
              <a:rPr lang="en-US" dirty="0"/>
              <a:t>Additional profiles can be appended to the right of the table, with the top cell as the profile names (like column </a:t>
            </a:r>
            <a:r>
              <a:rPr lang="en-US" b="1" dirty="0"/>
              <a:t>WT</a:t>
            </a:r>
            <a:r>
              <a:rPr lang="en-US" dirty="0"/>
              <a:t>). </a:t>
            </a:r>
            <a:r>
              <a:rPr lang="en-US" b="1" dirty="0"/>
              <a:t>WT </a:t>
            </a:r>
            <a:r>
              <a:rPr lang="en-US" dirty="0"/>
              <a:t>column can be deleted. </a:t>
            </a:r>
          </a:p>
          <a:p>
            <a:r>
              <a:rPr lang="en-US" dirty="0"/>
              <a:t>The profile name </a:t>
            </a:r>
            <a:r>
              <a:rPr lang="en-US" b="1" dirty="0"/>
              <a:t>WT</a:t>
            </a:r>
            <a:r>
              <a:rPr lang="en-US" dirty="0"/>
              <a:t> is preferred for naming a wild type profile in order to smoothly run all functions of the pipeline.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F06509-396E-987B-4D2F-94C4C5890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730" y="1701006"/>
            <a:ext cx="34480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6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03A2-A9BA-AAAC-69AB-4363095F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Sheet 2: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32661-4F12-E86A-3BDE-D58C45B06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078"/>
            <a:ext cx="10731759" cy="4351338"/>
          </a:xfrm>
        </p:spPr>
        <p:txBody>
          <a:bodyPr>
            <a:normAutofit/>
          </a:bodyPr>
          <a:lstStyle/>
          <a:p>
            <a:r>
              <a:rPr lang="en-US" sz="1600" dirty="0"/>
              <a:t>Annotation restriction used for fitting</a:t>
            </a:r>
          </a:p>
          <a:p>
            <a:r>
              <a:rPr lang="en-US" sz="1600" dirty="0"/>
              <a:t>Columns</a:t>
            </a:r>
          </a:p>
          <a:p>
            <a:pPr lvl="1"/>
            <a:r>
              <a:rPr lang="en-US" sz="1400" b="1" dirty="0"/>
              <a:t>Glycan Annotation</a:t>
            </a:r>
            <a:r>
              <a:rPr lang="en-US" sz="1400" dirty="0"/>
              <a:t>: glycan annotations</a:t>
            </a:r>
          </a:p>
          <a:p>
            <a:pPr lvl="1"/>
            <a:r>
              <a:rPr lang="en-US" sz="1400" b="1" dirty="0"/>
              <a:t>m/z</a:t>
            </a:r>
            <a:r>
              <a:rPr lang="en-US" sz="1400" dirty="0"/>
              <a:t>: m/z values or numerical indexes corresponding to </a:t>
            </a:r>
            <a:r>
              <a:rPr lang="en-US" sz="1400" b="1" dirty="0"/>
              <a:t>Glycan Annotation</a:t>
            </a:r>
            <a:r>
              <a:rPr lang="en-US" sz="1400" dirty="0"/>
              <a:t>. The values may </a:t>
            </a:r>
            <a:r>
              <a:rPr lang="en-US" sz="1400" u="sng" dirty="0"/>
              <a:t>not</a:t>
            </a:r>
            <a:r>
              <a:rPr lang="en-US" sz="1400" dirty="0"/>
              <a:t> be unique due to glycan isoforms.</a:t>
            </a:r>
          </a:p>
          <a:p>
            <a:pPr lvl="1"/>
            <a:r>
              <a:rPr lang="en-US" sz="1400" b="1" dirty="0"/>
              <a:t>WT</a:t>
            </a:r>
            <a:r>
              <a:rPr lang="en-US" sz="1400" dirty="0"/>
              <a:t> (a profile name): logical flag (1 or 0) indicating whether specific glycan isoforms are annotated for the </a:t>
            </a:r>
            <a:r>
              <a:rPr lang="en-US" sz="1400" dirty="0" err="1"/>
              <a:t>glycoprofile</a:t>
            </a:r>
            <a:r>
              <a:rPr lang="en-US" sz="1400" dirty="0"/>
              <a:t>. </a:t>
            </a:r>
            <a:r>
              <a:rPr lang="en-US" sz="1600" dirty="0"/>
              <a:t>Elements of </a:t>
            </a:r>
            <a:r>
              <a:rPr lang="en-US" sz="1600" b="1" dirty="0"/>
              <a:t>Glycan Annotation </a:t>
            </a:r>
            <a:r>
              <a:rPr lang="en-US" sz="1600" dirty="0"/>
              <a:t>are unique.</a:t>
            </a:r>
          </a:p>
          <a:p>
            <a:r>
              <a:rPr lang="en-US" sz="1600" dirty="0"/>
              <a:t>Additional profiles can be appended to the right of the table, with the top cells as the profile names (like column </a:t>
            </a:r>
            <a:r>
              <a:rPr lang="en-US" sz="1600" b="1" dirty="0"/>
              <a:t>WT</a:t>
            </a:r>
            <a:r>
              <a:rPr lang="en-US" sz="1600" dirty="0"/>
              <a:t>). </a:t>
            </a:r>
            <a:r>
              <a:rPr lang="en-US" sz="1600" b="1" dirty="0"/>
              <a:t>WT </a:t>
            </a:r>
            <a:r>
              <a:rPr lang="en-US" sz="1600" dirty="0"/>
              <a:t>column can be deleted. If no annotations are applicable to the profile, assign 0 to all the element in the column. Otherwise, assign 1 to annotated glycan isoforms. If no annotations exist for any profiles, delete all the rows in the sheet except for the headers.</a:t>
            </a:r>
          </a:p>
          <a:p>
            <a:r>
              <a:rPr lang="en-US" sz="1600" dirty="0"/>
              <a:t>The profile name </a:t>
            </a:r>
            <a:r>
              <a:rPr lang="en-US" sz="1600" b="1" dirty="0"/>
              <a:t>WT</a:t>
            </a:r>
            <a:r>
              <a:rPr lang="en-US" sz="1600" dirty="0"/>
              <a:t> is preferred for naming a wild type profile in order to smoothly run all functions of the pipeline.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EEB7D7-FB2A-E010-4BBE-8B14C7142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910" y="4623339"/>
            <a:ext cx="5582511" cy="209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83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111E-3A07-150D-308C-A2DCBF32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85E95-BFB9-252E-9C45-37812FACD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codes should be formatted according to </a:t>
            </a:r>
            <a:r>
              <a:rPr lang="en-US" dirty="0">
                <a:hlinkClick r:id="rId2"/>
              </a:rPr>
              <a:t>BJOC - A consensus-based and readable extension of Linear Code for Reaction Rules (</a:t>
            </a:r>
            <a:r>
              <a:rPr lang="en-US" dirty="0" err="1">
                <a:hlinkClick r:id="rId2"/>
              </a:rPr>
              <a:t>LiCoRR</a:t>
            </a:r>
            <a:r>
              <a:rPr lang="en-US" dirty="0">
                <a:hlinkClick r:id="rId2"/>
              </a:rPr>
              <a:t>) (beilstein-journals.org)</a:t>
            </a:r>
            <a:endParaRPr lang="en-US" dirty="0"/>
          </a:p>
          <a:p>
            <a:endParaRPr lang="en-US" dirty="0"/>
          </a:p>
          <a:p>
            <a:r>
              <a:rPr lang="en-US" dirty="0"/>
              <a:t>Due to potentially alternative fragmentation patterns of monosaccharides (e.g. </a:t>
            </a:r>
            <a:r>
              <a:rPr lang="en-US"/>
              <a:t>dehydration) </a:t>
            </a:r>
            <a:r>
              <a:rPr lang="en-US" dirty="0"/>
              <a:t>and adducts from ionization,  signal intensities at different m/z values but representing the same glycan composition should be combined. m/z value corresponding to the composition without any modifications should be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79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4F6712-69E7-FB3C-7ADF-D423BD9F4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437" y="1387129"/>
            <a:ext cx="3448050" cy="4600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511900-1776-2749-40F2-2E498DD33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7007"/>
            <a:ext cx="8583633" cy="3218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4B771D-A64A-99B1-F817-AA8974EDD287}"/>
              </a:ext>
            </a:extLst>
          </p:cNvPr>
          <p:cNvSpPr txBox="1"/>
          <p:nvPr/>
        </p:nvSpPr>
        <p:spPr>
          <a:xfrm>
            <a:off x="3975652" y="864704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Sheet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176275-82FC-180B-6048-9CAFA74E2A1D}"/>
              </a:ext>
            </a:extLst>
          </p:cNvPr>
          <p:cNvSpPr txBox="1"/>
          <p:nvPr/>
        </p:nvSpPr>
        <p:spPr>
          <a:xfrm>
            <a:off x="9944077" y="864704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Sheet 2</a:t>
            </a:r>
          </a:p>
        </p:txBody>
      </p:sp>
    </p:spTree>
    <p:extLst>
      <p:ext uri="{BB962C8B-B14F-4D97-AF65-F5344CB8AC3E}">
        <p14:creationId xmlns:p14="http://schemas.microsoft.com/office/powerpoint/2010/main" val="4236982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550</Words>
  <Application>Microsoft Office PowerPoint</Application>
  <PresentationFormat>Widescreen</PresentationFormat>
  <Paragraphs>37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Data.xlsx</vt:lpstr>
      <vt:lpstr>Sheet 1: MS Raw</vt:lpstr>
      <vt:lpstr>Sheet 2: Annotation</vt:lpstr>
      <vt:lpstr>Common Issues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Data.xlsx</dc:title>
  <dc:creator>Albert Liang</dc:creator>
  <cp:lastModifiedBy>Albert Liang</cp:lastModifiedBy>
  <cp:revision>12</cp:revision>
  <dcterms:created xsi:type="dcterms:W3CDTF">2022-07-21T05:06:30Z</dcterms:created>
  <dcterms:modified xsi:type="dcterms:W3CDTF">2022-07-29T02:28:04Z</dcterms:modified>
</cp:coreProperties>
</file>