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271" r:id="rId16"/>
    <p:sldId id="272" r:id="rId17"/>
    <p:sldId id="304" r:id="rId18"/>
    <p:sldId id="307" r:id="rId19"/>
    <p:sldId id="306" r:id="rId20"/>
    <p:sldId id="3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2" autoAdjust="0"/>
  </p:normalViewPr>
  <p:slideViewPr>
    <p:cSldViewPr snapToGrid="0">
      <p:cViewPr varScale="1">
        <p:scale>
          <a:sx n="65" d="100"/>
          <a:sy n="65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E7C9B-CFF7-4915-BEB2-F1DBAA6A3ED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3A3BC-45BA-4946-90B5-FFFF7F377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3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64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2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2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08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9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5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3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6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6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of Tanks Blitz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73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A3BC-45BA-4946-90B5-FFFF7F3776B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4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3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3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0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3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7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6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71A00C-4DB9-41E3-B7E1-024B13A075A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1FD2E4-3A0E-415B-8595-44AE408D48E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P2jI0BVG0w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WodpNqYDSw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EvW64bTeBk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7TNFUI5Tj8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WK6MT95m_I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uXLiFwUJn4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RUYzooPUgw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wZAKJ8Y6YU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Gep3LwLKWk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z7uQmKQ2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12F50-7C64-494A-9040-CBB3BEE72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Network Games Programming</a:t>
            </a:r>
            <a:endParaRPr lang="en-GB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CB639-70AD-4A61-A03E-28780F2A0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Mario.Soflano@gcu.ac.uk</a:t>
            </a:r>
          </a:p>
          <a:p>
            <a:r>
              <a:rPr lang="en-US" dirty="0">
                <a:solidFill>
                  <a:srgbClr val="FFFFFF"/>
                </a:solidFill>
              </a:rPr>
              <a:t>Room M611A</a:t>
            </a:r>
          </a:p>
          <a:p>
            <a:r>
              <a:rPr lang="en-US" dirty="0">
                <a:solidFill>
                  <a:srgbClr val="FFFFFF"/>
                </a:solidFill>
              </a:rPr>
              <a:t>Discord: MarioSoflano#3996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0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pic>
        <p:nvPicPr>
          <p:cNvPr id="4" name="jP2jI0BVG0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52653" y="1737360"/>
            <a:ext cx="8547653" cy="48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pic>
        <p:nvPicPr>
          <p:cNvPr id="4" name="QWodpNqYDS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55610" y="1737360"/>
            <a:ext cx="8541740" cy="48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0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pic>
        <p:nvPicPr>
          <p:cNvPr id="4" name="YEvW64bTeB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5784" y="1737360"/>
            <a:ext cx="8481391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1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pic>
        <p:nvPicPr>
          <p:cNvPr id="4" name="s7TNFUI5Tj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5784" y="1737360"/>
            <a:ext cx="8481392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6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pic>
        <p:nvPicPr>
          <p:cNvPr id="4" name="iWK6MT95m_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65906" y="1737360"/>
            <a:ext cx="8521148" cy="47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expect in general?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1284"/>
            <a:ext cx="10206823" cy="4475195"/>
          </a:xfrm>
        </p:spPr>
        <p:txBody>
          <a:bodyPr>
            <a:noAutofit/>
          </a:bodyPr>
          <a:lstStyle/>
          <a:p>
            <a:pPr marL="398737" indent="-154770">
              <a:lnSpc>
                <a:spcPct val="150000"/>
              </a:lnSpc>
              <a:spcBef>
                <a:spcPts val="699"/>
              </a:spcBef>
              <a:buFont typeface="Courier New"/>
              <a:buChar char="o"/>
              <a:tabLst>
                <a:tab pos="398737" algn="l"/>
                <a:tab pos="399143" algn="l"/>
              </a:tabLst>
            </a:pP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The </a:t>
            </a:r>
            <a:r>
              <a:rPr lang="en-US" sz="1600" spc="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obvious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answer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-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more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than </a:t>
            </a:r>
            <a:r>
              <a:rPr lang="en-US" sz="1600" spc="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one</a:t>
            </a:r>
            <a:r>
              <a:rPr lang="en-US" sz="1600" spc="-5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398737" indent="-154770">
              <a:lnSpc>
                <a:spcPct val="150000"/>
              </a:lnSpc>
              <a:spcBef>
                <a:spcPts val="64"/>
              </a:spcBef>
              <a:buFont typeface="Courier New"/>
              <a:buChar char="o"/>
              <a:tabLst>
                <a:tab pos="398737" algn="l"/>
                <a:tab pos="399143" algn="l"/>
              </a:tabLst>
            </a:pP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However,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we 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need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consider </a:t>
            </a:r>
            <a:r>
              <a:rPr lang="en-US" sz="1600" b="1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modes </a:t>
            </a:r>
            <a:r>
              <a:rPr lang="en-US" sz="1600" spc="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of</a:t>
            </a:r>
            <a:r>
              <a:rPr lang="en-US" sz="1600" spc="7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504632" marR="258221" lvl="1" indent="-162916">
              <a:lnSpc>
                <a:spcPct val="150000"/>
              </a:lnSpc>
              <a:spcBef>
                <a:spcPts val="141"/>
              </a:spcBef>
              <a:buFont typeface="Courier New"/>
              <a:buChar char="o"/>
              <a:tabLst>
                <a:tab pos="504632" algn="l"/>
                <a:tab pos="505039" algn="l"/>
              </a:tabLst>
            </a:pP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Turn-based games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are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multiplayer,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but </a:t>
            </a:r>
            <a:r>
              <a:rPr lang="en-US" sz="1600" spc="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one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at a  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time,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so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they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are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easy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implement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in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various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networking 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modes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602381" lvl="2" indent="-154770">
              <a:lnSpc>
                <a:spcPct val="150000"/>
              </a:lnSpc>
              <a:spcBef>
                <a:spcPts val="109"/>
              </a:spcBef>
              <a:buFont typeface="Courier New"/>
              <a:buChar char="o"/>
              <a:tabLst>
                <a:tab pos="602381" algn="l"/>
                <a:tab pos="602789" algn="l"/>
              </a:tabLst>
            </a:pP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e.g. Online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chess, Drafts</a:t>
            </a:r>
            <a:r>
              <a:rPr lang="en-US" sz="1600" spc="3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2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etc.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504632" lvl="1" indent="-162916">
              <a:lnSpc>
                <a:spcPct val="150000"/>
              </a:lnSpc>
              <a:spcBef>
                <a:spcPts val="64"/>
              </a:spcBef>
              <a:buFont typeface="Courier New"/>
              <a:buChar char="o"/>
              <a:tabLst>
                <a:tab pos="504632" algn="l"/>
                <a:tab pos="505039" algn="l"/>
              </a:tabLst>
            </a:pP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Simultaneous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requires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more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careful</a:t>
            </a:r>
            <a:r>
              <a:rPr lang="en-US" sz="1600" spc="-4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design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602381" lvl="2" indent="-154770">
              <a:lnSpc>
                <a:spcPct val="150000"/>
              </a:lnSpc>
              <a:spcBef>
                <a:spcPts val="61"/>
              </a:spcBef>
              <a:buFont typeface="Courier New"/>
              <a:buChar char="o"/>
              <a:tabLst>
                <a:tab pos="602381" algn="l"/>
                <a:tab pos="602789" algn="l"/>
              </a:tabLst>
            </a:pP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All players 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need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be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updated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in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some</a:t>
            </a:r>
            <a:r>
              <a:rPr lang="en-US" sz="1600" spc="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way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602381" marR="255371" lvl="2" indent="-154770">
              <a:lnSpc>
                <a:spcPct val="150000"/>
              </a:lnSpc>
              <a:spcBef>
                <a:spcPts val="205"/>
              </a:spcBef>
              <a:buFont typeface="Courier New"/>
              <a:buChar char="o"/>
              <a:tabLst>
                <a:tab pos="602381" algn="l"/>
                <a:tab pos="602789" algn="l"/>
              </a:tabLst>
            </a:pP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Delays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in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the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network can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affect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play,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so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limitations </a:t>
            </a:r>
            <a:r>
              <a:rPr lang="en-US" sz="1600" spc="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on 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game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speed,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types </a:t>
            </a:r>
            <a:r>
              <a:rPr lang="en-US" sz="1600" spc="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of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interactions,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number </a:t>
            </a:r>
            <a:r>
              <a:rPr lang="en-US" sz="1600" spc="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of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players  </a:t>
            </a:r>
            <a:r>
              <a:rPr lang="en-US" sz="1600" spc="-2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etc.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602381" marR="285509" lvl="2" indent="-154770">
              <a:lnSpc>
                <a:spcPct val="150000"/>
              </a:lnSpc>
              <a:spcBef>
                <a:spcPts val="125"/>
              </a:spcBef>
              <a:buFont typeface="Courier New"/>
              <a:buChar char="o"/>
              <a:tabLst>
                <a:tab pos="602381" algn="l"/>
                <a:tab pos="602789" algn="l"/>
              </a:tabLst>
            </a:pP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Generally,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careful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design,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reduction </a:t>
            </a:r>
            <a:r>
              <a:rPr lang="en-US" sz="1600" spc="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of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data that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must 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be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shared,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clever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networking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and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even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little 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psychology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can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be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used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improve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multi-player  experience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757152" marR="237042" indent="-162916">
              <a:lnSpc>
                <a:spcPct val="150000"/>
              </a:lnSpc>
              <a:spcBef>
                <a:spcPts val="122"/>
              </a:spcBef>
              <a:tabLst>
                <a:tab pos="757152" algn="l"/>
              </a:tabLst>
            </a:pP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ourier New"/>
              </a:rPr>
              <a:t>o	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e.g. in-app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animations distract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the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user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–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can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allow 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time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for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network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updates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033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338" y="685800"/>
            <a:ext cx="8186666" cy="1485900"/>
          </a:xfrm>
        </p:spPr>
        <p:txBody>
          <a:bodyPr>
            <a:noAutofit/>
          </a:bodyPr>
          <a:lstStyle/>
          <a:p>
            <a:r>
              <a:rPr lang="en-US" sz="4402" dirty="0">
                <a:solidFill>
                  <a:schemeClr val="tx1"/>
                </a:solidFill>
                <a:cs typeface="Palatino Linotype"/>
              </a:rPr>
              <a:t>Multiplayer Strategies</a:t>
            </a:r>
            <a:br>
              <a:rPr lang="en-US" sz="4402" dirty="0">
                <a:solidFill>
                  <a:schemeClr val="tx1"/>
                </a:solidFill>
                <a:cs typeface="Palatino Linotype"/>
              </a:rPr>
            </a:br>
            <a:endParaRPr lang="en-GB" sz="4402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426" y="1700093"/>
            <a:ext cx="10204174" cy="4910097"/>
          </a:xfrm>
        </p:spPr>
        <p:txBody>
          <a:bodyPr>
            <a:normAutofit/>
          </a:bodyPr>
          <a:lstStyle/>
          <a:p>
            <a:pPr marL="543731" indent="-154770">
              <a:lnSpc>
                <a:spcPct val="150000"/>
              </a:lnSpc>
              <a:spcBef>
                <a:spcPts val="994"/>
              </a:spcBef>
              <a:buFont typeface="Courier New"/>
              <a:buChar char="o"/>
              <a:tabLst>
                <a:tab pos="543731" algn="l"/>
                <a:tab pos="544139" algn="l"/>
              </a:tabLst>
            </a:pP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Two basic</a:t>
            </a:r>
            <a:r>
              <a:rPr lang="en-US" sz="1600" spc="-4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strategies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649626" marR="432949" lvl="1" indent="-162916">
              <a:lnSpc>
                <a:spcPct val="150000"/>
              </a:lnSpc>
              <a:spcBef>
                <a:spcPts val="161"/>
              </a:spcBef>
              <a:buFont typeface="Courier New"/>
              <a:buChar char="o"/>
              <a:tabLst>
                <a:tab pos="649626" algn="l"/>
                <a:tab pos="650034" algn="l"/>
              </a:tabLst>
            </a:pP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all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data</a:t>
            </a:r>
            <a:r>
              <a:rPr lang="en-US" sz="1600" spc="-4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stored</a:t>
            </a:r>
            <a:r>
              <a:rPr lang="en-US" sz="1600" spc="-4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on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</a:t>
            </a:r>
            <a:r>
              <a:rPr lang="en-US" sz="1600" spc="-4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central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server,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all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players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need</a:t>
            </a:r>
            <a:r>
              <a:rPr lang="en-US" sz="1600" spc="-4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 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access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server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determine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current</a:t>
            </a:r>
            <a:r>
              <a:rPr lang="en-US" sz="1600" spc="-2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game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state,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updates 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requested by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clients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649626" marR="573871" lvl="1" indent="-162916">
              <a:lnSpc>
                <a:spcPct val="150000"/>
              </a:lnSpc>
              <a:spcBef>
                <a:spcPts val="77"/>
              </a:spcBef>
              <a:buFont typeface="Courier New"/>
              <a:buChar char="o"/>
              <a:tabLst>
                <a:tab pos="649626" algn="l"/>
                <a:tab pos="650034" algn="l"/>
              </a:tabLst>
            </a:pPr>
            <a:r>
              <a:rPr lang="en-US" sz="1600" spc="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core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data</a:t>
            </a:r>
            <a:r>
              <a:rPr lang="en-US" sz="1600" spc="-38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stored</a:t>
            </a:r>
            <a:r>
              <a:rPr lang="en-US" sz="1600" spc="-4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on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player’s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machine,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and 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necessary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bits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sent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all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other</a:t>
            </a:r>
            <a:r>
              <a:rPr lang="en-US" sz="1600" spc="-8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players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1106865" marR="573871" lvl="2" indent="-162916">
              <a:lnSpc>
                <a:spcPct val="150000"/>
              </a:lnSpc>
              <a:spcBef>
                <a:spcPts val="77"/>
              </a:spcBef>
              <a:buFont typeface="Courier New"/>
              <a:buChar char="o"/>
              <a:tabLst>
                <a:tab pos="649626" algn="l"/>
                <a:tab pos="650034" algn="l"/>
              </a:tabLst>
            </a:pP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This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can</a:t>
            </a:r>
            <a:r>
              <a:rPr lang="en-US" sz="1600" spc="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get</a:t>
            </a:r>
            <a:r>
              <a:rPr lang="en-US" sz="1600" spc="-2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complex,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if,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for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example,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</a:t>
            </a:r>
            <a:r>
              <a:rPr lang="en-US" sz="1600" spc="-35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needs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 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let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all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other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players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know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her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position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or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status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(since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all 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other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players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need</a:t>
            </a:r>
            <a:r>
              <a:rPr lang="en-US" sz="1600" spc="-4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</a:t>
            </a:r>
            <a:r>
              <a:rPr lang="en-US" sz="1600" spc="-25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do</a:t>
            </a:r>
            <a:r>
              <a:rPr lang="en-US" sz="1600" spc="-25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the</a:t>
            </a:r>
            <a:r>
              <a:rPr lang="en-US" sz="1600" spc="-2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same)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543731" indent="-154770">
              <a:lnSpc>
                <a:spcPct val="150000"/>
              </a:lnSpc>
              <a:spcBef>
                <a:spcPts val="13"/>
              </a:spcBef>
              <a:buFont typeface="Courier New"/>
              <a:buChar char="o"/>
              <a:tabLst>
                <a:tab pos="543731" algn="l"/>
                <a:tab pos="544139" algn="l"/>
              </a:tabLst>
            </a:pP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There</a:t>
            </a:r>
            <a:r>
              <a:rPr lang="en-US" sz="1600" spc="-25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is</a:t>
            </a:r>
            <a:r>
              <a:rPr lang="en-US" sz="1600" spc="-67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</a:t>
            </a:r>
            <a:r>
              <a:rPr lang="en-US" sz="1600" spc="-4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third</a:t>
            </a:r>
            <a:r>
              <a:rPr lang="en-US" sz="1600" spc="-48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alternative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649626" marR="347825" lvl="1" indent="-162916">
              <a:lnSpc>
                <a:spcPct val="150000"/>
              </a:lnSpc>
              <a:spcBef>
                <a:spcPts val="192"/>
              </a:spcBef>
              <a:buFont typeface="Courier New"/>
              <a:buChar char="o"/>
              <a:tabLst>
                <a:tab pos="649626" algn="l"/>
                <a:tab pos="650034" algn="l"/>
              </a:tabLst>
            </a:pP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Use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both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strategies,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directing</a:t>
            </a:r>
            <a:r>
              <a:rPr lang="en-US" sz="1600" spc="-38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each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</a:t>
            </a:r>
            <a:r>
              <a:rPr lang="en-US" sz="1600" spc="-2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the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most</a:t>
            </a:r>
            <a:r>
              <a:rPr lang="en-US" sz="1600" spc="-3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appropriate  task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1106865" marR="347825" lvl="2" indent="-162916">
              <a:lnSpc>
                <a:spcPct val="150000"/>
              </a:lnSpc>
              <a:spcBef>
                <a:spcPts val="192"/>
              </a:spcBef>
              <a:buFont typeface="Courier New"/>
              <a:buChar char="o"/>
              <a:tabLst>
                <a:tab pos="649626" algn="l"/>
                <a:tab pos="650034" algn="l"/>
              </a:tabLst>
            </a:pP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e.g.</a:t>
            </a:r>
            <a:r>
              <a:rPr lang="en-US" sz="1600" spc="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in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</a:t>
            </a:r>
            <a:r>
              <a:rPr lang="en-US" sz="1600" spc="-38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given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locale,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positions,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shots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taken</a:t>
            </a:r>
            <a:r>
              <a:rPr lang="en-US" sz="1600" spc="-61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etc. 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need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to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be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handled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in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real-time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- </a:t>
            </a:r>
            <a:r>
              <a:rPr lang="en-US" sz="1600" spc="-2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use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direct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network  connections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(web-sockets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for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Web</a:t>
            </a:r>
            <a:r>
              <a:rPr lang="en-US" sz="1600" spc="-4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Apps)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 marL="1106865" marR="347825" lvl="2" indent="-162916">
              <a:lnSpc>
                <a:spcPct val="150000"/>
              </a:lnSpc>
              <a:spcBef>
                <a:spcPts val="192"/>
              </a:spcBef>
              <a:buFont typeface="Courier New"/>
              <a:buChar char="o"/>
              <a:tabLst>
                <a:tab pos="649626" algn="l"/>
                <a:tab pos="650034" algn="l"/>
              </a:tabLst>
            </a:pP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Players in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other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locales,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player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appearance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(avatars) 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etc.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the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data</a:t>
            </a:r>
            <a:r>
              <a:rPr lang="en-US" sz="1600" spc="-4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is </a:t>
            </a:r>
            <a:r>
              <a:rPr lang="en-US" sz="1600" spc="-1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not</a:t>
            </a:r>
            <a:r>
              <a:rPr lang="en-US" sz="1600" spc="-35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so</a:t>
            </a:r>
            <a:r>
              <a:rPr lang="en-US" sz="1600" spc="38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crucial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-</a:t>
            </a:r>
            <a:r>
              <a:rPr lang="en-US" sz="1600" spc="-2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can</a:t>
            </a:r>
            <a:r>
              <a:rPr lang="en-US" sz="1600" spc="-6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23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use</a:t>
            </a:r>
            <a:r>
              <a:rPr lang="en-US" sz="1600" spc="-19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a</a:t>
            </a:r>
            <a:r>
              <a:rPr lang="en-US" sz="1600" spc="-42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central</a:t>
            </a:r>
            <a:r>
              <a:rPr lang="en-US" sz="1600" spc="-16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 </a:t>
            </a:r>
            <a:r>
              <a:rPr lang="en-US" sz="1600" spc="-4" dirty="0">
                <a:solidFill>
                  <a:srgbClr val="7F7F7F"/>
                </a:solidFill>
                <a:latin typeface="Calibri" panose="020F0502020204030204" pitchFamily="34" charset="0"/>
                <a:cs typeface="Century Gothic"/>
              </a:rPr>
              <a:t>server</a:t>
            </a:r>
            <a:endParaRPr lang="en-US" sz="1600" dirty="0">
              <a:latin typeface="Calibri" panose="020F0502020204030204" pitchFamily="34" charset="0"/>
              <a:cs typeface="Century Gothic"/>
            </a:endParaRPr>
          </a:p>
          <a:p>
            <a:pPr>
              <a:lnSpc>
                <a:spcPct val="150000"/>
              </a:lnSpc>
              <a:spcBef>
                <a:spcPts val="23"/>
              </a:spcBef>
            </a:pPr>
            <a:endParaRPr lang="en-US" sz="16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9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GB" b="1" dirty="0" err="1"/>
              <a:t>Starsiege</a:t>
            </a:r>
            <a:r>
              <a:rPr lang="en-GB" b="1" dirty="0"/>
              <a:t>: Tribes</a:t>
            </a:r>
            <a:br>
              <a:rPr lang="en-GB" b="1" dirty="0"/>
            </a:br>
            <a:endParaRPr lang="en-GB" dirty="0"/>
          </a:p>
        </p:txBody>
      </p:sp>
      <p:pic>
        <p:nvPicPr>
          <p:cNvPr id="5" name="0uXLiFwUJn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97280" y="1011981"/>
            <a:ext cx="9756250" cy="54878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https://www.theringer.com/2018/12/5/18126162/starsiege-tribes-anniversary-first-person-shooters-fortnite-influence</a:t>
            </a:r>
          </a:p>
        </p:txBody>
      </p:sp>
    </p:spTree>
    <p:extLst>
      <p:ext uri="{BB962C8B-B14F-4D97-AF65-F5344CB8AC3E}">
        <p14:creationId xmlns:p14="http://schemas.microsoft.com/office/powerpoint/2010/main" val="151965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GB" b="1" dirty="0" err="1"/>
              <a:t>Starsiege</a:t>
            </a:r>
            <a:r>
              <a:rPr lang="en-GB" b="1" dirty="0"/>
              <a:t>: Tribes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 Non-guaranteed data.</a:t>
            </a:r>
            <a:r>
              <a:rPr lang="en-US" dirty="0"/>
              <a:t> As one might expect, this is data that the game designates as nonessential to the game. When bandwidth-starved, the game can choose to drop this data first.</a:t>
            </a:r>
          </a:p>
          <a:p>
            <a:r>
              <a:rPr lang="en-US" b="1" dirty="0"/>
              <a:t>2. Guaranteed data.</a:t>
            </a:r>
            <a:r>
              <a:rPr lang="en-US" dirty="0"/>
              <a:t> This data guarantees both arrival and ordering of the data in question. This is used for data deemed critical by the game, such as an event signifying when a player has fired a weapon.</a:t>
            </a:r>
          </a:p>
          <a:p>
            <a:r>
              <a:rPr lang="en-US" b="1" dirty="0"/>
              <a:t>3. “Most recent state” data.</a:t>
            </a:r>
            <a:r>
              <a:rPr lang="en-US" dirty="0"/>
              <a:t> This type of data is for cases where only the most recent version of the data is of importance. One example is the hit points of a particular player. A player’s hit points 5 seconds ago are not terribly relevant if the game knows what their hit points are right now.</a:t>
            </a:r>
          </a:p>
          <a:p>
            <a:r>
              <a:rPr lang="en-US" b="1" dirty="0"/>
              <a:t>4. Guaranteed quickest data.</a:t>
            </a:r>
            <a:r>
              <a:rPr lang="en-US" dirty="0"/>
              <a:t> This data is given the highest priority in order to transmit as quickly as possible </a:t>
            </a:r>
            <a:r>
              <a:rPr lang="en-US" i="1" dirty="0"/>
              <a:t>with</a:t>
            </a:r>
            <a:r>
              <a:rPr lang="en-US" dirty="0"/>
              <a:t> guaranteed delivery. An example of this type of data is player movement information, which is typically relevant for a very short period of time, and thus should be transmitted quickly.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02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80" y="1901460"/>
            <a:ext cx="9522399" cy="407600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GB" b="1" dirty="0" err="1"/>
              <a:t>Starsiege</a:t>
            </a:r>
            <a:r>
              <a:rPr lang="en-GB" b="1" dirty="0"/>
              <a:t>: Tribes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9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F7C7-CF9C-44A5-AE23-B6FBEDF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Learning 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6B34-50AF-43D2-B8D3-91FABDB4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On successful completion of this module the student should be able to: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1. Describe and evaluate network architectures and protocols for use in games development.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2. Assess and apply development methodologies for networked computer games.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3. Assess and critically evaluate methods for dealing with the unpredictability of network conditions.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4. Describe common security problems in networked computer games, and apply basic security measures and best practices mitigate security issues.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5. Design, develop and critically evaluate a real-time networked computer game.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57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GB" b="1" dirty="0"/>
              <a:t>Age of Empires</a:t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zRUYzooPUg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48355" y="1011981"/>
            <a:ext cx="9756250" cy="54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1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DFFA-3EB1-442A-BBFB-167EEC55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Indicative Reading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1B9F-CE56-457B-BB20-2A17DC8D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- Davis, S. (2008). Protecting Games: A Security Handbook for Game Developers and Publishers. Cengage Learning. ISBN-13: 978-1584506706.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- Glazer, J. and Madhav, S. (2015). Multiplayer Game Programming: Architecting Networked Games. Addison-Wesley Professional. ISBN-13: 978-0134034300.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- No Bugs' Hare. (2017). Development and Deployment of Multiplayer Online Games, Vol. I: GDD, Authoritative Servers, Communications. IT Hare. ISBN-13: 978-3903213050.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3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F1D2-6B8D-4612-B0F1-2BB30BAB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and Coursework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D032-E122-45EE-B973-3166DE4D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Delivery: </a:t>
            </a:r>
          </a:p>
          <a:p>
            <a:pPr marL="0" indent="0">
              <a:buNone/>
            </a:pPr>
            <a:r>
              <a:rPr lang="en-US" dirty="0"/>
              <a:t>1 hour lecture (Monday)</a:t>
            </a:r>
          </a:p>
          <a:p>
            <a:pPr marL="0" indent="0">
              <a:buNone/>
            </a:pPr>
            <a:r>
              <a:rPr lang="en-US" dirty="0"/>
              <a:t>1 hour tutorial (Monday)</a:t>
            </a:r>
          </a:p>
          <a:p>
            <a:pPr marL="0" indent="0">
              <a:buNone/>
            </a:pPr>
            <a:r>
              <a:rPr lang="en-US" dirty="0"/>
              <a:t>2 hours Lab (Friday)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Coursework:</a:t>
            </a:r>
          </a:p>
          <a:p>
            <a:pPr marL="0" indent="0">
              <a:buNone/>
            </a:pPr>
            <a:r>
              <a:rPr lang="en-GB" dirty="0"/>
              <a:t>100% Coursework (40% threshold)</a:t>
            </a:r>
          </a:p>
        </p:txBody>
      </p:sp>
    </p:spTree>
    <p:extLst>
      <p:ext uri="{BB962C8B-B14F-4D97-AF65-F5344CB8AC3E}">
        <p14:creationId xmlns:p14="http://schemas.microsoft.com/office/powerpoint/2010/main" val="1676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A5A-0428-4BCC-8AD6-05E44DA4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0828-68C8-48E3-B1F0-FAE58DF3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Week 1: Module Introduction and Overview of Networked Games</a:t>
            </a:r>
          </a:p>
          <a:p>
            <a:r>
              <a:rPr lang="en-US" sz="2200" dirty="0"/>
              <a:t>Week 2: Networking Architecture</a:t>
            </a:r>
          </a:p>
          <a:p>
            <a:r>
              <a:rPr lang="en-US" sz="2200" b="0" i="0" dirty="0">
                <a:solidFill>
                  <a:srgbClr val="424242"/>
                </a:solidFill>
                <a:effectLst/>
              </a:rPr>
              <a:t>Week </a:t>
            </a:r>
            <a:r>
              <a:rPr lang="en-US" sz="2200" dirty="0">
                <a:solidFill>
                  <a:srgbClr val="424242"/>
                </a:solidFill>
              </a:rPr>
              <a:t>3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: Real-time networking</a:t>
            </a:r>
          </a:p>
          <a:p>
            <a:r>
              <a:rPr lang="en-US" sz="2200" b="0" i="0" dirty="0">
                <a:solidFill>
                  <a:srgbClr val="424242"/>
                </a:solidFill>
                <a:effectLst/>
              </a:rPr>
              <a:t>Week 4: Real-time networking</a:t>
            </a:r>
            <a:endParaRPr lang="en-US" sz="2200" dirty="0">
              <a:solidFill>
                <a:srgbClr val="424242"/>
              </a:solidFill>
            </a:endParaRPr>
          </a:p>
          <a:p>
            <a:r>
              <a:rPr lang="en-US" sz="2200" b="0" i="0" dirty="0">
                <a:solidFill>
                  <a:srgbClr val="424242"/>
                </a:solidFill>
                <a:effectLst/>
              </a:rPr>
              <a:t>Week 5: Security</a:t>
            </a:r>
          </a:p>
          <a:p>
            <a:r>
              <a:rPr lang="en-US" sz="2200" dirty="0">
                <a:solidFill>
                  <a:srgbClr val="424242"/>
                </a:solidFill>
              </a:rPr>
              <a:t>Week 7: 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Other networking services</a:t>
            </a:r>
          </a:p>
          <a:p>
            <a:endParaRPr lang="en-US" sz="2200" b="0" i="0" dirty="0">
              <a:solidFill>
                <a:srgbClr val="424242"/>
              </a:solidFill>
              <a:effectLst/>
            </a:endParaRPr>
          </a:p>
          <a:p>
            <a:endParaRPr lang="en-US" sz="2200" b="0" i="0" dirty="0">
              <a:solidFill>
                <a:srgbClr val="424242"/>
              </a:solidFill>
              <a:effectLst/>
            </a:endParaRPr>
          </a:p>
          <a:p>
            <a:endParaRPr lang="en-US" sz="2200" b="0" i="0" dirty="0">
              <a:solidFill>
                <a:srgbClr val="424242"/>
              </a:solidFill>
              <a:effectLst/>
            </a:endParaRP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0198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pic>
        <p:nvPicPr>
          <p:cNvPr id="4" name="CwZAKJ8Y6Y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52907" y="1735168"/>
            <a:ext cx="8215158" cy="46210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5824" y="6488668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>
                <a:solidFill>
                  <a:srgbClr val="3D3B49"/>
                </a:solidFill>
                <a:latin typeface="Noto serif"/>
              </a:rPr>
              <a:t>Spacewar</a:t>
            </a:r>
            <a:r>
              <a:rPr lang="en-GB" i="1" dirty="0">
                <a:solidFill>
                  <a:srgbClr val="3D3B49"/>
                </a:solidFill>
                <a:latin typeface="Noto serif"/>
              </a:rPr>
              <a:t>!</a:t>
            </a:r>
            <a:r>
              <a:rPr lang="en-GB" dirty="0">
                <a:solidFill>
                  <a:srgbClr val="3D3B49"/>
                </a:solidFill>
                <a:latin typeface="Noto serif"/>
              </a:rPr>
              <a:t> (1962)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91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EMPIRE [PLATO] (1973)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7" y="2152184"/>
            <a:ext cx="7353156" cy="413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ze Wa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5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4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pic>
        <p:nvPicPr>
          <p:cNvPr id="4" name="9Gep3LwLKW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62979" y="1678715"/>
            <a:ext cx="8318810" cy="46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pic>
        <p:nvPicPr>
          <p:cNvPr id="4" name="Xz7uQmKQ2t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8671" y="1612637"/>
            <a:ext cx="8335617" cy="468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60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350</TotalTime>
  <Words>830</Words>
  <Application>Microsoft Office PowerPoint</Application>
  <PresentationFormat>Widescreen</PresentationFormat>
  <Paragraphs>84</Paragraphs>
  <Slides>20</Slides>
  <Notes>12</Notes>
  <HiddenSlides>0</HiddenSlides>
  <MMClips>10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Noto serif</vt:lpstr>
      <vt:lpstr>Retrospect</vt:lpstr>
      <vt:lpstr>Network Games Programming</vt:lpstr>
      <vt:lpstr>Learning Outcomes</vt:lpstr>
      <vt:lpstr>Indicative Reading</vt:lpstr>
      <vt:lpstr>Delivery and Coursework</vt:lpstr>
      <vt:lpstr>Topics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What to expect in general?</vt:lpstr>
      <vt:lpstr>Multiplayer Strategies </vt:lpstr>
      <vt:lpstr>Case Study: Starsiege: Tribes </vt:lpstr>
      <vt:lpstr>Case Study: Starsiege: Tribes</vt:lpstr>
      <vt:lpstr>Case Study: Starsiege: Tribes</vt:lpstr>
      <vt:lpstr>Case Study: Age of Empires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Soflano</dc:creator>
  <cp:lastModifiedBy>Mario Soflano</cp:lastModifiedBy>
  <cp:revision>34</cp:revision>
  <dcterms:created xsi:type="dcterms:W3CDTF">2021-09-20T00:10:01Z</dcterms:created>
  <dcterms:modified xsi:type="dcterms:W3CDTF">2023-09-29T10:19:02Z</dcterms:modified>
</cp:coreProperties>
</file>