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6" r:id="rId3"/>
    <p:sldId id="268" r:id="rId4"/>
    <p:sldId id="269" r:id="rId5"/>
    <p:sldId id="263" r:id="rId6"/>
    <p:sldId id="272" r:id="rId7"/>
    <p:sldId id="261" r:id="rId8"/>
    <p:sldId id="265" r:id="rId9"/>
    <p:sldId id="260" r:id="rId10"/>
    <p:sldId id="262" r:id="rId11"/>
    <p:sldId id="273" r:id="rId12"/>
    <p:sldId id="274" r:id="rId13"/>
    <p:sldId id="275" r:id="rId14"/>
    <p:sldId id="276" r:id="rId15"/>
    <p:sldId id="277" r:id="rId16"/>
    <p:sldId id="278" r:id="rId17"/>
    <p:sldId id="279" r:id="rId18"/>
    <p:sldId id="280" r:id="rId19"/>
    <p:sldId id="281" r:id="rId20"/>
    <p:sldId id="283" r:id="rId21"/>
    <p:sldId id="282" r:id="rId22"/>
    <p:sldId id="267" r:id="rId23"/>
    <p:sldId id="270" r:id="rId24"/>
    <p:sldId id="271"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32" autoAdjust="0"/>
  </p:normalViewPr>
  <p:slideViewPr>
    <p:cSldViewPr snapToGrid="0">
      <p:cViewPr varScale="1">
        <p:scale>
          <a:sx n="86" d="100"/>
          <a:sy n="86" d="100"/>
        </p:scale>
        <p:origin x="14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E7C9B-CFF7-4915-BEB2-F1DBAA6A3EDD}" type="datetimeFigureOut">
              <a:rPr lang="en-GB" smtClean="0"/>
              <a:t>15/11/2021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A3BC-45BA-4946-90B5-FFFF7F3776BC}" type="slidenum">
              <a:rPr lang="en-GB" smtClean="0"/>
              <a:t>‹#›</a:t>
            </a:fld>
            <a:endParaRPr lang="en-GB"/>
          </a:p>
        </p:txBody>
      </p:sp>
    </p:spTree>
    <p:extLst>
      <p:ext uri="{BB962C8B-B14F-4D97-AF65-F5344CB8AC3E}">
        <p14:creationId xmlns:p14="http://schemas.microsoft.com/office/powerpoint/2010/main" val="308063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gaming/azure/reference-architectures/leaderboard-non-relationa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gaming/azure/reference-architectures/leaderboard-relationa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https://docs.microsoft.com/en-us/gaming/azure/reference-architectures/multiplayer-basic-game-server-hosting</a:t>
            </a:r>
          </a:p>
        </p:txBody>
      </p:sp>
      <p:sp>
        <p:nvSpPr>
          <p:cNvPr id="4" name="Slide Number Placeholder 3"/>
          <p:cNvSpPr>
            <a:spLocks noGrp="1"/>
          </p:cNvSpPr>
          <p:nvPr>
            <p:ph type="sldNum" sz="quarter" idx="5"/>
          </p:nvPr>
        </p:nvSpPr>
        <p:spPr/>
        <p:txBody>
          <a:bodyPr/>
          <a:lstStyle/>
          <a:p>
            <a:fld id="{49A3A3BC-45BA-4946-90B5-FFFF7F3776BC}" type="slidenum">
              <a:rPr lang="en-GB" smtClean="0"/>
              <a:t>5</a:t>
            </a:fld>
            <a:endParaRPr lang="en-GB"/>
          </a:p>
        </p:txBody>
      </p:sp>
    </p:spTree>
    <p:extLst>
      <p:ext uri="{BB962C8B-B14F-4D97-AF65-F5344CB8AC3E}">
        <p14:creationId xmlns:p14="http://schemas.microsoft.com/office/powerpoint/2010/main" val="1346690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https://docs.microsoft.com/en-us/gaming/azure/reference-architectures/leaderboard</a:t>
            </a:r>
          </a:p>
        </p:txBody>
      </p:sp>
      <p:sp>
        <p:nvSpPr>
          <p:cNvPr id="4" name="Slide Number Placeholder 3"/>
          <p:cNvSpPr>
            <a:spLocks noGrp="1"/>
          </p:cNvSpPr>
          <p:nvPr>
            <p:ph type="sldNum" sz="quarter" idx="5"/>
          </p:nvPr>
        </p:nvSpPr>
        <p:spPr/>
        <p:txBody>
          <a:bodyPr/>
          <a:lstStyle/>
          <a:p>
            <a:fld id="{49A3A3BC-45BA-4946-90B5-FFFF7F3776BC}" type="slidenum">
              <a:rPr lang="en-GB" smtClean="0"/>
              <a:t>17</a:t>
            </a:fld>
            <a:endParaRPr lang="en-GB"/>
          </a:p>
        </p:txBody>
      </p:sp>
    </p:spTree>
    <p:extLst>
      <p:ext uri="{BB962C8B-B14F-4D97-AF65-F5344CB8AC3E}">
        <p14:creationId xmlns:p14="http://schemas.microsoft.com/office/powerpoint/2010/main" val="13336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https://docs.microsoft.com/en-us/gaming/azure/reference-architectures/leaderboard</a:t>
            </a:r>
          </a:p>
        </p:txBody>
      </p:sp>
      <p:sp>
        <p:nvSpPr>
          <p:cNvPr id="4" name="Slide Number Placeholder 3"/>
          <p:cNvSpPr>
            <a:spLocks noGrp="1"/>
          </p:cNvSpPr>
          <p:nvPr>
            <p:ph type="sldNum" sz="quarter" idx="5"/>
          </p:nvPr>
        </p:nvSpPr>
        <p:spPr/>
        <p:txBody>
          <a:bodyPr/>
          <a:lstStyle/>
          <a:p>
            <a:fld id="{49A3A3BC-45BA-4946-90B5-FFFF7F3776BC}" type="slidenum">
              <a:rPr lang="en-GB" smtClean="0"/>
              <a:t>18</a:t>
            </a:fld>
            <a:endParaRPr lang="en-GB"/>
          </a:p>
        </p:txBody>
      </p:sp>
    </p:spTree>
    <p:extLst>
      <p:ext uri="{BB962C8B-B14F-4D97-AF65-F5344CB8AC3E}">
        <p14:creationId xmlns:p14="http://schemas.microsoft.com/office/powerpoint/2010/main" val="303499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hlinkClick r:id="rId3"/>
              </a:rPr>
              <a:t>https://docs.microsoft.com/en-us/gaming/azure/reference-architectures/leaderboard-non-relational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171717"/>
              </a:solidFill>
              <a:effectLst/>
              <a:latin typeface="Segoe UI" panose="020B0502040204020203" pitchFamily="34" charset="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hlinkClick r:id="rId3"/>
              </a:rPr>
              <a:t>Non-relational (NoSQL)</a:t>
            </a:r>
            <a:r>
              <a:rPr lang="en-US" b="0" i="0" dirty="0">
                <a:solidFill>
                  <a:srgbClr val="171717"/>
                </a:solidFill>
                <a:effectLst/>
                <a:latin typeface="Segoe UI" panose="020B0502040204020203" pitchFamily="34" charset="0"/>
              </a:rPr>
              <a:t>: Using Azure Cache for Redis for small scale or Azure Cosmos DB for large scale.</a:t>
            </a:r>
          </a:p>
          <a:p>
            <a:endParaRPr lang="en-GB" dirty="0"/>
          </a:p>
          <a:p>
            <a:pPr algn="l"/>
            <a:r>
              <a:rPr lang="en-US" b="0" i="0" dirty="0">
                <a:solidFill>
                  <a:srgbClr val="171717"/>
                </a:solidFill>
                <a:effectLst/>
                <a:latin typeface="Segoe UI" panose="020B0502040204020203" pitchFamily="34" charset="0"/>
              </a:rPr>
              <a:t>The step by step is:</a:t>
            </a:r>
          </a:p>
          <a:p>
            <a:pPr algn="l">
              <a:buFont typeface="+mj-lt"/>
              <a:buAutoNum type="arabicPeriod"/>
            </a:pPr>
            <a:r>
              <a:rPr lang="en-US" b="0" i="0" dirty="0">
                <a:solidFill>
                  <a:srgbClr val="171717"/>
                </a:solidFill>
                <a:effectLst/>
                <a:latin typeface="Segoe UI" panose="020B0502040204020203" pitchFamily="34" charset="0"/>
              </a:rPr>
              <a:t>The device client connects to the </a:t>
            </a:r>
            <a:r>
              <a:rPr lang="en-US" b="1" i="0" dirty="0">
                <a:solidFill>
                  <a:srgbClr val="171717"/>
                </a:solidFill>
                <a:effectLst/>
                <a:latin typeface="Segoe UI" panose="020B0502040204020203" pitchFamily="34" charset="0"/>
              </a:rPr>
              <a:t>Azure Web App</a:t>
            </a:r>
            <a:r>
              <a:rPr lang="en-US" b="0" i="0" dirty="0">
                <a:solidFill>
                  <a:srgbClr val="171717"/>
                </a:solidFill>
                <a:effectLst/>
                <a:latin typeface="Segoe UI" panose="020B0502040204020203" pitchFamily="34" charset="0"/>
              </a:rPr>
              <a:t> (web service), like it's shown in the architecture diagram above, to upload a new player's record. Alternatively you could substitute the web service for example with Azure Functions, each of them doing a specific task, or a load balancer with virtual machines.</a:t>
            </a:r>
          </a:p>
          <a:p>
            <a:pPr algn="l">
              <a:buFont typeface="+mj-lt"/>
              <a:buAutoNum type="arabicPeriod"/>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Azure Web App</a:t>
            </a:r>
            <a:r>
              <a:rPr lang="en-US" b="0" i="0" dirty="0">
                <a:solidFill>
                  <a:srgbClr val="171717"/>
                </a:solidFill>
                <a:effectLst/>
                <a:latin typeface="Segoe UI" panose="020B0502040204020203" pitchFamily="34" charset="0"/>
              </a:rPr>
              <a:t> receives the action to upload a new record and, following the cache-aside pattern, writes it first into the persistent database, </a:t>
            </a: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in this case.</a:t>
            </a:r>
          </a:p>
          <a:p>
            <a:pPr algn="l">
              <a:buFont typeface="+mj-lt"/>
              <a:buAutoNum type="arabicPeriod"/>
            </a:pPr>
            <a:r>
              <a:rPr lang="en-US" b="0" i="0" dirty="0">
                <a:solidFill>
                  <a:srgbClr val="171717"/>
                </a:solidFill>
                <a:effectLst/>
                <a:latin typeface="Segoe UI" panose="020B0502040204020203" pitchFamily="34" charset="0"/>
              </a:rPr>
              <a:t>After that, continuing with the cache-aside pattern, the same record is saved into the </a:t>
            </a:r>
            <a:r>
              <a:rPr lang="en-US" b="1" i="0" dirty="0">
                <a:solidFill>
                  <a:srgbClr val="171717"/>
                </a:solidFill>
                <a:effectLst/>
                <a:latin typeface="Segoe UI" panose="020B0502040204020203" pitchFamily="34" charset="0"/>
              </a:rPr>
              <a:t>Azure Cache for Redis</a:t>
            </a:r>
            <a:r>
              <a:rPr lang="en-US" b="0" i="0" dirty="0">
                <a:solidFill>
                  <a:srgbClr val="171717"/>
                </a:solidFill>
                <a:effectLst/>
                <a:latin typeface="Segoe UI" panose="020B0502040204020203" pitchFamily="34" charset="0"/>
              </a:rPr>
              <a:t> database.</a:t>
            </a:r>
          </a:p>
          <a:p>
            <a:pPr algn="l">
              <a:buFont typeface="+mj-lt"/>
              <a:buAutoNum type="arabicPeriod"/>
            </a:pPr>
            <a:r>
              <a:rPr lang="en-US" b="0" i="0" dirty="0">
                <a:solidFill>
                  <a:srgbClr val="171717"/>
                </a:solidFill>
                <a:effectLst/>
                <a:latin typeface="Segoe UI" panose="020B0502040204020203" pitchFamily="34" charset="0"/>
              </a:rPr>
              <a:t>Another player wants to see a specific leaderboard, so it connects to the </a:t>
            </a:r>
            <a:r>
              <a:rPr lang="en-US" b="1" i="0" dirty="0">
                <a:solidFill>
                  <a:srgbClr val="171717"/>
                </a:solidFill>
                <a:effectLst/>
                <a:latin typeface="Segoe UI" panose="020B0502040204020203" pitchFamily="34" charset="0"/>
              </a:rPr>
              <a:t>Azure Web App</a:t>
            </a:r>
            <a:r>
              <a:rPr lang="en-US" b="0" i="0" dirty="0">
                <a:solidFill>
                  <a:srgbClr val="171717"/>
                </a:solidFill>
                <a:effectLst/>
                <a:latin typeface="Segoe UI" panose="020B0502040204020203" pitchFamily="34" charset="0"/>
              </a:rPr>
              <a:t> (web service).</a:t>
            </a:r>
          </a:p>
          <a:p>
            <a:pPr algn="l">
              <a:buFont typeface="+mj-lt"/>
              <a:buAutoNum type="arabicPeriod"/>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Azure Web App</a:t>
            </a:r>
            <a:r>
              <a:rPr lang="en-US" b="0" i="0" dirty="0">
                <a:solidFill>
                  <a:srgbClr val="171717"/>
                </a:solidFill>
                <a:effectLst/>
                <a:latin typeface="Segoe UI" panose="020B0502040204020203" pitchFamily="34" charset="0"/>
              </a:rPr>
              <a:t> receives the action to retrieve the records from a specific leaderboard. It attempts first to read it from the </a:t>
            </a:r>
            <a:r>
              <a:rPr lang="en-US" b="1" i="0" dirty="0">
                <a:solidFill>
                  <a:srgbClr val="171717"/>
                </a:solidFill>
                <a:effectLst/>
                <a:latin typeface="Segoe UI" panose="020B0502040204020203" pitchFamily="34" charset="0"/>
              </a:rPr>
              <a:t>Azure Cache for Redis</a:t>
            </a:r>
            <a:r>
              <a:rPr lang="en-US" b="0" i="0" dirty="0">
                <a:solidFill>
                  <a:srgbClr val="171717"/>
                </a:solidFill>
                <a:effectLst/>
                <a:latin typeface="Segoe UI" panose="020B0502040204020203" pitchFamily="34" charset="0"/>
              </a:rPr>
              <a:t>. If it finds it there (</a:t>
            </a:r>
            <a:r>
              <a:rPr lang="en-US" b="0" i="1" dirty="0">
                <a:solidFill>
                  <a:srgbClr val="171717"/>
                </a:solidFill>
                <a:effectLst/>
                <a:latin typeface="Segoe UI" panose="020B0502040204020203" pitchFamily="34" charset="0"/>
              </a:rPr>
              <a:t>hit</a:t>
            </a:r>
            <a:r>
              <a:rPr lang="en-US" b="0" i="0" dirty="0">
                <a:solidFill>
                  <a:srgbClr val="171717"/>
                </a:solidFill>
                <a:effectLst/>
                <a:latin typeface="Segoe UI" panose="020B0502040204020203" pitchFamily="34" charset="0"/>
              </a:rPr>
              <a:t>), then it just returns the information to the device client.</a:t>
            </a:r>
          </a:p>
          <a:p>
            <a:pPr algn="l">
              <a:buFont typeface="+mj-lt"/>
              <a:buAutoNum type="arabicPeriod"/>
            </a:pPr>
            <a:r>
              <a:rPr lang="en-US" b="0" i="0" dirty="0">
                <a:solidFill>
                  <a:srgbClr val="171717"/>
                </a:solidFill>
                <a:effectLst/>
                <a:latin typeface="Segoe UI" panose="020B0502040204020203" pitchFamily="34" charset="0"/>
              </a:rPr>
              <a:t>If the attempt to read the records from Azure Cache for Redis gets a </a:t>
            </a:r>
            <a:r>
              <a:rPr lang="en-US" b="0" i="1" dirty="0">
                <a:solidFill>
                  <a:srgbClr val="171717"/>
                </a:solidFill>
                <a:effectLst/>
                <a:latin typeface="Segoe UI" panose="020B0502040204020203" pitchFamily="34" charset="0"/>
              </a:rPr>
              <a:t>miss</a:t>
            </a:r>
            <a:r>
              <a:rPr lang="en-US" b="0" i="0" dirty="0">
                <a:solidFill>
                  <a:srgbClr val="171717"/>
                </a:solidFill>
                <a:effectLst/>
                <a:latin typeface="Segoe UI" panose="020B0502040204020203" pitchFamily="34" charset="0"/>
              </a:rPr>
              <a:t> (the data is no longer in the cache, as it expires after a certain time), then the </a:t>
            </a:r>
            <a:r>
              <a:rPr lang="en-US" b="1" i="0" dirty="0">
                <a:solidFill>
                  <a:srgbClr val="171717"/>
                </a:solidFill>
                <a:effectLst/>
                <a:latin typeface="Segoe UI" panose="020B0502040204020203" pitchFamily="34" charset="0"/>
              </a:rPr>
              <a:t>Azure Web App</a:t>
            </a:r>
            <a:r>
              <a:rPr lang="en-US" b="0" i="0" dirty="0">
                <a:solidFill>
                  <a:srgbClr val="171717"/>
                </a:solidFill>
                <a:effectLst/>
                <a:latin typeface="Segoe UI" panose="020B0502040204020203" pitchFamily="34" charset="0"/>
              </a:rPr>
              <a:t> reads the records from the persistent database, </a:t>
            </a: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in this case.</a:t>
            </a:r>
          </a:p>
          <a:p>
            <a:pPr algn="l">
              <a:buFont typeface="+mj-lt"/>
              <a:buAutoNum type="arabicPeriod"/>
            </a:pPr>
            <a:r>
              <a:rPr lang="en-US" b="0" i="0" dirty="0">
                <a:solidFill>
                  <a:srgbClr val="171717"/>
                </a:solidFill>
                <a:effectLst/>
                <a:latin typeface="Segoe UI" panose="020B0502040204020203" pitchFamily="34" charset="0"/>
              </a:rPr>
              <a:t>The records retrieved from the persistent database are then saved into the </a:t>
            </a:r>
            <a:r>
              <a:rPr lang="en-US" b="1" i="0" dirty="0">
                <a:solidFill>
                  <a:srgbClr val="171717"/>
                </a:solidFill>
                <a:effectLst/>
                <a:latin typeface="Segoe UI" panose="020B0502040204020203" pitchFamily="34" charset="0"/>
              </a:rPr>
              <a:t>Azure Cache for Redis</a:t>
            </a:r>
            <a:r>
              <a:rPr lang="en-US" b="0" i="0" dirty="0">
                <a:solidFill>
                  <a:srgbClr val="171717"/>
                </a:solidFill>
                <a:effectLst/>
                <a:latin typeface="Segoe UI" panose="020B0502040204020203" pitchFamily="34" charset="0"/>
              </a:rPr>
              <a:t> and finally sent to the device client.</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19</a:t>
            </a:fld>
            <a:endParaRPr lang="en-GB"/>
          </a:p>
        </p:txBody>
      </p:sp>
    </p:spTree>
    <p:extLst>
      <p:ext uri="{BB962C8B-B14F-4D97-AF65-F5344CB8AC3E}">
        <p14:creationId xmlns:p14="http://schemas.microsoft.com/office/powerpoint/2010/main" val="159141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hlinkClick r:id="rId3"/>
              </a:rPr>
              <a:t>https://docs.microsoft.com/en-us/gaming/azure/reference-architectures/leaderboard-relational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hlinkClick r:id="rId3"/>
              </a:rPr>
              <a:t>Relational</a:t>
            </a:r>
            <a:r>
              <a:rPr lang="en-US" b="0" i="0" dirty="0">
                <a:solidFill>
                  <a:srgbClr val="171717"/>
                </a:solidFill>
                <a:effectLst/>
                <a:latin typeface="Segoe UI" panose="020B0502040204020203" pitchFamily="34" charset="0"/>
              </a:rPr>
              <a:t>: Using Azure SQL Database or MySQL for small scale or Azure SQL Database for large scale.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This reference architecture assumes the following </a:t>
            </a:r>
            <a:r>
              <a:rPr lang="en-US" b="1" i="0" dirty="0">
                <a:solidFill>
                  <a:srgbClr val="171717"/>
                </a:solidFill>
                <a:effectLst/>
                <a:latin typeface="Segoe UI" panose="020B0502040204020203" pitchFamily="34" charset="0"/>
              </a:rPr>
              <a:t>large scale</a:t>
            </a:r>
            <a:r>
              <a:rPr lang="en-US" b="0" i="0" dirty="0">
                <a:solidFill>
                  <a:srgbClr val="171717"/>
                </a:solidFill>
                <a:effectLst/>
                <a:latin typeface="Segoe UI" panose="020B0502040204020203" pitchFamily="34" charset="0"/>
              </a:rPr>
              <a:t> requirements:</a:t>
            </a:r>
          </a:p>
          <a:p>
            <a:pPr algn="l">
              <a:buFont typeface="Arial" panose="020B0604020202020204" pitchFamily="34" charset="0"/>
              <a:buChar char="•"/>
            </a:pPr>
            <a:r>
              <a:rPr lang="en-US" b="0" i="0" dirty="0">
                <a:solidFill>
                  <a:srgbClr val="171717"/>
                </a:solidFill>
                <a:effectLst/>
                <a:latin typeface="Segoe UI" panose="020B0502040204020203" pitchFamily="34" charset="0"/>
              </a:rPr>
              <a:t>1 million players, each playing 4 games daily. This equates to:</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4 million games per day (~ 46 games per second)</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 121 million games per month</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 1.46 billion games per year</a:t>
            </a:r>
          </a:p>
          <a:p>
            <a:pPr algn="l">
              <a:buFont typeface="Arial" panose="020B0604020202020204" pitchFamily="34" charset="0"/>
              <a:buChar char="•"/>
            </a:pPr>
            <a:r>
              <a:rPr lang="en-US" b="0" i="0" dirty="0">
                <a:solidFill>
                  <a:srgbClr val="171717"/>
                </a:solidFill>
                <a:effectLst/>
                <a:latin typeface="Segoe UI" panose="020B0502040204020203" pitchFamily="34" charset="0"/>
              </a:rPr>
              <a:t>Final individual game scores should be immediately available to the player upon game completion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Players get daily rewards based on their rank and the global leaderboard used to define rank should be easily refreshed every 4 minutes (should run with ample execution-time buffer).</a:t>
            </a:r>
          </a:p>
          <a:p>
            <a:pPr algn="l">
              <a:buFont typeface="Arial" panose="020B0604020202020204" pitchFamily="34" charset="0"/>
              <a:buChar char="•"/>
            </a:pPr>
            <a:r>
              <a:rPr lang="en-US" b="0" i="0" dirty="0">
                <a:solidFill>
                  <a:srgbClr val="171717"/>
                </a:solidFill>
                <a:effectLst/>
                <a:latin typeface="Segoe UI" panose="020B0502040204020203" pitchFamily="34" charset="0"/>
              </a:rPr>
              <a:t>Gaming history should be periodically archived out of the “hot path.” Archiving should be fast and not impact concurrent game result activity. The data tier in this reference architecture also assumes coverage of a single game that is accessible across one or more platforms (Xbox, PlayStation, Desktop, iOS, Android, etc.).</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20</a:t>
            </a:fld>
            <a:endParaRPr lang="en-GB"/>
          </a:p>
        </p:txBody>
      </p:sp>
    </p:spTree>
    <p:extLst>
      <p:ext uri="{BB962C8B-B14F-4D97-AF65-F5344CB8AC3E}">
        <p14:creationId xmlns:p14="http://schemas.microsoft.com/office/powerpoint/2010/main" val="565847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https://docs.microsoft.com/en-us/gaming/azure/reference-architectures/leaderboard-relational</a:t>
            </a:r>
          </a:p>
          <a:p>
            <a:endParaRPr lang="en-US" dirty="0"/>
          </a:p>
          <a:p>
            <a:pPr algn="l"/>
            <a:r>
              <a:rPr lang="en-US" b="0" i="0" dirty="0">
                <a:solidFill>
                  <a:srgbClr val="171717"/>
                </a:solidFill>
                <a:effectLst/>
                <a:latin typeface="Segoe UI" panose="020B0502040204020203" pitchFamily="34" charset="0"/>
              </a:rPr>
              <a:t>This schema accommodates the following usage scenario:</a:t>
            </a:r>
          </a:p>
          <a:p>
            <a:pPr algn="l">
              <a:buFont typeface="Arial" panose="020B0604020202020204" pitchFamily="34" charset="0"/>
              <a:buChar char="•"/>
            </a:pPr>
            <a:r>
              <a:rPr lang="en-US" b="0" i="0" dirty="0">
                <a:solidFill>
                  <a:srgbClr val="171717"/>
                </a:solidFill>
                <a:effectLst/>
                <a:latin typeface="Segoe UI" panose="020B0502040204020203" pitchFamily="34" charset="0"/>
              </a:rPr>
              <a:t>We will insert final level and scores upon each individual game completion into the </a:t>
            </a:r>
            <a:r>
              <a:rPr lang="en-US" b="1"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table. This table should be accessed specifically for new row inserts and periodic calculation of leaderboard snapshot rank results.</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table ideally contains all rows for the “hot path” of data (</a:t>
            </a:r>
            <a:r>
              <a:rPr lang="en-US" b="0" i="1" dirty="0">
                <a:solidFill>
                  <a:srgbClr val="171717"/>
                </a:solidFill>
                <a:effectLst/>
                <a:latin typeface="Segoe UI" panose="020B0502040204020203" pitchFamily="34" charset="0"/>
              </a:rPr>
              <a:t>data you expect to frequently use for ranking calculations</a:t>
            </a:r>
            <a:r>
              <a:rPr lang="en-US" b="0" i="0" dirty="0">
                <a:solidFill>
                  <a:srgbClr val="171717"/>
                </a:solidFill>
                <a:effectLst/>
                <a:latin typeface="Segoe UI" panose="020B0502040204020203" pitchFamily="34" charset="0"/>
              </a:rPr>
              <a:t>). For infrequently accessed older data, use the </a:t>
            </a:r>
            <a:r>
              <a:rPr lang="en-US" b="1" i="0" dirty="0" err="1">
                <a:solidFill>
                  <a:srgbClr val="171717"/>
                </a:solidFill>
                <a:effectLst/>
                <a:latin typeface="Segoe UI" panose="020B0502040204020203" pitchFamily="34" charset="0"/>
              </a:rPr>
              <a:t>GameCompletionHistory</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table.This</a:t>
            </a:r>
            <a:r>
              <a:rPr lang="en-US" b="0" i="0" dirty="0">
                <a:solidFill>
                  <a:srgbClr val="171717"/>
                </a:solidFill>
                <a:effectLst/>
                <a:latin typeface="Segoe UI" panose="020B0502040204020203" pitchFamily="34" charset="0"/>
              </a:rPr>
              <a:t> reference architecture will show how to benefit from fast partition-switching in order to minimize the time it takes to remove old data from </a:t>
            </a:r>
            <a:r>
              <a:rPr lang="en-US" b="0"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The </a:t>
            </a:r>
            <a:r>
              <a:rPr lang="en-US" b="0"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partition function and scheme are described later and help facilitate efficient data archiving.</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GamePlatform</a:t>
            </a:r>
            <a:r>
              <a:rPr lang="en-US" b="0" i="0" dirty="0">
                <a:solidFill>
                  <a:srgbClr val="171717"/>
                </a:solidFill>
                <a:effectLst/>
                <a:latin typeface="Segoe UI" panose="020B0502040204020203" pitchFamily="34" charset="0"/>
              </a:rPr>
              <a:t> and </a:t>
            </a:r>
            <a:r>
              <a:rPr lang="en-US" b="1" i="0" dirty="0">
                <a:solidFill>
                  <a:srgbClr val="171717"/>
                </a:solidFill>
                <a:effectLst/>
                <a:latin typeface="Segoe UI" panose="020B0502040204020203" pitchFamily="34" charset="0"/>
              </a:rPr>
              <a:t>Player</a:t>
            </a:r>
            <a:r>
              <a:rPr lang="en-US" b="0" i="0" dirty="0">
                <a:solidFill>
                  <a:srgbClr val="171717"/>
                </a:solidFill>
                <a:effectLst/>
                <a:latin typeface="Segoe UI" panose="020B0502040204020203" pitchFamily="34" charset="0"/>
              </a:rPr>
              <a:t> tables contain supplemental game platform and player-related data. This data can be joined to the </a:t>
            </a:r>
            <a:r>
              <a:rPr lang="en-US" b="0"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and </a:t>
            </a:r>
            <a:r>
              <a:rPr lang="en-US" b="0" i="0" dirty="0" err="1">
                <a:solidFill>
                  <a:srgbClr val="171717"/>
                </a:solidFill>
                <a:effectLst/>
                <a:latin typeface="Segoe UI" panose="020B0502040204020203" pitchFamily="34" charset="0"/>
              </a:rPr>
              <a:t>GameCompletionHistory</a:t>
            </a:r>
            <a:r>
              <a:rPr lang="en-US" b="0" i="0" dirty="0">
                <a:solidFill>
                  <a:srgbClr val="171717"/>
                </a:solidFill>
                <a:effectLst/>
                <a:latin typeface="Segoe UI" panose="020B0502040204020203" pitchFamily="34" charset="0"/>
              </a:rPr>
              <a:t> tables.</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LeaderboardSnapshot</a:t>
            </a:r>
            <a:r>
              <a:rPr lang="en-US" b="0" i="0" dirty="0">
                <a:solidFill>
                  <a:srgbClr val="171717"/>
                </a:solidFill>
                <a:effectLst/>
                <a:latin typeface="Segoe UI" panose="020B0502040204020203" pitchFamily="34" charset="0"/>
              </a:rPr>
              <a:t> table contains the calculated leaderboard ranking results.</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This is the table that should be used by the application to return ranking results.</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This table should be populated by a separate process based on the required schedule and frequency (for example, calculating current daily leaderboard ranking every 4 minutes).</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Data is calculated using the </a:t>
            </a:r>
            <a:r>
              <a:rPr lang="en-US" b="0" i="0" dirty="0" err="1">
                <a:solidFill>
                  <a:srgbClr val="171717"/>
                </a:solidFill>
                <a:effectLst/>
                <a:latin typeface="Segoe UI" panose="020B0502040204020203" pitchFamily="34" charset="0"/>
              </a:rPr>
              <a:t>GameCompletion</a:t>
            </a:r>
            <a:r>
              <a:rPr lang="en-US" b="0" i="0" dirty="0">
                <a:solidFill>
                  <a:srgbClr val="171717"/>
                </a:solidFill>
                <a:effectLst/>
                <a:latin typeface="Segoe UI" panose="020B0502040204020203" pitchFamily="34" charset="0"/>
              </a:rPr>
              <a:t> table - and as necessary, the </a:t>
            </a:r>
            <a:r>
              <a:rPr lang="en-US" b="0" i="0" dirty="0" err="1">
                <a:solidFill>
                  <a:srgbClr val="171717"/>
                </a:solidFill>
                <a:effectLst/>
                <a:latin typeface="Segoe UI" panose="020B0502040204020203" pitchFamily="34" charset="0"/>
              </a:rPr>
              <a:t>GameCompletionHistory</a:t>
            </a:r>
            <a:r>
              <a:rPr lang="en-US" b="0" i="0" dirty="0">
                <a:solidFill>
                  <a:srgbClr val="171717"/>
                </a:solidFill>
                <a:effectLst/>
                <a:latin typeface="Segoe UI" panose="020B0502040204020203" pitchFamily="34" charset="0"/>
              </a:rPr>
              <a:t> table.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For access to results, always use the </a:t>
            </a:r>
            <a:r>
              <a:rPr lang="en-US" b="0" i="0" dirty="0" err="1">
                <a:solidFill>
                  <a:srgbClr val="171717"/>
                </a:solidFill>
                <a:effectLst/>
                <a:latin typeface="Segoe UI" panose="020B0502040204020203" pitchFamily="34" charset="0"/>
              </a:rPr>
              <a:t>LeaderboardSnapshot</a:t>
            </a:r>
            <a:r>
              <a:rPr lang="en-US" b="0" i="0" dirty="0">
                <a:solidFill>
                  <a:srgbClr val="171717"/>
                </a:solidFill>
                <a:effectLst/>
                <a:latin typeface="Segoe UI" panose="020B0502040204020203" pitchFamily="34" charset="0"/>
              </a:rPr>
              <a:t> table (avoid repeated re-calculations of the same ranking results from </a:t>
            </a:r>
            <a:r>
              <a:rPr lang="en-US" b="0" i="0" dirty="0" err="1">
                <a:solidFill>
                  <a:srgbClr val="171717"/>
                </a:solidFill>
                <a:effectLst/>
                <a:latin typeface="Segoe UI" panose="020B0502040204020203" pitchFamily="34" charset="0"/>
              </a:rPr>
              <a:t>GamePlatform</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RankResultType</a:t>
            </a:r>
            <a:r>
              <a:rPr lang="en-US" b="0" i="0" dirty="0">
                <a:solidFill>
                  <a:srgbClr val="171717"/>
                </a:solidFill>
                <a:effectLst/>
                <a:latin typeface="Segoe UI" panose="020B0502040204020203" pitchFamily="34" charset="0"/>
              </a:rPr>
              <a:t> table contains the different types of leaderboard snapshots required for the game. The primary key for this table can then be used in </a:t>
            </a:r>
            <a:r>
              <a:rPr lang="en-US" b="0" i="0" dirty="0" err="1">
                <a:solidFill>
                  <a:srgbClr val="171717"/>
                </a:solidFill>
                <a:effectLst/>
                <a:latin typeface="Segoe UI" panose="020B0502040204020203" pitchFamily="34" charset="0"/>
              </a:rPr>
              <a:t>LeaderboardSnapshot</a:t>
            </a:r>
            <a:r>
              <a:rPr lang="en-US" b="0" i="0" dirty="0">
                <a:solidFill>
                  <a:srgbClr val="171717"/>
                </a:solidFill>
                <a:effectLst/>
                <a:latin typeface="Segoe UI" panose="020B0502040204020203" pitchFamily="34" charset="0"/>
              </a:rPr>
              <a:t> to indicate the type of ranking results being retrieved.</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21</a:t>
            </a:fld>
            <a:endParaRPr lang="en-GB"/>
          </a:p>
        </p:txBody>
      </p:sp>
    </p:spTree>
    <p:extLst>
      <p:ext uri="{BB962C8B-B14F-4D97-AF65-F5344CB8AC3E}">
        <p14:creationId xmlns:p14="http://schemas.microsoft.com/office/powerpoint/2010/main" val="26659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https://partner.steamgames.com/doc/features/leaderboards</a:t>
            </a:r>
          </a:p>
          <a:p>
            <a:r>
              <a:rPr lang="en-GB" dirty="0"/>
              <a:t>https://partner.steamgames.com/doc/features/leaderboards/guide</a:t>
            </a:r>
          </a:p>
        </p:txBody>
      </p:sp>
      <p:sp>
        <p:nvSpPr>
          <p:cNvPr id="4" name="Slide Number Placeholder 3"/>
          <p:cNvSpPr>
            <a:spLocks noGrp="1"/>
          </p:cNvSpPr>
          <p:nvPr>
            <p:ph type="sldNum" sz="quarter" idx="5"/>
          </p:nvPr>
        </p:nvSpPr>
        <p:spPr/>
        <p:txBody>
          <a:bodyPr/>
          <a:lstStyle/>
          <a:p>
            <a:fld id="{49A3A3BC-45BA-4946-90B5-FFFF7F3776BC}" type="slidenum">
              <a:rPr lang="en-GB" smtClean="0"/>
              <a:t>22</a:t>
            </a:fld>
            <a:endParaRPr lang="en-GB"/>
          </a:p>
        </p:txBody>
      </p:sp>
    </p:spTree>
    <p:extLst>
      <p:ext uri="{BB962C8B-B14F-4D97-AF65-F5344CB8AC3E}">
        <p14:creationId xmlns:p14="http://schemas.microsoft.com/office/powerpoint/2010/main" val="98075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1" i="0" dirty="0">
                <a:solidFill>
                  <a:srgbClr val="3D3B49"/>
                </a:solidFill>
                <a:effectLst/>
                <a:latin typeface="Noto serif" panose="02020600060500020200" pitchFamily="18" charset="0"/>
              </a:rPr>
              <a:t>REST</a:t>
            </a:r>
            <a:r>
              <a:rPr lang="en-US" b="0" i="0" dirty="0">
                <a:solidFill>
                  <a:srgbClr val="3D3B49"/>
                </a:solidFill>
                <a:effectLst/>
                <a:latin typeface="Noto serif" panose="02020600060500020200" pitchFamily="18" charset="0"/>
              </a:rPr>
              <a:t> stands for </a:t>
            </a:r>
            <a:r>
              <a:rPr lang="en-US" b="1" i="0" dirty="0">
                <a:solidFill>
                  <a:srgbClr val="3D3B49"/>
                </a:solidFill>
                <a:effectLst/>
                <a:latin typeface="Noto serif" panose="02020600060500020200" pitchFamily="18" charset="0"/>
              </a:rPr>
              <a:t>representational state transfer</a:t>
            </a:r>
            <a:r>
              <a:rPr lang="en-US" b="0" i="0" dirty="0">
                <a:solidFill>
                  <a:srgbClr val="3D3B49"/>
                </a:solidFill>
                <a:effectLst/>
                <a:latin typeface="Noto serif" panose="02020600060500020200" pitchFamily="18" charset="0"/>
              </a:rPr>
              <a:t>. A REST interface is one that supports the idea that all requests to a server should be self-contained and not rely on previous or future requests for interpretation. HTTP, the protocol that drives the web, is a perfect example of this, and thus typical REST APIs are built heavily around the use of HTTP requests to store, fetch, and modify server-side data. Requests are sent using the common HTTP methods GET and POST, and also the less common PUT, DELETE, and PATCH. Although various authors have proposed standards on exactly how these HTTP requests need to be structured to qualify as a REST interface, many engineers end up creating interfaces that are REST-flavored to best suit the needs of the users, but do not adhere strictly to any set of REST requirements. Generally, REST interfaces should use the HTTP methods in a fairly consistent manor: GET requests fetch data, POST requests create new pieces of data, PUT requests store data in a specific place, DELETE requests remove data, and PATCH requests edit data directly.</a:t>
            </a:r>
          </a:p>
          <a:p>
            <a:pPr indent="25" algn="l"/>
            <a:r>
              <a:rPr lang="en-US" b="0" i="0" dirty="0">
                <a:solidFill>
                  <a:srgbClr val="3D3B49"/>
                </a:solidFill>
                <a:effectLst/>
                <a:latin typeface="Noto serif" panose="02020600060500020200" pitchFamily="18" charset="0"/>
              </a:rPr>
              <a:t>One major advantage of REST interfaces is that they are mostly plain text. Thus, they are human readable, discoverable, and </a:t>
            </a:r>
            <a:r>
              <a:rPr lang="en-US" b="0" i="0" dirty="0" err="1">
                <a:solidFill>
                  <a:srgbClr val="3D3B49"/>
                </a:solidFill>
                <a:effectLst/>
                <a:latin typeface="Noto serif" panose="02020600060500020200" pitchFamily="18" charset="0"/>
              </a:rPr>
              <a:t>debuggable</a:t>
            </a:r>
            <a:r>
              <a:rPr lang="en-US" b="0" i="0" dirty="0">
                <a:solidFill>
                  <a:srgbClr val="3D3B49"/>
                </a:solidFill>
                <a:effectLst/>
                <a:latin typeface="Noto serif" panose="02020600060500020200" pitchFamily="18" charset="0"/>
              </a:rPr>
              <a:t>. In addition, they employ HTTP, which itself uses TCP for transport and thus they are reliable. The self-contained nature of the REST request expands request debuggability, cementing REST as the chosen API style for the backbone of today’s cloud services.</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23</a:t>
            </a:fld>
            <a:endParaRPr lang="en-GB"/>
          </a:p>
        </p:txBody>
      </p:sp>
    </p:spTree>
    <p:extLst>
      <p:ext uri="{BB962C8B-B14F-4D97-AF65-F5344CB8AC3E}">
        <p14:creationId xmlns:p14="http://schemas.microsoft.com/office/powerpoint/2010/main" val="2886187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https://firebase.google.com/docs/cloud-messaging</a:t>
            </a:r>
          </a:p>
        </p:txBody>
      </p:sp>
      <p:sp>
        <p:nvSpPr>
          <p:cNvPr id="4" name="Slide Number Placeholder 3"/>
          <p:cNvSpPr>
            <a:spLocks noGrp="1"/>
          </p:cNvSpPr>
          <p:nvPr>
            <p:ph type="sldNum" sz="quarter" idx="5"/>
          </p:nvPr>
        </p:nvSpPr>
        <p:spPr/>
        <p:txBody>
          <a:bodyPr/>
          <a:lstStyle/>
          <a:p>
            <a:fld id="{49A3A3BC-45BA-4946-90B5-FFFF7F3776BC}" type="slidenum">
              <a:rPr lang="en-GB" smtClean="0"/>
              <a:t>25</a:t>
            </a:fld>
            <a:endParaRPr lang="en-GB"/>
          </a:p>
        </p:txBody>
      </p:sp>
    </p:spTree>
    <p:extLst>
      <p:ext uri="{BB962C8B-B14F-4D97-AF65-F5344CB8AC3E}">
        <p14:creationId xmlns:p14="http://schemas.microsoft.com/office/powerpoint/2010/main" val="2184017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https://firebase.google.com/docs/cloud-messaging/fcm-architecture</a:t>
            </a:r>
          </a:p>
          <a:p>
            <a:endParaRPr lang="en-GB" dirty="0"/>
          </a:p>
          <a:p>
            <a:r>
              <a:rPr lang="en-US" dirty="0"/>
              <a:t>FCM relies on the following set of components that build, transport, and receive messages:</a:t>
            </a:r>
          </a:p>
          <a:p>
            <a:r>
              <a:rPr lang="en-US" dirty="0"/>
              <a:t>1. Tooling to compose or build message requests. The Notifications composer provides a GUI-based option for creating notification requests. For full automation and support for all message types, you must build message requests in a trusted server environment that supports the Firebase Admin SDK or the FCM server protocols. This environment could be Cloud Functions for Firebase, App Engine, or your own app server.</a:t>
            </a:r>
          </a:p>
          <a:p>
            <a:endParaRPr lang="en-US" dirty="0"/>
          </a:p>
          <a:p>
            <a:r>
              <a:rPr lang="en-US" dirty="0"/>
              <a:t>2. The FCM backend, which (among other functions) accepts message requests, performs fanout of messages via topics, and generates message metadata such as the message ID.</a:t>
            </a:r>
          </a:p>
          <a:p>
            <a:endParaRPr lang="en-US" dirty="0"/>
          </a:p>
          <a:p>
            <a:r>
              <a:rPr lang="en-US" dirty="0"/>
              <a:t>3. A platform-level transport layer, which routes the message to the targeted device, handles message delivery, and applies platform-specific configuration where appropriate. This transport layer includes:</a:t>
            </a:r>
          </a:p>
          <a:p>
            <a:r>
              <a:rPr lang="en-US" dirty="0"/>
              <a:t>	- Android transport layer (ATL) for Android devices with Google Play services</a:t>
            </a:r>
          </a:p>
          <a:p>
            <a:r>
              <a:rPr lang="en-US" dirty="0"/>
              <a:t>	- Apple Push Notification service (APNs) for Apple devices</a:t>
            </a:r>
          </a:p>
          <a:p>
            <a:r>
              <a:rPr lang="en-US" dirty="0"/>
              <a:t>	- Web push protocol for web apps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b="0" i="0" dirty="0">
                <a:solidFill>
                  <a:srgbClr val="202124"/>
                </a:solidFill>
                <a:effectLst/>
                <a:latin typeface="Roboto" panose="02000000000000000000" pitchFamily="2" charset="0"/>
              </a:rPr>
              <a:t>The FCM SDK on the user’s device, where the notification is displayed or the message is handled according to the app’s foreground/background state and any relevant application logic.</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26</a:t>
            </a:fld>
            <a:endParaRPr lang="en-GB"/>
          </a:p>
        </p:txBody>
      </p:sp>
    </p:spTree>
    <p:extLst>
      <p:ext uri="{BB962C8B-B14F-4D97-AF65-F5344CB8AC3E}">
        <p14:creationId xmlns:p14="http://schemas.microsoft.com/office/powerpoint/2010/main" val="366473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22222"/>
                </a:solidFill>
                <a:effectLst/>
                <a:latin typeface="Montserrat" panose="020B0604020202020204" pitchFamily="2" charset="0"/>
              </a:rPr>
              <a:t>U.S. Patent no. 10,322,351: Matchmaking system and method for multiplayer video games</a:t>
            </a:r>
          </a:p>
          <a:p>
            <a:r>
              <a:rPr lang="en-GB" dirty="0"/>
              <a:t>http://patentarcade.com/tag/matchmaking-system-and-method-for-multiplayer-video-games</a:t>
            </a:r>
          </a:p>
        </p:txBody>
      </p:sp>
      <p:sp>
        <p:nvSpPr>
          <p:cNvPr id="4" name="Slide Number Placeholder 3"/>
          <p:cNvSpPr>
            <a:spLocks noGrp="1"/>
          </p:cNvSpPr>
          <p:nvPr>
            <p:ph type="sldNum" sz="quarter" idx="5"/>
          </p:nvPr>
        </p:nvSpPr>
        <p:spPr/>
        <p:txBody>
          <a:bodyPr/>
          <a:lstStyle/>
          <a:p>
            <a:fld id="{49A3A3BC-45BA-4946-90B5-FFFF7F3776BC}" type="slidenum">
              <a:rPr lang="en-GB" smtClean="0"/>
              <a:t>8</a:t>
            </a:fld>
            <a:endParaRPr lang="en-GB"/>
          </a:p>
        </p:txBody>
      </p:sp>
    </p:spTree>
    <p:extLst>
      <p:ext uri="{BB962C8B-B14F-4D97-AF65-F5344CB8AC3E}">
        <p14:creationId xmlns:p14="http://schemas.microsoft.com/office/powerpoint/2010/main" val="425448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https://docs.microsoft.com/en-us/gaming/xbox-live/features/multiplayer/matchmaking/concepts/live-matchmaking-how-tos</a:t>
            </a:r>
          </a:p>
        </p:txBody>
      </p:sp>
      <p:sp>
        <p:nvSpPr>
          <p:cNvPr id="4" name="Slide Number Placeholder 3"/>
          <p:cNvSpPr>
            <a:spLocks noGrp="1"/>
          </p:cNvSpPr>
          <p:nvPr>
            <p:ph type="sldNum" sz="quarter" idx="5"/>
          </p:nvPr>
        </p:nvSpPr>
        <p:spPr/>
        <p:txBody>
          <a:bodyPr/>
          <a:lstStyle/>
          <a:p>
            <a:fld id="{49A3A3BC-45BA-4946-90B5-FFFF7F3776BC}" type="slidenum">
              <a:rPr lang="en-GB" smtClean="0"/>
              <a:t>9</a:t>
            </a:fld>
            <a:endParaRPr lang="en-GB"/>
          </a:p>
        </p:txBody>
      </p:sp>
    </p:spTree>
    <p:extLst>
      <p:ext uri="{BB962C8B-B14F-4D97-AF65-F5344CB8AC3E}">
        <p14:creationId xmlns:p14="http://schemas.microsoft.com/office/powerpoint/2010/main" val="1503734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https://docs.microsoft.com/en-us/gaming/azure/reference-architectures/multiplayer-matchmaker-serverless</a:t>
            </a:r>
          </a:p>
          <a:p>
            <a:endParaRPr lang="en-GB" dirty="0"/>
          </a:p>
          <a:p>
            <a:pPr algn="l"/>
            <a:r>
              <a:rPr lang="en-US" b="1" i="0" dirty="0">
                <a:solidFill>
                  <a:srgbClr val="171717"/>
                </a:solidFill>
                <a:effectLst/>
                <a:latin typeface="Segoe UI" panose="020B0502040204020203" pitchFamily="34" charset="0"/>
              </a:rPr>
              <a:t>Step by step</a:t>
            </a:r>
          </a:p>
          <a:p>
            <a:pPr algn="l">
              <a:buFont typeface="+mj-lt"/>
              <a:buAutoNum type="arabicPeriod"/>
            </a:pPr>
            <a:r>
              <a:rPr lang="en-US" b="0" i="0" dirty="0">
                <a:solidFill>
                  <a:srgbClr val="171717"/>
                </a:solidFill>
                <a:effectLst/>
                <a:latin typeface="Segoe UI" panose="020B0502040204020203" pitchFamily="34" charset="0"/>
              </a:rPr>
              <a:t>The player's device client connects to the traffic manager to route a request for the player to be added to the matchmaking queue.</a:t>
            </a:r>
          </a:p>
          <a:p>
            <a:pPr algn="l">
              <a:buFont typeface="+mj-lt"/>
              <a:buAutoNum type="arabicPeriod"/>
            </a:pPr>
            <a:r>
              <a:rPr lang="en-US" b="0" i="0" dirty="0">
                <a:solidFill>
                  <a:srgbClr val="171717"/>
                </a:solidFill>
                <a:effectLst/>
                <a:latin typeface="Segoe UI" panose="020B0502040204020203" pitchFamily="34" charset="0"/>
              </a:rPr>
              <a:t>The traffic manager connects to the regional zone with the lowest latency and points to an Azure Event Hub that captures requests and allows to process them in batch.</a:t>
            </a:r>
          </a:p>
          <a:p>
            <a:pPr algn="l">
              <a:buFont typeface="+mj-lt"/>
              <a:buAutoNum type="arabicPeriod"/>
            </a:pPr>
            <a:r>
              <a:rPr lang="en-US" b="0" i="0" dirty="0">
                <a:solidFill>
                  <a:srgbClr val="171717"/>
                </a:solidFill>
                <a:effectLst/>
                <a:latin typeface="Segoe UI" panose="020B0502040204020203" pitchFamily="34" charset="0"/>
              </a:rPr>
              <a:t>The Event Hub passes the details from the new players to be added to the matchmaking pool into an </a:t>
            </a:r>
            <a:r>
              <a:rPr lang="en-US" b="1" i="0" dirty="0">
                <a:solidFill>
                  <a:srgbClr val="171717"/>
                </a:solidFill>
                <a:effectLst/>
                <a:latin typeface="Segoe UI" panose="020B0502040204020203" pitchFamily="34" charset="0"/>
              </a:rPr>
              <a:t>add players Azure Function</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This Azure Function first creates a </a:t>
            </a:r>
            <a:r>
              <a:rPr lang="en-US" b="1" i="0" dirty="0">
                <a:solidFill>
                  <a:srgbClr val="171717"/>
                </a:solidFill>
                <a:effectLst/>
                <a:latin typeface="Segoe UI" panose="020B0502040204020203" pitchFamily="34" charset="0"/>
              </a:rPr>
              <a:t>match request Durable Azure Function Orchestrator</a:t>
            </a:r>
            <a:r>
              <a:rPr lang="en-US" b="0" i="0" dirty="0">
                <a:solidFill>
                  <a:srgbClr val="171717"/>
                </a:solidFill>
                <a:effectLst/>
                <a:latin typeface="Segoe UI" panose="020B0502040204020203" pitchFamily="34" charset="0"/>
              </a:rPr>
              <a:t> that will expose an end point to provide the player with the game server connection details via polling mechanism. There will be one orchestrator per matchmaking request and the orchestration instance ID of the orchestrator should be the player GUID for being able to send events to it later.</a:t>
            </a:r>
          </a:p>
          <a:p>
            <a:pPr algn="l">
              <a:buFont typeface="+mj-lt"/>
              <a:buAutoNum type="arabicPeriod"/>
            </a:pPr>
            <a:r>
              <a:rPr lang="en-US" b="0" i="0" dirty="0">
                <a:solidFill>
                  <a:srgbClr val="171717"/>
                </a:solidFill>
                <a:effectLst/>
                <a:latin typeface="Segoe UI" panose="020B0502040204020203" pitchFamily="34" charset="0"/>
              </a:rPr>
              <a:t>Then the same Azure Function adds the players into the database and also includes them into a suitable existing game session, if none was available it creates one.</a:t>
            </a:r>
          </a:p>
          <a:p>
            <a:pPr algn="l">
              <a:buFont typeface="+mj-lt"/>
              <a:buAutoNum type="arabicPeriod"/>
            </a:pPr>
            <a:r>
              <a:rPr lang="en-US" b="0" i="0" dirty="0">
                <a:solidFill>
                  <a:srgbClr val="171717"/>
                </a:solidFill>
                <a:effectLst/>
                <a:latin typeface="Segoe UI" panose="020B0502040204020203" pitchFamily="34" charset="0"/>
              </a:rPr>
              <a:t>After that, in a polling mechanism, the player's device client connects to the traffic manager to route a request for the player to be provided a game session connection details.</a:t>
            </a:r>
          </a:p>
          <a:p>
            <a:pPr algn="l">
              <a:buFont typeface="+mj-lt"/>
              <a:buAutoNum type="arabicPeriod"/>
            </a:pPr>
            <a:r>
              <a:rPr lang="en-US" b="0" i="0" dirty="0">
                <a:solidFill>
                  <a:srgbClr val="171717"/>
                </a:solidFill>
                <a:effectLst/>
                <a:latin typeface="Segoe UI" panose="020B0502040204020203" pitchFamily="34" charset="0"/>
              </a:rPr>
              <a:t>The traffic manager points to the Azure Function mentioned previously (step 4).</a:t>
            </a:r>
          </a:p>
          <a:p>
            <a:pPr algn="l">
              <a:buFont typeface="+mj-lt"/>
              <a:buAutoNum type="arabicPeriod"/>
            </a:pPr>
            <a:r>
              <a:rPr lang="en-US" b="0" i="0" dirty="0">
                <a:solidFill>
                  <a:srgbClr val="171717"/>
                </a:solidFill>
                <a:effectLst/>
                <a:latin typeface="Segoe UI" panose="020B0502040204020203" pitchFamily="34" charset="0"/>
              </a:rPr>
              <a:t>That Azure Function creates a timer for timeout purposes and then awaits for either an event containing a game session server connection details (</a:t>
            </a:r>
            <a:r>
              <a:rPr lang="en-US" b="0" i="0" dirty="0" err="1">
                <a:solidFill>
                  <a:srgbClr val="171717"/>
                </a:solidFill>
                <a:effectLst/>
                <a:latin typeface="Segoe UI" panose="020B0502040204020203" pitchFamily="34" charset="0"/>
              </a:rPr>
              <a:t>IP:Port</a:t>
            </a:r>
            <a:r>
              <a:rPr lang="en-US" b="0" i="0" dirty="0">
                <a:solidFill>
                  <a:srgbClr val="171717"/>
                </a:solidFill>
                <a:effectLst/>
                <a:latin typeface="Segoe UI" panose="020B0502040204020203" pitchFamily="34" charset="0"/>
              </a:rPr>
              <a:t>) or a timeout event, whichever happens first.</a:t>
            </a:r>
          </a:p>
          <a:p>
            <a:pPr algn="l">
              <a:buFont typeface="+mj-lt"/>
              <a:buAutoNum type="arabicPeriod"/>
            </a:pPr>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ready session timer triggered Azure Function</a:t>
            </a:r>
            <a:r>
              <a:rPr lang="en-US" b="0" i="0" dirty="0">
                <a:solidFill>
                  <a:srgbClr val="171717"/>
                </a:solidFill>
                <a:effectLst/>
                <a:latin typeface="Segoe UI" panose="020B0502040204020203" pitchFamily="34" charset="0"/>
              </a:rPr>
              <a:t> scans in the database to get any sessions that have enough players to start a match.</a:t>
            </a:r>
          </a:p>
          <a:p>
            <a:pPr algn="l">
              <a:buFont typeface="+mj-lt"/>
              <a:buAutoNum type="arabicPeriod"/>
            </a:pPr>
            <a:r>
              <a:rPr lang="en-US" b="0" i="0" dirty="0">
                <a:solidFill>
                  <a:srgbClr val="171717"/>
                </a:solidFill>
                <a:effectLst/>
                <a:latin typeface="Segoe UI" panose="020B0502040204020203" pitchFamily="34" charset="0"/>
              </a:rPr>
              <a:t>It also looks for an available server in the database fetching the server connection details (</a:t>
            </a:r>
            <a:r>
              <a:rPr lang="en-US" b="0" i="0" dirty="0" err="1">
                <a:solidFill>
                  <a:srgbClr val="171717"/>
                </a:solidFill>
                <a:effectLst/>
                <a:latin typeface="Segoe UI" panose="020B0502040204020203" pitchFamily="34" charset="0"/>
              </a:rPr>
              <a:t>IP:Port</a:t>
            </a:r>
            <a:r>
              <a:rPr lang="en-US" b="0" i="0" dirty="0">
                <a:solidFill>
                  <a:srgbClr val="171717"/>
                </a:solidFill>
                <a:effectLst/>
                <a:latin typeface="Segoe UI" panose="020B0502040204020203" pitchFamily="34" charset="0"/>
              </a:rPr>
              <a:t>) and removes it from the list of available servers.</a:t>
            </a:r>
          </a:p>
          <a:p>
            <a:pPr algn="l">
              <a:buFont typeface="+mj-lt"/>
              <a:buAutoNum type="arabicPeriod"/>
            </a:pPr>
            <a:r>
              <a:rPr lang="en-US" b="0" i="0" dirty="0">
                <a:solidFill>
                  <a:srgbClr val="171717"/>
                </a:solidFill>
                <a:effectLst/>
                <a:latin typeface="Segoe UI" panose="020B0502040204020203" pitchFamily="34" charset="0"/>
              </a:rPr>
              <a:t>For each game session that is ready to be started, the </a:t>
            </a:r>
            <a:r>
              <a:rPr lang="en-US" b="1" i="0" dirty="0">
                <a:solidFill>
                  <a:srgbClr val="171717"/>
                </a:solidFill>
                <a:effectLst/>
                <a:latin typeface="Segoe UI" panose="020B0502040204020203" pitchFamily="34" charset="0"/>
              </a:rPr>
              <a:t>ready session timer triggered Azure function</a:t>
            </a:r>
            <a:r>
              <a:rPr lang="en-US" b="0" i="0" dirty="0">
                <a:solidFill>
                  <a:srgbClr val="171717"/>
                </a:solidFill>
                <a:effectLst/>
                <a:latin typeface="Segoe UI" panose="020B0502040204020203" pitchFamily="34" charset="0"/>
              </a:rPr>
              <a:t> fetches the list of players and it passes the information together with the server connection details to an Azure Event Hub.</a:t>
            </a:r>
          </a:p>
          <a:p>
            <a:pPr algn="l">
              <a:buFont typeface="+mj-lt"/>
              <a:buAutoNum type="arabicPeriod"/>
            </a:pPr>
            <a:r>
              <a:rPr lang="en-US" b="0" i="0" dirty="0">
                <a:solidFill>
                  <a:srgbClr val="171717"/>
                </a:solidFill>
                <a:effectLst/>
                <a:latin typeface="Segoe UI" panose="020B0502040204020203" pitchFamily="34" charset="0"/>
              </a:rPr>
              <a:t>This Azure Event Hub feeds the *</a:t>
            </a:r>
            <a:r>
              <a:rPr lang="en-US" b="1" i="0" dirty="0">
                <a:solidFill>
                  <a:srgbClr val="171717"/>
                </a:solidFill>
                <a:effectLst/>
                <a:latin typeface="Segoe UI" panose="020B0502040204020203" pitchFamily="34" charset="0"/>
              </a:rPr>
              <a:t>match made notification distributor Azure Function</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This Azure Function consumes the Azure Event Hub messages, and reaches out to each player's </a:t>
            </a:r>
            <a:r>
              <a:rPr lang="en-US" b="1" i="0" dirty="0">
                <a:solidFill>
                  <a:srgbClr val="171717"/>
                </a:solidFill>
                <a:effectLst/>
                <a:latin typeface="Segoe UI" panose="020B0502040204020203" pitchFamily="34" charset="0"/>
              </a:rPr>
              <a:t>match request Durable Azure Function Orchestrator</a:t>
            </a:r>
            <a:r>
              <a:rPr lang="en-US" b="0" i="0" dirty="0">
                <a:solidFill>
                  <a:srgbClr val="171717"/>
                </a:solidFill>
                <a:effectLst/>
                <a:latin typeface="Segoe UI" panose="020B0502040204020203" pitchFamily="34" charset="0"/>
              </a:rPr>
              <a:t> (step 6), using the player GUID as the orchestrator instance ID.</a:t>
            </a:r>
          </a:p>
          <a:p>
            <a:pPr algn="l">
              <a:buFont typeface="+mj-lt"/>
              <a:buAutoNum type="arabicPeriod"/>
            </a:pPr>
            <a:r>
              <a:rPr lang="en-US" b="0" i="0" dirty="0">
                <a:solidFill>
                  <a:srgbClr val="171717"/>
                </a:solidFill>
                <a:effectLst/>
                <a:latin typeface="Segoe UI" panose="020B0502040204020203" pitchFamily="34" charset="0"/>
              </a:rPr>
              <a:t>The device client receives the server connection details (</a:t>
            </a:r>
            <a:r>
              <a:rPr lang="en-US" b="0" i="0" dirty="0" err="1">
                <a:solidFill>
                  <a:srgbClr val="171717"/>
                </a:solidFill>
                <a:effectLst/>
                <a:latin typeface="Segoe UI" panose="020B0502040204020203" pitchFamily="34" charset="0"/>
              </a:rPr>
              <a:t>IP:Port</a:t>
            </a:r>
            <a:r>
              <a:rPr lang="en-US" b="0" i="0" dirty="0">
                <a:solidFill>
                  <a:srgbClr val="171717"/>
                </a:solidFill>
                <a:effectLst/>
                <a:latin typeface="Segoe UI" panose="020B0502040204020203" pitchFamily="34" charset="0"/>
              </a:rPr>
              <a:t>) to connect to, and it directly connects to the game server. If the matchmaking attempt timeouts, the device client handles that graciously.</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10</a:t>
            </a:fld>
            <a:endParaRPr lang="en-GB"/>
          </a:p>
        </p:txBody>
      </p:sp>
    </p:spTree>
    <p:extLst>
      <p:ext uri="{BB962C8B-B14F-4D97-AF65-F5344CB8AC3E}">
        <p14:creationId xmlns:p14="http://schemas.microsoft.com/office/powerpoint/2010/main" val="268676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https://partner.steamgames.com/doc/features/multiplayer/matchmaking</a:t>
            </a:r>
          </a:p>
        </p:txBody>
      </p:sp>
      <p:sp>
        <p:nvSpPr>
          <p:cNvPr id="4" name="Slide Number Placeholder 3"/>
          <p:cNvSpPr>
            <a:spLocks noGrp="1"/>
          </p:cNvSpPr>
          <p:nvPr>
            <p:ph type="sldNum" sz="quarter" idx="5"/>
          </p:nvPr>
        </p:nvSpPr>
        <p:spPr/>
        <p:txBody>
          <a:bodyPr/>
          <a:lstStyle/>
          <a:p>
            <a:fld id="{49A3A3BC-45BA-4946-90B5-FFFF7F3776BC}" type="slidenum">
              <a:rPr lang="en-GB" smtClean="0"/>
              <a:t>11</a:t>
            </a:fld>
            <a:endParaRPr lang="en-GB"/>
          </a:p>
        </p:txBody>
      </p:sp>
    </p:spTree>
    <p:extLst>
      <p:ext uri="{BB962C8B-B14F-4D97-AF65-F5344CB8AC3E}">
        <p14:creationId xmlns:p14="http://schemas.microsoft.com/office/powerpoint/2010/main" val="2594397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https://partner.steamgames.com/doc/features/multiplayer/matchmaking</a:t>
            </a:r>
          </a:p>
          <a:p>
            <a:endParaRPr lang="en-GB" dirty="0"/>
          </a:p>
          <a:p>
            <a:r>
              <a:rPr lang="en-GB" dirty="0"/>
              <a:t>https://partner.steamgames.com/doc/features/multiplayer/matchmaking/skill</a:t>
            </a:r>
          </a:p>
        </p:txBody>
      </p:sp>
      <p:sp>
        <p:nvSpPr>
          <p:cNvPr id="4" name="Slide Number Placeholder 3"/>
          <p:cNvSpPr>
            <a:spLocks noGrp="1"/>
          </p:cNvSpPr>
          <p:nvPr>
            <p:ph type="sldNum" sz="quarter" idx="5"/>
          </p:nvPr>
        </p:nvSpPr>
        <p:spPr/>
        <p:txBody>
          <a:bodyPr/>
          <a:lstStyle/>
          <a:p>
            <a:fld id="{49A3A3BC-45BA-4946-90B5-FFFF7F3776BC}" type="slidenum">
              <a:rPr lang="en-GB" smtClean="0"/>
              <a:t>12</a:t>
            </a:fld>
            <a:endParaRPr lang="en-GB"/>
          </a:p>
        </p:txBody>
      </p:sp>
    </p:spTree>
    <p:extLst>
      <p:ext uri="{BB962C8B-B14F-4D97-AF65-F5344CB8AC3E}">
        <p14:creationId xmlns:p14="http://schemas.microsoft.com/office/powerpoint/2010/main" val="53600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https://eeldev.com/index.php/steamcorematchmaking/</a:t>
            </a:r>
          </a:p>
        </p:txBody>
      </p:sp>
      <p:sp>
        <p:nvSpPr>
          <p:cNvPr id="4" name="Slide Number Placeholder 3"/>
          <p:cNvSpPr>
            <a:spLocks noGrp="1"/>
          </p:cNvSpPr>
          <p:nvPr>
            <p:ph type="sldNum" sz="quarter" idx="5"/>
          </p:nvPr>
        </p:nvSpPr>
        <p:spPr/>
        <p:txBody>
          <a:bodyPr/>
          <a:lstStyle/>
          <a:p>
            <a:fld id="{49A3A3BC-45BA-4946-90B5-FFFF7F3776BC}" type="slidenum">
              <a:rPr lang="en-GB" smtClean="0"/>
              <a:t>13</a:t>
            </a:fld>
            <a:endParaRPr lang="en-GB"/>
          </a:p>
        </p:txBody>
      </p:sp>
    </p:spTree>
    <p:extLst>
      <p:ext uri="{BB962C8B-B14F-4D97-AF65-F5344CB8AC3E}">
        <p14:creationId xmlns:p14="http://schemas.microsoft.com/office/powerpoint/2010/main" val="37510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https://docs.microsoft.com/en-us/gaming/azure/reference-architectures/multiplayer-matchmaker</a:t>
            </a:r>
          </a:p>
        </p:txBody>
      </p:sp>
      <p:sp>
        <p:nvSpPr>
          <p:cNvPr id="4" name="Slide Number Placeholder 3"/>
          <p:cNvSpPr>
            <a:spLocks noGrp="1"/>
          </p:cNvSpPr>
          <p:nvPr>
            <p:ph type="sldNum" sz="quarter" idx="5"/>
          </p:nvPr>
        </p:nvSpPr>
        <p:spPr/>
        <p:txBody>
          <a:bodyPr/>
          <a:lstStyle/>
          <a:p>
            <a:fld id="{49A3A3BC-45BA-4946-90B5-FFFF7F3776BC}" type="slidenum">
              <a:rPr lang="en-GB" smtClean="0"/>
              <a:t>15</a:t>
            </a:fld>
            <a:endParaRPr lang="en-GB"/>
          </a:p>
        </p:txBody>
      </p:sp>
    </p:spTree>
    <p:extLst>
      <p:ext uri="{BB962C8B-B14F-4D97-AF65-F5344CB8AC3E}">
        <p14:creationId xmlns:p14="http://schemas.microsoft.com/office/powerpoint/2010/main" val="196114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https://docs.microsoft.com/en-us/gaming/azure/reference-architectures/leaderboard</a:t>
            </a:r>
          </a:p>
        </p:txBody>
      </p:sp>
      <p:sp>
        <p:nvSpPr>
          <p:cNvPr id="4" name="Slide Number Placeholder 3"/>
          <p:cNvSpPr>
            <a:spLocks noGrp="1"/>
          </p:cNvSpPr>
          <p:nvPr>
            <p:ph type="sldNum" sz="quarter" idx="5"/>
          </p:nvPr>
        </p:nvSpPr>
        <p:spPr/>
        <p:txBody>
          <a:bodyPr/>
          <a:lstStyle/>
          <a:p>
            <a:fld id="{49A3A3BC-45BA-4946-90B5-FFFF7F3776BC}" type="slidenum">
              <a:rPr lang="en-GB" smtClean="0"/>
              <a:t>16</a:t>
            </a:fld>
            <a:endParaRPr lang="en-GB"/>
          </a:p>
        </p:txBody>
      </p:sp>
    </p:spTree>
    <p:extLst>
      <p:ext uri="{BB962C8B-B14F-4D97-AF65-F5344CB8AC3E}">
        <p14:creationId xmlns:p14="http://schemas.microsoft.com/office/powerpoint/2010/main" val="405728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924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61531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4730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1A00C-4DB9-41E3-B7E1-024B13A075A8}" type="datetimeFigureOut">
              <a:rPr lang="en-GB" smtClean="0"/>
              <a:t>15/11/2021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0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1A00C-4DB9-41E3-B7E1-024B13A075A8}" type="datetimeFigureOut">
              <a:rPr lang="en-GB" smtClean="0"/>
              <a:t>15/11/2021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10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1A00C-4DB9-41E3-B7E1-024B13A075A8}" type="datetimeFigureOut">
              <a:rPr lang="en-GB" smtClean="0"/>
              <a:t>15/11/2021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0610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1A00C-4DB9-41E3-B7E1-024B13A075A8}" type="datetimeFigureOut">
              <a:rPr lang="en-GB" smtClean="0"/>
              <a:t>15/11/2021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4486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1A00C-4DB9-41E3-B7E1-024B13A075A8}" type="datetimeFigureOut">
              <a:rPr lang="en-GB" smtClean="0"/>
              <a:t>15/11/2021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4360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1A00C-4DB9-41E3-B7E1-024B13A075A8}" type="datetimeFigureOut">
              <a:rPr lang="en-GB" smtClean="0"/>
              <a:t>15/11/2021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FD2E4-3A0E-415B-8595-44AE408D48E9}" type="slidenum">
              <a:rPr lang="en-GB" smtClean="0"/>
              <a:t>‹#›</a:t>
            </a:fld>
            <a:endParaRPr lang="en-GB"/>
          </a:p>
        </p:txBody>
      </p:sp>
    </p:spTree>
    <p:extLst>
      <p:ext uri="{BB962C8B-B14F-4D97-AF65-F5344CB8AC3E}">
        <p14:creationId xmlns:p14="http://schemas.microsoft.com/office/powerpoint/2010/main" val="345286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1A00C-4DB9-41E3-B7E1-024B13A075A8}" type="datetimeFigureOut">
              <a:rPr lang="en-GB" smtClean="0"/>
              <a:t>15/11/2021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1757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1A00C-4DB9-41E3-B7E1-024B13A075A8}" type="datetimeFigureOut">
              <a:rPr lang="en-GB" smtClean="0"/>
              <a:t>15/11/2021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FD2E4-3A0E-415B-8595-44AE408D48E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tner.steamgames.com/doc/api/ISteamMatchmak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rtner.steamgames.com/doc/features/multiplayer/network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SLwpqD8n3d0?feature=oembed" TargetMode="Externa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7mj-p1Os6QA?feature=oembed"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sioEY4tWmLI?feature=oembed" TargetMode="Externa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windows/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ocs.microsoft.com/en-us/azure/virtual-machines/windows/about-disks-and-vhds" TargetMode="External"/><Relationship Id="rId4" Type="http://schemas.openxmlformats.org/officeDocument/2006/relationships/hyperlink" Target="https://docs.microsoft.com/en-us/azure/virtual-machines/linux/overvie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2F50-7C64-494A-9040-CBB3BEE72C00}"/>
              </a:ext>
            </a:extLst>
          </p:cNvPr>
          <p:cNvSpPr>
            <a:spLocks noGrp="1"/>
          </p:cNvSpPr>
          <p:nvPr>
            <p:ph type="ctrTitle"/>
          </p:nvPr>
        </p:nvSpPr>
        <p:spPr>
          <a:xfrm>
            <a:off x="1097280" y="758952"/>
            <a:ext cx="10058400" cy="3892168"/>
          </a:xfrm>
        </p:spPr>
        <p:txBody>
          <a:bodyPr>
            <a:normAutofit/>
          </a:bodyPr>
          <a:lstStyle/>
          <a:p>
            <a:r>
              <a:rPr lang="en-US" dirty="0"/>
              <a:t>Network Games Programming</a:t>
            </a:r>
            <a:endParaRPr lang="en-GB"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F4CB639-70AD-4A61-A03E-28780F2A05F7}"/>
              </a:ext>
            </a:extLst>
          </p:cNvPr>
          <p:cNvSpPr>
            <a:spLocks noGrp="1"/>
          </p:cNvSpPr>
          <p:nvPr>
            <p:ph type="subTitle" idx="1"/>
          </p:nvPr>
        </p:nvSpPr>
        <p:spPr>
          <a:xfrm>
            <a:off x="1100051" y="5225240"/>
            <a:ext cx="10058400" cy="1143000"/>
          </a:xfrm>
        </p:spPr>
        <p:txBody>
          <a:bodyPr>
            <a:normAutofit fontScale="85000" lnSpcReduction="20000"/>
          </a:bodyPr>
          <a:lstStyle/>
          <a:p>
            <a:r>
              <a:rPr lang="en-US" dirty="0">
                <a:solidFill>
                  <a:srgbClr val="FFFFFF"/>
                </a:solidFill>
              </a:rPr>
              <a:t>Mario.Soflano@gcu.ac.uk</a:t>
            </a:r>
          </a:p>
          <a:p>
            <a:r>
              <a:rPr lang="en-US" dirty="0">
                <a:solidFill>
                  <a:srgbClr val="FFFFFF"/>
                </a:solidFill>
              </a:rPr>
              <a:t>Room M611A</a:t>
            </a:r>
          </a:p>
          <a:p>
            <a:r>
              <a:rPr lang="en-US" dirty="0">
                <a:solidFill>
                  <a:srgbClr val="FFFFFF"/>
                </a:solidFill>
              </a:rPr>
              <a:t>Discord: MarioSoflano#3996</a:t>
            </a:r>
            <a:endParaRPr lang="en-GB"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0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3BB6-B271-4890-9239-D9F2522AAC0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718E564-BAB6-42C0-ACE9-89DBA2CC872C}"/>
              </a:ext>
            </a:extLst>
          </p:cNvPr>
          <p:cNvSpPr>
            <a:spLocks noGrp="1"/>
          </p:cNvSpPr>
          <p:nvPr>
            <p:ph idx="1"/>
          </p:nvPr>
        </p:nvSpPr>
        <p:spPr/>
        <p:txBody>
          <a:bodyPr/>
          <a:lstStyle/>
          <a:p>
            <a:endParaRPr lang="en-GB"/>
          </a:p>
        </p:txBody>
      </p:sp>
      <p:pic>
        <p:nvPicPr>
          <p:cNvPr id="2050" name="Picture 2" descr="Matchmaker using Azure Cache for Redis and Azure Functions">
            <a:extLst>
              <a:ext uri="{FF2B5EF4-FFF2-40B4-BE49-F238E27FC236}">
                <a16:creationId xmlns:a16="http://schemas.microsoft.com/office/drawing/2014/main" id="{10B5B98E-4D55-41D0-9B6A-3269A2D1C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12192000" cy="655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03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49B9-C397-4BF3-AC4E-2417E06FB7AC}"/>
              </a:ext>
            </a:extLst>
          </p:cNvPr>
          <p:cNvSpPr>
            <a:spLocks noGrp="1"/>
          </p:cNvSpPr>
          <p:nvPr>
            <p:ph type="title"/>
          </p:nvPr>
        </p:nvSpPr>
        <p:spPr/>
        <p:txBody>
          <a:bodyPr/>
          <a:lstStyle/>
          <a:p>
            <a:r>
              <a:rPr lang="en-US" dirty="0"/>
              <a:t>Matchmaking and Lobbies - </a:t>
            </a:r>
            <a:r>
              <a:rPr lang="en-US" dirty="0" err="1"/>
              <a:t>Steamworks</a:t>
            </a:r>
            <a:endParaRPr lang="en-GB" dirty="0"/>
          </a:p>
        </p:txBody>
      </p:sp>
      <p:sp>
        <p:nvSpPr>
          <p:cNvPr id="3" name="Content Placeholder 2">
            <a:extLst>
              <a:ext uri="{FF2B5EF4-FFF2-40B4-BE49-F238E27FC236}">
                <a16:creationId xmlns:a16="http://schemas.microsoft.com/office/drawing/2014/main" id="{D7B55CD1-E973-479F-A624-0EA7C55EB5B0}"/>
              </a:ext>
            </a:extLst>
          </p:cNvPr>
          <p:cNvSpPr>
            <a:spLocks noGrp="1"/>
          </p:cNvSpPr>
          <p:nvPr>
            <p:ph idx="1"/>
          </p:nvPr>
        </p:nvSpPr>
        <p:spPr/>
        <p:txBody>
          <a:bodyPr/>
          <a:lstStyle/>
          <a:p>
            <a:r>
              <a:rPr lang="en-US" b="0" i="0" dirty="0">
                <a:solidFill>
                  <a:schemeClr val="tx1"/>
                </a:solidFill>
                <a:effectLst/>
              </a:rPr>
              <a:t>Steam's peer-to-peer matchmaking is built around the concept of a lobby. A lobby is a entity that lives on the Steam back-end servers that is a lot like a chat room. Users can create a new lobby; associate data with a lobby; search for lobbies based on that data; join lobbies; and share information with other users in the lobby. A single lobby can have up to 250 users in it, although typically most games have at most 2-16 players. Skill-based matchmaking is built on top of this system.</a:t>
            </a:r>
            <a:br>
              <a:rPr lang="en-US" dirty="0">
                <a:solidFill>
                  <a:schemeClr val="tx1"/>
                </a:solidFill>
              </a:rPr>
            </a:br>
            <a:br>
              <a:rPr lang="en-US" dirty="0">
                <a:solidFill>
                  <a:schemeClr val="tx1"/>
                </a:solidFill>
              </a:rPr>
            </a:br>
            <a:r>
              <a:rPr lang="en-US" b="0" i="0" dirty="0">
                <a:solidFill>
                  <a:schemeClr val="tx1"/>
                </a:solidFill>
                <a:effectLst/>
              </a:rPr>
              <a:t>The Steam peer-to-peer matchmaking API is a set of functions that enable users to find other users to play a game with. The matchmaking functions all live in </a:t>
            </a:r>
            <a:r>
              <a:rPr lang="en-US" b="0" i="0" dirty="0" err="1">
                <a:solidFill>
                  <a:schemeClr val="tx1"/>
                </a:solidFill>
                <a:effectLst/>
                <a:hlinkClick r:id="rId3">
                  <a:extLst>
                    <a:ext uri="{A12FA001-AC4F-418D-AE19-62706E023703}">
                      <ahyp:hlinkClr xmlns:ahyp="http://schemas.microsoft.com/office/drawing/2018/hyperlinkcolor" val="tx"/>
                    </a:ext>
                  </a:extLst>
                </a:hlinkClick>
              </a:rPr>
              <a:t>ISteamMatchmaking</a:t>
            </a:r>
            <a:r>
              <a:rPr lang="en-US" b="0" i="0" dirty="0">
                <a:solidFill>
                  <a:schemeClr val="tx1"/>
                </a:solidFill>
                <a:effectLst/>
              </a:rPr>
              <a:t>, which contains more details on the parameters for each function. Lobbies are uniquely identified by Steam ID, like users or game servers. The </a:t>
            </a:r>
            <a:r>
              <a:rPr lang="en-US" b="0" i="0" dirty="0" err="1">
                <a:solidFill>
                  <a:schemeClr val="tx1"/>
                </a:solidFill>
                <a:effectLst/>
              </a:rPr>
              <a:t>Steamworks</a:t>
            </a:r>
            <a:r>
              <a:rPr lang="en-US" b="0" i="0" dirty="0">
                <a:solidFill>
                  <a:schemeClr val="tx1"/>
                </a:solidFill>
                <a:effectLst/>
              </a:rPr>
              <a:t> Example has a full working implementation of lobbies.</a:t>
            </a:r>
            <a:endParaRPr lang="en-GB" dirty="0">
              <a:solidFill>
                <a:schemeClr val="tx1"/>
              </a:solidFill>
            </a:endParaRPr>
          </a:p>
        </p:txBody>
      </p:sp>
    </p:spTree>
    <p:extLst>
      <p:ext uri="{BB962C8B-B14F-4D97-AF65-F5344CB8AC3E}">
        <p14:creationId xmlns:p14="http://schemas.microsoft.com/office/powerpoint/2010/main" val="102286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49B9-C397-4BF3-AC4E-2417E06FB7AC}"/>
              </a:ext>
            </a:extLst>
          </p:cNvPr>
          <p:cNvSpPr>
            <a:spLocks noGrp="1"/>
          </p:cNvSpPr>
          <p:nvPr>
            <p:ph type="title"/>
          </p:nvPr>
        </p:nvSpPr>
        <p:spPr/>
        <p:txBody>
          <a:bodyPr/>
          <a:lstStyle/>
          <a:p>
            <a:r>
              <a:rPr lang="en-US" dirty="0"/>
              <a:t>Matchmaking and Lobbies - </a:t>
            </a:r>
            <a:r>
              <a:rPr lang="en-US" dirty="0" err="1"/>
              <a:t>Steamworks</a:t>
            </a:r>
            <a:endParaRPr lang="en-GB" dirty="0"/>
          </a:p>
        </p:txBody>
      </p:sp>
      <p:sp>
        <p:nvSpPr>
          <p:cNvPr id="3" name="Content Placeholder 2">
            <a:extLst>
              <a:ext uri="{FF2B5EF4-FFF2-40B4-BE49-F238E27FC236}">
                <a16:creationId xmlns:a16="http://schemas.microsoft.com/office/drawing/2014/main" id="{D7B55CD1-E973-479F-A624-0EA7C55EB5B0}"/>
              </a:ext>
            </a:extLst>
          </p:cNvPr>
          <p:cNvSpPr>
            <a:spLocks noGrp="1"/>
          </p:cNvSpPr>
          <p:nvPr>
            <p:ph idx="1"/>
          </p:nvPr>
        </p:nvSpPr>
        <p:spPr>
          <a:xfrm>
            <a:off x="285750" y="1745718"/>
            <a:ext cx="11672887" cy="4023360"/>
          </a:xfrm>
        </p:spPr>
        <p:txBody>
          <a:bodyPr>
            <a:noAutofit/>
          </a:bodyPr>
          <a:lstStyle/>
          <a:p>
            <a:pPr marL="0" indent="0" algn="l">
              <a:buNone/>
            </a:pPr>
            <a:r>
              <a:rPr lang="en-US" sz="1800" b="0" i="0" dirty="0">
                <a:solidFill>
                  <a:schemeClr val="tx1"/>
                </a:solidFill>
                <a:effectLst/>
              </a:rPr>
              <a:t>The usual model for getting groups together to play is as follows:</a:t>
            </a:r>
            <a:endParaRPr lang="en-US" sz="1800" dirty="0">
              <a:solidFill>
                <a:schemeClr val="tx1"/>
              </a:solidFill>
            </a:endParaRPr>
          </a:p>
          <a:p>
            <a:pPr marL="457200" indent="-457200" algn="l">
              <a:buFont typeface="+mj-lt"/>
              <a:buAutoNum type="arabicPeriod"/>
            </a:pPr>
            <a:r>
              <a:rPr lang="en-US" sz="1800" b="0" i="0" dirty="0">
                <a:solidFill>
                  <a:schemeClr val="tx1"/>
                </a:solidFill>
                <a:effectLst/>
              </a:rPr>
              <a:t>User selects in the game that they want to play multiplayer, and what kind of multiplayer they want (rules, scenario, etc.)</a:t>
            </a:r>
          </a:p>
          <a:p>
            <a:pPr marL="457200" indent="-457200" algn="l">
              <a:buFont typeface="+mj-lt"/>
              <a:buAutoNum type="arabicPeriod"/>
            </a:pPr>
            <a:r>
              <a:rPr lang="en-US" sz="1800" b="0" i="0" dirty="0">
                <a:solidFill>
                  <a:schemeClr val="tx1"/>
                </a:solidFill>
                <a:effectLst/>
              </a:rPr>
              <a:t>The game searches for lobbies that have a similar same set of rules, using the lobby search API.</a:t>
            </a:r>
          </a:p>
          <a:p>
            <a:pPr marL="457200" indent="-457200" algn="l">
              <a:buFont typeface="+mj-lt"/>
              <a:buAutoNum type="arabicPeriod"/>
            </a:pPr>
            <a:r>
              <a:rPr lang="en-US" sz="1800" b="0" i="0" dirty="0">
                <a:solidFill>
                  <a:schemeClr val="tx1"/>
                </a:solidFill>
                <a:effectLst/>
              </a:rPr>
              <a:t>If a lobby is found, then the game joins that lobby; if no lobby is found, then it creates a new lobby#</a:t>
            </a:r>
          </a:p>
          <a:p>
            <a:pPr marL="457200" indent="-457200" algn="l">
              <a:buFont typeface="+mj-lt"/>
              <a:buAutoNum type="arabicPeriod"/>
            </a:pPr>
            <a:r>
              <a:rPr lang="en-US" sz="1800" b="0" i="0" dirty="0">
                <a:solidFill>
                  <a:schemeClr val="tx1"/>
                </a:solidFill>
                <a:effectLst/>
              </a:rPr>
              <a:t>Users stay in a lobby until there are enough players ready to launch the game. Data is communicated between the lobby members about which character they want to play, or other per-user settings. If there are some rules that need to be enforced in the lobby (for example, only one user can play as a certain character), there is one and only one lobby owner who you can use to arbitrate that.</a:t>
            </a:r>
          </a:p>
          <a:p>
            <a:pPr marL="457200" indent="-457200" algn="l">
              <a:buFont typeface="+mj-lt"/>
              <a:buAutoNum type="arabicPeriod"/>
            </a:pPr>
            <a:r>
              <a:rPr lang="en-US" sz="1800" b="0" i="0" dirty="0">
                <a:solidFill>
                  <a:schemeClr val="tx1"/>
                </a:solidFill>
                <a:effectLst/>
              </a:rPr>
              <a:t>There may or may not be a user interface associated with the lobby; if there is, the lobby data communications functions can be used to send chat messages between lobby members. Voice data can also be sent, but needs to be sent using the </a:t>
            </a:r>
            <a:r>
              <a:rPr lang="en-US" sz="1800" b="0" i="0" dirty="0">
                <a:solidFill>
                  <a:schemeClr val="tx1"/>
                </a:solidFill>
                <a:effectLst/>
                <a:hlinkClick r:id="rId3">
                  <a:extLst>
                    <a:ext uri="{A12FA001-AC4F-418D-AE19-62706E023703}">
                      <ahyp:hlinkClr xmlns:ahyp="http://schemas.microsoft.com/office/drawing/2018/hyperlinkcolor" val="tx"/>
                    </a:ext>
                  </a:extLst>
                </a:hlinkClick>
              </a:rPr>
              <a:t>Steam Networking</a:t>
            </a:r>
            <a:r>
              <a:rPr lang="en-US" sz="1800" b="0" i="0" dirty="0">
                <a:solidFill>
                  <a:schemeClr val="tx1"/>
                </a:solidFill>
                <a:effectLst/>
              </a:rPr>
              <a:t> API.</a:t>
            </a:r>
          </a:p>
          <a:p>
            <a:pPr marL="457200" indent="-457200" algn="l">
              <a:buFont typeface="+mj-lt"/>
              <a:buAutoNum type="arabicPeriod"/>
            </a:pPr>
            <a:r>
              <a:rPr lang="en-US" sz="1800" b="0" i="0" dirty="0">
                <a:solidFill>
                  <a:schemeClr val="tx1"/>
                </a:solidFill>
                <a:effectLst/>
              </a:rPr>
              <a:t>Once the game is ready to launch, the users all join the game server, or connect to the user nominated to host the game, and then leave the lobby. Once all users have left a lobby, it is automatically destroyed.</a:t>
            </a:r>
          </a:p>
        </p:txBody>
      </p:sp>
    </p:spTree>
    <p:extLst>
      <p:ext uri="{BB962C8B-B14F-4D97-AF65-F5344CB8AC3E}">
        <p14:creationId xmlns:p14="http://schemas.microsoft.com/office/powerpoint/2010/main" val="118846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73A2-45F9-4F9F-A047-392D21FC942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FF4890A-D6AD-493B-B3ED-2962ECD7CA9A}"/>
              </a:ext>
            </a:extLst>
          </p:cNvPr>
          <p:cNvSpPr>
            <a:spLocks noGrp="1"/>
          </p:cNvSpPr>
          <p:nvPr>
            <p:ph idx="1"/>
          </p:nvPr>
        </p:nvSpPr>
        <p:spPr/>
        <p:txBody>
          <a:bodyPr/>
          <a:lstStyle/>
          <a:p>
            <a:endParaRPr lang="en-GB"/>
          </a:p>
        </p:txBody>
      </p:sp>
      <p:pic>
        <p:nvPicPr>
          <p:cNvPr id="7170" name="Picture 2">
            <a:extLst>
              <a:ext uri="{FF2B5EF4-FFF2-40B4-BE49-F238E27FC236}">
                <a16:creationId xmlns:a16="http://schemas.microsoft.com/office/drawing/2014/main" id="{4CDF88F6-13A7-4D29-9D62-C3F38535A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54" y="0"/>
            <a:ext cx="11158292" cy="627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43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52D9-728B-4174-A67F-FB30410DA5F1}"/>
              </a:ext>
            </a:extLst>
          </p:cNvPr>
          <p:cNvSpPr>
            <a:spLocks noGrp="1"/>
          </p:cNvSpPr>
          <p:nvPr>
            <p:ph type="title"/>
          </p:nvPr>
        </p:nvSpPr>
        <p:spPr/>
        <p:txBody>
          <a:bodyPr/>
          <a:lstStyle/>
          <a:p>
            <a:r>
              <a:rPr lang="en-US" dirty="0"/>
              <a:t>Matchmaking and Lobbies - Azure</a:t>
            </a:r>
            <a:endParaRPr lang="en-GB" dirty="0"/>
          </a:p>
        </p:txBody>
      </p:sp>
      <p:sp>
        <p:nvSpPr>
          <p:cNvPr id="3" name="Content Placeholder 2">
            <a:extLst>
              <a:ext uri="{FF2B5EF4-FFF2-40B4-BE49-F238E27FC236}">
                <a16:creationId xmlns:a16="http://schemas.microsoft.com/office/drawing/2014/main" id="{E1B2CADC-CB8D-4AA1-8BDF-482DA3B49989}"/>
              </a:ext>
            </a:extLst>
          </p:cNvPr>
          <p:cNvSpPr>
            <a:spLocks noGrp="1"/>
          </p:cNvSpPr>
          <p:nvPr>
            <p:ph idx="1"/>
          </p:nvPr>
        </p:nvSpPr>
        <p:spPr>
          <a:xfrm>
            <a:off x="485775" y="1845734"/>
            <a:ext cx="11172825" cy="4023360"/>
          </a:xfrm>
        </p:spPr>
        <p:txBody>
          <a:bodyPr>
            <a:noAutofit/>
          </a:bodyPr>
          <a:lstStyle/>
          <a:p>
            <a:pPr algn="l"/>
            <a:r>
              <a:rPr lang="en-US" b="0" i="0" dirty="0">
                <a:solidFill>
                  <a:srgbClr val="171717"/>
                </a:solidFill>
                <a:effectLst/>
              </a:rPr>
              <a:t>For implementing a matchmaker you will need a database storing the data from the players that are looking for a matchmaking session and a process running on a server or a set of serverless Azure Functions responsible for handling the logic:</a:t>
            </a:r>
          </a:p>
          <a:p>
            <a:pPr algn="l">
              <a:buFont typeface="+mj-lt"/>
              <a:buAutoNum type="arabicPeriod"/>
            </a:pPr>
            <a:r>
              <a:rPr lang="en-US" b="1" i="0" dirty="0">
                <a:solidFill>
                  <a:srgbClr val="171717"/>
                </a:solidFill>
                <a:effectLst/>
              </a:rPr>
              <a:t>Add player to the queue</a:t>
            </a:r>
            <a:r>
              <a:rPr lang="en-US" b="0" i="0" dirty="0">
                <a:solidFill>
                  <a:srgbClr val="171717"/>
                </a:solidFill>
                <a:effectLst/>
              </a:rPr>
              <a:t> - Invoked when the player wants to start searching for a multiplayer session.</a:t>
            </a:r>
          </a:p>
          <a:p>
            <a:pPr algn="l">
              <a:buFont typeface="+mj-lt"/>
              <a:buAutoNum type="arabicPeriod"/>
            </a:pPr>
            <a:r>
              <a:rPr lang="en-US" b="1" i="0" dirty="0">
                <a:solidFill>
                  <a:srgbClr val="171717"/>
                </a:solidFill>
                <a:effectLst/>
              </a:rPr>
              <a:t>Delete player from the queue</a:t>
            </a:r>
            <a:r>
              <a:rPr lang="en-US" b="0" i="0" dirty="0">
                <a:solidFill>
                  <a:srgbClr val="171717"/>
                </a:solidFill>
                <a:effectLst/>
              </a:rPr>
              <a:t> - This is invoked when the player has decided to stop searching for a multiplayer session (cancel matchmaking).</a:t>
            </a:r>
          </a:p>
          <a:p>
            <a:pPr algn="l">
              <a:buFont typeface="+mj-lt"/>
              <a:buAutoNum type="arabicPeriod"/>
            </a:pPr>
            <a:r>
              <a:rPr lang="en-US" b="1" i="0" dirty="0">
                <a:solidFill>
                  <a:srgbClr val="171717"/>
                </a:solidFill>
                <a:effectLst/>
              </a:rPr>
              <a:t>Give player a match</a:t>
            </a:r>
            <a:r>
              <a:rPr lang="en-US" b="0" i="0" dirty="0">
                <a:solidFill>
                  <a:srgbClr val="171717"/>
                </a:solidFill>
                <a:effectLst/>
              </a:rPr>
              <a:t> - Invoked via polling mechanism, it returns either a game session server connection details or a timeout event.</a:t>
            </a:r>
          </a:p>
          <a:p>
            <a:pPr algn="l">
              <a:buFont typeface="+mj-lt"/>
              <a:buAutoNum type="arabicPeriod"/>
            </a:pPr>
            <a:r>
              <a:rPr lang="en-US" b="1" i="0" dirty="0">
                <a:solidFill>
                  <a:srgbClr val="171717"/>
                </a:solidFill>
                <a:effectLst/>
              </a:rPr>
              <a:t>Add servers</a:t>
            </a:r>
            <a:r>
              <a:rPr lang="en-US" b="0" i="0" dirty="0">
                <a:solidFill>
                  <a:srgbClr val="171717"/>
                </a:solidFill>
                <a:effectLst/>
              </a:rPr>
              <a:t> - When a new server is created, it passes the relevant connection information (</a:t>
            </a:r>
            <a:r>
              <a:rPr lang="en-US" b="0" i="0" dirty="0" err="1">
                <a:solidFill>
                  <a:srgbClr val="171717"/>
                </a:solidFill>
                <a:effectLst/>
              </a:rPr>
              <a:t>IP:Port</a:t>
            </a:r>
            <a:r>
              <a:rPr lang="en-US" b="0" i="0" dirty="0">
                <a:solidFill>
                  <a:srgbClr val="171717"/>
                </a:solidFill>
                <a:effectLst/>
              </a:rPr>
              <a:t>) for being added to the database.</a:t>
            </a:r>
          </a:p>
          <a:p>
            <a:pPr algn="l">
              <a:buFont typeface="+mj-lt"/>
              <a:buAutoNum type="arabicPeriod"/>
            </a:pPr>
            <a:r>
              <a:rPr lang="en-US" b="1" i="0" dirty="0">
                <a:solidFill>
                  <a:srgbClr val="171717"/>
                </a:solidFill>
                <a:effectLst/>
              </a:rPr>
              <a:t>High level manager</a:t>
            </a:r>
            <a:r>
              <a:rPr lang="en-US" b="0" i="0" dirty="0">
                <a:solidFill>
                  <a:srgbClr val="171717"/>
                </a:solidFill>
                <a:effectLst/>
              </a:rPr>
              <a:t> - Looks for game sessions that can be started and finds a server for each of them.</a:t>
            </a:r>
          </a:p>
          <a:p>
            <a:endParaRPr lang="en-GB" dirty="0"/>
          </a:p>
        </p:txBody>
      </p:sp>
    </p:spTree>
    <p:extLst>
      <p:ext uri="{BB962C8B-B14F-4D97-AF65-F5344CB8AC3E}">
        <p14:creationId xmlns:p14="http://schemas.microsoft.com/office/powerpoint/2010/main" val="145576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1832-1769-4E9D-833A-9DC08FA56D4A}"/>
              </a:ext>
            </a:extLst>
          </p:cNvPr>
          <p:cNvSpPr>
            <a:spLocks noGrp="1"/>
          </p:cNvSpPr>
          <p:nvPr>
            <p:ph type="title"/>
          </p:nvPr>
        </p:nvSpPr>
        <p:spPr/>
        <p:txBody>
          <a:bodyPr/>
          <a:lstStyle/>
          <a:p>
            <a:r>
              <a:rPr lang="en-US" dirty="0"/>
              <a:t>Matchmaking and Lobbies</a:t>
            </a:r>
            <a:endParaRPr lang="en-GB" dirty="0"/>
          </a:p>
        </p:txBody>
      </p:sp>
      <p:sp>
        <p:nvSpPr>
          <p:cNvPr id="3" name="Content Placeholder 2">
            <a:extLst>
              <a:ext uri="{FF2B5EF4-FFF2-40B4-BE49-F238E27FC236}">
                <a16:creationId xmlns:a16="http://schemas.microsoft.com/office/drawing/2014/main" id="{B8557DC1-A402-4A7B-A9AF-DFDAF1D40AC6}"/>
              </a:ext>
            </a:extLst>
          </p:cNvPr>
          <p:cNvSpPr>
            <a:spLocks noGrp="1"/>
          </p:cNvSpPr>
          <p:nvPr>
            <p:ph idx="1"/>
          </p:nvPr>
        </p:nvSpPr>
        <p:spPr>
          <a:xfrm>
            <a:off x="471488" y="1760006"/>
            <a:ext cx="11315700" cy="4023360"/>
          </a:xfrm>
        </p:spPr>
        <p:txBody>
          <a:bodyPr>
            <a:noAutofit/>
          </a:bodyPr>
          <a:lstStyle/>
          <a:p>
            <a:pPr algn="l"/>
            <a:r>
              <a:rPr lang="en-US" b="0" i="0" dirty="0">
                <a:solidFill>
                  <a:srgbClr val="171717"/>
                </a:solidFill>
                <a:effectLst/>
              </a:rPr>
              <a:t>When you are building your matchmaking logic, there are three key variables to take into consideration. Aim to make it work for two out of three at least:</a:t>
            </a:r>
          </a:p>
          <a:p>
            <a:pPr algn="l">
              <a:buFont typeface="Arial" panose="020B0604020202020204" pitchFamily="34" charset="0"/>
              <a:buChar char="•"/>
            </a:pPr>
            <a:r>
              <a:rPr lang="en-US" b="1" i="0" dirty="0">
                <a:solidFill>
                  <a:srgbClr val="171717"/>
                </a:solidFill>
                <a:effectLst/>
              </a:rPr>
              <a:t>Best skill match</a:t>
            </a:r>
            <a:r>
              <a:rPr lang="en-US" b="0" i="0" dirty="0">
                <a:solidFill>
                  <a:srgbClr val="171717"/>
                </a:solidFill>
                <a:effectLst/>
              </a:rPr>
              <a:t> - From all the players considered for a game session, how close each of them are in terms of expertise with the game?</a:t>
            </a:r>
          </a:p>
          <a:p>
            <a:pPr algn="l">
              <a:buFont typeface="Arial" panose="020B0604020202020204" pitchFamily="34" charset="0"/>
              <a:buChar char="•"/>
            </a:pPr>
            <a:r>
              <a:rPr lang="en-US" b="1" i="0" dirty="0">
                <a:solidFill>
                  <a:srgbClr val="171717"/>
                </a:solidFill>
                <a:effectLst/>
              </a:rPr>
              <a:t>Best latency</a:t>
            </a:r>
            <a:r>
              <a:rPr lang="en-US" b="0" i="0" dirty="0">
                <a:solidFill>
                  <a:srgbClr val="171717"/>
                </a:solidFill>
                <a:effectLst/>
              </a:rPr>
              <a:t> - How close each of the players are in terms of latency?</a:t>
            </a:r>
          </a:p>
          <a:p>
            <a:pPr algn="l">
              <a:buFont typeface="Arial" panose="020B0604020202020204" pitchFamily="34" charset="0"/>
              <a:buChar char="•"/>
            </a:pPr>
            <a:r>
              <a:rPr lang="en-US" b="1" i="0" dirty="0">
                <a:solidFill>
                  <a:srgbClr val="171717"/>
                </a:solidFill>
                <a:effectLst/>
              </a:rPr>
              <a:t>Best queueing time</a:t>
            </a:r>
            <a:r>
              <a:rPr lang="en-US" b="0" i="0" dirty="0">
                <a:solidFill>
                  <a:srgbClr val="171717"/>
                </a:solidFill>
                <a:effectLst/>
              </a:rPr>
              <a:t> - How long does it take to find a game session for a player to join?</a:t>
            </a:r>
          </a:p>
          <a:p>
            <a:pPr algn="l"/>
            <a:r>
              <a:rPr lang="en-US" b="0" i="0" dirty="0">
                <a:solidFill>
                  <a:srgbClr val="171717"/>
                </a:solidFill>
                <a:effectLst/>
              </a:rPr>
              <a:t>Additionally there are some related concepts to think about:</a:t>
            </a:r>
          </a:p>
          <a:p>
            <a:pPr algn="l">
              <a:buFont typeface="Arial" panose="020B0604020202020204" pitchFamily="34" charset="0"/>
              <a:buChar char="•"/>
            </a:pPr>
            <a:r>
              <a:rPr lang="en-US" b="1" i="0" dirty="0">
                <a:solidFill>
                  <a:srgbClr val="171717"/>
                </a:solidFill>
                <a:effectLst/>
              </a:rPr>
              <a:t>Allow/Deny</a:t>
            </a:r>
            <a:r>
              <a:rPr lang="en-US" b="0" i="0" dirty="0">
                <a:solidFill>
                  <a:srgbClr val="171717"/>
                </a:solidFill>
                <a:effectLst/>
              </a:rPr>
              <a:t> - Can players, or you as the game creator, block certain players or allow specific players to join a game session?</a:t>
            </a:r>
          </a:p>
          <a:p>
            <a:pPr algn="l">
              <a:buFont typeface="Arial" panose="020B0604020202020204" pitchFamily="34" charset="0"/>
              <a:buChar char="•"/>
            </a:pPr>
            <a:r>
              <a:rPr lang="en-US" b="1" i="0" dirty="0">
                <a:solidFill>
                  <a:srgbClr val="171717"/>
                </a:solidFill>
                <a:effectLst/>
              </a:rPr>
              <a:t>Join in progress</a:t>
            </a:r>
            <a:r>
              <a:rPr lang="en-US" b="0" i="0" dirty="0">
                <a:solidFill>
                  <a:srgbClr val="171717"/>
                </a:solidFill>
                <a:effectLst/>
              </a:rPr>
              <a:t> - Are players able to join a game session after it has started?</a:t>
            </a:r>
          </a:p>
          <a:p>
            <a:pPr algn="l">
              <a:buFont typeface="Arial" panose="020B0604020202020204" pitchFamily="34" charset="0"/>
              <a:buChar char="•"/>
            </a:pPr>
            <a:r>
              <a:rPr lang="en-US" b="1" i="0" dirty="0">
                <a:solidFill>
                  <a:srgbClr val="171717"/>
                </a:solidFill>
                <a:effectLst/>
              </a:rPr>
              <a:t>Auto-cancellations</a:t>
            </a:r>
            <a:r>
              <a:rPr lang="en-US" b="0" i="0" dirty="0">
                <a:solidFill>
                  <a:srgbClr val="171717"/>
                </a:solidFill>
                <a:effectLst/>
              </a:rPr>
              <a:t> - Will you set a limit where a specific game session is auto-cancelled if it fails to start after some time?</a:t>
            </a:r>
          </a:p>
          <a:p>
            <a:endParaRPr lang="en-GB" dirty="0"/>
          </a:p>
        </p:txBody>
      </p:sp>
    </p:spTree>
    <p:extLst>
      <p:ext uri="{BB962C8B-B14F-4D97-AF65-F5344CB8AC3E}">
        <p14:creationId xmlns:p14="http://schemas.microsoft.com/office/powerpoint/2010/main" val="48010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8B84-AAE3-434A-A69C-9673C23EB3A1}"/>
              </a:ext>
            </a:extLst>
          </p:cNvPr>
          <p:cNvSpPr>
            <a:spLocks noGrp="1"/>
          </p:cNvSpPr>
          <p:nvPr>
            <p:ph type="title"/>
          </p:nvPr>
        </p:nvSpPr>
        <p:spPr/>
        <p:txBody>
          <a:bodyPr/>
          <a:lstStyle/>
          <a:p>
            <a:r>
              <a:rPr lang="en-US" dirty="0"/>
              <a:t>Leaderboards - Design</a:t>
            </a:r>
            <a:endParaRPr lang="en-GB" dirty="0"/>
          </a:p>
        </p:txBody>
      </p:sp>
      <p:sp>
        <p:nvSpPr>
          <p:cNvPr id="3" name="Content Placeholder 2">
            <a:extLst>
              <a:ext uri="{FF2B5EF4-FFF2-40B4-BE49-F238E27FC236}">
                <a16:creationId xmlns:a16="http://schemas.microsoft.com/office/drawing/2014/main" id="{065D12D0-DDCF-464E-BFA2-F959EECD5354}"/>
              </a:ext>
            </a:extLst>
          </p:cNvPr>
          <p:cNvSpPr>
            <a:spLocks noGrp="1"/>
          </p:cNvSpPr>
          <p:nvPr>
            <p:ph idx="1"/>
          </p:nvPr>
        </p:nvSpPr>
        <p:spPr>
          <a:xfrm>
            <a:off x="228600" y="1788582"/>
            <a:ext cx="11772899" cy="4023360"/>
          </a:xfrm>
        </p:spPr>
        <p:txBody>
          <a:bodyPr>
            <a:noAutofit/>
          </a:bodyPr>
          <a:lstStyle/>
          <a:p>
            <a:pPr algn="l"/>
            <a:r>
              <a:rPr lang="en-US" sz="1800" b="0" i="0" dirty="0">
                <a:solidFill>
                  <a:srgbClr val="171717"/>
                </a:solidFill>
                <a:effectLst/>
              </a:rPr>
              <a:t>There are many variables which can be taken into consideration when defining a leaderboard. Here are some examples for you to consider:</a:t>
            </a:r>
          </a:p>
          <a:p>
            <a:pPr algn="l">
              <a:buFont typeface="Arial" panose="020B0604020202020204" pitchFamily="34" charset="0"/>
              <a:buChar char="•"/>
            </a:pPr>
            <a:r>
              <a:rPr lang="en-US" sz="1800" b="1" i="0" dirty="0">
                <a:solidFill>
                  <a:srgbClr val="171717"/>
                </a:solidFill>
                <a:effectLst/>
              </a:rPr>
              <a:t>Geography</a:t>
            </a:r>
            <a:r>
              <a:rPr lang="en-US" sz="1800" b="0" i="0" dirty="0">
                <a:solidFill>
                  <a:srgbClr val="171717"/>
                </a:solidFill>
                <a:effectLst/>
              </a:rPr>
              <a:t>: Physical location where the player is located. Be as granular as you want, from countries/regions to continents and beyond. Examples: France, China, USA, North America, Asia, EMEA.</a:t>
            </a:r>
          </a:p>
          <a:p>
            <a:pPr algn="l">
              <a:buFont typeface="Arial" panose="020B0604020202020204" pitchFamily="34" charset="0"/>
              <a:buChar char="•"/>
            </a:pPr>
            <a:r>
              <a:rPr lang="en-US" sz="1800" b="1" i="0" dirty="0">
                <a:solidFill>
                  <a:srgbClr val="171717"/>
                </a:solidFill>
                <a:effectLst/>
              </a:rPr>
              <a:t>Platform</a:t>
            </a:r>
            <a:r>
              <a:rPr lang="en-US" sz="1800" b="0" i="0" dirty="0">
                <a:solidFill>
                  <a:srgbClr val="171717"/>
                </a:solidFill>
                <a:effectLst/>
              </a:rPr>
              <a:t>: Device or service the game is played on. You could also consider enabling leaderboards that combine more than one platform. Examples: Xbox, PlayStation, PC, iOS, Android, Mobile, Consoles.</a:t>
            </a:r>
          </a:p>
          <a:p>
            <a:pPr algn="l">
              <a:buFont typeface="Arial" panose="020B0604020202020204" pitchFamily="34" charset="0"/>
              <a:buChar char="•"/>
            </a:pPr>
            <a:r>
              <a:rPr lang="en-US" sz="1800" b="1" i="0" dirty="0">
                <a:solidFill>
                  <a:srgbClr val="171717"/>
                </a:solidFill>
                <a:effectLst/>
              </a:rPr>
              <a:t>Mode</a:t>
            </a:r>
            <a:r>
              <a:rPr lang="en-US" sz="1800" b="0" i="0" dirty="0">
                <a:solidFill>
                  <a:srgbClr val="171717"/>
                </a:solidFill>
                <a:effectLst/>
              </a:rPr>
              <a:t>: Distinct configuration that changes gameplay and affects how other game mechanics behave. Examples: solo, duo, squad, </a:t>
            </a:r>
            <a:r>
              <a:rPr lang="en-US" sz="1800" b="0" i="0" dirty="0" err="1">
                <a:solidFill>
                  <a:srgbClr val="171717"/>
                </a:solidFill>
                <a:effectLst/>
              </a:rPr>
              <a:t>PvE</a:t>
            </a:r>
            <a:r>
              <a:rPr lang="en-US" sz="1800" b="0" i="0" dirty="0">
                <a:solidFill>
                  <a:srgbClr val="171717"/>
                </a:solidFill>
                <a:effectLst/>
              </a:rPr>
              <a:t>, </a:t>
            </a:r>
            <a:r>
              <a:rPr lang="en-US" sz="1800" b="0" i="0" dirty="0" err="1">
                <a:solidFill>
                  <a:srgbClr val="171717"/>
                </a:solidFill>
                <a:effectLst/>
              </a:rPr>
              <a:t>PvP</a:t>
            </a:r>
            <a:r>
              <a:rPr lang="en-US" sz="1800" b="0" i="0" dirty="0">
                <a:solidFill>
                  <a:srgbClr val="171717"/>
                </a:solidFill>
                <a:effectLst/>
              </a:rPr>
              <a:t>, campaign.</a:t>
            </a:r>
          </a:p>
          <a:p>
            <a:pPr algn="l">
              <a:buFont typeface="Arial" panose="020B0604020202020204" pitchFamily="34" charset="0"/>
              <a:buChar char="•"/>
            </a:pPr>
            <a:r>
              <a:rPr lang="en-US" sz="1800" b="1" i="0" dirty="0">
                <a:solidFill>
                  <a:srgbClr val="171717"/>
                </a:solidFill>
                <a:effectLst/>
              </a:rPr>
              <a:t>Difficulty</a:t>
            </a:r>
            <a:r>
              <a:rPr lang="en-US" sz="1800" b="0" i="0" dirty="0">
                <a:solidFill>
                  <a:srgbClr val="171717"/>
                </a:solidFill>
                <a:effectLst/>
              </a:rPr>
              <a:t>: User-selected challenge. Examples: easy, medium, hard.</a:t>
            </a:r>
          </a:p>
          <a:p>
            <a:pPr algn="l">
              <a:buFont typeface="Arial" panose="020B0604020202020204" pitchFamily="34" charset="0"/>
              <a:buChar char="•"/>
            </a:pPr>
            <a:r>
              <a:rPr lang="en-US" sz="1800" b="1" i="0" dirty="0">
                <a:solidFill>
                  <a:srgbClr val="171717"/>
                </a:solidFill>
                <a:effectLst/>
              </a:rPr>
              <a:t>Option</a:t>
            </a:r>
            <a:r>
              <a:rPr lang="en-US" sz="1800" b="0" i="0" dirty="0">
                <a:solidFill>
                  <a:srgbClr val="171717"/>
                </a:solidFill>
                <a:effectLst/>
              </a:rPr>
              <a:t>: Individual options the player has chosen. Examples: character (human, vehicle), item (weapon, tool), setting (manual or automatic shifting).</a:t>
            </a:r>
          </a:p>
          <a:p>
            <a:pPr algn="l">
              <a:buFont typeface="Arial" panose="020B0604020202020204" pitchFamily="34" charset="0"/>
              <a:buChar char="•"/>
            </a:pPr>
            <a:r>
              <a:rPr lang="en-US" sz="1800" b="1" i="0" dirty="0">
                <a:solidFill>
                  <a:srgbClr val="171717"/>
                </a:solidFill>
                <a:effectLst/>
              </a:rPr>
              <a:t>Level</a:t>
            </a:r>
            <a:r>
              <a:rPr lang="en-US" sz="1800" b="0" i="0" dirty="0">
                <a:solidFill>
                  <a:srgbClr val="171717"/>
                </a:solidFill>
                <a:effectLst/>
              </a:rPr>
              <a:t>: In-game level or stage. Examples: Level 2-1, Track 3.</a:t>
            </a:r>
          </a:p>
          <a:p>
            <a:pPr algn="l">
              <a:buFont typeface="Arial" panose="020B0604020202020204" pitchFamily="34" charset="0"/>
              <a:buChar char="•"/>
            </a:pPr>
            <a:r>
              <a:rPr lang="en-US" sz="1800" b="1" i="0" dirty="0">
                <a:solidFill>
                  <a:srgbClr val="171717"/>
                </a:solidFill>
                <a:effectLst/>
              </a:rPr>
              <a:t>Statistic</a:t>
            </a:r>
            <a:r>
              <a:rPr lang="en-US" sz="1800" b="0" i="0" dirty="0">
                <a:solidFill>
                  <a:srgbClr val="171717"/>
                </a:solidFill>
                <a:effectLst/>
              </a:rPr>
              <a:t>: Individual value that the player generates based on usage or actions. Examples: score, wins, losses, coins collected.</a:t>
            </a:r>
          </a:p>
          <a:p>
            <a:r>
              <a:rPr lang="en-GB" sz="1800" dirty="0"/>
              <a:t>.</a:t>
            </a:r>
          </a:p>
        </p:txBody>
      </p:sp>
    </p:spTree>
    <p:extLst>
      <p:ext uri="{BB962C8B-B14F-4D97-AF65-F5344CB8AC3E}">
        <p14:creationId xmlns:p14="http://schemas.microsoft.com/office/powerpoint/2010/main" val="50851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B29A-FAE0-4A48-AF42-CD0BA92EE13C}"/>
              </a:ext>
            </a:extLst>
          </p:cNvPr>
          <p:cNvSpPr>
            <a:spLocks noGrp="1"/>
          </p:cNvSpPr>
          <p:nvPr>
            <p:ph type="title"/>
          </p:nvPr>
        </p:nvSpPr>
        <p:spPr/>
        <p:txBody>
          <a:bodyPr/>
          <a:lstStyle/>
          <a:p>
            <a:r>
              <a:rPr lang="en-US" dirty="0"/>
              <a:t>Leaderboards – Cheat Prevention</a:t>
            </a:r>
            <a:endParaRPr lang="en-GB" dirty="0"/>
          </a:p>
        </p:txBody>
      </p:sp>
      <p:sp>
        <p:nvSpPr>
          <p:cNvPr id="3" name="Content Placeholder 2">
            <a:extLst>
              <a:ext uri="{FF2B5EF4-FFF2-40B4-BE49-F238E27FC236}">
                <a16:creationId xmlns:a16="http://schemas.microsoft.com/office/drawing/2014/main" id="{D354FDAE-A21F-4DF4-BA7A-25EBB541A0E8}"/>
              </a:ext>
            </a:extLst>
          </p:cNvPr>
          <p:cNvSpPr>
            <a:spLocks noGrp="1"/>
          </p:cNvSpPr>
          <p:nvPr>
            <p:ph idx="1"/>
          </p:nvPr>
        </p:nvSpPr>
        <p:spPr/>
        <p:txBody>
          <a:bodyPr>
            <a:normAutofit lnSpcReduction="10000"/>
          </a:bodyPr>
          <a:lstStyle/>
          <a:p>
            <a:pPr algn="l"/>
            <a:r>
              <a:rPr lang="en-US" b="0" i="0" dirty="0">
                <a:solidFill>
                  <a:srgbClr val="171717"/>
                </a:solidFill>
                <a:effectLst/>
              </a:rPr>
              <a:t>There are a few things that you can do to try to make things difficult for cheaters:</a:t>
            </a:r>
          </a:p>
          <a:p>
            <a:pPr algn="l">
              <a:buFont typeface="Arial" panose="020B0604020202020204" pitchFamily="34" charset="0"/>
              <a:buChar char="•"/>
            </a:pPr>
            <a:r>
              <a:rPr lang="en-US" b="0" i="0" dirty="0">
                <a:solidFill>
                  <a:srgbClr val="171717"/>
                </a:solidFill>
                <a:effectLst/>
              </a:rPr>
              <a:t>Encrypt the communications between the client and the cloud to prevent packet sniffing.</a:t>
            </a:r>
          </a:p>
          <a:p>
            <a:pPr algn="l">
              <a:buFont typeface="Arial" panose="020B0604020202020204" pitchFamily="34" charset="0"/>
              <a:buChar char="•"/>
            </a:pPr>
            <a:r>
              <a:rPr lang="en-US" b="0" i="0" dirty="0">
                <a:solidFill>
                  <a:srgbClr val="171717"/>
                </a:solidFill>
                <a:effectLst/>
              </a:rPr>
              <a:t>Add telemetry and then use it on the server side to see if a score makes sense, ideally automatically, so cheated scores can be detected on the fly. Two straight forward checks would be:</a:t>
            </a:r>
          </a:p>
          <a:p>
            <a:pPr marL="742950" lvl="1" indent="-285750" algn="l">
              <a:buFont typeface="Arial" panose="020B0604020202020204" pitchFamily="34" charset="0"/>
              <a:buChar char="•"/>
            </a:pPr>
            <a:r>
              <a:rPr lang="en-US" b="0" i="0" dirty="0">
                <a:solidFill>
                  <a:srgbClr val="171717"/>
                </a:solidFill>
                <a:effectLst/>
              </a:rPr>
              <a:t>Could the player realistically finish a level in the time stated?</a:t>
            </a:r>
          </a:p>
          <a:p>
            <a:pPr marL="742950" lvl="1" indent="-285750" algn="l">
              <a:buFont typeface="Arial" panose="020B0604020202020204" pitchFamily="34" charset="0"/>
              <a:buChar char="•"/>
            </a:pPr>
            <a:r>
              <a:rPr lang="en-US" b="0" i="0" dirty="0">
                <a:solidFill>
                  <a:srgbClr val="171717"/>
                </a:solidFill>
                <a:effectLst/>
              </a:rPr>
              <a:t>How often is the player submitting a score?</a:t>
            </a:r>
          </a:p>
          <a:p>
            <a:pPr algn="l">
              <a:buFont typeface="Arial" panose="020B0604020202020204" pitchFamily="34" charset="0"/>
              <a:buChar char="•"/>
            </a:pPr>
            <a:r>
              <a:rPr lang="en-US" b="0" i="0" dirty="0">
                <a:solidFill>
                  <a:srgbClr val="171717"/>
                </a:solidFill>
                <a:effectLst/>
              </a:rPr>
              <a:t>Do not discard scores that are incorrect. Instead, mark both the score and the player that submitted the score as suspect (carefully, as you may accidentally impact a legitimate user.) After that, when known legitimate users are accessing the leaderboard, retrieve only the scores not marked as potentially cheating. When a cheater submits a leaderboard view request, retrieve only the incorrect scores. The idea is to avoid giving the cheater direct feedback that the bogus score injection didn't work, so they believe they succeeded.</a:t>
            </a:r>
          </a:p>
          <a:p>
            <a:endParaRPr lang="en-GB" dirty="0"/>
          </a:p>
        </p:txBody>
      </p:sp>
    </p:spTree>
    <p:extLst>
      <p:ext uri="{BB962C8B-B14F-4D97-AF65-F5344CB8AC3E}">
        <p14:creationId xmlns:p14="http://schemas.microsoft.com/office/powerpoint/2010/main" val="97389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AAFC-3B22-4203-A2C5-AD86C006C767}"/>
              </a:ext>
            </a:extLst>
          </p:cNvPr>
          <p:cNvSpPr>
            <a:spLocks noGrp="1"/>
          </p:cNvSpPr>
          <p:nvPr>
            <p:ph type="title"/>
          </p:nvPr>
        </p:nvSpPr>
        <p:spPr/>
        <p:txBody>
          <a:bodyPr/>
          <a:lstStyle/>
          <a:p>
            <a:r>
              <a:rPr lang="en-US" dirty="0"/>
              <a:t>Leaderboards – Type of Implementation</a:t>
            </a:r>
            <a:endParaRPr lang="en-GB" dirty="0"/>
          </a:p>
        </p:txBody>
      </p:sp>
      <p:sp>
        <p:nvSpPr>
          <p:cNvPr id="3" name="Content Placeholder 2">
            <a:extLst>
              <a:ext uri="{FF2B5EF4-FFF2-40B4-BE49-F238E27FC236}">
                <a16:creationId xmlns:a16="http://schemas.microsoft.com/office/drawing/2014/main" id="{F715E2B8-ADBC-484F-B94F-5E6B0110DA14}"/>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When it comes to choosing the database that will store leaderboard information, one of the first decisions to make is whether to use a relational or non-relational (NoSQL) data structure. There are certain differences to bear in mind:</a:t>
            </a:r>
            <a:endParaRPr lang="en-GB" dirty="0"/>
          </a:p>
        </p:txBody>
      </p:sp>
      <p:pic>
        <p:nvPicPr>
          <p:cNvPr id="7" name="Picture 6">
            <a:extLst>
              <a:ext uri="{FF2B5EF4-FFF2-40B4-BE49-F238E27FC236}">
                <a16:creationId xmlns:a16="http://schemas.microsoft.com/office/drawing/2014/main" id="{E7778126-1516-4FAB-9B12-1C6D118DEAE8}"/>
              </a:ext>
            </a:extLst>
          </p:cNvPr>
          <p:cNvPicPr>
            <a:picLocks noChangeAspect="1"/>
          </p:cNvPicPr>
          <p:nvPr/>
        </p:nvPicPr>
        <p:blipFill>
          <a:blip r:embed="rId3"/>
          <a:stretch>
            <a:fillRect/>
          </a:stretch>
        </p:blipFill>
        <p:spPr>
          <a:xfrm>
            <a:off x="1876989" y="2834639"/>
            <a:ext cx="8438022" cy="3910013"/>
          </a:xfrm>
          <a:prstGeom prst="rect">
            <a:avLst/>
          </a:prstGeom>
        </p:spPr>
      </p:pic>
    </p:spTree>
    <p:extLst>
      <p:ext uri="{BB962C8B-B14F-4D97-AF65-F5344CB8AC3E}">
        <p14:creationId xmlns:p14="http://schemas.microsoft.com/office/powerpoint/2010/main" val="2190166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4624-D21C-4E3D-8AF5-6DA0C420D370}"/>
              </a:ext>
            </a:extLst>
          </p:cNvPr>
          <p:cNvSpPr>
            <a:spLocks noGrp="1"/>
          </p:cNvSpPr>
          <p:nvPr>
            <p:ph type="title"/>
          </p:nvPr>
        </p:nvSpPr>
        <p:spPr/>
        <p:txBody>
          <a:bodyPr/>
          <a:lstStyle/>
          <a:p>
            <a:r>
              <a:rPr lang="en-US" dirty="0"/>
              <a:t>Leaderboards – Azure Non-Relational</a:t>
            </a:r>
            <a:br>
              <a:rPr lang="en-US" dirty="0"/>
            </a:br>
            <a:r>
              <a:rPr lang="en-US" dirty="0"/>
              <a:t> </a:t>
            </a:r>
            <a:endParaRPr lang="en-GB" dirty="0"/>
          </a:p>
        </p:txBody>
      </p:sp>
      <p:sp>
        <p:nvSpPr>
          <p:cNvPr id="3" name="Content Placeholder 2">
            <a:extLst>
              <a:ext uri="{FF2B5EF4-FFF2-40B4-BE49-F238E27FC236}">
                <a16:creationId xmlns:a16="http://schemas.microsoft.com/office/drawing/2014/main" id="{C5DC667A-56D4-4DBF-9836-AC51B7670FC1}"/>
              </a:ext>
            </a:extLst>
          </p:cNvPr>
          <p:cNvSpPr>
            <a:spLocks noGrp="1"/>
          </p:cNvSpPr>
          <p:nvPr>
            <p:ph idx="1"/>
          </p:nvPr>
        </p:nvSpPr>
        <p:spPr/>
        <p:txBody>
          <a:bodyPr/>
          <a:lstStyle/>
          <a:p>
            <a:endParaRPr lang="en-GB"/>
          </a:p>
        </p:txBody>
      </p:sp>
      <p:pic>
        <p:nvPicPr>
          <p:cNvPr id="9218" name="Picture 2" descr="Simple leaderboard for small scale using a non-relational database">
            <a:extLst>
              <a:ext uri="{FF2B5EF4-FFF2-40B4-BE49-F238E27FC236}">
                <a16:creationId xmlns:a16="http://schemas.microsoft.com/office/drawing/2014/main" id="{CD4F2475-FA7D-4528-A1AA-78A103E0C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934" y="1050355"/>
            <a:ext cx="9686131" cy="5807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62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11D0-E2E3-4745-82AE-767444C1934E}"/>
              </a:ext>
            </a:extLst>
          </p:cNvPr>
          <p:cNvSpPr>
            <a:spLocks noGrp="1"/>
          </p:cNvSpPr>
          <p:nvPr>
            <p:ph type="title"/>
          </p:nvPr>
        </p:nvSpPr>
        <p:spPr/>
        <p:txBody>
          <a:bodyPr/>
          <a:lstStyle/>
          <a:p>
            <a:r>
              <a:rPr lang="en-US" dirty="0"/>
              <a:t>Hosting</a:t>
            </a:r>
            <a:endParaRPr lang="en-GB" dirty="0"/>
          </a:p>
        </p:txBody>
      </p:sp>
      <p:sp>
        <p:nvSpPr>
          <p:cNvPr id="3" name="Text Placeholder 2">
            <a:extLst>
              <a:ext uri="{FF2B5EF4-FFF2-40B4-BE49-F238E27FC236}">
                <a16:creationId xmlns:a16="http://schemas.microsoft.com/office/drawing/2014/main" id="{0DF9DAAC-BD5C-4044-8C09-7B76A28F8CCB}"/>
              </a:ext>
            </a:extLst>
          </p:cNvPr>
          <p:cNvSpPr>
            <a:spLocks noGrp="1"/>
          </p:cNvSpPr>
          <p:nvPr>
            <p:ph type="body" idx="1"/>
          </p:nvPr>
        </p:nvSpPr>
        <p:spPr/>
        <p:txBody>
          <a:bodyPr/>
          <a:lstStyle/>
          <a:p>
            <a:r>
              <a:rPr lang="en-US" b="1" i="0" dirty="0">
                <a:solidFill>
                  <a:srgbClr val="7D415E"/>
                </a:solidFill>
                <a:effectLst/>
                <a:latin typeface="+mn-lt"/>
              </a:rPr>
              <a:t>To Host or Not To Host</a:t>
            </a:r>
            <a:endParaRPr lang="en-US" b="1" i="0" dirty="0">
              <a:solidFill>
                <a:srgbClr val="3D3B49"/>
              </a:solidFill>
              <a:effectLst/>
              <a:latin typeface="+mn-lt"/>
            </a:endParaRPr>
          </a:p>
        </p:txBody>
      </p:sp>
    </p:spTree>
    <p:extLst>
      <p:ext uri="{BB962C8B-B14F-4D97-AF65-F5344CB8AC3E}">
        <p14:creationId xmlns:p14="http://schemas.microsoft.com/office/powerpoint/2010/main" val="283438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B2D3-267D-46F5-8675-F3C58B42A0BF}"/>
              </a:ext>
            </a:extLst>
          </p:cNvPr>
          <p:cNvSpPr>
            <a:spLocks noGrp="1"/>
          </p:cNvSpPr>
          <p:nvPr>
            <p:ph type="title"/>
          </p:nvPr>
        </p:nvSpPr>
        <p:spPr/>
        <p:txBody>
          <a:bodyPr/>
          <a:lstStyle/>
          <a:p>
            <a:r>
              <a:rPr lang="en-US" dirty="0"/>
              <a:t>Leaderboards – Azure Relational</a:t>
            </a:r>
            <a:br>
              <a:rPr lang="en-US" dirty="0"/>
            </a:br>
            <a:r>
              <a:rPr lang="en-US" dirty="0"/>
              <a:t> </a:t>
            </a:r>
            <a:endParaRPr lang="en-GB" dirty="0"/>
          </a:p>
        </p:txBody>
      </p:sp>
      <p:sp>
        <p:nvSpPr>
          <p:cNvPr id="3" name="Content Placeholder 2">
            <a:extLst>
              <a:ext uri="{FF2B5EF4-FFF2-40B4-BE49-F238E27FC236}">
                <a16:creationId xmlns:a16="http://schemas.microsoft.com/office/drawing/2014/main" id="{3350D7EA-A40B-4B05-A6AE-E227DF5334C5}"/>
              </a:ext>
            </a:extLst>
          </p:cNvPr>
          <p:cNvSpPr>
            <a:spLocks noGrp="1"/>
          </p:cNvSpPr>
          <p:nvPr>
            <p:ph idx="1"/>
          </p:nvPr>
        </p:nvSpPr>
        <p:spPr/>
        <p:txBody>
          <a:bodyPr/>
          <a:lstStyle/>
          <a:p>
            <a:endParaRPr lang="en-GB"/>
          </a:p>
        </p:txBody>
      </p:sp>
      <p:pic>
        <p:nvPicPr>
          <p:cNvPr id="10242" name="Picture 2" descr="Relational database leaderboard use case">
            <a:extLst>
              <a:ext uri="{FF2B5EF4-FFF2-40B4-BE49-F238E27FC236}">
                <a16:creationId xmlns:a16="http://schemas.microsoft.com/office/drawing/2014/main" id="{BF9A2ED3-EBE1-465B-9E38-41C0C282E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93" y="1017695"/>
            <a:ext cx="9629774" cy="573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45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877A-2878-4E40-A1CF-1B2DB06C0E4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E20D54-720C-40D6-BE16-AAC21A14FBC6}"/>
              </a:ext>
            </a:extLst>
          </p:cNvPr>
          <p:cNvSpPr>
            <a:spLocks noGrp="1"/>
          </p:cNvSpPr>
          <p:nvPr>
            <p:ph idx="1"/>
          </p:nvPr>
        </p:nvSpPr>
        <p:spPr/>
        <p:txBody>
          <a:bodyPr/>
          <a:lstStyle/>
          <a:p>
            <a:endParaRPr lang="en-GB"/>
          </a:p>
        </p:txBody>
      </p:sp>
      <p:pic>
        <p:nvPicPr>
          <p:cNvPr id="11266" name="Picture 2" descr="Relational database leaderboard schema">
            <a:extLst>
              <a:ext uri="{FF2B5EF4-FFF2-40B4-BE49-F238E27FC236}">
                <a16:creationId xmlns:a16="http://schemas.microsoft.com/office/drawing/2014/main" id="{0C4BD60E-8B68-4033-841A-5A68BABFE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2" y="314321"/>
            <a:ext cx="9858375" cy="58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34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F055-BB0B-460C-92C3-6F810F27258B}"/>
              </a:ext>
            </a:extLst>
          </p:cNvPr>
          <p:cNvSpPr>
            <a:spLocks noGrp="1"/>
          </p:cNvSpPr>
          <p:nvPr>
            <p:ph type="title"/>
          </p:nvPr>
        </p:nvSpPr>
        <p:spPr/>
        <p:txBody>
          <a:bodyPr/>
          <a:lstStyle/>
          <a:p>
            <a:r>
              <a:rPr lang="en-US" dirty="0"/>
              <a:t>Leaderboards – </a:t>
            </a:r>
            <a:r>
              <a:rPr lang="en-US" dirty="0" err="1"/>
              <a:t>Steamworks</a:t>
            </a:r>
            <a:br>
              <a:rPr lang="en-US" dirty="0"/>
            </a:br>
            <a:endParaRPr lang="en-GB" dirty="0"/>
          </a:p>
        </p:txBody>
      </p:sp>
      <p:sp>
        <p:nvSpPr>
          <p:cNvPr id="3" name="Content Placeholder 2">
            <a:extLst>
              <a:ext uri="{FF2B5EF4-FFF2-40B4-BE49-F238E27FC236}">
                <a16:creationId xmlns:a16="http://schemas.microsoft.com/office/drawing/2014/main" id="{DEB99673-C1D1-4677-9E64-32898A43486E}"/>
              </a:ext>
            </a:extLst>
          </p:cNvPr>
          <p:cNvSpPr>
            <a:spLocks noGrp="1"/>
          </p:cNvSpPr>
          <p:nvPr>
            <p:ph idx="1"/>
          </p:nvPr>
        </p:nvSpPr>
        <p:spPr/>
        <p:txBody>
          <a:bodyPr/>
          <a:lstStyle/>
          <a:p>
            <a:pPr marL="457200" indent="-457200">
              <a:buFont typeface="+mj-lt"/>
              <a:buAutoNum type="arabicPeriod"/>
            </a:pPr>
            <a:endParaRPr lang="en-GB" dirty="0"/>
          </a:p>
        </p:txBody>
      </p:sp>
      <p:pic>
        <p:nvPicPr>
          <p:cNvPr id="7" name="Picture 6">
            <a:extLst>
              <a:ext uri="{FF2B5EF4-FFF2-40B4-BE49-F238E27FC236}">
                <a16:creationId xmlns:a16="http://schemas.microsoft.com/office/drawing/2014/main" id="{EDE0D170-2EE0-497C-8045-9D674CD81453}"/>
              </a:ext>
            </a:extLst>
          </p:cNvPr>
          <p:cNvPicPr>
            <a:picLocks noChangeAspect="1"/>
          </p:cNvPicPr>
          <p:nvPr/>
        </p:nvPicPr>
        <p:blipFill>
          <a:blip r:embed="rId3"/>
          <a:stretch>
            <a:fillRect/>
          </a:stretch>
        </p:blipFill>
        <p:spPr>
          <a:xfrm>
            <a:off x="1323975" y="1080876"/>
            <a:ext cx="9544050" cy="5553075"/>
          </a:xfrm>
          <a:prstGeom prst="rect">
            <a:avLst/>
          </a:prstGeom>
        </p:spPr>
      </p:pic>
    </p:spTree>
    <p:extLst>
      <p:ext uri="{BB962C8B-B14F-4D97-AF65-F5344CB8AC3E}">
        <p14:creationId xmlns:p14="http://schemas.microsoft.com/office/powerpoint/2010/main" val="604280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B288-3379-40C6-B7F6-B2EBBF116853}"/>
              </a:ext>
            </a:extLst>
          </p:cNvPr>
          <p:cNvSpPr>
            <a:spLocks noGrp="1"/>
          </p:cNvSpPr>
          <p:nvPr>
            <p:ph type="title"/>
          </p:nvPr>
        </p:nvSpPr>
        <p:spPr/>
        <p:txBody>
          <a:bodyPr>
            <a:normAutofit/>
          </a:bodyPr>
          <a:lstStyle/>
          <a:p>
            <a:r>
              <a:rPr lang="en-US" sz="4400" dirty="0">
                <a:latin typeface="+mn-lt"/>
              </a:rPr>
              <a:t>How to – REST (</a:t>
            </a:r>
            <a:r>
              <a:rPr lang="en-GB" sz="4400" i="0" dirty="0">
                <a:solidFill>
                  <a:srgbClr val="3D3B49"/>
                </a:solidFill>
                <a:effectLst/>
                <a:latin typeface="+mn-lt"/>
              </a:rPr>
              <a:t>representational state transfer</a:t>
            </a:r>
            <a:r>
              <a:rPr lang="en-US" sz="4400" dirty="0">
                <a:latin typeface="+mn-lt"/>
              </a:rPr>
              <a:t>)</a:t>
            </a:r>
            <a:endParaRPr lang="en-GB" sz="4400" dirty="0">
              <a:latin typeface="+mn-lt"/>
            </a:endParaRPr>
          </a:p>
        </p:txBody>
      </p:sp>
      <p:pic>
        <p:nvPicPr>
          <p:cNvPr id="4" name="Online Media 3" title="What is a REST API?">
            <a:hlinkClick r:id="" action="ppaction://media"/>
            <a:extLst>
              <a:ext uri="{FF2B5EF4-FFF2-40B4-BE49-F238E27FC236}">
                <a16:creationId xmlns:a16="http://schemas.microsoft.com/office/drawing/2014/main" id="{A647F6F3-CA33-40CA-829D-FBC1ABAAB732}"/>
              </a:ext>
            </a:extLst>
          </p:cNvPr>
          <p:cNvPicPr>
            <a:picLocks noGrp="1" noRot="1" noChangeAspect="1"/>
          </p:cNvPicPr>
          <p:nvPr>
            <p:ph idx="1"/>
            <a:videoFile r:link="rId1"/>
          </p:nvPr>
        </p:nvPicPr>
        <p:blipFill>
          <a:blip r:embed="rId4"/>
          <a:stretch>
            <a:fillRect/>
          </a:stretch>
        </p:blipFill>
        <p:spPr>
          <a:xfrm>
            <a:off x="1731169" y="1737360"/>
            <a:ext cx="8729662" cy="4932211"/>
          </a:xfrm>
          <a:prstGeom prst="rect">
            <a:avLst/>
          </a:prstGeom>
        </p:spPr>
      </p:pic>
    </p:spTree>
    <p:extLst>
      <p:ext uri="{BB962C8B-B14F-4D97-AF65-F5344CB8AC3E}">
        <p14:creationId xmlns:p14="http://schemas.microsoft.com/office/powerpoint/2010/main" val="31980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CCA-AC73-4892-A1E3-81D4514C15B5}"/>
              </a:ext>
            </a:extLst>
          </p:cNvPr>
          <p:cNvSpPr>
            <a:spLocks noGrp="1"/>
          </p:cNvSpPr>
          <p:nvPr>
            <p:ph type="title"/>
          </p:nvPr>
        </p:nvSpPr>
        <p:spPr/>
        <p:txBody>
          <a:bodyPr/>
          <a:lstStyle/>
          <a:p>
            <a:r>
              <a:rPr lang="en-US" sz="4800" dirty="0">
                <a:latin typeface="+mn-lt"/>
              </a:rPr>
              <a:t>How to –JSON</a:t>
            </a:r>
            <a:endParaRPr lang="en-GB" dirty="0"/>
          </a:p>
        </p:txBody>
      </p:sp>
      <p:pic>
        <p:nvPicPr>
          <p:cNvPr id="4" name="Online Media 3" title="What Is JSON | JSON Explained In 1 Minute">
            <a:hlinkClick r:id="" action="ppaction://media"/>
            <a:extLst>
              <a:ext uri="{FF2B5EF4-FFF2-40B4-BE49-F238E27FC236}">
                <a16:creationId xmlns:a16="http://schemas.microsoft.com/office/drawing/2014/main" id="{36EF05CD-04DF-431A-B1E4-959694AD7D47}"/>
              </a:ext>
            </a:extLst>
          </p:cNvPr>
          <p:cNvPicPr>
            <a:picLocks noGrp="1" noRot="1" noChangeAspect="1"/>
          </p:cNvPicPr>
          <p:nvPr>
            <p:ph idx="1"/>
            <a:videoFile r:link="rId1"/>
          </p:nvPr>
        </p:nvPicPr>
        <p:blipFill>
          <a:blip r:embed="rId3"/>
          <a:stretch>
            <a:fillRect/>
          </a:stretch>
        </p:blipFill>
        <p:spPr>
          <a:xfrm>
            <a:off x="280547" y="143301"/>
            <a:ext cx="11630905" cy="6571397"/>
          </a:xfrm>
          <a:prstGeom prst="rect">
            <a:avLst/>
          </a:prstGeom>
        </p:spPr>
      </p:pic>
    </p:spTree>
    <p:extLst>
      <p:ext uri="{BB962C8B-B14F-4D97-AF65-F5344CB8AC3E}">
        <p14:creationId xmlns:p14="http://schemas.microsoft.com/office/powerpoint/2010/main" val="58521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EC28-713E-4CFB-9590-4368548DCC05}"/>
              </a:ext>
            </a:extLst>
          </p:cNvPr>
          <p:cNvSpPr>
            <a:spLocks noGrp="1"/>
          </p:cNvSpPr>
          <p:nvPr>
            <p:ph type="title"/>
          </p:nvPr>
        </p:nvSpPr>
        <p:spPr/>
        <p:txBody>
          <a:bodyPr/>
          <a:lstStyle/>
          <a:p>
            <a:endParaRPr lang="en-GB"/>
          </a:p>
        </p:txBody>
      </p:sp>
      <p:pic>
        <p:nvPicPr>
          <p:cNvPr id="4" name="Online Media 3" title="Introducing Firebase Cloud Messaging">
            <a:hlinkClick r:id="" action="ppaction://media"/>
            <a:extLst>
              <a:ext uri="{FF2B5EF4-FFF2-40B4-BE49-F238E27FC236}">
                <a16:creationId xmlns:a16="http://schemas.microsoft.com/office/drawing/2014/main" id="{F782C6AB-5467-4BEA-A2D3-5A7368295FCD}"/>
              </a:ext>
            </a:extLst>
          </p:cNvPr>
          <p:cNvPicPr>
            <a:picLocks noGrp="1" noRot="1" noChangeAspect="1"/>
          </p:cNvPicPr>
          <p:nvPr>
            <p:ph idx="1"/>
            <a:videoFile r:link="rId1"/>
          </p:nvPr>
        </p:nvPicPr>
        <p:blipFill>
          <a:blip r:embed="rId4"/>
          <a:stretch>
            <a:fillRect/>
          </a:stretch>
        </p:blipFill>
        <p:spPr>
          <a:xfrm>
            <a:off x="167777" y="79586"/>
            <a:ext cx="11856446" cy="6698827"/>
          </a:xfrm>
          <a:prstGeom prst="rect">
            <a:avLst/>
          </a:prstGeom>
        </p:spPr>
      </p:pic>
    </p:spTree>
    <p:extLst>
      <p:ext uri="{BB962C8B-B14F-4D97-AF65-F5344CB8AC3E}">
        <p14:creationId xmlns:p14="http://schemas.microsoft.com/office/powerpoint/2010/main" val="2576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9AE0-DF1F-4643-9690-36AA629FA74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E97D7EE-AAD5-48AB-8AAF-6924D8202EFE}"/>
              </a:ext>
            </a:extLst>
          </p:cNvPr>
          <p:cNvSpPr>
            <a:spLocks noGrp="1"/>
          </p:cNvSpPr>
          <p:nvPr>
            <p:ph idx="1"/>
          </p:nvPr>
        </p:nvSpPr>
        <p:spPr/>
        <p:txBody>
          <a:bodyPr/>
          <a:lstStyle/>
          <a:p>
            <a:endParaRPr lang="en-GB"/>
          </a:p>
        </p:txBody>
      </p:sp>
      <p:pic>
        <p:nvPicPr>
          <p:cNvPr id="12290" name="Picture 2" descr="A diagram of the three architecture layers described in this page.">
            <a:extLst>
              <a:ext uri="{FF2B5EF4-FFF2-40B4-BE49-F238E27FC236}">
                <a16:creationId xmlns:a16="http://schemas.microsoft.com/office/drawing/2014/main" id="{C8B2AEC3-77CE-47CB-B8B9-1ED73A2A3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112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B6EC-80BA-4583-A490-EA7F3632D3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386600F-9242-4B33-87FD-12AAD904B6D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B144BABF-033C-47D5-99D5-8D4CB1656581}"/>
              </a:ext>
            </a:extLst>
          </p:cNvPr>
          <p:cNvPicPr>
            <a:picLocks noChangeAspect="1"/>
          </p:cNvPicPr>
          <p:nvPr/>
        </p:nvPicPr>
        <p:blipFill>
          <a:blip r:embed="rId2"/>
          <a:stretch>
            <a:fillRect/>
          </a:stretch>
        </p:blipFill>
        <p:spPr>
          <a:xfrm>
            <a:off x="207859" y="0"/>
            <a:ext cx="11776282" cy="6858000"/>
          </a:xfrm>
          <a:prstGeom prst="rect">
            <a:avLst/>
          </a:prstGeom>
        </p:spPr>
      </p:pic>
    </p:spTree>
    <p:extLst>
      <p:ext uri="{BB962C8B-B14F-4D97-AF65-F5344CB8AC3E}">
        <p14:creationId xmlns:p14="http://schemas.microsoft.com/office/powerpoint/2010/main" val="28226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B9515-D82A-4C3D-8257-16E3AEA0B9FD}"/>
              </a:ext>
            </a:extLst>
          </p:cNvPr>
          <p:cNvSpPr txBox="1"/>
          <p:nvPr/>
        </p:nvSpPr>
        <p:spPr>
          <a:xfrm>
            <a:off x="152400" y="-42874"/>
            <a:ext cx="11887200" cy="6555641"/>
          </a:xfrm>
          <a:prstGeom prst="rect">
            <a:avLst/>
          </a:prstGeom>
          <a:noFill/>
        </p:spPr>
        <p:txBody>
          <a:bodyPr wrap="square" rtlCol="0">
            <a:spAutoFit/>
          </a:bodyPr>
          <a:lstStyle/>
          <a:p>
            <a:r>
              <a:rPr lang="en-US" sz="1900" b="0" i="0" dirty="0">
                <a:effectLst/>
              </a:rPr>
              <a:t>With the huge barrier to entry gone, the proposition of hosting dedicated servers is one that every developer should consider, no matter how small the studio. Despite the lack of upfront server cost, there are still some potential drawbacks to consider</a:t>
            </a:r>
          </a:p>
          <a:p>
            <a:endParaRPr lang="en-US" sz="1900" b="1" i="0" dirty="0">
              <a:effectLst/>
            </a:endParaRPr>
          </a:p>
          <a:p>
            <a:r>
              <a:rPr lang="en-US" sz="1900" b="1" i="0" dirty="0">
                <a:effectLst/>
              </a:rPr>
              <a:t>Complexity.</a:t>
            </a:r>
            <a:r>
              <a:rPr lang="en-US" sz="1900" b="0" i="0" dirty="0">
                <a:effectLst/>
              </a:rPr>
              <a:t> Running a dedicated fleet of servers is more complex than allowing players to host their own. Running a dedicated fleet of servers is more complex than allowing players to host their own. Even though cloud hosts provide the infrastructure and some of the management software, you still need to write custom process and virtual machine management code which is normally rely on ever-changing APIs</a:t>
            </a:r>
          </a:p>
          <a:p>
            <a:endParaRPr lang="en-US" sz="1900" dirty="0"/>
          </a:p>
          <a:p>
            <a:r>
              <a:rPr lang="en-US" sz="1900" b="1" i="0" dirty="0">
                <a:effectLst/>
              </a:rPr>
              <a:t>Cost.</a:t>
            </a:r>
            <a:r>
              <a:rPr lang="en-US" sz="1900" b="0" i="0" dirty="0">
                <a:effectLst/>
              </a:rPr>
              <a:t> Even though the cloud decreases upfront and long-term cost significantly, it’s still not free. Increased player interest may cover the increased cost, but that’s not always the case</a:t>
            </a:r>
          </a:p>
          <a:p>
            <a:endParaRPr lang="en-US" sz="1900" dirty="0"/>
          </a:p>
          <a:p>
            <a:r>
              <a:rPr lang="en-US" sz="1900" b="1" i="0" dirty="0">
                <a:effectLst/>
              </a:rPr>
              <a:t>Reliance on a third party.</a:t>
            </a:r>
            <a:r>
              <a:rPr lang="en-US" sz="1900" b="0" i="0" dirty="0">
                <a:effectLst/>
              </a:rPr>
              <a:t> Hosting your game on Amazon or Microsoft’s servers means the entire fate of your game rests on Amazon or Microsoft’s shoulders.</a:t>
            </a:r>
          </a:p>
          <a:p>
            <a:endParaRPr lang="en-US" sz="1900" dirty="0"/>
          </a:p>
          <a:p>
            <a:r>
              <a:rPr lang="en-US" sz="1900" b="1" i="0" dirty="0">
                <a:effectLst/>
              </a:rPr>
              <a:t>Unexpected hardware changes.</a:t>
            </a:r>
            <a:r>
              <a:rPr lang="en-US" sz="1900" b="0" i="0" dirty="0">
                <a:effectLst/>
              </a:rPr>
              <a:t> Hosting providers usually guarantee to provide hardware that meets certain minimum specifications. This does not prevent them from changing hardware without warning, as long as it is above the minimum specification.</a:t>
            </a:r>
          </a:p>
          <a:p>
            <a:endParaRPr lang="en-US" sz="1900" dirty="0"/>
          </a:p>
          <a:p>
            <a:r>
              <a:rPr lang="en-US" sz="1900" b="1" i="0" dirty="0">
                <a:effectLst/>
              </a:rPr>
              <a:t>Loss of player ownership.</a:t>
            </a:r>
            <a:r>
              <a:rPr lang="en-US" sz="1900" b="0" i="0" dirty="0">
                <a:effectLst/>
              </a:rPr>
              <a:t> In the early days of multiplayer gaming, administering your own game server was a matter of pride. It was a way for players to be an important part of the game community, and it created alpha players that spread the gospel of whatever game they were hosting.</a:t>
            </a:r>
            <a:endParaRPr lang="en-GB" sz="1900" dirty="0"/>
          </a:p>
        </p:txBody>
      </p:sp>
    </p:spTree>
    <p:extLst>
      <p:ext uri="{BB962C8B-B14F-4D97-AF65-F5344CB8AC3E}">
        <p14:creationId xmlns:p14="http://schemas.microsoft.com/office/powerpoint/2010/main" val="31442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B9515-D82A-4C3D-8257-16E3AEA0B9FD}"/>
              </a:ext>
            </a:extLst>
          </p:cNvPr>
          <p:cNvSpPr txBox="1"/>
          <p:nvPr/>
        </p:nvSpPr>
        <p:spPr>
          <a:xfrm>
            <a:off x="152400" y="328614"/>
            <a:ext cx="11887200" cy="4832092"/>
          </a:xfrm>
          <a:prstGeom prst="rect">
            <a:avLst/>
          </a:prstGeom>
          <a:noFill/>
        </p:spPr>
        <p:txBody>
          <a:bodyPr wrap="square" rtlCol="0">
            <a:spAutoFit/>
          </a:bodyPr>
          <a:lstStyle/>
          <a:p>
            <a:r>
              <a:rPr lang="en-US" sz="2200" b="0" i="0" dirty="0">
                <a:solidFill>
                  <a:srgbClr val="3D3B49"/>
                </a:solidFill>
                <a:effectLst/>
              </a:rPr>
              <a:t>Although these downsides can be significant, the benefits often outweigh them:</a:t>
            </a:r>
          </a:p>
          <a:p>
            <a:endParaRPr lang="en-US" sz="2200" dirty="0">
              <a:solidFill>
                <a:srgbClr val="3D3B49"/>
              </a:solidFill>
            </a:endParaRPr>
          </a:p>
          <a:p>
            <a:r>
              <a:rPr lang="en-US" sz="2200" b="1" i="0" dirty="0">
                <a:solidFill>
                  <a:srgbClr val="3D3B49"/>
                </a:solidFill>
                <a:effectLst/>
              </a:rPr>
              <a:t>Reliable, scalable, high-bandwidth servers.</a:t>
            </a:r>
            <a:r>
              <a:rPr lang="en-US" sz="2200" b="0" i="0" dirty="0">
                <a:solidFill>
                  <a:srgbClr val="3D3B49"/>
                </a:solidFill>
                <a:effectLst/>
              </a:rPr>
              <a:t> Upstream bandwidth comes at a premium, and there’s no guarantee that the right players will be hosting the right servers when your other players want to play. With cloud hosting and a good server management program, you can spin up whatever server is necessary, wherever and whenever you need it.</a:t>
            </a:r>
          </a:p>
          <a:p>
            <a:endParaRPr lang="en-US" sz="2200" dirty="0">
              <a:solidFill>
                <a:srgbClr val="3D3B49"/>
              </a:solidFill>
            </a:endParaRPr>
          </a:p>
          <a:p>
            <a:r>
              <a:rPr lang="en-US" sz="2200" b="1" i="0" dirty="0">
                <a:solidFill>
                  <a:srgbClr val="3D3B49"/>
                </a:solidFill>
                <a:effectLst/>
              </a:rPr>
              <a:t>Cheat prevention.</a:t>
            </a:r>
            <a:r>
              <a:rPr lang="en-US" sz="2200" b="0" i="0" dirty="0">
                <a:solidFill>
                  <a:srgbClr val="3D3B49"/>
                </a:solidFill>
                <a:effectLst/>
              </a:rPr>
              <a:t> If you run all the servers, you can make sure they’re running unmodified, legitimate versions of the games. This means all players get a uniform experience not subject to the whims of player administrators.</a:t>
            </a:r>
          </a:p>
          <a:p>
            <a:endParaRPr lang="en-US" sz="2200" dirty="0">
              <a:solidFill>
                <a:srgbClr val="3D3B49"/>
              </a:solidFill>
            </a:endParaRPr>
          </a:p>
          <a:p>
            <a:r>
              <a:rPr lang="en-US" sz="2200" b="1" i="0" dirty="0">
                <a:solidFill>
                  <a:srgbClr val="3D3B49"/>
                </a:solidFill>
                <a:effectLst/>
              </a:rPr>
              <a:t>Reasonable copy protection.</a:t>
            </a:r>
            <a:r>
              <a:rPr lang="en-US" sz="2200" b="0" i="0" dirty="0">
                <a:solidFill>
                  <a:srgbClr val="3D3B49"/>
                </a:solidFill>
                <a:effectLst/>
              </a:rPr>
              <a:t> Players have a lot of hate for intrusive copy protection and </a:t>
            </a:r>
            <a:r>
              <a:rPr lang="en-US" sz="2200" b="1" i="0" dirty="0">
                <a:solidFill>
                  <a:srgbClr val="3D3B49"/>
                </a:solidFill>
                <a:effectLst/>
              </a:rPr>
              <a:t>digital rights management</a:t>
            </a:r>
            <a:r>
              <a:rPr lang="en-US" sz="2200" b="0" i="0" dirty="0">
                <a:solidFill>
                  <a:srgbClr val="3D3B49"/>
                </a:solidFill>
                <a:effectLst/>
              </a:rPr>
              <a:t> (</a:t>
            </a:r>
            <a:r>
              <a:rPr lang="en-US" sz="2200" b="1" i="0" dirty="0">
                <a:solidFill>
                  <a:srgbClr val="3D3B49"/>
                </a:solidFill>
                <a:effectLst/>
              </a:rPr>
              <a:t>DRM</a:t>
            </a:r>
            <a:r>
              <a:rPr lang="en-US" sz="2200" b="0" i="0" dirty="0">
                <a:solidFill>
                  <a:srgbClr val="3D3B49"/>
                </a:solidFill>
                <a:effectLst/>
              </a:rPr>
              <a:t>). However, DRM can be a necessity for some types of games, especially those that rely on microtransactions for revenue, like </a:t>
            </a:r>
            <a:r>
              <a:rPr lang="en-US" sz="2200" b="0" i="1" dirty="0">
                <a:solidFill>
                  <a:srgbClr val="3D3B49"/>
                </a:solidFill>
                <a:effectLst/>
              </a:rPr>
              <a:t>League of Legends</a:t>
            </a:r>
            <a:r>
              <a:rPr lang="en-US" sz="2200" b="0" i="0" dirty="0">
                <a:solidFill>
                  <a:srgbClr val="3D3B49"/>
                </a:solidFill>
                <a:effectLst/>
              </a:rPr>
              <a:t>.</a:t>
            </a:r>
            <a:endParaRPr lang="en-GB" sz="2200" dirty="0"/>
          </a:p>
        </p:txBody>
      </p:sp>
    </p:spTree>
    <p:extLst>
      <p:ext uri="{BB962C8B-B14F-4D97-AF65-F5344CB8AC3E}">
        <p14:creationId xmlns:p14="http://schemas.microsoft.com/office/powerpoint/2010/main" val="26590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3AD6-8FC6-4547-A74E-0C3601C597F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75C6AE4-F1B0-4170-AF68-72A5109C4DCE}"/>
              </a:ext>
            </a:extLst>
          </p:cNvPr>
          <p:cNvSpPr>
            <a:spLocks noGrp="1"/>
          </p:cNvSpPr>
          <p:nvPr>
            <p:ph idx="1"/>
          </p:nvPr>
        </p:nvSpPr>
        <p:spPr>
          <a:xfrm>
            <a:off x="1097280" y="5534878"/>
            <a:ext cx="10058400" cy="748453"/>
          </a:xfrm>
        </p:spPr>
        <p:txBody>
          <a:bodyPr>
            <a:normAutofit fontScale="70000" lnSpcReduction="20000"/>
          </a:bodyPr>
          <a:lstStyle/>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Azure Windows Virtual Machines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4"/>
              </a:rPr>
              <a:t>Azure Linux Virtual Machines</a:t>
            </a:r>
            <a:r>
              <a:rPr lang="en-US" b="0" i="0" dirty="0">
                <a:solidFill>
                  <a:srgbClr val="171717"/>
                </a:solidFill>
                <a:effectLst/>
                <a:latin typeface="Segoe UI" panose="020B0502040204020203" pitchFamily="34" charset="0"/>
              </a:rPr>
              <a:t> - The most basic way to get computing power on Azure.</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Azure Disk Storage</a:t>
            </a:r>
            <a:r>
              <a:rPr lang="en-US" b="0" i="0" dirty="0">
                <a:solidFill>
                  <a:srgbClr val="171717"/>
                </a:solidFill>
                <a:effectLst/>
                <a:latin typeface="Segoe UI" panose="020B0502040204020203" pitchFamily="34" charset="0"/>
              </a:rPr>
              <a:t> - Basic persistent storage.</a:t>
            </a:r>
          </a:p>
        </p:txBody>
      </p:sp>
      <p:pic>
        <p:nvPicPr>
          <p:cNvPr id="4" name="Picture 4" descr="Hosting a single game server on an Azure Virtual Machine">
            <a:extLst>
              <a:ext uri="{FF2B5EF4-FFF2-40B4-BE49-F238E27FC236}">
                <a16:creationId xmlns:a16="http://schemas.microsoft.com/office/drawing/2014/main" id="{14B6AF26-0B73-4A0C-B307-20F50BD39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0"/>
            <a:ext cx="922020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6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BE8A-2253-47DE-9D2B-8AEC866AF3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41BF40A-5182-4DC4-BB4F-38E2C604E270}"/>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E4062C76-FCBF-440D-AA47-5091F8F6D9B5}"/>
              </a:ext>
            </a:extLst>
          </p:cNvPr>
          <p:cNvPicPr>
            <a:picLocks noChangeAspect="1"/>
          </p:cNvPicPr>
          <p:nvPr/>
        </p:nvPicPr>
        <p:blipFill>
          <a:blip r:embed="rId2"/>
          <a:stretch>
            <a:fillRect/>
          </a:stretch>
        </p:blipFill>
        <p:spPr>
          <a:xfrm>
            <a:off x="1307009" y="0"/>
            <a:ext cx="9577981" cy="6858000"/>
          </a:xfrm>
          <a:prstGeom prst="rect">
            <a:avLst/>
          </a:prstGeom>
        </p:spPr>
      </p:pic>
    </p:spTree>
    <p:extLst>
      <p:ext uri="{BB962C8B-B14F-4D97-AF65-F5344CB8AC3E}">
        <p14:creationId xmlns:p14="http://schemas.microsoft.com/office/powerpoint/2010/main" val="102202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E13C-F298-4683-9BB7-53A68AE8AD07}"/>
              </a:ext>
            </a:extLst>
          </p:cNvPr>
          <p:cNvSpPr>
            <a:spLocks noGrp="1"/>
          </p:cNvSpPr>
          <p:nvPr>
            <p:ph type="title"/>
          </p:nvPr>
        </p:nvSpPr>
        <p:spPr/>
        <p:txBody>
          <a:bodyPr/>
          <a:lstStyle/>
          <a:p>
            <a:r>
              <a:rPr lang="en-US" b="0" i="0" dirty="0" err="1">
                <a:solidFill>
                  <a:srgbClr val="3D3B49"/>
                </a:solidFill>
                <a:effectLst/>
                <a:latin typeface="+mn-lt"/>
                <a:cs typeface="Arial" panose="020B0604020202020204" pitchFamily="34" charset="0"/>
              </a:rPr>
              <a:t>Steamworks</a:t>
            </a:r>
            <a:endParaRPr lang="en-GB" dirty="0">
              <a:latin typeface="+mn-lt"/>
            </a:endParaRPr>
          </a:p>
        </p:txBody>
      </p:sp>
      <p:sp>
        <p:nvSpPr>
          <p:cNvPr id="3" name="Content Placeholder 2">
            <a:extLst>
              <a:ext uri="{FF2B5EF4-FFF2-40B4-BE49-F238E27FC236}">
                <a16:creationId xmlns:a16="http://schemas.microsoft.com/office/drawing/2014/main" id="{3768C522-C9A9-46CE-9CD0-61A26F84EE93}"/>
              </a:ext>
            </a:extLst>
          </p:cNvPr>
          <p:cNvSpPr>
            <a:spLocks noGrp="1"/>
          </p:cNvSpPr>
          <p:nvPr>
            <p:ph idx="1"/>
          </p:nvPr>
        </p:nvSpPr>
        <p:spPr/>
        <p:txBody>
          <a:bodyPr>
            <a:normAutofit/>
          </a:bodyPr>
          <a:lstStyle/>
          <a:p>
            <a:pPr indent="25" algn="l"/>
            <a:r>
              <a:rPr lang="en-US" b="0" i="0" dirty="0">
                <a:solidFill>
                  <a:srgbClr val="3D3B49"/>
                </a:solidFill>
                <a:effectLst/>
                <a:cs typeface="Arial" panose="020B0604020202020204" pitchFamily="34" charset="0"/>
              </a:rPr>
              <a:t>The basic flow of preparing to play a multiplayer game via </a:t>
            </a:r>
            <a:r>
              <a:rPr lang="en-US" b="0" i="0" dirty="0" err="1">
                <a:solidFill>
                  <a:srgbClr val="3D3B49"/>
                </a:solidFill>
                <a:effectLst/>
                <a:cs typeface="Arial" panose="020B0604020202020204" pitchFamily="34" charset="0"/>
              </a:rPr>
              <a:t>Steamworks</a:t>
            </a:r>
            <a:r>
              <a:rPr lang="en-US" b="0" i="0" dirty="0">
                <a:solidFill>
                  <a:srgbClr val="3D3B49"/>
                </a:solidFill>
                <a:effectLst/>
                <a:cs typeface="Arial" panose="020B0604020202020204" pitchFamily="34" charset="0"/>
              </a:rPr>
              <a:t> is roughly as follows:</a:t>
            </a:r>
          </a:p>
          <a:p>
            <a:pPr indent="-158750" algn="l"/>
            <a:r>
              <a:rPr lang="en-US" b="1" i="0" dirty="0">
                <a:solidFill>
                  <a:srgbClr val="3D3B49"/>
                </a:solidFill>
                <a:effectLst/>
                <a:cs typeface="Arial" panose="020B0604020202020204" pitchFamily="34" charset="0"/>
              </a:rPr>
              <a:t>1.</a:t>
            </a:r>
            <a:r>
              <a:rPr lang="en-US" b="0" i="0" dirty="0">
                <a:solidFill>
                  <a:srgbClr val="3D3B49"/>
                </a:solidFill>
                <a:effectLst/>
                <a:cs typeface="Arial" panose="020B0604020202020204" pitchFamily="34" charset="0"/>
              </a:rPr>
              <a:t> The game searches for a lobby based on application-customizable parameters. These parameters can include game modes or even skill level (if performing skill-based matchmaking).</a:t>
            </a:r>
          </a:p>
          <a:p>
            <a:pPr indent="-158750" algn="l"/>
            <a:r>
              <a:rPr lang="en-US" b="1" i="0" dirty="0">
                <a:solidFill>
                  <a:srgbClr val="3D3B49"/>
                </a:solidFill>
                <a:effectLst/>
                <a:cs typeface="Arial" panose="020B0604020202020204" pitchFamily="34" charset="0"/>
              </a:rPr>
              <a:t>2.</a:t>
            </a:r>
            <a:r>
              <a:rPr lang="en-US" b="0" i="0" dirty="0">
                <a:solidFill>
                  <a:srgbClr val="3D3B49"/>
                </a:solidFill>
                <a:effectLst/>
                <a:cs typeface="Arial" panose="020B0604020202020204" pitchFamily="34" charset="0"/>
              </a:rPr>
              <a:t> If one or more suitable lobbies are found, the game either selects one automatically or the player is allowed to pick from a list. If no lobby is found, the game can choose to create one for the player. In any event, once a lobby is either found or created, the player joins the lobby.</a:t>
            </a:r>
          </a:p>
          <a:p>
            <a:pPr indent="-158750" algn="l"/>
            <a:r>
              <a:rPr lang="en-US" b="1" i="0" dirty="0">
                <a:solidFill>
                  <a:srgbClr val="3D3B49"/>
                </a:solidFill>
                <a:effectLst/>
                <a:cs typeface="Arial" panose="020B0604020202020204" pitchFamily="34" charset="0"/>
              </a:rPr>
              <a:t>3.</a:t>
            </a:r>
            <a:r>
              <a:rPr lang="en-US" b="0" i="0" dirty="0">
                <a:solidFill>
                  <a:srgbClr val="3D3B49"/>
                </a:solidFill>
                <a:effectLst/>
                <a:cs typeface="Arial" panose="020B0604020202020204" pitchFamily="34" charset="0"/>
              </a:rPr>
              <a:t> While in the lobby, it’s possible to further configure the parameters of the upcoming game such as characters, map, and so on. During this period, other players will hopefully join the same lobby. It’s also possible to send chat messages to each other while in the same lobby.</a:t>
            </a:r>
          </a:p>
          <a:p>
            <a:pPr indent="-158750" algn="l"/>
            <a:r>
              <a:rPr lang="en-US" b="1" i="0" dirty="0">
                <a:solidFill>
                  <a:srgbClr val="3D3B49"/>
                </a:solidFill>
                <a:effectLst/>
                <a:cs typeface="Arial" panose="020B0604020202020204" pitchFamily="34" charset="0"/>
              </a:rPr>
              <a:t>4.</a:t>
            </a:r>
            <a:r>
              <a:rPr lang="en-US" b="0" i="0" dirty="0">
                <a:solidFill>
                  <a:srgbClr val="3D3B49"/>
                </a:solidFill>
                <a:effectLst/>
                <a:cs typeface="Arial" panose="020B0604020202020204" pitchFamily="34" charset="0"/>
              </a:rPr>
              <a:t> Once the game is ready to start, the players join their game and leave the lobby. Normally, this involves connecting to a game server (either a dedicated server or a player-hosted one). </a:t>
            </a:r>
          </a:p>
          <a:p>
            <a:endParaRPr lang="en-GB" dirty="0">
              <a:cs typeface="Arial" panose="020B0604020202020204" pitchFamily="34" charset="0"/>
            </a:endParaRPr>
          </a:p>
        </p:txBody>
      </p:sp>
    </p:spTree>
    <p:extLst>
      <p:ext uri="{BB962C8B-B14F-4D97-AF65-F5344CB8AC3E}">
        <p14:creationId xmlns:p14="http://schemas.microsoft.com/office/powerpoint/2010/main" val="197423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3B08-2ADC-41DA-B675-82C361261FC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3A3D5D8-5123-4553-A19F-B0F1702DDC72}"/>
              </a:ext>
            </a:extLst>
          </p:cNvPr>
          <p:cNvSpPr>
            <a:spLocks noGrp="1"/>
          </p:cNvSpPr>
          <p:nvPr>
            <p:ph idx="1"/>
          </p:nvPr>
        </p:nvSpPr>
        <p:spPr/>
        <p:txBody>
          <a:bodyPr/>
          <a:lstStyle/>
          <a:p>
            <a:endParaRPr lang="en-GB"/>
          </a:p>
        </p:txBody>
      </p:sp>
      <p:pic>
        <p:nvPicPr>
          <p:cNvPr id="4" name="Picture 2">
            <a:extLst>
              <a:ext uri="{FF2B5EF4-FFF2-40B4-BE49-F238E27FC236}">
                <a16:creationId xmlns:a16="http://schemas.microsoft.com/office/drawing/2014/main" id="{ECC1918D-1806-4C27-85F5-207EEE3E0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538" y="0"/>
            <a:ext cx="5830923" cy="636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7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6654-1E7E-4133-8D48-ABFF49CF0A4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9B62C8E-6C01-4039-BD68-9FBB6BEFB07F}"/>
              </a:ext>
            </a:extLst>
          </p:cNvPr>
          <p:cNvSpPr>
            <a:spLocks noGrp="1"/>
          </p:cNvSpPr>
          <p:nvPr>
            <p:ph idx="1"/>
          </p:nvPr>
        </p:nvSpPr>
        <p:spPr/>
        <p:txBody>
          <a:bodyPr/>
          <a:lstStyle/>
          <a:p>
            <a:endParaRPr lang="en-GB"/>
          </a:p>
        </p:txBody>
      </p:sp>
      <p:pic>
        <p:nvPicPr>
          <p:cNvPr id="1026" name="Picture 2" descr="Matchmaking flowchart">
            <a:extLst>
              <a:ext uri="{FF2B5EF4-FFF2-40B4-BE49-F238E27FC236}">
                <a16:creationId xmlns:a16="http://schemas.microsoft.com/office/drawing/2014/main" id="{FA96047C-B98B-48E9-83C5-58057827B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0"/>
            <a:ext cx="7302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783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3252</TotalTime>
  <Words>3965</Words>
  <Application>Microsoft Office PowerPoint</Application>
  <PresentationFormat>Widescreen</PresentationFormat>
  <Paragraphs>182</Paragraphs>
  <Slides>27</Slides>
  <Notes>18</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Montserrat</vt:lpstr>
      <vt:lpstr>Noto serif</vt:lpstr>
      <vt:lpstr>Roboto</vt:lpstr>
      <vt:lpstr>Segoe UI</vt:lpstr>
      <vt:lpstr>Retrospect</vt:lpstr>
      <vt:lpstr>Network Games Programming</vt:lpstr>
      <vt:lpstr>Hosting</vt:lpstr>
      <vt:lpstr>PowerPoint Presentation</vt:lpstr>
      <vt:lpstr>PowerPoint Presentation</vt:lpstr>
      <vt:lpstr>PowerPoint Presentation</vt:lpstr>
      <vt:lpstr>PowerPoint Presentation</vt:lpstr>
      <vt:lpstr>Steamworks</vt:lpstr>
      <vt:lpstr>PowerPoint Presentation</vt:lpstr>
      <vt:lpstr>PowerPoint Presentation</vt:lpstr>
      <vt:lpstr>PowerPoint Presentation</vt:lpstr>
      <vt:lpstr>Matchmaking and Lobbies - Steamworks</vt:lpstr>
      <vt:lpstr>Matchmaking and Lobbies - Steamworks</vt:lpstr>
      <vt:lpstr>PowerPoint Presentation</vt:lpstr>
      <vt:lpstr>Matchmaking and Lobbies - Azure</vt:lpstr>
      <vt:lpstr>Matchmaking and Lobbies</vt:lpstr>
      <vt:lpstr>Leaderboards - Design</vt:lpstr>
      <vt:lpstr>Leaderboards – Cheat Prevention</vt:lpstr>
      <vt:lpstr>Leaderboards – Type of Implementation</vt:lpstr>
      <vt:lpstr>Leaderboards – Azure Non-Relational  </vt:lpstr>
      <vt:lpstr>Leaderboards – Azure Relational  </vt:lpstr>
      <vt:lpstr>PowerPoint Presentation</vt:lpstr>
      <vt:lpstr>Leaderboards – Steamworks </vt:lpstr>
      <vt:lpstr>How to – REST (representational state transfer)</vt:lpstr>
      <vt:lpstr>How to –JSON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Soflano</dc:creator>
  <cp:lastModifiedBy>Mario Soflano</cp:lastModifiedBy>
  <cp:revision>221</cp:revision>
  <dcterms:created xsi:type="dcterms:W3CDTF">2021-09-20T00:10:01Z</dcterms:created>
  <dcterms:modified xsi:type="dcterms:W3CDTF">2021-11-15T16:05:03Z</dcterms:modified>
</cp:coreProperties>
</file>