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16" r:id="rId3"/>
    <p:sldId id="313" r:id="rId4"/>
    <p:sldId id="317" r:id="rId5"/>
    <p:sldId id="325" r:id="rId6"/>
    <p:sldId id="312" r:id="rId7"/>
    <p:sldId id="318" r:id="rId8"/>
    <p:sldId id="314" r:id="rId9"/>
    <p:sldId id="315" r:id="rId10"/>
    <p:sldId id="319" r:id="rId11"/>
    <p:sldId id="333" r:id="rId12"/>
    <p:sldId id="320" r:id="rId13"/>
    <p:sldId id="328" r:id="rId14"/>
    <p:sldId id="329" r:id="rId15"/>
    <p:sldId id="330" r:id="rId16"/>
    <p:sldId id="331" r:id="rId17"/>
    <p:sldId id="322" r:id="rId18"/>
    <p:sldId id="332" r:id="rId19"/>
    <p:sldId id="334" r:id="rId20"/>
    <p:sldId id="335" r:id="rId21"/>
    <p:sldId id="336" r:id="rId22"/>
    <p:sldId id="337" r:id="rId23"/>
    <p:sldId id="338" r:id="rId24"/>
    <p:sldId id="339" r:id="rId25"/>
    <p:sldId id="327" r:id="rId26"/>
    <p:sldId id="284" r:id="rId27"/>
    <p:sldId id="288" r:id="rId28"/>
    <p:sldId id="290" r:id="rId29"/>
    <p:sldId id="291" r:id="rId30"/>
    <p:sldId id="292" r:id="rId31"/>
    <p:sldId id="289" r:id="rId32"/>
    <p:sldId id="340" r:id="rId33"/>
    <p:sldId id="310" r:id="rId34"/>
    <p:sldId id="326" r:id="rId35"/>
    <p:sldId id="31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985"/>
    <a:srgbClr val="818B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32" autoAdjust="0"/>
  </p:normalViewPr>
  <p:slideViewPr>
    <p:cSldViewPr snapToGrid="0">
      <p:cViewPr varScale="1">
        <p:scale>
          <a:sx n="47" d="100"/>
          <a:sy n="47"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E7C9B-CFF7-4915-BEB2-F1DBAA6A3EDD}" type="datetimeFigureOut">
              <a:rPr lang="en-GB" smtClean="0"/>
              <a:t>10/10/2022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A3BC-45BA-4946-90B5-FFFF7F3776BC}" type="slidenum">
              <a:rPr lang="en-GB" smtClean="0"/>
              <a:t>‹#›</a:t>
            </a:fld>
            <a:endParaRPr lang="en-GB"/>
          </a:p>
        </p:txBody>
      </p:sp>
    </p:spTree>
    <p:extLst>
      <p:ext uri="{BB962C8B-B14F-4D97-AF65-F5344CB8AC3E}">
        <p14:creationId xmlns:p14="http://schemas.microsoft.com/office/powerpoint/2010/main" val="308063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primus/primus"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github.com/js-platform/node-webrtc"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layfab.com/multiplay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99087" marR="396699" indent="-170527">
              <a:lnSpc>
                <a:spcPct val="150000"/>
              </a:lnSpc>
              <a:spcBef>
                <a:spcPts val="1360"/>
              </a:spcBef>
              <a:buFont typeface="Courier New"/>
              <a:buChar char="o"/>
              <a:tabLst>
                <a:tab pos="599087" algn="l"/>
                <a:tab pos="599536" algn="l"/>
              </a:tabLst>
            </a:pPr>
            <a:endParaRPr lang="en-GB" dirty="0"/>
          </a:p>
        </p:txBody>
      </p:sp>
      <p:sp>
        <p:nvSpPr>
          <p:cNvPr id="4" name="Slide Number Placeholder 3"/>
          <p:cNvSpPr>
            <a:spLocks noGrp="1"/>
          </p:cNvSpPr>
          <p:nvPr>
            <p:ph type="sldNum" sz="quarter" idx="10"/>
          </p:nvPr>
        </p:nvSpPr>
        <p:spPr/>
        <p:txBody>
          <a:bodyPr/>
          <a:lstStyle/>
          <a:p>
            <a:fld id="{0D2C4EF5-B9D0-44D3-BDAC-79E79FB8C286}" type="slidenum">
              <a:rPr lang="en-GB" smtClean="0"/>
              <a:t>3</a:t>
            </a:fld>
            <a:endParaRPr lang="en-GB"/>
          </a:p>
        </p:txBody>
      </p:sp>
    </p:spTree>
    <p:extLst>
      <p:ext uri="{BB962C8B-B14F-4D97-AF65-F5344CB8AC3E}">
        <p14:creationId xmlns:p14="http://schemas.microsoft.com/office/powerpoint/2010/main" val="2263157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13</a:t>
            </a:fld>
            <a:endParaRPr lang="en-GB"/>
          </a:p>
        </p:txBody>
      </p:sp>
    </p:spTree>
    <p:extLst>
      <p:ext uri="{BB962C8B-B14F-4D97-AF65-F5344CB8AC3E}">
        <p14:creationId xmlns:p14="http://schemas.microsoft.com/office/powerpoint/2010/main" val="1356966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14</a:t>
            </a:fld>
            <a:endParaRPr lang="en-GB"/>
          </a:p>
        </p:txBody>
      </p:sp>
    </p:spTree>
    <p:extLst>
      <p:ext uri="{BB962C8B-B14F-4D97-AF65-F5344CB8AC3E}">
        <p14:creationId xmlns:p14="http://schemas.microsoft.com/office/powerpoint/2010/main" val="1591379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16</a:t>
            </a:fld>
            <a:endParaRPr lang="en-GB"/>
          </a:p>
        </p:txBody>
      </p:sp>
    </p:spTree>
    <p:extLst>
      <p:ext uri="{BB962C8B-B14F-4D97-AF65-F5344CB8AC3E}">
        <p14:creationId xmlns:p14="http://schemas.microsoft.com/office/powerpoint/2010/main" val="260122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22</a:t>
            </a:fld>
            <a:endParaRPr lang="en-GB"/>
          </a:p>
        </p:txBody>
      </p:sp>
    </p:spTree>
    <p:extLst>
      <p:ext uri="{BB962C8B-B14F-4D97-AF65-F5344CB8AC3E}">
        <p14:creationId xmlns:p14="http://schemas.microsoft.com/office/powerpoint/2010/main" val="2991482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https://stackoverflow.com/questions/32990253/whats-the-difference-with-node-js-and-xampp</a:t>
            </a:r>
          </a:p>
        </p:txBody>
      </p:sp>
      <p:sp>
        <p:nvSpPr>
          <p:cNvPr id="4" name="Slide Number Placeholder 3"/>
          <p:cNvSpPr>
            <a:spLocks noGrp="1"/>
          </p:cNvSpPr>
          <p:nvPr>
            <p:ph type="sldNum" sz="quarter" idx="10"/>
          </p:nvPr>
        </p:nvSpPr>
        <p:spPr/>
        <p:txBody>
          <a:bodyPr/>
          <a:lstStyle/>
          <a:p>
            <a:fld id="{0D2C4EF5-B9D0-44D3-BDAC-79E79FB8C286}" type="slidenum">
              <a:rPr lang="en-GB" smtClean="0"/>
              <a:t>27</a:t>
            </a:fld>
            <a:endParaRPr lang="en-GB"/>
          </a:p>
        </p:txBody>
      </p:sp>
    </p:spTree>
    <p:extLst>
      <p:ext uri="{BB962C8B-B14F-4D97-AF65-F5344CB8AC3E}">
        <p14:creationId xmlns:p14="http://schemas.microsoft.com/office/powerpoint/2010/main" val="39013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2C4EF5-B9D0-44D3-BDAC-79E79FB8C286}" type="slidenum">
              <a:rPr lang="en-GB" smtClean="0"/>
              <a:t>28</a:t>
            </a:fld>
            <a:endParaRPr lang="en-GB"/>
          </a:p>
        </p:txBody>
      </p:sp>
    </p:spTree>
    <p:extLst>
      <p:ext uri="{BB962C8B-B14F-4D97-AF65-F5344CB8AC3E}">
        <p14:creationId xmlns:p14="http://schemas.microsoft.com/office/powerpoint/2010/main" val="2245721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eureca</a:t>
            </a:r>
            <a:r>
              <a:rPr lang="en-GB" sz="1200" b="0" i="0" kern="1200" dirty="0">
                <a:solidFill>
                  <a:schemeClr val="tx1"/>
                </a:solidFill>
                <a:effectLst/>
                <a:latin typeface="+mn-lt"/>
                <a:ea typeface="+mn-ea"/>
                <a:cs typeface="+mn-cs"/>
              </a:rPr>
              <a:t> (Easy </a:t>
            </a:r>
            <a:r>
              <a:rPr lang="en-GB" sz="1200" b="0" i="0" kern="1200" dirty="0" err="1">
                <a:solidFill>
                  <a:schemeClr val="tx1"/>
                </a:solidFill>
                <a:effectLst/>
                <a:latin typeface="+mn-lt"/>
                <a:ea typeface="+mn-ea"/>
                <a:cs typeface="+mn-cs"/>
              </a:rPr>
              <a:t>Unobstructive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REmote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CAll</a:t>
            </a:r>
            <a:r>
              <a:rPr lang="en-GB" sz="1200" b="0" i="0" kern="1200" dirty="0">
                <a:solidFill>
                  <a:schemeClr val="tx1"/>
                </a:solidFill>
                <a:effectLst/>
                <a:latin typeface="+mn-lt"/>
                <a:ea typeface="+mn-ea"/>
                <a:cs typeface="+mn-cs"/>
              </a:rPr>
              <a:t>) is a node.js bidirectional RPC library.</a:t>
            </a:r>
          </a:p>
          <a:p>
            <a:r>
              <a:rPr lang="en-GB" sz="1200" b="0" i="0" kern="1200" dirty="0">
                <a:solidFill>
                  <a:schemeClr val="tx1"/>
                </a:solidFill>
                <a:effectLst/>
                <a:latin typeface="+mn-lt"/>
                <a:ea typeface="+mn-ea"/>
                <a:cs typeface="+mn-cs"/>
              </a:rPr>
              <a:t>It allow you to call server side functions from the browser (or from </a:t>
            </a:r>
            <a:r>
              <a:rPr lang="en-GB" sz="1200" b="0" i="0" kern="1200" dirty="0" err="1">
                <a:solidFill>
                  <a:schemeClr val="tx1"/>
                </a:solidFill>
                <a:effectLst/>
                <a:latin typeface="+mn-lt"/>
                <a:ea typeface="+mn-ea"/>
                <a:cs typeface="+mn-cs"/>
              </a:rPr>
              <a:t>nodejs</a:t>
            </a:r>
            <a:r>
              <a:rPr lang="en-GB" sz="1200" b="0" i="0" kern="1200" dirty="0">
                <a:solidFill>
                  <a:schemeClr val="tx1"/>
                </a:solidFill>
                <a:effectLst/>
                <a:latin typeface="+mn-lt"/>
                <a:ea typeface="+mn-ea"/>
                <a:cs typeface="+mn-cs"/>
              </a:rPr>
              <a:t> client) and vice-versa.</a:t>
            </a:r>
          </a:p>
          <a:p>
            <a:r>
              <a:rPr lang="en-GB" sz="1200" b="0" i="0" kern="1200" dirty="0">
                <a:solidFill>
                  <a:schemeClr val="tx1"/>
                </a:solidFill>
                <a:effectLst/>
                <a:latin typeface="+mn-lt"/>
                <a:ea typeface="+mn-ea"/>
                <a:cs typeface="+mn-cs"/>
              </a:rPr>
              <a:t>Eureca.io can use many transport layers (engine.io, socket.io, raw </a:t>
            </a:r>
            <a:r>
              <a:rPr lang="en-GB" sz="1200" b="0" i="0" kern="1200" dirty="0" err="1">
                <a:solidFill>
                  <a:schemeClr val="tx1"/>
                </a:solidFill>
                <a:effectLst/>
                <a:latin typeface="+mn-lt"/>
                <a:ea typeface="+mn-ea"/>
                <a:cs typeface="+mn-cs"/>
              </a:rPr>
              <a:t>websockets</a:t>
            </a:r>
            <a:r>
              <a:rPr lang="en-GB" sz="1200" b="0" i="0" kern="1200" dirty="0">
                <a:solidFill>
                  <a:schemeClr val="tx1"/>
                </a:solidFill>
                <a:effectLst/>
                <a:latin typeface="+mn-lt"/>
                <a:ea typeface="+mn-ea"/>
                <a:cs typeface="+mn-cs"/>
              </a:rPr>
              <a:t>, Faye and </a:t>
            </a:r>
            <a:r>
              <a:rPr lang="en-GB" sz="1200" b="0" i="0" kern="1200" dirty="0" err="1">
                <a:solidFill>
                  <a:schemeClr val="tx1"/>
                </a:solidFill>
                <a:effectLst/>
                <a:latin typeface="+mn-lt"/>
                <a:ea typeface="+mn-ea"/>
                <a:cs typeface="+mn-cs"/>
              </a:rPr>
              <a:t>browserchannel</a:t>
            </a:r>
            <a:r>
              <a:rPr lang="en-GB" sz="1200" b="0" i="0" kern="1200" dirty="0">
                <a:solidFill>
                  <a:schemeClr val="tx1"/>
                </a:solidFill>
                <a:effectLst/>
                <a:latin typeface="+mn-lt"/>
                <a:ea typeface="+mn-ea"/>
                <a:cs typeface="+mn-cs"/>
              </a:rPr>
              <a:t>) thanks to </a:t>
            </a:r>
            <a:r>
              <a:rPr lang="en-GB" sz="1200" b="0" i="0" u="none" strike="noStrike" kern="1200" dirty="0">
                <a:solidFill>
                  <a:schemeClr val="tx1"/>
                </a:solidFill>
                <a:effectLst/>
                <a:latin typeface="+mn-lt"/>
                <a:ea typeface="+mn-ea"/>
                <a:cs typeface="+mn-cs"/>
                <a:hlinkClick r:id="rId3"/>
              </a:rPr>
              <a:t>Primus.io</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Next version of Eureca.io will also support </a:t>
            </a:r>
            <a:r>
              <a:rPr lang="en-GB" sz="1200" b="0" i="0" kern="1200" dirty="0" err="1">
                <a:solidFill>
                  <a:schemeClr val="tx1"/>
                </a:solidFill>
                <a:effectLst/>
                <a:latin typeface="+mn-lt"/>
                <a:ea typeface="+mn-ea"/>
                <a:cs typeface="+mn-cs"/>
              </a:rPr>
              <a:t>WebRTC</a:t>
            </a:r>
            <a:r>
              <a:rPr lang="en-GB" sz="1200" b="0" i="0" kern="1200" dirty="0">
                <a:solidFill>
                  <a:schemeClr val="tx1"/>
                </a:solidFill>
                <a:effectLst/>
                <a:latin typeface="+mn-lt"/>
                <a:ea typeface="+mn-ea"/>
                <a:cs typeface="+mn-cs"/>
              </a:rPr>
              <a:t> based on </a:t>
            </a:r>
            <a:r>
              <a:rPr lang="en-GB" sz="1200" b="0" i="0" u="none" strike="noStrike" kern="1200" dirty="0">
                <a:solidFill>
                  <a:schemeClr val="tx1"/>
                </a:solidFill>
                <a:effectLst/>
                <a:latin typeface="+mn-lt"/>
                <a:ea typeface="+mn-ea"/>
                <a:cs typeface="+mn-cs"/>
                <a:hlinkClick r:id="rId4"/>
              </a:rPr>
              <a:t>node-</a:t>
            </a:r>
            <a:r>
              <a:rPr lang="en-GB" sz="1200" b="0" i="0" u="none" strike="noStrike" kern="1200" dirty="0" err="1">
                <a:solidFill>
                  <a:schemeClr val="tx1"/>
                </a:solidFill>
                <a:effectLst/>
                <a:latin typeface="+mn-lt"/>
                <a:ea typeface="+mn-ea"/>
                <a:cs typeface="+mn-cs"/>
                <a:hlinkClick r:id="rId4"/>
              </a:rPr>
              <a:t>webrtc</a:t>
            </a:r>
            <a:r>
              <a:rPr lang="en-GB" sz="1200" b="0" i="0" kern="1200" dirty="0">
                <a:solidFill>
                  <a:schemeClr val="tx1"/>
                </a:solidFill>
                <a:effectLst/>
                <a:latin typeface="+mn-lt"/>
                <a:ea typeface="+mn-ea"/>
                <a:cs typeface="+mn-cs"/>
              </a:rPr>
              <a:t>.</a:t>
            </a:r>
          </a:p>
          <a:p>
            <a:endParaRPr lang="en-GB" dirty="0"/>
          </a:p>
          <a:p>
            <a:endParaRPr lang="en-GB" dirty="0"/>
          </a:p>
        </p:txBody>
      </p:sp>
      <p:sp>
        <p:nvSpPr>
          <p:cNvPr id="4" name="Slide Number Placeholder 3"/>
          <p:cNvSpPr>
            <a:spLocks noGrp="1"/>
          </p:cNvSpPr>
          <p:nvPr>
            <p:ph type="sldNum" sz="quarter" idx="10"/>
          </p:nvPr>
        </p:nvSpPr>
        <p:spPr/>
        <p:txBody>
          <a:bodyPr/>
          <a:lstStyle/>
          <a:p>
            <a:fld id="{0D2C4EF5-B9D0-44D3-BDAC-79E79FB8C286}" type="slidenum">
              <a:rPr lang="en-GB" smtClean="0"/>
              <a:t>31</a:t>
            </a:fld>
            <a:endParaRPr lang="en-GB"/>
          </a:p>
        </p:txBody>
      </p:sp>
    </p:spTree>
    <p:extLst>
      <p:ext uri="{BB962C8B-B14F-4D97-AF65-F5344CB8AC3E}">
        <p14:creationId xmlns:p14="http://schemas.microsoft.com/office/powerpoint/2010/main" val="52845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2C4EF5-B9D0-44D3-BDAC-79E79FB8C286}" type="slidenum">
              <a:rPr lang="en-GB" smtClean="0"/>
              <a:t>4</a:t>
            </a:fld>
            <a:endParaRPr lang="en-GB"/>
          </a:p>
        </p:txBody>
      </p:sp>
    </p:spTree>
    <p:extLst>
      <p:ext uri="{BB962C8B-B14F-4D97-AF65-F5344CB8AC3E}">
        <p14:creationId xmlns:p14="http://schemas.microsoft.com/office/powerpoint/2010/main" val="191765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2C4EF5-B9D0-44D3-BDAC-79E79FB8C286}" type="slidenum">
              <a:rPr lang="en-GB" smtClean="0"/>
              <a:t>6</a:t>
            </a:fld>
            <a:endParaRPr lang="en-GB"/>
          </a:p>
        </p:txBody>
      </p:sp>
    </p:spTree>
    <p:extLst>
      <p:ext uri="{BB962C8B-B14F-4D97-AF65-F5344CB8AC3E}">
        <p14:creationId xmlns:p14="http://schemas.microsoft.com/office/powerpoint/2010/main" val="303171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2C4EF5-B9D0-44D3-BDAC-79E79FB8C286}" type="slidenum">
              <a:rPr lang="en-GB" smtClean="0"/>
              <a:t>7</a:t>
            </a:fld>
            <a:endParaRPr lang="en-GB"/>
          </a:p>
        </p:txBody>
      </p:sp>
    </p:spTree>
    <p:extLst>
      <p:ext uri="{BB962C8B-B14F-4D97-AF65-F5344CB8AC3E}">
        <p14:creationId xmlns:p14="http://schemas.microsoft.com/office/powerpoint/2010/main" val="36171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https://www.ibm.com/developerworks/library/ar-powerup1/</a:t>
            </a:r>
          </a:p>
        </p:txBody>
      </p:sp>
      <p:sp>
        <p:nvSpPr>
          <p:cNvPr id="4" name="Slide Number Placeholder 3"/>
          <p:cNvSpPr>
            <a:spLocks noGrp="1"/>
          </p:cNvSpPr>
          <p:nvPr>
            <p:ph type="sldNum" sz="quarter" idx="10"/>
          </p:nvPr>
        </p:nvSpPr>
        <p:spPr/>
        <p:txBody>
          <a:bodyPr/>
          <a:lstStyle/>
          <a:p>
            <a:fld id="{0D2C4EF5-B9D0-44D3-BDAC-79E79FB8C286}" type="slidenum">
              <a:rPr lang="en-GB" smtClean="0"/>
              <a:t>8</a:t>
            </a:fld>
            <a:endParaRPr lang="en-GB"/>
          </a:p>
        </p:txBody>
      </p:sp>
    </p:spTree>
    <p:extLst>
      <p:ext uri="{BB962C8B-B14F-4D97-AF65-F5344CB8AC3E}">
        <p14:creationId xmlns:p14="http://schemas.microsoft.com/office/powerpoint/2010/main" val="406993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https://cloud.google.com/solutions/gaming/dedicated-server-gaming-solution/</a:t>
            </a:r>
          </a:p>
        </p:txBody>
      </p:sp>
      <p:sp>
        <p:nvSpPr>
          <p:cNvPr id="4" name="Slide Number Placeholder 3"/>
          <p:cNvSpPr>
            <a:spLocks noGrp="1"/>
          </p:cNvSpPr>
          <p:nvPr>
            <p:ph type="sldNum" sz="quarter" idx="10"/>
          </p:nvPr>
        </p:nvSpPr>
        <p:spPr/>
        <p:txBody>
          <a:bodyPr/>
          <a:lstStyle/>
          <a:p>
            <a:fld id="{0D2C4EF5-B9D0-44D3-BDAC-79E79FB8C286}" type="slidenum">
              <a:rPr lang="en-GB" smtClean="0"/>
              <a:t>9</a:t>
            </a:fld>
            <a:endParaRPr lang="en-GB"/>
          </a:p>
        </p:txBody>
      </p:sp>
    </p:spTree>
    <p:extLst>
      <p:ext uri="{BB962C8B-B14F-4D97-AF65-F5344CB8AC3E}">
        <p14:creationId xmlns:p14="http://schemas.microsoft.com/office/powerpoint/2010/main" val="3985661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a:t>
            </a:r>
            <a:r>
              <a:rPr lang="en-US" dirty="0" err="1"/>
              <a:t>GameLift</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10</a:t>
            </a:fld>
            <a:endParaRPr lang="en-GB"/>
          </a:p>
        </p:txBody>
      </p:sp>
    </p:spTree>
    <p:extLst>
      <p:ext uri="{BB962C8B-B14F-4D97-AF65-F5344CB8AC3E}">
        <p14:creationId xmlns:p14="http://schemas.microsoft.com/office/powerpoint/2010/main" val="148243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hlinkClick r:id="rId3"/>
              </a:rPr>
              <a:t>https://playfab.com/multiplayer/</a:t>
            </a:r>
            <a:endParaRPr lang="en-US" dirty="0"/>
          </a:p>
          <a:p>
            <a:r>
              <a:rPr lang="en-US" dirty="0"/>
              <a:t>- </a:t>
            </a:r>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11</a:t>
            </a:fld>
            <a:endParaRPr lang="en-GB"/>
          </a:p>
        </p:txBody>
      </p:sp>
    </p:spTree>
    <p:extLst>
      <p:ext uri="{BB962C8B-B14F-4D97-AF65-F5344CB8AC3E}">
        <p14:creationId xmlns:p14="http://schemas.microsoft.com/office/powerpoint/2010/main" val="1739028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12</a:t>
            </a:fld>
            <a:endParaRPr lang="en-GB"/>
          </a:p>
        </p:txBody>
      </p:sp>
    </p:spTree>
    <p:extLst>
      <p:ext uri="{BB962C8B-B14F-4D97-AF65-F5344CB8AC3E}">
        <p14:creationId xmlns:p14="http://schemas.microsoft.com/office/powerpoint/2010/main" val="7882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3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924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61531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47303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1A00C-4DB9-41E3-B7E1-024B13A075A8}"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90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1A00C-4DB9-41E3-B7E1-024B13A075A8}"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108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1A00C-4DB9-41E3-B7E1-024B13A075A8}" type="datetimeFigureOut">
              <a:rPr lang="en-GB" smtClean="0"/>
              <a:t>10/10/2022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06103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1A00C-4DB9-41E3-B7E1-024B13A075A8}" type="datetimeFigureOut">
              <a:rPr lang="en-GB" smtClean="0"/>
              <a:t>10/10/2022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4486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71A00C-4DB9-41E3-B7E1-024B13A075A8}" type="datetimeFigureOut">
              <a:rPr lang="en-GB" smtClean="0"/>
              <a:t>10/10/2022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4360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71A00C-4DB9-41E3-B7E1-024B13A075A8}" type="datetimeFigureOut">
              <a:rPr lang="en-GB" smtClean="0"/>
              <a:t>10/10/2022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1FD2E4-3A0E-415B-8595-44AE408D48E9}" type="slidenum">
              <a:rPr lang="en-GB" smtClean="0"/>
              <a:t>‹#›</a:t>
            </a:fld>
            <a:endParaRPr lang="en-GB"/>
          </a:p>
        </p:txBody>
      </p:sp>
    </p:spTree>
    <p:extLst>
      <p:ext uri="{BB962C8B-B14F-4D97-AF65-F5344CB8AC3E}">
        <p14:creationId xmlns:p14="http://schemas.microsoft.com/office/powerpoint/2010/main" val="345286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1A00C-4DB9-41E3-B7E1-024B13A075A8}"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17573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71A00C-4DB9-41E3-B7E1-024B13A075A8}" type="datetimeFigureOut">
              <a:rPr lang="en-GB" smtClean="0"/>
              <a:t>10/10/2022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1FD2E4-3A0E-415B-8595-44AE408D48E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ultiplayer.unity3d.com/transport/0.8.0/api/introductio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RI5fGsEvDnI" TargetMode="Externa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ultiplayer.unity3d.com/netcode/current/about/index.html" TargetMode="External"/><Relationship Id="rId2" Type="http://schemas.openxmlformats.org/officeDocument/2006/relationships/hyperlink" Target="https://unity.com/products/netcode" TargetMode="External"/><Relationship Id="rId1" Type="http://schemas.openxmlformats.org/officeDocument/2006/relationships/slideLayout" Target="../slideLayouts/slideLayout2.xml"/><Relationship Id="rId4" Type="http://schemas.openxmlformats.org/officeDocument/2006/relationships/hyperlink" Target="https://www.youtube.com/watch?v=3yuBOB3VrCk&amp;t=2399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amedevacademy.org/unity-mlapi-tutorial/" TargetMode="External"/><Relationship Id="rId2" Type="http://schemas.openxmlformats.org/officeDocument/2006/relationships/hyperlink" Target="https://www.youtube.com/watch?v=Y3dKKJwQ8hU" TargetMode="External"/><Relationship Id="rId1" Type="http://schemas.openxmlformats.org/officeDocument/2006/relationships/slideLayout" Target="../slideLayouts/slideLayout2.xml"/><Relationship Id="rId5" Type="http://schemas.openxmlformats.org/officeDocument/2006/relationships/hyperlink" Target="https://www.youtube.com/watch?v=77vYKsXC4IE" TargetMode="External"/><Relationship Id="rId4" Type="http://schemas.openxmlformats.org/officeDocument/2006/relationships/hyperlink" Target="https://docs.unity3d.com/2021.1/Documentation/Manual/UNetUsingHLAPI.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dirlei.com/aulas/dp-2019/DP_Lecture_06_Matchmaking_Server_Unreal_Engine_2019.pdf" TargetMode="External"/><Relationship Id="rId2" Type="http://schemas.openxmlformats.org/officeDocument/2006/relationships/hyperlink" Target="https://github.com/minimpoun/UE4-Multiplayer-Examp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medium.com/swlh/building-a-realtime-multiplayer-browser-game-in-less-than-a-day-part-2-4-f1f109761cf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12F50-7C64-494A-9040-CBB3BEE72C00}"/>
              </a:ext>
            </a:extLst>
          </p:cNvPr>
          <p:cNvSpPr>
            <a:spLocks noGrp="1"/>
          </p:cNvSpPr>
          <p:nvPr>
            <p:ph type="ctrTitle"/>
          </p:nvPr>
        </p:nvSpPr>
        <p:spPr>
          <a:xfrm>
            <a:off x="1097280" y="758952"/>
            <a:ext cx="10058400" cy="3892168"/>
          </a:xfrm>
        </p:spPr>
        <p:txBody>
          <a:bodyPr>
            <a:normAutofit/>
          </a:bodyPr>
          <a:lstStyle/>
          <a:p>
            <a:r>
              <a:rPr lang="en-US" dirty="0"/>
              <a:t>Network Games Programming</a:t>
            </a:r>
            <a:endParaRPr lang="en-GB" dirty="0"/>
          </a:p>
        </p:txBody>
      </p:sp>
      <p:sp>
        <p:nvSpPr>
          <p:cNvPr id="22"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BF4CB639-70AD-4A61-A03E-28780F2A05F7}"/>
              </a:ext>
            </a:extLst>
          </p:cNvPr>
          <p:cNvSpPr>
            <a:spLocks noGrp="1"/>
          </p:cNvSpPr>
          <p:nvPr>
            <p:ph type="subTitle" idx="1"/>
          </p:nvPr>
        </p:nvSpPr>
        <p:spPr>
          <a:xfrm>
            <a:off x="1100051" y="5225240"/>
            <a:ext cx="10058400" cy="1143000"/>
          </a:xfrm>
        </p:spPr>
        <p:txBody>
          <a:bodyPr>
            <a:normAutofit fontScale="85000" lnSpcReduction="20000"/>
          </a:bodyPr>
          <a:lstStyle/>
          <a:p>
            <a:r>
              <a:rPr lang="en-US" dirty="0">
                <a:solidFill>
                  <a:srgbClr val="FFFFFF"/>
                </a:solidFill>
              </a:rPr>
              <a:t>Mario.Soflano@gcu.ac.uk</a:t>
            </a:r>
          </a:p>
          <a:p>
            <a:r>
              <a:rPr lang="en-US" dirty="0">
                <a:solidFill>
                  <a:srgbClr val="FFFFFF"/>
                </a:solidFill>
              </a:rPr>
              <a:t>Room M611A</a:t>
            </a:r>
          </a:p>
          <a:p>
            <a:r>
              <a:rPr lang="en-US" dirty="0">
                <a:solidFill>
                  <a:srgbClr val="FFFFFF"/>
                </a:solidFill>
              </a:rPr>
              <a:t>Discord: MarioSoflano#3996</a:t>
            </a:r>
            <a:endParaRPr lang="en-GB" dirty="0">
              <a:solidFill>
                <a:srgbClr val="FFFFFF"/>
              </a:solidFill>
            </a:endParaRPr>
          </a:p>
        </p:txBody>
      </p:sp>
      <p:sp>
        <p:nvSpPr>
          <p:cNvPr id="23"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504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Standalone Game Session Servers with WebSockets-based Backend - Amazon  GameLi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36" y="156249"/>
            <a:ext cx="10261944" cy="617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59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C440-179A-4EB2-8B7D-5145716BB332}"/>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C25F53E-33DA-47E1-9666-C2DA3035FF60}"/>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9B75D2C7-DC68-4AB7-A01B-9FB301ECCD55}"/>
              </a:ext>
            </a:extLst>
          </p:cNvPr>
          <p:cNvPicPr>
            <a:picLocks noChangeAspect="1"/>
          </p:cNvPicPr>
          <p:nvPr/>
        </p:nvPicPr>
        <p:blipFill>
          <a:blip r:embed="rId3"/>
          <a:stretch>
            <a:fillRect/>
          </a:stretch>
        </p:blipFill>
        <p:spPr>
          <a:xfrm>
            <a:off x="30480" y="780549"/>
            <a:ext cx="12192000" cy="4624552"/>
          </a:xfrm>
          <a:prstGeom prst="rect">
            <a:avLst/>
          </a:prstGeom>
        </p:spPr>
      </p:pic>
    </p:spTree>
    <p:extLst>
      <p:ext uri="{BB962C8B-B14F-4D97-AF65-F5344CB8AC3E}">
        <p14:creationId xmlns:p14="http://schemas.microsoft.com/office/powerpoint/2010/main" val="371273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Network Games - Unreal</a:t>
            </a:r>
            <a:endParaRPr lang="en-GB" dirty="0"/>
          </a:p>
        </p:txBody>
      </p:sp>
      <p:sp>
        <p:nvSpPr>
          <p:cNvPr id="3" name="Content Placeholder 2"/>
          <p:cNvSpPr>
            <a:spLocks noGrp="1"/>
          </p:cNvSpPr>
          <p:nvPr>
            <p:ph idx="1"/>
          </p:nvPr>
        </p:nvSpPr>
        <p:spPr>
          <a:xfrm>
            <a:off x="4011431" y="6094675"/>
            <a:ext cx="4230095" cy="359134"/>
          </a:xfrm>
        </p:spPr>
        <p:txBody>
          <a:bodyPr>
            <a:normAutofit lnSpcReduction="10000"/>
          </a:bodyPr>
          <a:lstStyle/>
          <a:p>
            <a:r>
              <a:rPr lang="en-US" dirty="0"/>
              <a:t>Highlights of the Unreal class hierarchy</a:t>
            </a:r>
            <a:endParaRPr lang="en-GB" dirty="0"/>
          </a:p>
        </p:txBody>
      </p:sp>
      <p:pic>
        <p:nvPicPr>
          <p:cNvPr id="4" name="Picture 3"/>
          <p:cNvPicPr>
            <a:picLocks noChangeAspect="1"/>
          </p:cNvPicPr>
          <p:nvPr/>
        </p:nvPicPr>
        <p:blipFill>
          <a:blip r:embed="rId3"/>
          <a:stretch>
            <a:fillRect/>
          </a:stretch>
        </p:blipFill>
        <p:spPr>
          <a:xfrm>
            <a:off x="4054792" y="1776201"/>
            <a:ext cx="4143375" cy="4162425"/>
          </a:xfrm>
          <a:prstGeom prst="rect">
            <a:avLst/>
          </a:prstGeom>
        </p:spPr>
      </p:pic>
    </p:spTree>
    <p:extLst>
      <p:ext uri="{BB962C8B-B14F-4D97-AF65-F5344CB8AC3E}">
        <p14:creationId xmlns:p14="http://schemas.microsoft.com/office/powerpoint/2010/main" val="410490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2B18-2EBB-4076-94E5-5E7C0CFA1D02}"/>
              </a:ext>
            </a:extLst>
          </p:cNvPr>
          <p:cNvSpPr>
            <a:spLocks noGrp="1"/>
          </p:cNvSpPr>
          <p:nvPr>
            <p:ph type="title"/>
          </p:nvPr>
        </p:nvSpPr>
        <p:spPr>
          <a:xfrm>
            <a:off x="761103" y="-76465"/>
            <a:ext cx="10058400" cy="1450757"/>
          </a:xfrm>
        </p:spPr>
        <p:txBody>
          <a:bodyPr>
            <a:normAutofit fontScale="90000"/>
          </a:bodyPr>
          <a:lstStyle/>
          <a:p>
            <a:br>
              <a:rPr lang="en-US" dirty="0"/>
            </a:br>
            <a:r>
              <a:rPr lang="en-GB" dirty="0"/>
              <a:t>Network Mode - Unreal</a:t>
            </a:r>
            <a:br>
              <a:rPr lang="en-GB" dirty="0"/>
            </a:br>
            <a:endParaRPr lang="en-GB" dirty="0"/>
          </a:p>
        </p:txBody>
      </p:sp>
      <p:graphicFrame>
        <p:nvGraphicFramePr>
          <p:cNvPr id="4" name="Content Placeholder 3">
            <a:extLst>
              <a:ext uri="{FF2B5EF4-FFF2-40B4-BE49-F238E27FC236}">
                <a16:creationId xmlns:a16="http://schemas.microsoft.com/office/drawing/2014/main" id="{3A8F8674-134C-40B2-9A64-3CE036B9B496}"/>
              </a:ext>
            </a:extLst>
          </p:cNvPr>
          <p:cNvGraphicFramePr>
            <a:graphicFrameLocks noGrp="1"/>
          </p:cNvGraphicFramePr>
          <p:nvPr>
            <p:ph idx="1"/>
            <p:extLst>
              <p:ext uri="{D42A27DB-BD31-4B8C-83A1-F6EECF244321}">
                <p14:modId xmlns:p14="http://schemas.microsoft.com/office/powerpoint/2010/main" val="4075289314"/>
              </p:ext>
            </p:extLst>
          </p:nvPr>
        </p:nvGraphicFramePr>
        <p:xfrm>
          <a:off x="1732653" y="961306"/>
          <a:ext cx="8115300" cy="1043940"/>
        </p:xfrm>
        <a:graphic>
          <a:graphicData uri="http://schemas.openxmlformats.org/drawingml/2006/table">
            <a:tbl>
              <a:tblPr/>
              <a:tblGrid>
                <a:gridCol w="4057650">
                  <a:extLst>
                    <a:ext uri="{9D8B030D-6E8A-4147-A177-3AD203B41FA5}">
                      <a16:colId xmlns:a16="http://schemas.microsoft.com/office/drawing/2014/main" val="1802554581"/>
                    </a:ext>
                  </a:extLst>
                </a:gridCol>
                <a:gridCol w="4057650">
                  <a:extLst>
                    <a:ext uri="{9D8B030D-6E8A-4147-A177-3AD203B41FA5}">
                      <a16:colId xmlns:a16="http://schemas.microsoft.com/office/drawing/2014/main" val="1443835835"/>
                    </a:ext>
                  </a:extLst>
                </a:gridCol>
              </a:tblGrid>
              <a:tr h="0">
                <a:tc>
                  <a:txBody>
                    <a:bodyPr/>
                    <a:lstStyle/>
                    <a:p>
                      <a:pPr algn="l" fontAlgn="t"/>
                      <a:r>
                        <a:rPr lang="en-GB" b="1" dirty="0">
                          <a:solidFill>
                            <a:srgbClr val="000000"/>
                          </a:solidFill>
                          <a:effectLst/>
                        </a:rPr>
                        <a:t>Local Gameplay</a:t>
                      </a:r>
                    </a:p>
                  </a:txBody>
                  <a:tcPr marL="209550" marR="209550" marT="123825" marB="123825">
                    <a:lnL>
                      <a:noFill/>
                    </a:lnL>
                    <a:lnR>
                      <a:noFill/>
                    </a:lnR>
                    <a:lnT>
                      <a:noFill/>
                    </a:lnT>
                    <a:lnB w="9525" cap="flat" cmpd="sng" algn="ctr">
                      <a:solidFill>
                        <a:srgbClr val="C0C0C0"/>
                      </a:solidFill>
                      <a:prstDash val="solid"/>
                      <a:round/>
                      <a:headEnd type="none" w="med" len="med"/>
                      <a:tailEnd type="none" w="med" len="med"/>
                    </a:lnB>
                    <a:solidFill>
                      <a:srgbClr val="D8D8D8"/>
                    </a:solidFill>
                  </a:tcPr>
                </a:tc>
                <a:tc>
                  <a:txBody>
                    <a:bodyPr/>
                    <a:lstStyle/>
                    <a:p>
                      <a:pPr algn="l" fontAlgn="t"/>
                      <a:r>
                        <a:rPr lang="en-GB" b="1">
                          <a:solidFill>
                            <a:srgbClr val="000000"/>
                          </a:solidFill>
                          <a:effectLst/>
                        </a:rPr>
                        <a:t>Network Gameplay</a:t>
                      </a:r>
                    </a:p>
                  </a:txBody>
                  <a:tcPr marL="209550" marR="209550" marT="123825" marB="123825">
                    <a:lnL>
                      <a:noFill/>
                    </a:lnL>
                    <a:lnR>
                      <a:noFill/>
                    </a:lnR>
                    <a:lnT>
                      <a:noFill/>
                    </a:lnT>
                    <a:lnB w="9525" cap="flat" cmpd="sng" algn="ctr">
                      <a:solidFill>
                        <a:srgbClr val="C0C0C0"/>
                      </a:solidFill>
                      <a:prstDash val="solid"/>
                      <a:round/>
                      <a:headEnd type="none" w="med" len="med"/>
                      <a:tailEnd type="none" w="med" len="med"/>
                    </a:lnB>
                    <a:solidFill>
                      <a:srgbClr val="D8D8D8"/>
                    </a:solidFill>
                  </a:tcPr>
                </a:tc>
                <a:extLst>
                  <a:ext uri="{0D108BD9-81ED-4DB2-BD59-A6C34878D82A}">
                    <a16:rowId xmlns:a16="http://schemas.microsoft.com/office/drawing/2014/main" val="2789573193"/>
                  </a:ext>
                </a:extLst>
              </a:tr>
              <a:tr h="447675">
                <a:tc>
                  <a:txBody>
                    <a:bodyPr/>
                    <a:lstStyle/>
                    <a:p>
                      <a:pPr fontAlgn="t"/>
                      <a:endParaRPr lang="en-GB">
                        <a:effectLst/>
                      </a:endParaRPr>
                    </a:p>
                  </a:txBody>
                  <a:tcPr marL="209550" marR="209550" marT="123825" marB="123825">
                    <a:lnL>
                      <a:noFill/>
                    </a:lnL>
                    <a:lnR>
                      <a:noFill/>
                    </a:lnR>
                    <a:lnT w="9525" cap="flat" cmpd="sng" algn="ctr">
                      <a:solidFill>
                        <a:srgbClr val="C0C0C0"/>
                      </a:solidFill>
                      <a:prstDash val="solid"/>
                      <a:round/>
                      <a:headEnd type="none" w="med" len="med"/>
                      <a:tailEnd type="none" w="med" len="med"/>
                    </a:lnT>
                    <a:lnB>
                      <a:noFill/>
                    </a:lnB>
                    <a:solidFill>
                      <a:srgbClr val="FFFFFF"/>
                    </a:solidFill>
                  </a:tcPr>
                </a:tc>
                <a:tc>
                  <a:txBody>
                    <a:bodyPr/>
                    <a:lstStyle/>
                    <a:p>
                      <a:pPr fontAlgn="t"/>
                      <a:endParaRPr lang="en-GB" dirty="0">
                        <a:effectLst/>
                      </a:endParaRPr>
                    </a:p>
                  </a:txBody>
                  <a:tcPr marL="209550" marR="209550" marT="123825" marB="123825">
                    <a:lnL>
                      <a:noFill/>
                    </a:lnL>
                    <a:lnR>
                      <a:noFill/>
                    </a:lnR>
                    <a:lnT w="9525" cap="flat" cmpd="sng" algn="ctr">
                      <a:solidFill>
                        <a:srgbClr val="C0C0C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7658412"/>
                  </a:ext>
                </a:extLst>
              </a:tr>
            </a:tbl>
          </a:graphicData>
        </a:graphic>
      </p:graphicFrame>
      <p:pic>
        <p:nvPicPr>
          <p:cNvPr id="1025" name="Picture 1" descr="Local Play Example">
            <a:extLst>
              <a:ext uri="{FF2B5EF4-FFF2-40B4-BE49-F238E27FC236}">
                <a16:creationId xmlns:a16="http://schemas.microsoft.com/office/drawing/2014/main" id="{FFA1B79F-3881-43FA-A0D8-25D5CDF10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399" y="1680166"/>
            <a:ext cx="386715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etwork Play Example 2">
            <a:extLst>
              <a:ext uri="{FF2B5EF4-FFF2-40B4-BE49-F238E27FC236}">
                <a16:creationId xmlns:a16="http://schemas.microsoft.com/office/drawing/2014/main" id="{E7C02371-039F-4E97-8367-4ED1E7499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223" y="1483276"/>
            <a:ext cx="67056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73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023F-CB57-400B-BDEF-13E442CB0999}"/>
              </a:ext>
            </a:extLst>
          </p:cNvPr>
          <p:cNvSpPr>
            <a:spLocks noGrp="1"/>
          </p:cNvSpPr>
          <p:nvPr>
            <p:ph type="title"/>
          </p:nvPr>
        </p:nvSpPr>
        <p:spPr/>
        <p:txBody>
          <a:bodyPr/>
          <a:lstStyle/>
          <a:p>
            <a:r>
              <a:rPr lang="en-US" dirty="0"/>
              <a:t>Replication – Unreal</a:t>
            </a:r>
            <a:br>
              <a:rPr lang="en-US" dirty="0"/>
            </a:br>
            <a:endParaRPr lang="en-GB" dirty="0"/>
          </a:p>
        </p:txBody>
      </p:sp>
      <p:graphicFrame>
        <p:nvGraphicFramePr>
          <p:cNvPr id="11" name="Content Placeholder 10">
            <a:extLst>
              <a:ext uri="{FF2B5EF4-FFF2-40B4-BE49-F238E27FC236}">
                <a16:creationId xmlns:a16="http://schemas.microsoft.com/office/drawing/2014/main" id="{42CE5CDE-D7B8-4778-82DB-FC1E03C8D541}"/>
              </a:ext>
            </a:extLst>
          </p:cNvPr>
          <p:cNvGraphicFramePr>
            <a:graphicFrameLocks noGrp="1"/>
          </p:cNvGraphicFramePr>
          <p:nvPr>
            <p:ph idx="1"/>
            <p:extLst>
              <p:ext uri="{D42A27DB-BD31-4B8C-83A1-F6EECF244321}">
                <p14:modId xmlns:p14="http://schemas.microsoft.com/office/powerpoint/2010/main" val="3137658291"/>
              </p:ext>
            </p:extLst>
          </p:nvPr>
        </p:nvGraphicFramePr>
        <p:xfrm>
          <a:off x="1413285" y="1267476"/>
          <a:ext cx="9426390" cy="4148559"/>
        </p:xfrm>
        <a:graphic>
          <a:graphicData uri="http://schemas.openxmlformats.org/drawingml/2006/table">
            <a:tbl>
              <a:tblPr/>
              <a:tblGrid>
                <a:gridCol w="2714962">
                  <a:extLst>
                    <a:ext uri="{9D8B030D-6E8A-4147-A177-3AD203B41FA5}">
                      <a16:colId xmlns:a16="http://schemas.microsoft.com/office/drawing/2014/main" val="1359881697"/>
                    </a:ext>
                  </a:extLst>
                </a:gridCol>
                <a:gridCol w="6711428">
                  <a:extLst>
                    <a:ext uri="{9D8B030D-6E8A-4147-A177-3AD203B41FA5}">
                      <a16:colId xmlns:a16="http://schemas.microsoft.com/office/drawing/2014/main" val="3852951545"/>
                    </a:ext>
                  </a:extLst>
                </a:gridCol>
              </a:tblGrid>
              <a:tr h="168536">
                <a:tc>
                  <a:txBody>
                    <a:bodyPr/>
                    <a:lstStyle/>
                    <a:p>
                      <a:pPr algn="l" fontAlgn="t"/>
                      <a:r>
                        <a:rPr lang="en-GB" sz="1300" b="1">
                          <a:solidFill>
                            <a:srgbClr val="000000"/>
                          </a:solidFill>
                          <a:effectLst/>
                        </a:rPr>
                        <a:t>Replication Feature</a:t>
                      </a:r>
                    </a:p>
                  </a:txBody>
                  <a:tcPr marL="67661" marR="67661" marT="39981" marB="39981">
                    <a:lnL>
                      <a:noFill/>
                    </a:lnL>
                    <a:lnR>
                      <a:noFill/>
                    </a:lnR>
                    <a:lnT>
                      <a:noFill/>
                    </a:lnT>
                    <a:lnB w="9525" cap="flat" cmpd="sng" algn="ctr">
                      <a:solidFill>
                        <a:srgbClr val="C0C0C0"/>
                      </a:solidFill>
                      <a:prstDash val="solid"/>
                      <a:round/>
                      <a:headEnd type="none" w="med" len="med"/>
                      <a:tailEnd type="none" w="med" len="med"/>
                    </a:lnB>
                    <a:solidFill>
                      <a:srgbClr val="D8D8D8"/>
                    </a:solidFill>
                  </a:tcPr>
                </a:tc>
                <a:tc>
                  <a:txBody>
                    <a:bodyPr/>
                    <a:lstStyle/>
                    <a:p>
                      <a:pPr algn="l" fontAlgn="t"/>
                      <a:r>
                        <a:rPr lang="en-GB" sz="1300" b="1" dirty="0">
                          <a:solidFill>
                            <a:srgbClr val="000000"/>
                          </a:solidFill>
                          <a:effectLst/>
                        </a:rPr>
                        <a:t>Description</a:t>
                      </a:r>
                    </a:p>
                  </a:txBody>
                  <a:tcPr marL="67661" marR="67661" marT="39981" marB="39981">
                    <a:lnL>
                      <a:noFill/>
                    </a:lnL>
                    <a:lnR>
                      <a:noFill/>
                    </a:lnR>
                    <a:lnT>
                      <a:noFill/>
                    </a:lnT>
                    <a:lnB w="9525" cap="flat" cmpd="sng" algn="ctr">
                      <a:solidFill>
                        <a:srgbClr val="C0C0C0"/>
                      </a:solidFill>
                      <a:prstDash val="solid"/>
                      <a:round/>
                      <a:headEnd type="none" w="med" len="med"/>
                      <a:tailEnd type="none" w="med" len="med"/>
                    </a:lnB>
                    <a:solidFill>
                      <a:srgbClr val="D8D8D8"/>
                    </a:solidFill>
                  </a:tcPr>
                </a:tc>
                <a:extLst>
                  <a:ext uri="{0D108BD9-81ED-4DB2-BD59-A6C34878D82A}">
                    <a16:rowId xmlns:a16="http://schemas.microsoft.com/office/drawing/2014/main" val="2453775871"/>
                  </a:ext>
                </a:extLst>
              </a:tr>
              <a:tr h="877126">
                <a:tc>
                  <a:txBody>
                    <a:bodyPr/>
                    <a:lstStyle/>
                    <a:p>
                      <a:pPr fontAlgn="t"/>
                      <a:r>
                        <a:rPr lang="en-GB" sz="1300" b="1">
                          <a:effectLst/>
                        </a:rPr>
                        <a:t>Creation and Destruction</a:t>
                      </a:r>
                      <a:endParaRPr lang="en-GB" sz="1300">
                        <a:effectLst/>
                      </a:endParaRP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1300">
                          <a:effectLst/>
                        </a:rPr>
                        <a:t>When an authoritative version of a replicated Actor is spawned on a server, it automatically generates remote proxies of itself on all connected clients. It will then replicate information to those remote proxies. If you destroy an authoritative Actor, it will automatically destroy its remote proxies on all connected clients.</a:t>
                      </a: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552305992"/>
                  </a:ext>
                </a:extLst>
              </a:tr>
              <a:tr h="611405">
                <a:tc>
                  <a:txBody>
                    <a:bodyPr/>
                    <a:lstStyle/>
                    <a:p>
                      <a:pPr fontAlgn="t"/>
                      <a:r>
                        <a:rPr lang="en-GB" sz="1300" b="1">
                          <a:effectLst/>
                        </a:rPr>
                        <a:t>Movement Replication</a:t>
                      </a:r>
                      <a:endParaRPr lang="en-GB" sz="1300">
                        <a:effectLst/>
                      </a:endParaRP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1300">
                          <a:effectLst/>
                        </a:rPr>
                        <a:t>If an authoritative Actor has </a:t>
                      </a:r>
                      <a:r>
                        <a:rPr lang="en-US" sz="1300" b="1">
                          <a:effectLst/>
                        </a:rPr>
                        <a:t>Replicate Movement</a:t>
                      </a:r>
                      <a:r>
                        <a:rPr lang="en-US" sz="1300">
                          <a:effectLst/>
                        </a:rPr>
                        <a:t> enabled, or bReplicateMovement is set to true in C++, it will automatically replicate its Location, Rotation, and Velocity.</a:t>
                      </a: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893438291"/>
                  </a:ext>
                </a:extLst>
              </a:tr>
              <a:tr h="522831">
                <a:tc>
                  <a:txBody>
                    <a:bodyPr/>
                    <a:lstStyle/>
                    <a:p>
                      <a:pPr fontAlgn="t"/>
                      <a:r>
                        <a:rPr lang="en-GB" sz="1300" b="1">
                          <a:effectLst/>
                        </a:rPr>
                        <a:t>Variable Replication</a:t>
                      </a:r>
                      <a:endParaRPr lang="en-GB" sz="1300">
                        <a:effectLst/>
                      </a:endParaRP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1300">
                          <a:effectLst/>
                        </a:rPr>
                        <a:t>Any variables that are designated as being replicated will automatically replicate from the authoritative actor to its remote proxies whenever their values change.</a:t>
                      </a: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093053822"/>
                  </a:ext>
                </a:extLst>
              </a:tr>
              <a:tr h="788553">
                <a:tc>
                  <a:txBody>
                    <a:bodyPr/>
                    <a:lstStyle/>
                    <a:p>
                      <a:pPr fontAlgn="t"/>
                      <a:r>
                        <a:rPr lang="en-GB" sz="1300" b="1">
                          <a:effectLst/>
                        </a:rPr>
                        <a:t>Component Replication</a:t>
                      </a:r>
                      <a:endParaRPr lang="en-GB" sz="1300">
                        <a:effectLst/>
                      </a:endParaRP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1300">
                          <a:effectLst/>
                        </a:rPr>
                        <a:t>Actor Components replicate as part of the Actor that owns them. Any variables within the Component that are designated as being replicated will replicate, and any RPCs called within the component will behave consistently with RPCs called in the Actor class.</a:t>
                      </a:r>
                    </a:p>
                  </a:txBody>
                  <a:tcPr marL="67661" marR="67661" marT="39981" marB="39981">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507660383"/>
                  </a:ext>
                </a:extLst>
              </a:tr>
              <a:tr h="1054274">
                <a:tc>
                  <a:txBody>
                    <a:bodyPr/>
                    <a:lstStyle/>
                    <a:p>
                      <a:pPr fontAlgn="t"/>
                      <a:r>
                        <a:rPr lang="en-GB" sz="1300" b="1">
                          <a:effectLst/>
                        </a:rPr>
                        <a:t>Remote Procedure Calls (RPCs)</a:t>
                      </a:r>
                      <a:endParaRPr lang="en-GB" sz="1300">
                        <a:effectLst/>
                      </a:endParaRPr>
                    </a:p>
                  </a:txBody>
                  <a:tcPr marL="67661" marR="67661" marT="39981" marB="39981">
                    <a:lnL>
                      <a:noFill/>
                    </a:lnL>
                    <a:lnR>
                      <a:noFill/>
                    </a:lnR>
                    <a:lnT w="9525" cap="flat" cmpd="sng" algn="ctr">
                      <a:solidFill>
                        <a:srgbClr val="C0C0C0"/>
                      </a:solidFill>
                      <a:prstDash val="solid"/>
                      <a:round/>
                      <a:headEnd type="none" w="med" len="med"/>
                      <a:tailEnd type="none" w="med" len="med"/>
                    </a:lnT>
                    <a:lnB>
                      <a:noFill/>
                    </a:lnB>
                    <a:solidFill>
                      <a:srgbClr val="FFFFFF"/>
                    </a:solidFill>
                  </a:tcPr>
                </a:tc>
                <a:tc>
                  <a:txBody>
                    <a:bodyPr/>
                    <a:lstStyle/>
                    <a:p>
                      <a:pPr fontAlgn="t"/>
                      <a:r>
                        <a:rPr lang="en-US" sz="1300" dirty="0">
                          <a:effectLst/>
                        </a:rPr>
                        <a:t>RPCs are special functions that are transmitted to specific machines in a network game. No matter what machine an RPC is initially called on, its implementation will run only on the machine it is intended for. These may be designated as Server (only runs on the server), Client (only runs on the Actor's owning client), or </a:t>
                      </a:r>
                      <a:r>
                        <a:rPr lang="en-US" sz="1300" dirty="0" err="1">
                          <a:effectLst/>
                        </a:rPr>
                        <a:t>NetMulticast</a:t>
                      </a:r>
                      <a:r>
                        <a:rPr lang="en-US" sz="1300" dirty="0">
                          <a:effectLst/>
                        </a:rPr>
                        <a:t> (runs on every machine connected to the session, including the server).</a:t>
                      </a:r>
                    </a:p>
                  </a:txBody>
                  <a:tcPr marL="67661" marR="67661" marT="39981" marB="39981">
                    <a:lnL>
                      <a:noFill/>
                    </a:lnL>
                    <a:lnR>
                      <a:noFill/>
                    </a:lnR>
                    <a:lnT w="9525" cap="flat" cmpd="sng" algn="ctr">
                      <a:solidFill>
                        <a:srgbClr val="C0C0C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52456427"/>
                  </a:ext>
                </a:extLst>
              </a:tr>
            </a:tbl>
          </a:graphicData>
        </a:graphic>
      </p:graphicFrame>
    </p:spTree>
    <p:extLst>
      <p:ext uri="{BB962C8B-B14F-4D97-AF65-F5344CB8AC3E}">
        <p14:creationId xmlns:p14="http://schemas.microsoft.com/office/powerpoint/2010/main" val="322350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E91F-3FD9-4FF6-88B2-52A38867CA18}"/>
              </a:ext>
            </a:extLst>
          </p:cNvPr>
          <p:cNvSpPr>
            <a:spLocks noGrp="1"/>
          </p:cNvSpPr>
          <p:nvPr>
            <p:ph type="title"/>
          </p:nvPr>
        </p:nvSpPr>
        <p:spPr/>
        <p:txBody>
          <a:bodyPr/>
          <a:lstStyle/>
          <a:p>
            <a:r>
              <a:rPr lang="en-US" dirty="0"/>
              <a:t>Replication - Unreal</a:t>
            </a:r>
            <a:endParaRPr lang="en-GB" dirty="0"/>
          </a:p>
        </p:txBody>
      </p:sp>
      <p:sp>
        <p:nvSpPr>
          <p:cNvPr id="3" name="Content Placeholder 2">
            <a:extLst>
              <a:ext uri="{FF2B5EF4-FFF2-40B4-BE49-F238E27FC236}">
                <a16:creationId xmlns:a16="http://schemas.microsoft.com/office/drawing/2014/main" id="{066C5361-C33B-4FE8-A7D0-9C01F2A90F8C}"/>
              </a:ext>
            </a:extLst>
          </p:cNvPr>
          <p:cNvSpPr>
            <a:spLocks noGrp="1"/>
          </p:cNvSpPr>
          <p:nvPr>
            <p:ph idx="1"/>
          </p:nvPr>
        </p:nvSpPr>
        <p:spPr/>
        <p:txBody>
          <a:bodyPr/>
          <a:lstStyle/>
          <a:p>
            <a:pPr algn="l"/>
            <a:r>
              <a:rPr lang="en-US" b="0" i="0" dirty="0">
                <a:solidFill>
                  <a:srgbClr val="000000"/>
                </a:solidFill>
                <a:effectLst/>
                <a:latin typeface="OpenSans_Regular"/>
              </a:rPr>
              <a:t>Several common features of Actors, Pawns, and Characters do not replicate:</a:t>
            </a:r>
          </a:p>
          <a:p>
            <a:pPr>
              <a:buFont typeface="Courier New" panose="02070309020205020404" pitchFamily="49" charset="0"/>
              <a:buChar char="o"/>
            </a:pPr>
            <a:r>
              <a:rPr lang="en-US" b="1" i="0" dirty="0">
                <a:solidFill>
                  <a:srgbClr val="000000"/>
                </a:solidFill>
                <a:effectLst/>
                <a:latin typeface="OpenSans_Regular"/>
              </a:rPr>
              <a:t>Skeletal Mesh</a:t>
            </a:r>
            <a:r>
              <a:rPr lang="en-US" b="0" i="0" dirty="0">
                <a:solidFill>
                  <a:srgbClr val="000000"/>
                </a:solidFill>
                <a:effectLst/>
                <a:latin typeface="OpenSans_Regular"/>
              </a:rPr>
              <a:t> and </a:t>
            </a:r>
            <a:r>
              <a:rPr lang="en-US" b="1" i="0" dirty="0">
                <a:solidFill>
                  <a:srgbClr val="000000"/>
                </a:solidFill>
                <a:effectLst/>
                <a:latin typeface="OpenSans_Regular"/>
              </a:rPr>
              <a:t>Static Mesh</a:t>
            </a:r>
            <a:r>
              <a:rPr lang="en-US" b="0" i="0" dirty="0">
                <a:solidFill>
                  <a:srgbClr val="000000"/>
                </a:solidFill>
                <a:effectLst/>
                <a:latin typeface="OpenSans_Regular"/>
              </a:rPr>
              <a:t> Components</a:t>
            </a:r>
          </a:p>
          <a:p>
            <a:pPr>
              <a:buFont typeface="Courier New" panose="02070309020205020404" pitchFamily="49" charset="0"/>
              <a:buChar char="o"/>
            </a:pPr>
            <a:r>
              <a:rPr lang="en-US" b="1" i="0" dirty="0">
                <a:solidFill>
                  <a:srgbClr val="000000"/>
                </a:solidFill>
                <a:effectLst/>
                <a:latin typeface="OpenSans_Regular"/>
              </a:rPr>
              <a:t>Materials</a:t>
            </a:r>
            <a:endParaRPr lang="en-US" b="0" i="0" dirty="0">
              <a:solidFill>
                <a:srgbClr val="000000"/>
              </a:solidFill>
              <a:effectLst/>
              <a:latin typeface="OpenSans_Regular"/>
            </a:endParaRPr>
          </a:p>
          <a:p>
            <a:pPr algn="l">
              <a:buFont typeface="Courier New" panose="02070309020205020404" pitchFamily="49" charset="0"/>
              <a:buChar char="o"/>
            </a:pPr>
            <a:r>
              <a:rPr lang="en-US" b="1" i="0" dirty="0">
                <a:solidFill>
                  <a:srgbClr val="000000"/>
                </a:solidFill>
                <a:effectLst/>
                <a:latin typeface="OpenSans_Regular"/>
              </a:rPr>
              <a:t>Animation Blueprints</a:t>
            </a:r>
            <a:endParaRPr lang="en-US" b="0" i="0" dirty="0">
              <a:solidFill>
                <a:srgbClr val="000000"/>
              </a:solidFill>
              <a:effectLst/>
              <a:latin typeface="OpenSans_Regular"/>
            </a:endParaRPr>
          </a:p>
          <a:p>
            <a:pPr algn="l">
              <a:buFont typeface="Courier New" panose="02070309020205020404" pitchFamily="49" charset="0"/>
              <a:buChar char="o"/>
            </a:pPr>
            <a:r>
              <a:rPr lang="en-US" b="1" i="0" dirty="0">
                <a:solidFill>
                  <a:srgbClr val="000000"/>
                </a:solidFill>
                <a:effectLst/>
                <a:latin typeface="OpenSans_Regular"/>
              </a:rPr>
              <a:t>Particle Systems</a:t>
            </a:r>
            <a:endParaRPr lang="en-US" b="0" i="0" dirty="0">
              <a:solidFill>
                <a:srgbClr val="000000"/>
              </a:solidFill>
              <a:effectLst/>
              <a:latin typeface="OpenSans_Regular"/>
            </a:endParaRPr>
          </a:p>
          <a:p>
            <a:pPr algn="l">
              <a:buFont typeface="Courier New" panose="02070309020205020404" pitchFamily="49" charset="0"/>
              <a:buChar char="o"/>
            </a:pPr>
            <a:r>
              <a:rPr lang="en-US" b="1" i="0" dirty="0">
                <a:solidFill>
                  <a:srgbClr val="000000"/>
                </a:solidFill>
                <a:effectLst/>
                <a:latin typeface="OpenSans_Regular"/>
              </a:rPr>
              <a:t>Sound Emitters</a:t>
            </a:r>
            <a:endParaRPr lang="en-US" b="0" i="0" dirty="0">
              <a:solidFill>
                <a:srgbClr val="000000"/>
              </a:solidFill>
              <a:effectLst/>
              <a:latin typeface="OpenSans_Regular"/>
            </a:endParaRPr>
          </a:p>
          <a:p>
            <a:pPr algn="l">
              <a:buFont typeface="Courier New" panose="02070309020205020404" pitchFamily="49" charset="0"/>
              <a:buChar char="o"/>
            </a:pPr>
            <a:r>
              <a:rPr lang="en-US" b="1" i="0" dirty="0">
                <a:solidFill>
                  <a:srgbClr val="000000"/>
                </a:solidFill>
                <a:effectLst/>
                <a:latin typeface="OpenSans_Regular"/>
              </a:rPr>
              <a:t>Physics Objects</a:t>
            </a:r>
            <a:endParaRPr lang="en-US" b="0" i="0" dirty="0">
              <a:solidFill>
                <a:srgbClr val="000000"/>
              </a:solidFill>
              <a:effectLst/>
              <a:latin typeface="OpenSans_Regular"/>
            </a:endParaRPr>
          </a:p>
          <a:p>
            <a:endParaRPr lang="en-GB" dirty="0"/>
          </a:p>
        </p:txBody>
      </p:sp>
    </p:spTree>
    <p:extLst>
      <p:ext uri="{BB962C8B-B14F-4D97-AF65-F5344CB8AC3E}">
        <p14:creationId xmlns:p14="http://schemas.microsoft.com/office/powerpoint/2010/main" val="177428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9435-8B2D-45AA-831F-0E3D18E03699}"/>
              </a:ext>
            </a:extLst>
          </p:cNvPr>
          <p:cNvSpPr>
            <a:spLocks noGrp="1"/>
          </p:cNvSpPr>
          <p:nvPr>
            <p:ph type="title"/>
          </p:nvPr>
        </p:nvSpPr>
        <p:spPr/>
        <p:txBody>
          <a:bodyPr/>
          <a:lstStyle/>
          <a:p>
            <a:r>
              <a:rPr lang="en-GB" i="0" dirty="0">
                <a:solidFill>
                  <a:srgbClr val="000000"/>
                </a:solidFill>
                <a:effectLst/>
                <a:latin typeface="Brutal_Regular"/>
              </a:rPr>
              <a:t>Network Role and Authority - Unreal</a:t>
            </a:r>
            <a:endParaRPr lang="en-GB" dirty="0"/>
          </a:p>
        </p:txBody>
      </p:sp>
      <p:graphicFrame>
        <p:nvGraphicFramePr>
          <p:cNvPr id="4" name="Content Placeholder 3">
            <a:extLst>
              <a:ext uri="{FF2B5EF4-FFF2-40B4-BE49-F238E27FC236}">
                <a16:creationId xmlns:a16="http://schemas.microsoft.com/office/drawing/2014/main" id="{B118B4F6-F9FC-4D11-A7A1-61AC1D7351BC}"/>
              </a:ext>
            </a:extLst>
          </p:cNvPr>
          <p:cNvGraphicFramePr>
            <a:graphicFrameLocks noGrp="1"/>
          </p:cNvGraphicFramePr>
          <p:nvPr>
            <p:ph idx="1"/>
            <p:extLst>
              <p:ext uri="{D42A27DB-BD31-4B8C-83A1-F6EECF244321}">
                <p14:modId xmlns:p14="http://schemas.microsoft.com/office/powerpoint/2010/main" val="3424854794"/>
              </p:ext>
            </p:extLst>
          </p:nvPr>
        </p:nvGraphicFramePr>
        <p:xfrm>
          <a:off x="766482" y="1810861"/>
          <a:ext cx="10663518" cy="4480228"/>
        </p:xfrm>
        <a:graphic>
          <a:graphicData uri="http://schemas.openxmlformats.org/drawingml/2006/table">
            <a:tbl>
              <a:tblPr/>
              <a:tblGrid>
                <a:gridCol w="5331759">
                  <a:extLst>
                    <a:ext uri="{9D8B030D-6E8A-4147-A177-3AD203B41FA5}">
                      <a16:colId xmlns:a16="http://schemas.microsoft.com/office/drawing/2014/main" val="3218484290"/>
                    </a:ext>
                  </a:extLst>
                </a:gridCol>
                <a:gridCol w="5331759">
                  <a:extLst>
                    <a:ext uri="{9D8B030D-6E8A-4147-A177-3AD203B41FA5}">
                      <a16:colId xmlns:a16="http://schemas.microsoft.com/office/drawing/2014/main" val="1688614689"/>
                    </a:ext>
                  </a:extLst>
                </a:gridCol>
              </a:tblGrid>
              <a:tr h="312245">
                <a:tc>
                  <a:txBody>
                    <a:bodyPr/>
                    <a:lstStyle/>
                    <a:p>
                      <a:pPr algn="l" fontAlgn="t"/>
                      <a:r>
                        <a:rPr lang="en-GB" sz="1700" b="1">
                          <a:solidFill>
                            <a:srgbClr val="000000"/>
                          </a:solidFill>
                          <a:effectLst/>
                        </a:rPr>
                        <a:t>Network Role</a:t>
                      </a:r>
                    </a:p>
                  </a:txBody>
                  <a:tcPr marL="125354" marR="125354" marT="74073" marB="74073">
                    <a:lnL>
                      <a:noFill/>
                    </a:lnL>
                    <a:lnR>
                      <a:noFill/>
                    </a:lnR>
                    <a:lnT>
                      <a:noFill/>
                    </a:lnT>
                    <a:lnB w="9525" cap="flat" cmpd="sng" algn="ctr">
                      <a:solidFill>
                        <a:srgbClr val="C0C0C0"/>
                      </a:solidFill>
                      <a:prstDash val="solid"/>
                      <a:round/>
                      <a:headEnd type="none" w="med" len="med"/>
                      <a:tailEnd type="none" w="med" len="med"/>
                    </a:lnB>
                    <a:solidFill>
                      <a:srgbClr val="D8D8D8"/>
                    </a:solidFill>
                  </a:tcPr>
                </a:tc>
                <a:tc>
                  <a:txBody>
                    <a:bodyPr/>
                    <a:lstStyle/>
                    <a:p>
                      <a:pPr algn="l" fontAlgn="t"/>
                      <a:r>
                        <a:rPr lang="en-GB" sz="1700" b="1">
                          <a:solidFill>
                            <a:srgbClr val="000000"/>
                          </a:solidFill>
                          <a:effectLst/>
                        </a:rPr>
                        <a:t>Description</a:t>
                      </a:r>
                    </a:p>
                  </a:txBody>
                  <a:tcPr marL="125354" marR="125354" marT="74073" marB="74073">
                    <a:lnL>
                      <a:noFill/>
                    </a:lnL>
                    <a:lnR>
                      <a:noFill/>
                    </a:lnR>
                    <a:lnT>
                      <a:noFill/>
                    </a:lnT>
                    <a:lnB w="9525" cap="flat" cmpd="sng" algn="ctr">
                      <a:solidFill>
                        <a:srgbClr val="C0C0C0"/>
                      </a:solidFill>
                      <a:prstDash val="solid"/>
                      <a:round/>
                      <a:headEnd type="none" w="med" len="med"/>
                      <a:tailEnd type="none" w="med" len="med"/>
                    </a:lnB>
                    <a:solidFill>
                      <a:srgbClr val="D8D8D8"/>
                    </a:solidFill>
                  </a:tcPr>
                </a:tc>
                <a:extLst>
                  <a:ext uri="{0D108BD9-81ED-4DB2-BD59-A6C34878D82A}">
                    <a16:rowId xmlns:a16="http://schemas.microsoft.com/office/drawing/2014/main" val="2279185921"/>
                  </a:ext>
                </a:extLst>
              </a:tr>
              <a:tr h="476345">
                <a:tc>
                  <a:txBody>
                    <a:bodyPr/>
                    <a:lstStyle/>
                    <a:p>
                      <a:pPr algn="l" fontAlgn="t"/>
                      <a:r>
                        <a:rPr lang="en-GB" sz="1700" b="1">
                          <a:effectLst/>
                        </a:rPr>
                        <a:t>None</a:t>
                      </a:r>
                      <a:endParaRPr lang="en-GB" sz="1700">
                        <a:effectLst/>
                      </a:endParaRPr>
                    </a:p>
                  </a:txBody>
                  <a:tcPr marL="125354" marR="125354" marT="74073" marB="7407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700">
                          <a:effectLst/>
                        </a:rPr>
                        <a:t>The Actor has no role in a network game and does not replicate.</a:t>
                      </a:r>
                    </a:p>
                  </a:txBody>
                  <a:tcPr marL="125354" marR="125354" marT="74073" marB="7407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610999857"/>
                  </a:ext>
                </a:extLst>
              </a:tr>
              <a:tr h="640445">
                <a:tc>
                  <a:txBody>
                    <a:bodyPr/>
                    <a:lstStyle/>
                    <a:p>
                      <a:pPr algn="l" fontAlgn="t"/>
                      <a:r>
                        <a:rPr lang="en-GB" sz="1700" b="1" dirty="0">
                          <a:effectLst/>
                        </a:rPr>
                        <a:t>Authority</a:t>
                      </a:r>
                      <a:endParaRPr lang="en-GB" sz="1700" dirty="0">
                        <a:effectLst/>
                      </a:endParaRPr>
                    </a:p>
                  </a:txBody>
                  <a:tcPr marL="125354" marR="125354" marT="74073" marB="7407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700">
                          <a:effectLst/>
                        </a:rPr>
                        <a:t>The Actor is authoritative and replicates its information to remote proxies of it on other machines.</a:t>
                      </a:r>
                    </a:p>
                  </a:txBody>
                  <a:tcPr marL="125354" marR="125354" marT="74073" marB="7407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13053502"/>
                  </a:ext>
                </a:extLst>
              </a:tr>
              <a:tr h="1296844">
                <a:tc>
                  <a:txBody>
                    <a:bodyPr/>
                    <a:lstStyle/>
                    <a:p>
                      <a:pPr algn="l" fontAlgn="t"/>
                      <a:r>
                        <a:rPr lang="en-GB" sz="1700" b="1">
                          <a:effectLst/>
                        </a:rPr>
                        <a:t>Simulated Proxy</a:t>
                      </a:r>
                      <a:endParaRPr lang="en-GB" sz="1700">
                        <a:effectLst/>
                      </a:endParaRPr>
                    </a:p>
                  </a:txBody>
                  <a:tcPr marL="125354" marR="125354" marT="74073" marB="7407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700">
                          <a:effectLst/>
                        </a:rPr>
                        <a:t>The Actor is a remote proxy that is controlled entirely by an authoritative Actor on another machine. Most Actors in a network game, like pickups, projectiles, or interactive objects, will appear as Simulated Proxies on remote clients.</a:t>
                      </a:r>
                    </a:p>
                  </a:txBody>
                  <a:tcPr marL="125354" marR="125354" marT="74073" marB="7407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002126913"/>
                  </a:ext>
                </a:extLst>
              </a:tr>
              <a:tr h="1296844">
                <a:tc>
                  <a:txBody>
                    <a:bodyPr/>
                    <a:lstStyle/>
                    <a:p>
                      <a:pPr algn="l" fontAlgn="t"/>
                      <a:r>
                        <a:rPr lang="en-GB" sz="1700" b="1">
                          <a:effectLst/>
                        </a:rPr>
                        <a:t>Autonomous Proxy</a:t>
                      </a:r>
                      <a:endParaRPr lang="en-GB" sz="1700">
                        <a:effectLst/>
                      </a:endParaRPr>
                    </a:p>
                  </a:txBody>
                  <a:tcPr marL="125354" marR="125354" marT="74073" marB="74073">
                    <a:lnL>
                      <a:noFill/>
                    </a:lnL>
                    <a:lnR>
                      <a:noFill/>
                    </a:lnR>
                    <a:lnT w="9525" cap="flat" cmpd="sng" algn="ctr">
                      <a:solidFill>
                        <a:srgbClr val="C0C0C0"/>
                      </a:solidFill>
                      <a:prstDash val="solid"/>
                      <a:round/>
                      <a:headEnd type="none" w="med" len="med"/>
                      <a:tailEnd type="none" w="med" len="med"/>
                    </a:lnT>
                    <a:lnB>
                      <a:noFill/>
                    </a:lnB>
                    <a:solidFill>
                      <a:srgbClr val="FFFFFF"/>
                    </a:solidFill>
                  </a:tcPr>
                </a:tc>
                <a:tc>
                  <a:txBody>
                    <a:bodyPr/>
                    <a:lstStyle/>
                    <a:p>
                      <a:pPr algn="l" fontAlgn="t"/>
                      <a:r>
                        <a:rPr lang="en-US" sz="1700" dirty="0">
                          <a:effectLst/>
                        </a:rPr>
                        <a:t>The Actor is a remote proxy that is capable of performing some functions locally, but receives corrections from an authoritative Actor. Autonomous Proxy is usually reserved for Actors under the direct control of a player, like Pawns.</a:t>
                      </a:r>
                    </a:p>
                  </a:txBody>
                  <a:tcPr marL="125354" marR="125354" marT="74073" marB="74073">
                    <a:lnL>
                      <a:noFill/>
                    </a:lnL>
                    <a:lnR>
                      <a:noFill/>
                    </a:lnR>
                    <a:lnT w="9525" cap="flat" cmpd="sng" algn="ctr">
                      <a:solidFill>
                        <a:srgbClr val="C0C0C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78655375"/>
                  </a:ext>
                </a:extLst>
              </a:tr>
            </a:tbl>
          </a:graphicData>
        </a:graphic>
      </p:graphicFrame>
    </p:spTree>
    <p:extLst>
      <p:ext uri="{BB962C8B-B14F-4D97-AF65-F5344CB8AC3E}">
        <p14:creationId xmlns:p14="http://schemas.microsoft.com/office/powerpoint/2010/main" val="61189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a:t>
            </a:r>
            <a:endParaRPr lang="en-GB" dirty="0"/>
          </a:p>
        </p:txBody>
      </p:sp>
      <p:sp>
        <p:nvSpPr>
          <p:cNvPr id="3" name="Content Placeholder 2"/>
          <p:cNvSpPr>
            <a:spLocks noGrp="1"/>
          </p:cNvSpPr>
          <p:nvPr>
            <p:ph idx="1"/>
          </p:nvPr>
        </p:nvSpPr>
        <p:spPr>
          <a:xfrm>
            <a:off x="1097280" y="1845734"/>
            <a:ext cx="3165438" cy="4023360"/>
          </a:xfrm>
        </p:spPr>
        <p:txBody>
          <a:bodyPr>
            <a:normAutofit fontScale="92500" lnSpcReduction="10000"/>
          </a:bodyPr>
          <a:lstStyle/>
          <a:p>
            <a:r>
              <a:rPr lang="en-US" dirty="0"/>
              <a:t>Unity 5.1 introduced a new networking library called UNET with three different APIs: </a:t>
            </a:r>
          </a:p>
          <a:p>
            <a:r>
              <a:rPr lang="en-US" dirty="0"/>
              <a:t>- a higher-level API that can handle most networked game usage cases</a:t>
            </a:r>
          </a:p>
          <a:p>
            <a:r>
              <a:rPr lang="en-US" dirty="0"/>
              <a:t>- lower-level transport API that can be used for custom communication over the Internet, as required. </a:t>
            </a:r>
          </a:p>
          <a:p>
            <a:endParaRPr lang="en-US" dirty="0"/>
          </a:p>
          <a:p>
            <a:r>
              <a:rPr lang="en-US" dirty="0"/>
              <a:t>Unity 2020 introduced</a:t>
            </a:r>
          </a:p>
          <a:p>
            <a:r>
              <a:rPr lang="en-US" dirty="0"/>
              <a:t>- mid-level API</a:t>
            </a:r>
            <a:endParaRPr lang="en-GB" dirty="0"/>
          </a:p>
        </p:txBody>
      </p:sp>
      <p:pic>
        <p:nvPicPr>
          <p:cNvPr id="6146" name="Picture 2">
            <a:extLst>
              <a:ext uri="{FF2B5EF4-FFF2-40B4-BE49-F238E27FC236}">
                <a16:creationId xmlns:a16="http://schemas.microsoft.com/office/drawing/2014/main" id="{27DDBEDD-ADE7-46B8-B8D1-B63016986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719" y="1363769"/>
            <a:ext cx="8090990" cy="432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173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D5D5-A5BE-4136-B49B-D4915C90CF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4DB6AC-8FD1-480A-93FE-51D23F216572}"/>
              </a:ext>
            </a:extLst>
          </p:cNvPr>
          <p:cNvSpPr>
            <a:spLocks noGrp="1"/>
          </p:cNvSpPr>
          <p:nvPr>
            <p:ph idx="1"/>
          </p:nvPr>
        </p:nvSpPr>
        <p:spPr/>
        <p:txBody>
          <a:bodyPr/>
          <a:lstStyle/>
          <a:p>
            <a:endParaRPr lang="en-GB"/>
          </a:p>
        </p:txBody>
      </p:sp>
      <p:pic>
        <p:nvPicPr>
          <p:cNvPr id="5122" name="Picture 2">
            <a:extLst>
              <a:ext uri="{FF2B5EF4-FFF2-40B4-BE49-F238E27FC236}">
                <a16:creationId xmlns:a16="http://schemas.microsoft.com/office/drawing/2014/main" id="{6E2EC90A-7A09-46CC-9031-FA9034525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13497"/>
            <a:ext cx="10058400" cy="615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53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9D46-7A55-4A82-B360-59BDEA88171E}"/>
              </a:ext>
            </a:extLst>
          </p:cNvPr>
          <p:cNvSpPr>
            <a:spLocks noGrp="1"/>
          </p:cNvSpPr>
          <p:nvPr>
            <p:ph type="title"/>
          </p:nvPr>
        </p:nvSpPr>
        <p:spPr/>
        <p:txBody>
          <a:bodyPr/>
          <a:lstStyle/>
          <a:p>
            <a:r>
              <a:rPr lang="en-US" dirty="0"/>
              <a:t>Unity - HLAPI</a:t>
            </a:r>
            <a:endParaRPr lang="en-GB" dirty="0"/>
          </a:p>
        </p:txBody>
      </p:sp>
      <p:sp>
        <p:nvSpPr>
          <p:cNvPr id="3" name="Content Placeholder 2">
            <a:extLst>
              <a:ext uri="{FF2B5EF4-FFF2-40B4-BE49-F238E27FC236}">
                <a16:creationId xmlns:a16="http://schemas.microsoft.com/office/drawing/2014/main" id="{E3CDC925-FF03-4D1B-B35A-C7A12FA90719}"/>
              </a:ext>
            </a:extLst>
          </p:cNvPr>
          <p:cNvSpPr>
            <a:spLocks noGrp="1"/>
          </p:cNvSpPr>
          <p:nvPr>
            <p:ph idx="1"/>
          </p:nvPr>
        </p:nvSpPr>
        <p:spPr/>
        <p:txBody>
          <a:bodyPr/>
          <a:lstStyle/>
          <a:p>
            <a:pPr algn="l"/>
            <a:r>
              <a:rPr lang="en-US" b="0" i="0" dirty="0">
                <a:solidFill>
                  <a:srgbClr val="455463"/>
                </a:solidFill>
                <a:effectLst/>
                <a:latin typeface="Roboto" panose="02000000000000000000" pitchFamily="2" charset="0"/>
              </a:rPr>
              <a:t>The HLAPI is a new set of networking commands built into Unity, within a new namespace: </a:t>
            </a:r>
            <a:r>
              <a:rPr lang="en-US" b="1" i="0" dirty="0" err="1">
                <a:solidFill>
                  <a:srgbClr val="455463"/>
                </a:solidFill>
                <a:effectLst/>
                <a:latin typeface="Roboto" panose="02000000000000000000" pitchFamily="2" charset="0"/>
              </a:rPr>
              <a:t>UnityEngine.Networking</a:t>
            </a:r>
            <a:r>
              <a:rPr lang="en-US" b="0" i="0" dirty="0">
                <a:solidFill>
                  <a:srgbClr val="455463"/>
                </a:solidFill>
                <a:effectLst/>
                <a:latin typeface="Roboto" panose="02000000000000000000" pitchFamily="2" charset="0"/>
              </a:rPr>
              <a:t>. It is focused on ease of use and iterative development and provides services useful for multiplayer games, such as:</a:t>
            </a:r>
          </a:p>
          <a:p>
            <a:pPr algn="l">
              <a:buFont typeface="Arial" panose="020B0604020202020204" pitchFamily="34" charset="0"/>
              <a:buChar char="•"/>
            </a:pPr>
            <a:r>
              <a:rPr lang="en-US" b="0" i="0" dirty="0">
                <a:solidFill>
                  <a:srgbClr val="455463"/>
                </a:solidFill>
                <a:effectLst/>
                <a:latin typeface="Roboto" panose="02000000000000000000" pitchFamily="2" charset="0"/>
              </a:rPr>
              <a:t>Message handlers</a:t>
            </a:r>
          </a:p>
          <a:p>
            <a:pPr algn="l">
              <a:buFont typeface="Arial" panose="020B0604020202020204" pitchFamily="34" charset="0"/>
              <a:buChar char="•"/>
            </a:pPr>
            <a:r>
              <a:rPr lang="en-US" b="0" i="0" dirty="0">
                <a:solidFill>
                  <a:srgbClr val="455463"/>
                </a:solidFill>
                <a:effectLst/>
                <a:latin typeface="Roboto" panose="02000000000000000000" pitchFamily="2" charset="0"/>
              </a:rPr>
              <a:t>General purpose high performance serialization</a:t>
            </a:r>
          </a:p>
          <a:p>
            <a:pPr algn="l">
              <a:buFont typeface="Arial" panose="020B0604020202020204" pitchFamily="34" charset="0"/>
              <a:buChar char="•"/>
            </a:pPr>
            <a:r>
              <a:rPr lang="en-US" b="0" i="0" dirty="0">
                <a:solidFill>
                  <a:srgbClr val="455463"/>
                </a:solidFill>
                <a:effectLst/>
                <a:latin typeface="Roboto" panose="02000000000000000000" pitchFamily="2" charset="0"/>
              </a:rPr>
              <a:t>Distributed object management</a:t>
            </a:r>
          </a:p>
          <a:p>
            <a:pPr algn="l">
              <a:buFont typeface="Arial" panose="020B0604020202020204" pitchFamily="34" charset="0"/>
              <a:buChar char="•"/>
            </a:pPr>
            <a:r>
              <a:rPr lang="en-US" b="0" i="0" dirty="0">
                <a:solidFill>
                  <a:srgbClr val="455463"/>
                </a:solidFill>
                <a:effectLst/>
                <a:latin typeface="Roboto" panose="02000000000000000000" pitchFamily="2" charset="0"/>
              </a:rPr>
              <a:t>State synchronization</a:t>
            </a:r>
          </a:p>
          <a:p>
            <a:pPr algn="l">
              <a:buFont typeface="Arial" panose="020B0604020202020204" pitchFamily="34" charset="0"/>
              <a:buChar char="•"/>
            </a:pPr>
            <a:r>
              <a:rPr lang="en-US" b="0" i="0" dirty="0">
                <a:solidFill>
                  <a:srgbClr val="455463"/>
                </a:solidFill>
                <a:effectLst/>
                <a:latin typeface="Roboto" panose="02000000000000000000" pitchFamily="2" charset="0"/>
              </a:rPr>
              <a:t>Network classes: Server, Client, Connection, </a:t>
            </a:r>
            <a:r>
              <a:rPr lang="en-US" b="0" i="0" dirty="0" err="1">
                <a:solidFill>
                  <a:srgbClr val="455463"/>
                </a:solidFill>
                <a:effectLst/>
                <a:latin typeface="Roboto" panose="02000000000000000000" pitchFamily="2" charset="0"/>
              </a:rPr>
              <a:t>etc</a:t>
            </a:r>
            <a:endParaRPr lang="en-US" b="0" i="0" dirty="0">
              <a:solidFill>
                <a:srgbClr val="455463"/>
              </a:solidFill>
              <a:effectLst/>
              <a:latin typeface="Roboto" panose="02000000000000000000" pitchFamily="2" charset="0"/>
            </a:endParaRPr>
          </a:p>
          <a:p>
            <a:endParaRPr lang="en-GB" dirty="0"/>
          </a:p>
        </p:txBody>
      </p:sp>
    </p:spTree>
    <p:extLst>
      <p:ext uri="{BB962C8B-B14F-4D97-AF65-F5344CB8AC3E}">
        <p14:creationId xmlns:p14="http://schemas.microsoft.com/office/powerpoint/2010/main" val="6670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Topology</a:t>
            </a:r>
            <a:endParaRPr lang="en-GB" dirty="0"/>
          </a:p>
        </p:txBody>
      </p:sp>
      <p:sp>
        <p:nvSpPr>
          <p:cNvPr id="3" name="Text Placeholder 2"/>
          <p:cNvSpPr>
            <a:spLocks noGrp="1"/>
          </p:cNvSpPr>
          <p:nvPr>
            <p:ph type="body" idx="1"/>
          </p:nvPr>
        </p:nvSpPr>
        <p:spPr/>
        <p:txBody>
          <a:bodyPr>
            <a:normAutofit fontScale="77500" lnSpcReduction="20000"/>
          </a:bodyPr>
          <a:lstStyle/>
          <a:p>
            <a:r>
              <a:rPr lang="en-US" dirty="0"/>
              <a:t>A </a:t>
            </a:r>
            <a:r>
              <a:rPr lang="en-US" b="1" dirty="0"/>
              <a:t>network topology</a:t>
            </a:r>
            <a:r>
              <a:rPr lang="en-US" dirty="0"/>
              <a:t> determines how the computers in a network are connected to each other. In the context of a game, the topology determines how the computers participating in the game will be organized in order to ensure all players can see an up-to-date version of the game state.</a:t>
            </a:r>
            <a:endParaRPr lang="en-GB" dirty="0"/>
          </a:p>
        </p:txBody>
      </p:sp>
    </p:spTree>
    <p:extLst>
      <p:ext uri="{BB962C8B-B14F-4D97-AF65-F5344CB8AC3E}">
        <p14:creationId xmlns:p14="http://schemas.microsoft.com/office/powerpoint/2010/main" val="331668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D6A5-6255-4300-9D72-2D50A128647F}"/>
              </a:ext>
            </a:extLst>
          </p:cNvPr>
          <p:cNvSpPr>
            <a:spLocks noGrp="1"/>
          </p:cNvSpPr>
          <p:nvPr>
            <p:ph type="title"/>
          </p:nvPr>
        </p:nvSpPr>
        <p:spPr/>
        <p:txBody>
          <a:bodyPr/>
          <a:lstStyle/>
          <a:p>
            <a:r>
              <a:rPr lang="en-US" dirty="0"/>
              <a:t>Unity - LLAPI</a:t>
            </a:r>
            <a:endParaRPr lang="en-GB" dirty="0"/>
          </a:p>
        </p:txBody>
      </p:sp>
      <p:sp>
        <p:nvSpPr>
          <p:cNvPr id="3" name="Content Placeholder 2">
            <a:extLst>
              <a:ext uri="{FF2B5EF4-FFF2-40B4-BE49-F238E27FC236}">
                <a16:creationId xmlns:a16="http://schemas.microsoft.com/office/drawing/2014/main" id="{0B08550E-D86E-4577-8A82-D61FFD7F1C04}"/>
              </a:ext>
            </a:extLst>
          </p:cNvPr>
          <p:cNvSpPr>
            <a:spLocks noGrp="1"/>
          </p:cNvSpPr>
          <p:nvPr>
            <p:ph idx="1"/>
          </p:nvPr>
        </p:nvSpPr>
        <p:spPr/>
        <p:txBody>
          <a:bodyPr>
            <a:normAutofit fontScale="70000" lnSpcReduction="20000"/>
          </a:bodyPr>
          <a:lstStyle/>
          <a:p>
            <a:pPr algn="l"/>
            <a:r>
              <a:rPr lang="en-US" b="0" i="0" dirty="0">
                <a:solidFill>
                  <a:schemeClr val="tx1">
                    <a:lumMod val="65000"/>
                    <a:lumOff val="35000"/>
                  </a:schemeClr>
                </a:solidFill>
                <a:effectLst/>
              </a:rPr>
              <a:t>The Transport Layer supports base services for network communication. These base services include:</a:t>
            </a:r>
          </a:p>
          <a:p>
            <a:pPr algn="l">
              <a:buFont typeface="Arial" panose="020B0604020202020204" pitchFamily="34" charset="0"/>
              <a:buChar char="•"/>
            </a:pPr>
            <a:r>
              <a:rPr lang="en-US" b="0" i="0" dirty="0">
                <a:solidFill>
                  <a:schemeClr val="tx1">
                    <a:lumMod val="65000"/>
                    <a:lumOff val="35000"/>
                  </a:schemeClr>
                </a:solidFill>
                <a:effectLst/>
              </a:rPr>
              <a:t>Establishing connections</a:t>
            </a:r>
          </a:p>
          <a:p>
            <a:pPr algn="l">
              <a:buFont typeface="Arial" panose="020B0604020202020204" pitchFamily="34" charset="0"/>
              <a:buChar char="•"/>
            </a:pPr>
            <a:r>
              <a:rPr lang="en-US" b="0" i="0" dirty="0">
                <a:solidFill>
                  <a:schemeClr val="tx1">
                    <a:lumMod val="65000"/>
                    <a:lumOff val="35000"/>
                  </a:schemeClr>
                </a:solidFill>
                <a:effectLst/>
              </a:rPr>
              <a:t>Communicating using a variety of “quality of services”</a:t>
            </a:r>
          </a:p>
          <a:p>
            <a:pPr algn="l">
              <a:buFont typeface="Arial" panose="020B0604020202020204" pitchFamily="34" charset="0"/>
              <a:buChar char="•"/>
            </a:pPr>
            <a:r>
              <a:rPr lang="en-US" b="0" i="0" dirty="0">
                <a:solidFill>
                  <a:schemeClr val="tx1">
                    <a:lumMod val="65000"/>
                    <a:lumOff val="35000"/>
                  </a:schemeClr>
                </a:solidFill>
                <a:effectLst/>
              </a:rPr>
              <a:t>Flow control</a:t>
            </a:r>
          </a:p>
          <a:p>
            <a:pPr algn="l">
              <a:buFont typeface="Arial" panose="020B0604020202020204" pitchFamily="34" charset="0"/>
              <a:buChar char="•"/>
            </a:pPr>
            <a:r>
              <a:rPr lang="en-US" b="0" i="0" dirty="0">
                <a:solidFill>
                  <a:schemeClr val="tx1">
                    <a:lumMod val="65000"/>
                    <a:lumOff val="35000"/>
                  </a:schemeClr>
                </a:solidFill>
                <a:effectLst/>
              </a:rPr>
              <a:t>Base statistics</a:t>
            </a:r>
          </a:p>
          <a:p>
            <a:pPr algn="l">
              <a:buFont typeface="Arial" panose="020B0604020202020204" pitchFamily="34" charset="0"/>
              <a:buChar char="•"/>
            </a:pPr>
            <a:r>
              <a:rPr lang="en-US" b="0" i="0" dirty="0">
                <a:solidFill>
                  <a:schemeClr val="tx1">
                    <a:lumMod val="65000"/>
                    <a:lumOff val="35000"/>
                  </a:schemeClr>
                </a:solidFill>
                <a:effectLst/>
              </a:rPr>
              <a:t>Additional services, such as communication via relay server or local discovery</a:t>
            </a:r>
          </a:p>
          <a:p>
            <a:pPr marL="0" indent="0" algn="l">
              <a:buNone/>
            </a:pPr>
            <a:r>
              <a:rPr lang="en-US" dirty="0">
                <a:solidFill>
                  <a:schemeClr val="tx1">
                    <a:lumMod val="65000"/>
                    <a:lumOff val="35000"/>
                  </a:schemeClr>
                </a:solidFill>
              </a:rPr>
              <a:t>Specifically:</a:t>
            </a:r>
            <a:endParaRPr lang="en-US" b="0" i="0" dirty="0">
              <a:solidFill>
                <a:schemeClr val="tx1">
                  <a:lumMod val="65000"/>
                  <a:lumOff val="35000"/>
                </a:schemeClr>
              </a:solidFill>
              <a:effectLst/>
            </a:endParaRPr>
          </a:p>
          <a:p>
            <a:pPr algn="l">
              <a:buFont typeface="Arial" panose="020B0604020202020204" pitchFamily="34" charset="0"/>
              <a:buChar char="•"/>
            </a:pPr>
            <a:r>
              <a:rPr lang="en-US" dirty="0">
                <a:solidFill>
                  <a:schemeClr val="tx1">
                    <a:lumMod val="65000"/>
                    <a:lumOff val="35000"/>
                  </a:schemeClr>
                </a:solidFill>
              </a:rPr>
              <a:t>Creating </a:t>
            </a:r>
            <a:r>
              <a:rPr lang="en-US" dirty="0" err="1">
                <a:solidFill>
                  <a:schemeClr val="tx1">
                    <a:lumMod val="65000"/>
                    <a:lumOff val="35000"/>
                  </a:schemeClr>
                </a:solidFill>
              </a:rPr>
              <a:t>UnityWebRequests</a:t>
            </a:r>
            <a:endParaRPr lang="en-US" b="0" i="0" dirty="0">
              <a:solidFill>
                <a:schemeClr val="tx1">
                  <a:lumMod val="65000"/>
                  <a:lumOff val="35000"/>
                </a:schemeClr>
              </a:solidFill>
              <a:effectLst/>
            </a:endParaRPr>
          </a:p>
          <a:p>
            <a:pPr algn="l">
              <a:buFont typeface="Arial" panose="020B0604020202020204" pitchFamily="34" charset="0"/>
              <a:buChar char="•"/>
            </a:pPr>
            <a:r>
              <a:rPr lang="en-US" dirty="0">
                <a:solidFill>
                  <a:schemeClr val="tx1">
                    <a:lumMod val="65000"/>
                    <a:lumOff val="35000"/>
                  </a:schemeClr>
                </a:solidFill>
              </a:rPr>
              <a:t>Creating </a:t>
            </a:r>
            <a:r>
              <a:rPr lang="en-US" dirty="0" err="1">
                <a:solidFill>
                  <a:schemeClr val="tx1">
                    <a:lumMod val="65000"/>
                    <a:lumOff val="35000"/>
                  </a:schemeClr>
                </a:solidFill>
              </a:rPr>
              <a:t>UploadHandlers</a:t>
            </a:r>
            <a:endParaRPr lang="en-US" b="0" i="0" dirty="0">
              <a:solidFill>
                <a:schemeClr val="tx1">
                  <a:lumMod val="65000"/>
                  <a:lumOff val="35000"/>
                </a:schemeClr>
              </a:solidFill>
              <a:effectLst/>
            </a:endParaRPr>
          </a:p>
          <a:p>
            <a:pPr algn="l">
              <a:buFont typeface="Arial" panose="020B0604020202020204" pitchFamily="34" charset="0"/>
              <a:buChar char="•"/>
            </a:pPr>
            <a:r>
              <a:rPr lang="en-US" dirty="0">
                <a:solidFill>
                  <a:schemeClr val="tx1">
                    <a:lumMod val="65000"/>
                    <a:lumOff val="35000"/>
                  </a:schemeClr>
                </a:solidFill>
              </a:rPr>
              <a:t>Creating </a:t>
            </a:r>
            <a:r>
              <a:rPr lang="en-US" dirty="0" err="1">
                <a:solidFill>
                  <a:schemeClr val="tx1">
                    <a:lumMod val="65000"/>
                    <a:lumOff val="35000"/>
                  </a:schemeClr>
                </a:solidFill>
              </a:rPr>
              <a:t>DownloadHandlers</a:t>
            </a:r>
            <a:endParaRPr lang="en-US" b="0" i="0" dirty="0">
              <a:solidFill>
                <a:schemeClr val="tx1">
                  <a:lumMod val="65000"/>
                  <a:lumOff val="35000"/>
                </a:schemeClr>
              </a:solidFill>
              <a:effectLst/>
            </a:endParaRPr>
          </a:p>
          <a:p>
            <a:endParaRPr lang="en-GB" dirty="0">
              <a:solidFill>
                <a:schemeClr val="tx1">
                  <a:lumMod val="65000"/>
                  <a:lumOff val="35000"/>
                </a:schemeClr>
              </a:solidFill>
            </a:endParaRPr>
          </a:p>
          <a:p>
            <a:pPr marL="0" indent="0">
              <a:buNone/>
            </a:pPr>
            <a:r>
              <a:rPr lang="en-US" b="0" i="0" dirty="0">
                <a:solidFill>
                  <a:schemeClr val="tx1">
                    <a:lumMod val="65000"/>
                    <a:lumOff val="35000"/>
                  </a:schemeClr>
                </a:solidFill>
                <a:effectLst/>
              </a:rPr>
              <a:t>The Transport Layer can use two protocols: UDP for generic communications, and </a:t>
            </a:r>
            <a:r>
              <a:rPr lang="en-US" b="0" i="0" dirty="0" err="1">
                <a:solidFill>
                  <a:schemeClr val="tx1">
                    <a:lumMod val="65000"/>
                    <a:lumOff val="35000"/>
                  </a:schemeClr>
                </a:solidFill>
                <a:effectLst/>
              </a:rPr>
              <a:t>WebSockets</a:t>
            </a:r>
            <a:r>
              <a:rPr lang="en-US" b="0" i="0" dirty="0">
                <a:solidFill>
                  <a:schemeClr val="tx1">
                    <a:lumMod val="65000"/>
                    <a:lumOff val="35000"/>
                  </a:schemeClr>
                </a:solidFill>
                <a:effectLst/>
              </a:rPr>
              <a:t> for </a:t>
            </a:r>
            <a:r>
              <a:rPr lang="en-US" b="1" i="0" dirty="0">
                <a:solidFill>
                  <a:schemeClr val="tx1">
                    <a:lumMod val="65000"/>
                    <a:lumOff val="35000"/>
                  </a:schemeClr>
                </a:solidFill>
                <a:effectLst/>
              </a:rPr>
              <a:t>WebGL</a:t>
            </a:r>
            <a:endParaRPr lang="en-GB" dirty="0">
              <a:solidFill>
                <a:schemeClr val="tx1">
                  <a:lumMod val="65000"/>
                  <a:lumOff val="35000"/>
                </a:schemeClr>
              </a:solidFill>
            </a:endParaRPr>
          </a:p>
        </p:txBody>
      </p:sp>
    </p:spTree>
    <p:extLst>
      <p:ext uri="{BB962C8B-B14F-4D97-AF65-F5344CB8AC3E}">
        <p14:creationId xmlns:p14="http://schemas.microsoft.com/office/powerpoint/2010/main" val="5328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2BBD-7CE9-436A-8EFD-F18A0D8F6E6C}"/>
              </a:ext>
            </a:extLst>
          </p:cNvPr>
          <p:cNvSpPr>
            <a:spLocks noGrp="1"/>
          </p:cNvSpPr>
          <p:nvPr>
            <p:ph type="title"/>
          </p:nvPr>
        </p:nvSpPr>
        <p:spPr/>
        <p:txBody>
          <a:bodyPr/>
          <a:lstStyle/>
          <a:p>
            <a:r>
              <a:rPr lang="en-US" dirty="0"/>
              <a:t>Unity - </a:t>
            </a:r>
            <a:r>
              <a:rPr lang="en-US" dirty="0" err="1"/>
              <a:t>Netcode</a:t>
            </a:r>
            <a:endParaRPr lang="en-GB" dirty="0"/>
          </a:p>
        </p:txBody>
      </p:sp>
      <p:sp>
        <p:nvSpPr>
          <p:cNvPr id="3" name="Content Placeholder 2">
            <a:extLst>
              <a:ext uri="{FF2B5EF4-FFF2-40B4-BE49-F238E27FC236}">
                <a16:creationId xmlns:a16="http://schemas.microsoft.com/office/drawing/2014/main" id="{88E7A7D0-4BC3-4E27-BD28-D0312F7E27DD}"/>
              </a:ext>
            </a:extLst>
          </p:cNvPr>
          <p:cNvSpPr>
            <a:spLocks noGrp="1"/>
          </p:cNvSpPr>
          <p:nvPr>
            <p:ph idx="1"/>
          </p:nvPr>
        </p:nvSpPr>
        <p:spPr>
          <a:xfrm>
            <a:off x="1097280" y="1845734"/>
            <a:ext cx="3270004" cy="4023360"/>
          </a:xfrm>
        </p:spPr>
        <p:txBody>
          <a:bodyPr/>
          <a:lstStyle/>
          <a:p>
            <a:r>
              <a:rPr lang="en-US" b="0" i="0" dirty="0">
                <a:solidFill>
                  <a:srgbClr val="1C1E21"/>
                </a:solidFill>
                <a:effectLst/>
                <a:latin typeface="Roboto" panose="02000000000000000000" pitchFamily="2" charset="0"/>
              </a:rPr>
              <a:t>Unity </a:t>
            </a:r>
            <a:r>
              <a:rPr lang="en-US" b="0" i="0" dirty="0" err="1">
                <a:solidFill>
                  <a:srgbClr val="1C1E21"/>
                </a:solidFill>
                <a:effectLst/>
                <a:latin typeface="Roboto" panose="02000000000000000000" pitchFamily="2" charset="0"/>
              </a:rPr>
              <a:t>Netcode</a:t>
            </a:r>
            <a:r>
              <a:rPr lang="en-US" b="0" i="0" dirty="0">
                <a:solidFill>
                  <a:srgbClr val="1C1E21"/>
                </a:solidFill>
                <a:effectLst/>
                <a:latin typeface="Roboto" panose="02000000000000000000" pitchFamily="2" charset="0"/>
              </a:rPr>
              <a:t> is a </a:t>
            </a:r>
            <a:r>
              <a:rPr lang="en-US" dirty="0">
                <a:solidFill>
                  <a:srgbClr val="1C1E21"/>
                </a:solidFill>
                <a:latin typeface="Roboto" panose="02000000000000000000" pitchFamily="2" charset="0"/>
              </a:rPr>
              <a:t>package that includes </a:t>
            </a:r>
            <a:r>
              <a:rPr lang="en-US" b="0" i="0" dirty="0">
                <a:solidFill>
                  <a:srgbClr val="1C1E21"/>
                </a:solidFill>
                <a:effectLst/>
                <a:latin typeface="Roboto" panose="02000000000000000000" pitchFamily="2" charset="0"/>
              </a:rPr>
              <a:t>mid-level networking library built for the Unity game engine to abstract networking</a:t>
            </a:r>
            <a:r>
              <a:rPr lang="en-US" dirty="0">
                <a:solidFill>
                  <a:srgbClr val="1C1E21"/>
                </a:solidFill>
                <a:latin typeface="Roboto" panose="02000000000000000000" pitchFamily="2" charset="0"/>
              </a:rPr>
              <a:t> (previously called MLAPI)</a:t>
            </a:r>
            <a:endParaRPr lang="en-US" b="0" i="0" dirty="0">
              <a:solidFill>
                <a:srgbClr val="1C1E21"/>
              </a:solidFill>
              <a:effectLst/>
              <a:latin typeface="Roboto" panose="02000000000000000000" pitchFamily="2" charset="0"/>
            </a:endParaRPr>
          </a:p>
          <a:p>
            <a:r>
              <a:rPr lang="en-US" b="0" i="0" dirty="0">
                <a:solidFill>
                  <a:srgbClr val="1C1E21"/>
                </a:solidFill>
                <a:effectLst/>
                <a:latin typeface="Roboto" panose="02000000000000000000" pitchFamily="2" charset="0"/>
              </a:rPr>
              <a:t>This allows developers to focus on the game rather than low level protocols and networking frameworks.</a:t>
            </a:r>
            <a:endParaRPr lang="en-GB" dirty="0"/>
          </a:p>
        </p:txBody>
      </p:sp>
      <p:pic>
        <p:nvPicPr>
          <p:cNvPr id="4" name="Picture 2">
            <a:extLst>
              <a:ext uri="{FF2B5EF4-FFF2-40B4-BE49-F238E27FC236}">
                <a16:creationId xmlns:a16="http://schemas.microsoft.com/office/drawing/2014/main" id="{B33F00F3-A9C9-4C97-9676-F6D765775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188" y="1737360"/>
            <a:ext cx="7491812" cy="458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80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83FFA-0BB8-40A4-8969-77219001CC61}"/>
              </a:ext>
            </a:extLst>
          </p:cNvPr>
          <p:cNvSpPr>
            <a:spLocks noGrp="1"/>
          </p:cNvSpPr>
          <p:nvPr>
            <p:ph type="title"/>
          </p:nvPr>
        </p:nvSpPr>
        <p:spPr>
          <a:xfrm>
            <a:off x="8141110" y="639097"/>
            <a:ext cx="3401961" cy="2126667"/>
          </a:xfrm>
        </p:spPr>
        <p:txBody>
          <a:bodyPr vert="horz" lIns="91440" tIns="45720" rIns="91440" bIns="45720" rtlCol="0" anchor="b">
            <a:normAutofit fontScale="90000"/>
          </a:bodyPr>
          <a:lstStyle/>
          <a:p>
            <a:r>
              <a:rPr lang="en-US" sz="6600" dirty="0">
                <a:solidFill>
                  <a:schemeClr val="tx1">
                    <a:lumMod val="85000"/>
                    <a:lumOff val="15000"/>
                  </a:schemeClr>
                </a:solidFill>
              </a:rPr>
              <a:t>Unity – MLAPI Transport</a:t>
            </a:r>
          </a:p>
        </p:txBody>
      </p:sp>
      <p:pic>
        <p:nvPicPr>
          <p:cNvPr id="7170" name="Picture 2" descr="Transport Overview">
            <a:extLst>
              <a:ext uri="{FF2B5EF4-FFF2-40B4-BE49-F238E27FC236}">
                <a16:creationId xmlns:a16="http://schemas.microsoft.com/office/drawing/2014/main" id="{AB726CAE-46F7-45C5-8B70-5ED2D86D2D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60311" y="1"/>
            <a:ext cx="5540358" cy="6331840"/>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extBox 14">
            <a:extLst>
              <a:ext uri="{FF2B5EF4-FFF2-40B4-BE49-F238E27FC236}">
                <a16:creationId xmlns:a16="http://schemas.microsoft.com/office/drawing/2014/main" id="{DC4ABC77-A6E2-466A-9876-AFAC0CF099A0}"/>
              </a:ext>
            </a:extLst>
          </p:cNvPr>
          <p:cNvSpPr txBox="1"/>
          <p:nvPr/>
        </p:nvSpPr>
        <p:spPr>
          <a:xfrm>
            <a:off x="7000669" y="3492072"/>
            <a:ext cx="5063952" cy="646331"/>
          </a:xfrm>
          <a:prstGeom prst="rect">
            <a:avLst/>
          </a:prstGeom>
          <a:noFill/>
        </p:spPr>
        <p:txBody>
          <a:bodyPr wrap="square">
            <a:spAutoFit/>
          </a:bodyPr>
          <a:lstStyle/>
          <a:p>
            <a:pPr algn="r"/>
            <a:r>
              <a:rPr lang="en-GB" b="0" i="0" dirty="0">
                <a:solidFill>
                  <a:srgbClr val="1C1E21"/>
                </a:solidFill>
                <a:effectLst/>
                <a:latin typeface="Roboto" panose="02000000000000000000" pitchFamily="2" charset="0"/>
              </a:rPr>
              <a:t>Unity Transport provides a new wrapper for Unity MLAPI through </a:t>
            </a:r>
            <a:r>
              <a:rPr lang="en-GB" b="0" i="0" dirty="0" err="1">
                <a:effectLst/>
                <a:latin typeface="Roboto" panose="02000000000000000000" pitchFamily="2" charset="0"/>
                <a:hlinkClick r:id="rId4"/>
              </a:rPr>
              <a:t>com.unity.transport</a:t>
            </a:r>
            <a:endParaRPr lang="en-GB" dirty="0"/>
          </a:p>
        </p:txBody>
      </p:sp>
    </p:spTree>
    <p:extLst>
      <p:ext uri="{BB962C8B-B14F-4D97-AF65-F5344CB8AC3E}">
        <p14:creationId xmlns:p14="http://schemas.microsoft.com/office/powerpoint/2010/main" val="841544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867F-C679-413D-A946-77B34456F943}"/>
              </a:ext>
            </a:extLst>
          </p:cNvPr>
          <p:cNvSpPr>
            <a:spLocks noGrp="1"/>
          </p:cNvSpPr>
          <p:nvPr>
            <p:ph type="title"/>
          </p:nvPr>
        </p:nvSpPr>
        <p:spPr/>
        <p:txBody>
          <a:bodyPr/>
          <a:lstStyle/>
          <a:p>
            <a:r>
              <a:rPr lang="en-US" dirty="0"/>
              <a:t>Unity – Photon</a:t>
            </a:r>
            <a:br>
              <a:rPr lang="en-US" dirty="0"/>
            </a:br>
            <a:endParaRPr lang="en-GB" dirty="0"/>
          </a:p>
        </p:txBody>
      </p:sp>
      <p:sp>
        <p:nvSpPr>
          <p:cNvPr id="3" name="Content Placeholder 2">
            <a:extLst>
              <a:ext uri="{FF2B5EF4-FFF2-40B4-BE49-F238E27FC236}">
                <a16:creationId xmlns:a16="http://schemas.microsoft.com/office/drawing/2014/main" id="{B3293EDC-B7BE-4412-B832-0B5D0EBCC3D1}"/>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168D170-2281-4BD7-B472-37A3119373EB}"/>
              </a:ext>
            </a:extLst>
          </p:cNvPr>
          <p:cNvPicPr>
            <a:picLocks noChangeAspect="1"/>
          </p:cNvPicPr>
          <p:nvPr/>
        </p:nvPicPr>
        <p:blipFill>
          <a:blip r:embed="rId2"/>
          <a:stretch>
            <a:fillRect/>
          </a:stretch>
        </p:blipFill>
        <p:spPr>
          <a:xfrm>
            <a:off x="459474" y="1128140"/>
            <a:ext cx="11273051" cy="5158722"/>
          </a:xfrm>
          <a:prstGeom prst="rect">
            <a:avLst/>
          </a:prstGeom>
        </p:spPr>
      </p:pic>
    </p:spTree>
    <p:extLst>
      <p:ext uri="{BB962C8B-B14F-4D97-AF65-F5344CB8AC3E}">
        <p14:creationId xmlns:p14="http://schemas.microsoft.com/office/powerpoint/2010/main" val="251948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0E9A-FB2C-4221-841C-BDE59F14582D}"/>
              </a:ext>
            </a:extLst>
          </p:cNvPr>
          <p:cNvSpPr>
            <a:spLocks noGrp="1"/>
          </p:cNvSpPr>
          <p:nvPr>
            <p:ph type="title"/>
          </p:nvPr>
        </p:nvSpPr>
        <p:spPr>
          <a:xfrm>
            <a:off x="5144679" y="634946"/>
            <a:ext cx="6405063" cy="1450757"/>
          </a:xfrm>
        </p:spPr>
        <p:txBody>
          <a:bodyPr>
            <a:normAutofit/>
          </a:bodyPr>
          <a:lstStyle/>
          <a:p>
            <a:r>
              <a:rPr lang="en-US" dirty="0"/>
              <a:t>Unity – </a:t>
            </a:r>
            <a:r>
              <a:rPr lang="en-US" dirty="0" err="1"/>
              <a:t>Netcode</a:t>
            </a:r>
            <a:br>
              <a:rPr lang="en-US" dirty="0"/>
            </a:br>
            <a:endParaRPr lang="en-GB" dirty="0"/>
          </a:p>
        </p:txBody>
      </p:sp>
      <p:sp>
        <p:nvSpPr>
          <p:cNvPr id="6" name="Content Placeholder 5">
            <a:extLst>
              <a:ext uri="{FF2B5EF4-FFF2-40B4-BE49-F238E27FC236}">
                <a16:creationId xmlns:a16="http://schemas.microsoft.com/office/drawing/2014/main" id="{279D3962-47F9-FBBB-5000-DFF4DBEE4500}"/>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2F38EEE9-B3E6-C433-93E7-C553F1A45305}"/>
              </a:ext>
            </a:extLst>
          </p:cNvPr>
          <p:cNvPicPr>
            <a:picLocks noChangeAspect="1"/>
          </p:cNvPicPr>
          <p:nvPr/>
        </p:nvPicPr>
        <p:blipFill>
          <a:blip r:embed="rId2"/>
          <a:stretch>
            <a:fillRect/>
          </a:stretch>
        </p:blipFill>
        <p:spPr>
          <a:xfrm>
            <a:off x="2217653" y="1445269"/>
            <a:ext cx="7817654" cy="5412731"/>
          </a:xfrm>
          <a:prstGeom prst="rect">
            <a:avLst/>
          </a:prstGeom>
        </p:spPr>
      </p:pic>
    </p:spTree>
    <p:extLst>
      <p:ext uri="{BB962C8B-B14F-4D97-AF65-F5344CB8AC3E}">
        <p14:creationId xmlns:p14="http://schemas.microsoft.com/office/powerpoint/2010/main" val="127125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9D36-6BB0-42AB-81C3-0E7EB16CA1A5}"/>
              </a:ext>
            </a:extLst>
          </p:cNvPr>
          <p:cNvSpPr>
            <a:spLocks noGrp="1"/>
          </p:cNvSpPr>
          <p:nvPr>
            <p:ph type="title"/>
          </p:nvPr>
        </p:nvSpPr>
        <p:spPr/>
        <p:txBody>
          <a:bodyPr/>
          <a:lstStyle/>
          <a:p>
            <a:r>
              <a:rPr lang="en-US" dirty="0"/>
              <a:t>Web Technology</a:t>
            </a:r>
            <a:endParaRPr lang="en-GB" dirty="0"/>
          </a:p>
        </p:txBody>
      </p:sp>
      <p:sp>
        <p:nvSpPr>
          <p:cNvPr id="3" name="Text Placeholder 2">
            <a:extLst>
              <a:ext uri="{FF2B5EF4-FFF2-40B4-BE49-F238E27FC236}">
                <a16:creationId xmlns:a16="http://schemas.microsoft.com/office/drawing/2014/main" id="{93A4D537-3154-4C5E-9D02-D7159AE5AA9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3802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NodeJS</a:t>
            </a:r>
            <a:endParaRPr lang="en-GB" dirty="0"/>
          </a:p>
        </p:txBody>
      </p:sp>
      <p:pic>
        <p:nvPicPr>
          <p:cNvPr id="4" name="Picture 3"/>
          <p:cNvPicPr>
            <a:picLocks noChangeAspect="1"/>
          </p:cNvPicPr>
          <p:nvPr/>
        </p:nvPicPr>
        <p:blipFill>
          <a:blip r:embed="rId2"/>
          <a:stretch>
            <a:fillRect/>
          </a:stretch>
        </p:blipFill>
        <p:spPr>
          <a:xfrm>
            <a:off x="1451002" y="1428751"/>
            <a:ext cx="9347627" cy="5173480"/>
          </a:xfrm>
          <a:prstGeom prst="rect">
            <a:avLst/>
          </a:prstGeom>
        </p:spPr>
      </p:pic>
    </p:spTree>
    <p:extLst>
      <p:ext uri="{BB962C8B-B14F-4D97-AF65-F5344CB8AC3E}">
        <p14:creationId xmlns:p14="http://schemas.microsoft.com/office/powerpoint/2010/main" val="4067307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NodeJS</a:t>
            </a:r>
            <a:r>
              <a:rPr lang="en-GB" dirty="0"/>
              <a:t> vs XAMPP</a:t>
            </a:r>
          </a:p>
        </p:txBody>
      </p:sp>
      <p:sp>
        <p:nvSpPr>
          <p:cNvPr id="3" name="Content Placeholder 2"/>
          <p:cNvSpPr>
            <a:spLocks noGrp="1"/>
          </p:cNvSpPr>
          <p:nvPr>
            <p:ph idx="1"/>
          </p:nvPr>
        </p:nvSpPr>
        <p:spPr/>
        <p:txBody>
          <a:bodyPr/>
          <a:lstStyle/>
          <a:p>
            <a:pPr fontAlgn="base"/>
            <a:r>
              <a:rPr lang="en-US" dirty="0"/>
              <a:t>XAMPP is a distribution consisting of Apache, MySQL and PHP. So you are using Apache as your web server.</a:t>
            </a:r>
          </a:p>
          <a:p>
            <a:pPr fontAlgn="base"/>
            <a:r>
              <a:rPr lang="en-US" dirty="0"/>
              <a:t>Node.js is a </a:t>
            </a:r>
            <a:r>
              <a:rPr lang="en-US" dirty="0" err="1"/>
              <a:t>Javascript</a:t>
            </a:r>
            <a:r>
              <a:rPr lang="en-US" dirty="0"/>
              <a:t> framework. You could build you own web server with Node.js</a:t>
            </a:r>
          </a:p>
          <a:p>
            <a:pPr fontAlgn="base"/>
            <a:r>
              <a:rPr lang="en-US" dirty="0"/>
              <a:t>Node.js uses </a:t>
            </a:r>
            <a:r>
              <a:rPr lang="en-US" dirty="0" err="1"/>
              <a:t>Javascript</a:t>
            </a:r>
            <a:r>
              <a:rPr lang="en-US" dirty="0"/>
              <a:t> on the server while XAMPP / Apache uses PHP</a:t>
            </a:r>
          </a:p>
          <a:p>
            <a:endParaRPr lang="en-GB" dirty="0"/>
          </a:p>
        </p:txBody>
      </p:sp>
    </p:spTree>
    <p:extLst>
      <p:ext uri="{BB962C8B-B14F-4D97-AF65-F5344CB8AC3E}">
        <p14:creationId xmlns:p14="http://schemas.microsoft.com/office/powerpoint/2010/main" val="1887375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WebRTC</a:t>
            </a:r>
            <a:endParaRPr lang="en-GB" dirty="0"/>
          </a:p>
        </p:txBody>
      </p:sp>
      <p:pic>
        <p:nvPicPr>
          <p:cNvPr id="4" name="RI5fGsEvDnI"/>
          <p:cNvPicPr>
            <a:picLocks noGrp="1" noRot="1" noChangeAspect="1"/>
          </p:cNvPicPr>
          <p:nvPr>
            <p:ph idx="1"/>
            <a:videoFile r:link="rId1"/>
          </p:nvPr>
        </p:nvPicPr>
        <p:blipFill>
          <a:blip r:embed="rId4"/>
          <a:stretch>
            <a:fillRect/>
          </a:stretch>
        </p:blipFill>
        <p:spPr>
          <a:xfrm>
            <a:off x="2015779" y="1700093"/>
            <a:ext cx="8757238" cy="4925946"/>
          </a:xfrm>
          <a:prstGeom prst="rect">
            <a:avLst/>
          </a:prstGeom>
        </p:spPr>
      </p:pic>
    </p:spTree>
    <p:extLst>
      <p:ext uri="{BB962C8B-B14F-4D97-AF65-F5344CB8AC3E}">
        <p14:creationId xmlns:p14="http://schemas.microsoft.com/office/powerpoint/2010/main" val="910312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Socket.io</a:t>
            </a:r>
          </a:p>
        </p:txBody>
      </p:sp>
      <p:pic>
        <p:nvPicPr>
          <p:cNvPr id="4" name="Picture 3"/>
          <p:cNvPicPr>
            <a:picLocks noChangeAspect="1"/>
          </p:cNvPicPr>
          <p:nvPr/>
        </p:nvPicPr>
        <p:blipFill>
          <a:blip r:embed="rId2"/>
          <a:stretch>
            <a:fillRect/>
          </a:stretch>
        </p:blipFill>
        <p:spPr>
          <a:xfrm>
            <a:off x="1589314" y="1337933"/>
            <a:ext cx="9001845" cy="5479726"/>
          </a:xfrm>
          <a:prstGeom prst="rect">
            <a:avLst/>
          </a:prstGeom>
        </p:spPr>
      </p:pic>
    </p:spTree>
    <p:extLst>
      <p:ext uri="{BB962C8B-B14F-4D97-AF65-F5344CB8AC3E}">
        <p14:creationId xmlns:p14="http://schemas.microsoft.com/office/powerpoint/2010/main" val="384054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Client-Server</a:t>
            </a:r>
          </a:p>
        </p:txBody>
      </p:sp>
      <p:sp>
        <p:nvSpPr>
          <p:cNvPr id="3" name="Content Placeholder 2"/>
          <p:cNvSpPr>
            <a:spLocks noGrp="1"/>
          </p:cNvSpPr>
          <p:nvPr>
            <p:ph idx="1"/>
          </p:nvPr>
        </p:nvSpPr>
        <p:spPr>
          <a:xfrm>
            <a:off x="1097280" y="1969165"/>
            <a:ext cx="7642636" cy="4047565"/>
          </a:xfrm>
        </p:spPr>
        <p:txBody>
          <a:bodyPr>
            <a:normAutofit fontScale="92500" lnSpcReduction="10000"/>
          </a:bodyPr>
          <a:lstStyle/>
          <a:p>
            <a:pPr marL="319362" marR="89196" indent="-311216">
              <a:lnSpc>
                <a:spcPct val="150000"/>
              </a:lnSpc>
              <a:spcBef>
                <a:spcPts val="125"/>
              </a:spcBef>
              <a:buFont typeface="Courier New" panose="02070309020205020404" pitchFamily="49" charset="0"/>
              <a:buChar char="o"/>
              <a:tabLst>
                <a:tab pos="162509" algn="l"/>
                <a:tab pos="162916" algn="l"/>
              </a:tabLst>
            </a:pPr>
            <a:r>
              <a:rPr lang="en-GB" dirty="0">
                <a:solidFill>
                  <a:schemeClr val="tx1">
                    <a:lumMod val="95000"/>
                    <a:lumOff val="5000"/>
                  </a:schemeClr>
                </a:solidFill>
              </a:rPr>
              <a:t>Centralised Messaging</a:t>
            </a:r>
            <a:endParaRPr lang="en-US" spc="-13" dirty="0">
              <a:solidFill>
                <a:schemeClr val="tx1">
                  <a:lumMod val="95000"/>
                  <a:lumOff val="5000"/>
                </a:schemeClr>
              </a:solidFill>
              <a:cs typeface="Century Gothic"/>
            </a:endParaRPr>
          </a:p>
          <a:p>
            <a:pPr marL="319362" marR="89196" indent="-311216">
              <a:lnSpc>
                <a:spcPct val="150000"/>
              </a:lnSpc>
              <a:spcBef>
                <a:spcPts val="125"/>
              </a:spcBef>
              <a:buFont typeface="Courier New" panose="02070309020205020404" pitchFamily="49" charset="0"/>
              <a:buChar char="o"/>
              <a:tabLst>
                <a:tab pos="162509" algn="l"/>
                <a:tab pos="162916" algn="l"/>
              </a:tabLst>
            </a:pPr>
            <a:r>
              <a:rPr lang="en-US" spc="-13" dirty="0">
                <a:solidFill>
                  <a:schemeClr val="tx1">
                    <a:lumMod val="95000"/>
                    <a:lumOff val="5000"/>
                  </a:schemeClr>
                </a:solidFill>
                <a:cs typeface="Century Gothic"/>
              </a:rPr>
              <a:t>Efficient</a:t>
            </a:r>
            <a:r>
              <a:rPr lang="en-US" spc="-54" dirty="0">
                <a:solidFill>
                  <a:schemeClr val="tx1">
                    <a:lumMod val="95000"/>
                    <a:lumOff val="5000"/>
                  </a:schemeClr>
                </a:solidFill>
                <a:cs typeface="Century Gothic"/>
              </a:rPr>
              <a:t> </a:t>
            </a:r>
            <a:r>
              <a:rPr lang="en-US" spc="-6" dirty="0">
                <a:solidFill>
                  <a:schemeClr val="tx1">
                    <a:lumMod val="95000"/>
                    <a:lumOff val="5000"/>
                  </a:schemeClr>
                </a:solidFill>
                <a:cs typeface="Century Gothic"/>
              </a:rPr>
              <a:t>solution</a:t>
            </a:r>
            <a:r>
              <a:rPr lang="en-US" spc="-54" dirty="0">
                <a:solidFill>
                  <a:schemeClr val="tx1">
                    <a:lumMod val="95000"/>
                    <a:lumOff val="5000"/>
                  </a:schemeClr>
                </a:solidFill>
                <a:cs typeface="Century Gothic"/>
              </a:rPr>
              <a:t> </a:t>
            </a:r>
            <a:r>
              <a:rPr lang="en-US" spc="-16" dirty="0">
                <a:solidFill>
                  <a:schemeClr val="tx1">
                    <a:lumMod val="95000"/>
                    <a:lumOff val="5000"/>
                  </a:schemeClr>
                </a:solidFill>
                <a:cs typeface="Century Gothic"/>
              </a:rPr>
              <a:t>in  </a:t>
            </a:r>
            <a:r>
              <a:rPr lang="en-US" spc="-10" dirty="0">
                <a:solidFill>
                  <a:schemeClr val="tx1">
                    <a:lumMod val="95000"/>
                    <a:lumOff val="5000"/>
                  </a:schemeClr>
                </a:solidFill>
                <a:cs typeface="Century Gothic"/>
              </a:rPr>
              <a:t>terms </a:t>
            </a:r>
            <a:r>
              <a:rPr lang="en-US" spc="-6" dirty="0">
                <a:solidFill>
                  <a:schemeClr val="tx1">
                    <a:lumMod val="95000"/>
                    <a:lumOff val="5000"/>
                  </a:schemeClr>
                </a:solidFill>
                <a:cs typeface="Century Gothic"/>
              </a:rPr>
              <a:t>of </a:t>
            </a:r>
            <a:r>
              <a:rPr lang="en-US" spc="-4" dirty="0">
                <a:solidFill>
                  <a:schemeClr val="tx1">
                    <a:lumMod val="95000"/>
                    <a:lumOff val="5000"/>
                  </a:schemeClr>
                </a:solidFill>
                <a:cs typeface="Century Gothic"/>
              </a:rPr>
              <a:t>network</a:t>
            </a:r>
            <a:r>
              <a:rPr lang="en-US" spc="-147" dirty="0">
                <a:solidFill>
                  <a:schemeClr val="tx1">
                    <a:lumMod val="95000"/>
                    <a:lumOff val="5000"/>
                  </a:schemeClr>
                </a:solidFill>
                <a:cs typeface="Century Gothic"/>
              </a:rPr>
              <a:t> </a:t>
            </a:r>
            <a:r>
              <a:rPr lang="en-US" spc="-10" dirty="0">
                <a:solidFill>
                  <a:schemeClr val="tx1">
                    <a:lumMod val="95000"/>
                    <a:lumOff val="5000"/>
                  </a:schemeClr>
                </a:solidFill>
                <a:cs typeface="Century Gothic"/>
              </a:rPr>
              <a:t>traffic </a:t>
            </a:r>
          </a:p>
          <a:p>
            <a:pPr marL="319362" marR="89196" indent="-311216">
              <a:lnSpc>
                <a:spcPct val="150000"/>
              </a:lnSpc>
              <a:spcBef>
                <a:spcPts val="125"/>
              </a:spcBef>
              <a:buFont typeface="Courier New" panose="02070309020205020404" pitchFamily="49" charset="0"/>
              <a:buChar char="o"/>
              <a:tabLst>
                <a:tab pos="162509" algn="l"/>
                <a:tab pos="162916" algn="l"/>
              </a:tabLst>
            </a:pPr>
            <a:r>
              <a:rPr lang="en-US" spc="-4" dirty="0">
                <a:solidFill>
                  <a:schemeClr val="tx1">
                    <a:lumMod val="95000"/>
                    <a:lumOff val="5000"/>
                  </a:schemeClr>
                </a:solidFill>
                <a:cs typeface="Century Gothic"/>
              </a:rPr>
              <a:t>Longer delays</a:t>
            </a:r>
            <a:r>
              <a:rPr lang="en-US" spc="-64" dirty="0">
                <a:solidFill>
                  <a:schemeClr val="tx1">
                    <a:lumMod val="95000"/>
                    <a:lumOff val="5000"/>
                  </a:schemeClr>
                </a:solidFill>
                <a:cs typeface="Century Gothic"/>
              </a:rPr>
              <a:t> </a:t>
            </a:r>
            <a:r>
              <a:rPr lang="en-US" spc="-4" dirty="0">
                <a:solidFill>
                  <a:schemeClr val="tx1">
                    <a:lumMod val="95000"/>
                    <a:lumOff val="5000"/>
                  </a:schemeClr>
                </a:solidFill>
                <a:cs typeface="Century Gothic"/>
              </a:rPr>
              <a:t>because</a:t>
            </a:r>
          </a:p>
          <a:p>
            <a:pPr marL="685167" marR="5295" lvl="1">
              <a:lnSpc>
                <a:spcPct val="150000"/>
              </a:lnSpc>
              <a:spcBef>
                <a:spcPts val="125"/>
              </a:spcBef>
            </a:pPr>
            <a:r>
              <a:rPr lang="en-US" sz="2000" dirty="0">
                <a:solidFill>
                  <a:schemeClr val="tx1">
                    <a:lumMod val="95000"/>
                    <a:lumOff val="5000"/>
                  </a:schemeClr>
                </a:solidFill>
                <a:cs typeface="Century Gothic"/>
              </a:rPr>
              <a:t>each</a:t>
            </a:r>
            <a:r>
              <a:rPr lang="en-US" sz="2000" spc="-131" dirty="0">
                <a:solidFill>
                  <a:schemeClr val="tx1">
                    <a:lumMod val="95000"/>
                    <a:lumOff val="5000"/>
                  </a:schemeClr>
                </a:solidFill>
                <a:cs typeface="Century Gothic"/>
              </a:rPr>
              <a:t> </a:t>
            </a:r>
            <a:r>
              <a:rPr lang="en-US" sz="2000" spc="-4" dirty="0">
                <a:solidFill>
                  <a:schemeClr val="tx1">
                    <a:lumMod val="95000"/>
                    <a:lumOff val="5000"/>
                  </a:schemeClr>
                </a:solidFill>
                <a:cs typeface="Century Gothic"/>
              </a:rPr>
              <a:t>message </a:t>
            </a:r>
            <a:r>
              <a:rPr lang="en-US" sz="2000" spc="-6" dirty="0">
                <a:solidFill>
                  <a:schemeClr val="tx1">
                    <a:lumMod val="95000"/>
                    <a:lumOff val="5000"/>
                  </a:schemeClr>
                </a:solidFill>
                <a:cs typeface="Century Gothic"/>
              </a:rPr>
              <a:t>is </a:t>
            </a:r>
            <a:r>
              <a:rPr lang="en-US" sz="2000" spc="-10" dirty="0">
                <a:solidFill>
                  <a:schemeClr val="tx1">
                    <a:lumMod val="95000"/>
                    <a:lumOff val="5000"/>
                  </a:schemeClr>
                </a:solidFill>
                <a:cs typeface="Century Gothic"/>
              </a:rPr>
              <a:t>relayed  </a:t>
            </a:r>
            <a:r>
              <a:rPr lang="en-US" sz="2000" spc="-6" dirty="0">
                <a:solidFill>
                  <a:schemeClr val="tx1">
                    <a:lumMod val="95000"/>
                    <a:lumOff val="5000"/>
                  </a:schemeClr>
                </a:solidFill>
                <a:cs typeface="Century Gothic"/>
              </a:rPr>
              <a:t>through the</a:t>
            </a:r>
            <a:r>
              <a:rPr lang="en-US" sz="2000" spc="-77" dirty="0">
                <a:solidFill>
                  <a:schemeClr val="tx1">
                    <a:lumMod val="95000"/>
                    <a:lumOff val="5000"/>
                  </a:schemeClr>
                </a:solidFill>
                <a:cs typeface="Century Gothic"/>
              </a:rPr>
              <a:t> </a:t>
            </a:r>
            <a:r>
              <a:rPr lang="en-US" sz="2000" dirty="0">
                <a:solidFill>
                  <a:schemeClr val="tx1">
                    <a:lumMod val="95000"/>
                    <a:lumOff val="5000"/>
                  </a:schemeClr>
                </a:solidFill>
                <a:cs typeface="Century Gothic"/>
              </a:rPr>
              <a:t>server</a:t>
            </a:r>
          </a:p>
          <a:p>
            <a:pPr marL="685167" marR="5295" lvl="1">
              <a:lnSpc>
                <a:spcPct val="150000"/>
              </a:lnSpc>
              <a:spcBef>
                <a:spcPts val="125"/>
              </a:spcBef>
            </a:pPr>
            <a:r>
              <a:rPr lang="en-US" sz="2000" spc="-6" dirty="0">
                <a:solidFill>
                  <a:schemeClr val="tx1">
                    <a:lumMod val="95000"/>
                    <a:lumOff val="5000"/>
                  </a:schemeClr>
                </a:solidFill>
                <a:cs typeface="Century Gothic"/>
              </a:rPr>
              <a:t>Clients </a:t>
            </a:r>
            <a:r>
              <a:rPr lang="en-US" sz="2000" spc="-13" dirty="0">
                <a:solidFill>
                  <a:schemeClr val="tx1">
                    <a:lumMod val="95000"/>
                    <a:lumOff val="5000"/>
                  </a:schemeClr>
                </a:solidFill>
                <a:cs typeface="Century Gothic"/>
              </a:rPr>
              <a:t>may </a:t>
            </a:r>
            <a:r>
              <a:rPr lang="en-US" sz="2000" spc="-10" dirty="0">
                <a:solidFill>
                  <a:schemeClr val="tx1">
                    <a:lumMod val="95000"/>
                    <a:lumOff val="5000"/>
                  </a:schemeClr>
                </a:solidFill>
                <a:cs typeface="Century Gothic"/>
              </a:rPr>
              <a:t>have </a:t>
            </a:r>
            <a:r>
              <a:rPr lang="en-US" sz="2000" spc="4" dirty="0">
                <a:solidFill>
                  <a:schemeClr val="tx1">
                    <a:lumMod val="95000"/>
                    <a:lumOff val="5000"/>
                  </a:schemeClr>
                </a:solidFill>
                <a:cs typeface="Century Gothic"/>
              </a:rPr>
              <a:t>to</a:t>
            </a:r>
            <a:r>
              <a:rPr lang="en-US" sz="2000" spc="-90" dirty="0">
                <a:solidFill>
                  <a:schemeClr val="tx1">
                    <a:lumMod val="95000"/>
                    <a:lumOff val="5000"/>
                  </a:schemeClr>
                </a:solidFill>
                <a:cs typeface="Century Gothic"/>
              </a:rPr>
              <a:t> </a:t>
            </a:r>
            <a:r>
              <a:rPr lang="en-US" sz="2000" spc="-4" dirty="0">
                <a:solidFill>
                  <a:schemeClr val="tx1">
                    <a:lumMod val="95000"/>
                    <a:lumOff val="5000"/>
                  </a:schemeClr>
                </a:solidFill>
                <a:cs typeface="Century Gothic"/>
              </a:rPr>
              <a:t>poll  </a:t>
            </a:r>
            <a:r>
              <a:rPr lang="en-US" sz="2000" spc="-6" dirty="0">
                <a:solidFill>
                  <a:schemeClr val="tx1">
                    <a:lumMod val="95000"/>
                    <a:lumOff val="5000"/>
                  </a:schemeClr>
                </a:solidFill>
                <a:cs typeface="Century Gothic"/>
              </a:rPr>
              <a:t>the </a:t>
            </a:r>
            <a:r>
              <a:rPr lang="en-US" sz="2000" dirty="0">
                <a:solidFill>
                  <a:schemeClr val="tx1">
                    <a:lumMod val="95000"/>
                    <a:lumOff val="5000"/>
                  </a:schemeClr>
                </a:solidFill>
                <a:cs typeface="Century Gothic"/>
              </a:rPr>
              <a:t>server </a:t>
            </a:r>
            <a:r>
              <a:rPr lang="en-US" sz="2000" spc="6" dirty="0">
                <a:solidFill>
                  <a:schemeClr val="tx1">
                    <a:lumMod val="95000"/>
                    <a:lumOff val="5000"/>
                  </a:schemeClr>
                </a:solidFill>
                <a:cs typeface="Century Gothic"/>
              </a:rPr>
              <a:t>for</a:t>
            </a:r>
            <a:r>
              <a:rPr lang="en-US" sz="2000" spc="-83" dirty="0">
                <a:solidFill>
                  <a:schemeClr val="tx1">
                    <a:lumMod val="95000"/>
                    <a:lumOff val="5000"/>
                  </a:schemeClr>
                </a:solidFill>
                <a:cs typeface="Century Gothic"/>
              </a:rPr>
              <a:t> </a:t>
            </a:r>
            <a:r>
              <a:rPr lang="en-US" sz="2000" spc="-10" dirty="0">
                <a:solidFill>
                  <a:schemeClr val="tx1">
                    <a:lumMod val="95000"/>
                    <a:lumOff val="5000"/>
                  </a:schemeClr>
                </a:solidFill>
                <a:cs typeface="Century Gothic"/>
              </a:rPr>
              <a:t>messages</a:t>
            </a:r>
            <a:endParaRPr lang="en-US" sz="2000" dirty="0">
              <a:solidFill>
                <a:schemeClr val="tx1">
                  <a:lumMod val="95000"/>
                  <a:lumOff val="5000"/>
                </a:schemeClr>
              </a:solidFill>
              <a:cs typeface="Century Gothic"/>
            </a:endParaRPr>
          </a:p>
          <a:p>
            <a:pPr marR="218307" algn="just">
              <a:lnSpc>
                <a:spcPct val="150000"/>
              </a:lnSpc>
              <a:spcBef>
                <a:spcPts val="96"/>
              </a:spcBef>
              <a:buFont typeface="Courier New" panose="02070309020205020404" pitchFamily="49" charset="0"/>
              <a:buChar char="o"/>
              <a:tabLst>
                <a:tab pos="154770" algn="l"/>
              </a:tabLst>
            </a:pPr>
            <a:r>
              <a:rPr lang="en-US" dirty="0">
                <a:solidFill>
                  <a:schemeClr val="tx1">
                    <a:lumMod val="95000"/>
                    <a:lumOff val="5000"/>
                  </a:schemeClr>
                </a:solidFill>
                <a:cs typeface="Century Gothic"/>
              </a:rPr>
              <a:t>System</a:t>
            </a:r>
            <a:r>
              <a:rPr lang="en-US" spc="-83" dirty="0">
                <a:solidFill>
                  <a:schemeClr val="tx1">
                    <a:lumMod val="95000"/>
                    <a:lumOff val="5000"/>
                  </a:schemeClr>
                </a:solidFill>
                <a:cs typeface="Century Gothic"/>
              </a:rPr>
              <a:t> </a:t>
            </a:r>
            <a:r>
              <a:rPr lang="en-US" dirty="0">
                <a:solidFill>
                  <a:schemeClr val="tx1">
                    <a:lumMod val="95000"/>
                    <a:lumOff val="5000"/>
                  </a:schemeClr>
                </a:solidFill>
                <a:cs typeface="Century Gothic"/>
              </a:rPr>
              <a:t>can</a:t>
            </a:r>
            <a:r>
              <a:rPr lang="en-US" spc="-80" dirty="0">
                <a:solidFill>
                  <a:schemeClr val="tx1">
                    <a:lumMod val="95000"/>
                    <a:lumOff val="5000"/>
                  </a:schemeClr>
                </a:solidFill>
                <a:cs typeface="Century Gothic"/>
              </a:rPr>
              <a:t> </a:t>
            </a:r>
            <a:r>
              <a:rPr lang="en-US" spc="-6" dirty="0">
                <a:solidFill>
                  <a:schemeClr val="tx1">
                    <a:lumMod val="95000"/>
                    <a:lumOff val="5000"/>
                  </a:schemeClr>
                </a:solidFill>
                <a:cs typeface="Century Gothic"/>
              </a:rPr>
              <a:t>survive  failure </a:t>
            </a:r>
            <a:r>
              <a:rPr lang="en-US" dirty="0">
                <a:solidFill>
                  <a:schemeClr val="tx1">
                    <a:lumMod val="95000"/>
                    <a:lumOff val="5000"/>
                  </a:schemeClr>
                </a:solidFill>
                <a:cs typeface="Century Gothic"/>
              </a:rPr>
              <a:t>of </a:t>
            </a:r>
            <a:r>
              <a:rPr lang="en-US" spc="-13" dirty="0">
                <a:solidFill>
                  <a:schemeClr val="tx1">
                    <a:lumMod val="95000"/>
                    <a:lumOff val="5000"/>
                  </a:schemeClr>
                </a:solidFill>
                <a:cs typeface="Century Gothic"/>
              </a:rPr>
              <a:t>individual  </a:t>
            </a:r>
            <a:r>
              <a:rPr lang="en-US" dirty="0">
                <a:solidFill>
                  <a:schemeClr val="tx1">
                    <a:lumMod val="95000"/>
                    <a:lumOff val="5000"/>
                  </a:schemeClr>
                </a:solidFill>
                <a:cs typeface="Century Gothic"/>
              </a:rPr>
              <a:t>clients </a:t>
            </a:r>
            <a:r>
              <a:rPr lang="en-US" spc="4" dirty="0">
                <a:solidFill>
                  <a:schemeClr val="tx1">
                    <a:lumMod val="95000"/>
                    <a:lumOff val="5000"/>
                  </a:schemeClr>
                </a:solidFill>
                <a:cs typeface="Century Gothic"/>
              </a:rPr>
              <a:t>but </a:t>
            </a:r>
            <a:r>
              <a:rPr lang="en-US" spc="-6" dirty="0">
                <a:solidFill>
                  <a:schemeClr val="tx1">
                    <a:lumMod val="95000"/>
                    <a:lumOff val="5000"/>
                  </a:schemeClr>
                </a:solidFill>
                <a:cs typeface="Century Gothic"/>
              </a:rPr>
              <a:t>the </a:t>
            </a:r>
            <a:r>
              <a:rPr lang="en-US" dirty="0">
                <a:solidFill>
                  <a:schemeClr val="tx1">
                    <a:lumMod val="95000"/>
                    <a:lumOff val="5000"/>
                  </a:schemeClr>
                </a:solidFill>
                <a:cs typeface="Century Gothic"/>
              </a:rPr>
              <a:t>server </a:t>
            </a:r>
            <a:r>
              <a:rPr lang="en-US" spc="-6" dirty="0">
                <a:solidFill>
                  <a:schemeClr val="tx1">
                    <a:lumMod val="95000"/>
                    <a:lumOff val="5000"/>
                  </a:schemeClr>
                </a:solidFill>
                <a:cs typeface="Century Gothic"/>
              </a:rPr>
              <a:t>is </a:t>
            </a:r>
            <a:r>
              <a:rPr lang="en-US" dirty="0">
                <a:solidFill>
                  <a:schemeClr val="tx1">
                    <a:lumMod val="95000"/>
                    <a:lumOff val="5000"/>
                  </a:schemeClr>
                </a:solidFill>
                <a:cs typeface="Century Gothic"/>
              </a:rPr>
              <a:t>a  </a:t>
            </a:r>
            <a:r>
              <a:rPr lang="en-US" spc="-10" dirty="0">
                <a:solidFill>
                  <a:schemeClr val="tx1">
                    <a:lumMod val="95000"/>
                    <a:lumOff val="5000"/>
                  </a:schemeClr>
                </a:solidFill>
                <a:cs typeface="Century Gothic"/>
              </a:rPr>
              <a:t>single </a:t>
            </a:r>
            <a:r>
              <a:rPr lang="en-US" spc="-6" dirty="0">
                <a:solidFill>
                  <a:schemeClr val="tx1">
                    <a:lumMod val="95000"/>
                    <a:lumOff val="5000"/>
                  </a:schemeClr>
                </a:solidFill>
                <a:cs typeface="Century Gothic"/>
              </a:rPr>
              <a:t>point </a:t>
            </a:r>
            <a:r>
              <a:rPr lang="en-US" dirty="0">
                <a:solidFill>
                  <a:schemeClr val="tx1">
                    <a:lumMod val="95000"/>
                    <a:lumOff val="5000"/>
                  </a:schemeClr>
                </a:solidFill>
                <a:cs typeface="Century Gothic"/>
              </a:rPr>
              <a:t>of</a:t>
            </a:r>
            <a:r>
              <a:rPr lang="en-US" spc="-38" dirty="0">
                <a:solidFill>
                  <a:schemeClr val="tx1">
                    <a:lumMod val="95000"/>
                    <a:lumOff val="5000"/>
                  </a:schemeClr>
                </a:solidFill>
                <a:cs typeface="Century Gothic"/>
              </a:rPr>
              <a:t> </a:t>
            </a:r>
            <a:r>
              <a:rPr lang="en-US" spc="-6" dirty="0">
                <a:solidFill>
                  <a:schemeClr val="tx1">
                    <a:lumMod val="95000"/>
                    <a:lumOff val="5000"/>
                  </a:schemeClr>
                </a:solidFill>
                <a:cs typeface="Century Gothic"/>
              </a:rPr>
              <a:t>failure</a:t>
            </a:r>
            <a:endParaRPr lang="en-US" dirty="0">
              <a:solidFill>
                <a:schemeClr val="tx1">
                  <a:lumMod val="95000"/>
                  <a:lumOff val="5000"/>
                </a:schemeClr>
              </a:solidFill>
              <a:cs typeface="Century Gothic"/>
            </a:endParaRPr>
          </a:p>
          <a:p>
            <a:pPr marR="218307" algn="just">
              <a:lnSpc>
                <a:spcPct val="150000"/>
              </a:lnSpc>
              <a:spcBef>
                <a:spcPts val="96"/>
              </a:spcBef>
              <a:buFont typeface="Courier New" panose="02070309020205020404" pitchFamily="49" charset="0"/>
              <a:buChar char="o"/>
              <a:tabLst>
                <a:tab pos="154770" algn="l"/>
              </a:tabLst>
            </a:pPr>
            <a:r>
              <a:rPr lang="en-US" spc="-4" dirty="0">
                <a:solidFill>
                  <a:schemeClr val="tx1">
                    <a:lumMod val="95000"/>
                    <a:lumOff val="5000"/>
                  </a:schemeClr>
                </a:solidFill>
                <a:cs typeface="Century Gothic"/>
              </a:rPr>
              <a:t>Inadequacies </a:t>
            </a:r>
            <a:r>
              <a:rPr lang="en-US" dirty="0">
                <a:solidFill>
                  <a:schemeClr val="tx1">
                    <a:lumMod val="95000"/>
                    <a:lumOff val="5000"/>
                  </a:schemeClr>
                </a:solidFill>
                <a:cs typeface="Century Gothic"/>
              </a:rPr>
              <a:t>of </a:t>
            </a:r>
            <a:r>
              <a:rPr lang="en-US" spc="-13" dirty="0">
                <a:solidFill>
                  <a:schemeClr val="tx1">
                    <a:lumMod val="95000"/>
                    <a:lumOff val="5000"/>
                  </a:schemeClr>
                </a:solidFill>
                <a:cs typeface="Century Gothic"/>
              </a:rPr>
              <a:t>network  </a:t>
            </a:r>
            <a:r>
              <a:rPr lang="en-US" spc="-4" dirty="0">
                <a:solidFill>
                  <a:schemeClr val="tx1">
                    <a:lumMod val="95000"/>
                    <a:lumOff val="5000"/>
                  </a:schemeClr>
                </a:solidFill>
                <a:latin typeface="Calibri" panose="020F0502020204030204" pitchFamily="34" charset="0"/>
                <a:cs typeface="Century Gothic"/>
              </a:rPr>
              <a:t>connections (i.e. </a:t>
            </a:r>
            <a:r>
              <a:rPr lang="en-US" spc="-6" dirty="0">
                <a:solidFill>
                  <a:schemeClr val="tx1">
                    <a:lumMod val="95000"/>
                    <a:lumOff val="5000"/>
                  </a:schemeClr>
                </a:solidFill>
                <a:latin typeface="Calibri" panose="020F0502020204030204" pitchFamily="34" charset="0"/>
                <a:cs typeface="Century Gothic"/>
              </a:rPr>
              <a:t>Internet  </a:t>
            </a:r>
            <a:r>
              <a:rPr lang="en-US" spc="-4" dirty="0">
                <a:solidFill>
                  <a:schemeClr val="tx1">
                    <a:lumMod val="95000"/>
                    <a:lumOff val="5000"/>
                  </a:schemeClr>
                </a:solidFill>
                <a:latin typeface="Calibri" panose="020F0502020204030204" pitchFamily="34" charset="0"/>
                <a:cs typeface="Century Gothic"/>
              </a:rPr>
              <a:t>connections) </a:t>
            </a:r>
            <a:r>
              <a:rPr lang="en-US" spc="-10" dirty="0">
                <a:solidFill>
                  <a:schemeClr val="tx1">
                    <a:lumMod val="95000"/>
                    <a:lumOff val="5000"/>
                  </a:schemeClr>
                </a:solidFill>
                <a:latin typeface="Calibri" panose="020F0502020204030204" pitchFamily="34" charset="0"/>
                <a:cs typeface="Century Gothic"/>
              </a:rPr>
              <a:t>will </a:t>
            </a:r>
            <a:r>
              <a:rPr lang="en-US" spc="-6" dirty="0">
                <a:solidFill>
                  <a:schemeClr val="tx1">
                    <a:lumMod val="95000"/>
                    <a:lumOff val="5000"/>
                  </a:schemeClr>
                </a:solidFill>
                <a:latin typeface="Calibri" panose="020F0502020204030204" pitchFamily="34" charset="0"/>
                <a:cs typeface="Century Gothic"/>
              </a:rPr>
              <a:t>give  some </a:t>
            </a:r>
            <a:r>
              <a:rPr lang="en-US" spc="-4" dirty="0">
                <a:solidFill>
                  <a:schemeClr val="tx1">
                    <a:lumMod val="95000"/>
                    <a:lumOff val="5000"/>
                  </a:schemeClr>
                </a:solidFill>
                <a:latin typeface="Calibri" panose="020F0502020204030204" pitchFamily="34" charset="0"/>
                <a:cs typeface="Century Gothic"/>
              </a:rPr>
              <a:t>clients </a:t>
            </a:r>
            <a:r>
              <a:rPr lang="en-US" dirty="0">
                <a:solidFill>
                  <a:schemeClr val="tx1">
                    <a:lumMod val="95000"/>
                    <a:lumOff val="5000"/>
                  </a:schemeClr>
                </a:solidFill>
                <a:latin typeface="Calibri" panose="020F0502020204030204" pitchFamily="34" charset="0"/>
                <a:cs typeface="Century Gothic"/>
              </a:rPr>
              <a:t>an  </a:t>
            </a:r>
            <a:r>
              <a:rPr lang="en-US" spc="-4" dirty="0">
                <a:solidFill>
                  <a:schemeClr val="tx1">
                    <a:lumMod val="95000"/>
                    <a:lumOff val="5000"/>
                  </a:schemeClr>
                </a:solidFill>
                <a:latin typeface="Calibri" panose="020F0502020204030204" pitchFamily="34" charset="0"/>
                <a:cs typeface="Century Gothic"/>
              </a:rPr>
              <a:t>advantage</a:t>
            </a:r>
            <a:endParaRPr lang="en-US" dirty="0">
              <a:solidFill>
                <a:schemeClr val="tx1">
                  <a:lumMod val="95000"/>
                  <a:lumOff val="5000"/>
                </a:schemeClr>
              </a:solidFill>
              <a:latin typeface="Calibri" panose="020F0502020204030204" pitchFamily="34" charset="0"/>
              <a:cs typeface="Century Gothic"/>
            </a:endParaRPr>
          </a:p>
        </p:txBody>
      </p:sp>
      <p:sp>
        <p:nvSpPr>
          <p:cNvPr id="14" name="object 12"/>
          <p:cNvSpPr/>
          <p:nvPr/>
        </p:nvSpPr>
        <p:spPr>
          <a:xfrm>
            <a:off x="8494213" y="2370810"/>
            <a:ext cx="1273459" cy="756128"/>
          </a:xfrm>
          <a:prstGeom prst="rect">
            <a:avLst/>
          </a:prstGeom>
          <a:blipFill>
            <a:blip r:embed="rId3" cstate="print"/>
            <a:stretch>
              <a:fillRect/>
            </a:stretch>
          </a:blipFill>
        </p:spPr>
        <p:txBody>
          <a:bodyPr wrap="square" lIns="0" tIns="0" rIns="0" bIns="0" rtlCol="0"/>
          <a:lstStyle/>
          <a:p>
            <a:endParaRPr sz="1154"/>
          </a:p>
        </p:txBody>
      </p:sp>
      <p:sp>
        <p:nvSpPr>
          <p:cNvPr id="15" name="object 13"/>
          <p:cNvSpPr txBox="1"/>
          <p:nvPr/>
        </p:nvSpPr>
        <p:spPr>
          <a:xfrm>
            <a:off x="8030021" y="2303831"/>
            <a:ext cx="854609" cy="155867"/>
          </a:xfrm>
          <a:prstGeom prst="rect">
            <a:avLst/>
          </a:prstGeom>
        </p:spPr>
        <p:txBody>
          <a:bodyPr vert="horz" wrap="square" lIns="0" tIns="7738" rIns="0" bIns="0" rtlCol="0">
            <a:spAutoFit/>
          </a:bodyPr>
          <a:lstStyle/>
          <a:p>
            <a:pPr>
              <a:spcBef>
                <a:spcPts val="61"/>
              </a:spcBef>
            </a:pPr>
            <a:r>
              <a:rPr sz="962" spc="4" dirty="0">
                <a:solidFill>
                  <a:srgbClr val="F0EECF"/>
                </a:solidFill>
                <a:latin typeface="Book Antiqua"/>
                <a:cs typeface="Book Antiqua"/>
              </a:rPr>
              <a:t>S</a:t>
            </a:r>
            <a:r>
              <a:rPr sz="962" spc="-13" dirty="0">
                <a:solidFill>
                  <a:srgbClr val="F0EECF"/>
                </a:solidFill>
                <a:latin typeface="Book Antiqua"/>
                <a:cs typeface="Book Antiqua"/>
              </a:rPr>
              <a:t>e</a:t>
            </a:r>
            <a:r>
              <a:rPr sz="962" dirty="0">
                <a:solidFill>
                  <a:srgbClr val="F0EECF"/>
                </a:solidFill>
                <a:latin typeface="Book Antiqua"/>
                <a:cs typeface="Book Antiqua"/>
              </a:rPr>
              <a:t>r</a:t>
            </a:r>
            <a:r>
              <a:rPr sz="962" spc="-32" dirty="0">
                <a:solidFill>
                  <a:srgbClr val="F0EECF"/>
                </a:solidFill>
                <a:latin typeface="Book Antiqua"/>
                <a:cs typeface="Book Antiqua"/>
              </a:rPr>
              <a:t>v</a:t>
            </a:r>
            <a:r>
              <a:rPr sz="962" spc="-13" dirty="0">
                <a:solidFill>
                  <a:srgbClr val="F0EECF"/>
                </a:solidFill>
                <a:latin typeface="Book Antiqua"/>
                <a:cs typeface="Book Antiqua"/>
              </a:rPr>
              <a:t>e</a:t>
            </a:r>
            <a:r>
              <a:rPr sz="962" dirty="0">
                <a:solidFill>
                  <a:srgbClr val="F0EECF"/>
                </a:solidFill>
                <a:latin typeface="Book Antiqua"/>
                <a:cs typeface="Book Antiqua"/>
              </a:rPr>
              <a:t>r</a:t>
            </a:r>
            <a:endParaRPr sz="962">
              <a:latin typeface="Book Antiqua"/>
              <a:cs typeface="Book Antiqua"/>
            </a:endParaRPr>
          </a:p>
        </p:txBody>
      </p:sp>
      <p:sp>
        <p:nvSpPr>
          <p:cNvPr id="16" name="object 14"/>
          <p:cNvSpPr/>
          <p:nvPr/>
        </p:nvSpPr>
        <p:spPr>
          <a:xfrm>
            <a:off x="7303751" y="1528567"/>
            <a:ext cx="1452539" cy="756123"/>
          </a:xfrm>
          <a:prstGeom prst="rect">
            <a:avLst/>
          </a:prstGeom>
          <a:blipFill>
            <a:blip r:embed="rId4" cstate="print"/>
            <a:stretch>
              <a:fillRect/>
            </a:stretch>
          </a:blipFill>
        </p:spPr>
        <p:txBody>
          <a:bodyPr wrap="square" lIns="0" tIns="0" rIns="0" bIns="0" rtlCol="0"/>
          <a:lstStyle/>
          <a:p>
            <a:endParaRPr sz="1154"/>
          </a:p>
        </p:txBody>
      </p:sp>
      <p:sp>
        <p:nvSpPr>
          <p:cNvPr id="17" name="object 15"/>
          <p:cNvSpPr/>
          <p:nvPr/>
        </p:nvSpPr>
        <p:spPr>
          <a:xfrm>
            <a:off x="9387379" y="1457785"/>
            <a:ext cx="1452539" cy="756123"/>
          </a:xfrm>
          <a:prstGeom prst="rect">
            <a:avLst/>
          </a:prstGeom>
          <a:blipFill>
            <a:blip r:embed="rId5" cstate="print"/>
            <a:stretch>
              <a:fillRect/>
            </a:stretch>
          </a:blipFill>
        </p:spPr>
        <p:txBody>
          <a:bodyPr wrap="square" lIns="0" tIns="0" rIns="0" bIns="0" rtlCol="0"/>
          <a:lstStyle/>
          <a:p>
            <a:endParaRPr sz="1154"/>
          </a:p>
        </p:txBody>
      </p:sp>
      <p:sp>
        <p:nvSpPr>
          <p:cNvPr id="19" name="object 17"/>
          <p:cNvSpPr/>
          <p:nvPr/>
        </p:nvSpPr>
        <p:spPr>
          <a:xfrm>
            <a:off x="9415503" y="3226134"/>
            <a:ext cx="1452538" cy="756119"/>
          </a:xfrm>
          <a:prstGeom prst="rect">
            <a:avLst/>
          </a:prstGeom>
          <a:blipFill>
            <a:blip r:embed="rId6" cstate="print"/>
            <a:stretch>
              <a:fillRect/>
            </a:stretch>
          </a:blipFill>
        </p:spPr>
        <p:txBody>
          <a:bodyPr wrap="square" lIns="0" tIns="0" rIns="0" bIns="0" rtlCol="0"/>
          <a:lstStyle/>
          <a:p>
            <a:endParaRPr sz="1154"/>
          </a:p>
        </p:txBody>
      </p:sp>
      <p:sp>
        <p:nvSpPr>
          <p:cNvPr id="21" name="object 19"/>
          <p:cNvSpPr/>
          <p:nvPr/>
        </p:nvSpPr>
        <p:spPr>
          <a:xfrm>
            <a:off x="7365296" y="3229155"/>
            <a:ext cx="1452538" cy="756119"/>
          </a:xfrm>
          <a:prstGeom prst="rect">
            <a:avLst/>
          </a:prstGeom>
          <a:blipFill>
            <a:blip r:embed="rId7" cstate="print"/>
            <a:stretch>
              <a:fillRect/>
            </a:stretch>
          </a:blipFill>
        </p:spPr>
        <p:txBody>
          <a:bodyPr wrap="square" lIns="0" tIns="0" rIns="0" bIns="0" rtlCol="0"/>
          <a:lstStyle/>
          <a:p>
            <a:endParaRPr sz="1154"/>
          </a:p>
        </p:txBody>
      </p:sp>
      <p:sp>
        <p:nvSpPr>
          <p:cNvPr id="22" name="object 20"/>
          <p:cNvSpPr txBox="1"/>
          <p:nvPr/>
        </p:nvSpPr>
        <p:spPr>
          <a:xfrm>
            <a:off x="7440240" y="2701032"/>
            <a:ext cx="1024737" cy="155867"/>
          </a:xfrm>
          <a:prstGeom prst="rect">
            <a:avLst/>
          </a:prstGeom>
        </p:spPr>
        <p:txBody>
          <a:bodyPr vert="horz" wrap="square" lIns="0" tIns="7738" rIns="0" bIns="0" rtlCol="0">
            <a:spAutoFit/>
          </a:bodyPr>
          <a:lstStyle/>
          <a:p>
            <a:pPr>
              <a:spcBef>
                <a:spcPts val="61"/>
              </a:spcBef>
            </a:pPr>
            <a:r>
              <a:rPr sz="962" spc="-6" dirty="0">
                <a:solidFill>
                  <a:srgbClr val="F0EECF"/>
                </a:solidFill>
                <a:latin typeface="Book Antiqua"/>
                <a:cs typeface="Book Antiqua"/>
              </a:rPr>
              <a:t>Client</a:t>
            </a:r>
            <a:r>
              <a:rPr sz="962" spc="-80" dirty="0">
                <a:solidFill>
                  <a:srgbClr val="F0EECF"/>
                </a:solidFill>
                <a:latin typeface="Book Antiqua"/>
                <a:cs typeface="Book Antiqua"/>
              </a:rPr>
              <a:t> </a:t>
            </a:r>
            <a:r>
              <a:rPr sz="962" dirty="0">
                <a:solidFill>
                  <a:srgbClr val="F0EECF"/>
                </a:solidFill>
                <a:latin typeface="Book Antiqua"/>
                <a:cs typeface="Book Antiqua"/>
              </a:rPr>
              <a:t>4</a:t>
            </a:r>
            <a:endParaRPr sz="962" dirty="0">
              <a:latin typeface="Book Antiqua"/>
              <a:cs typeface="Book Antiqua"/>
            </a:endParaRPr>
          </a:p>
        </p:txBody>
      </p:sp>
      <p:sp>
        <p:nvSpPr>
          <p:cNvPr id="23" name="object 21"/>
          <p:cNvSpPr/>
          <p:nvPr/>
        </p:nvSpPr>
        <p:spPr>
          <a:xfrm>
            <a:off x="8234390" y="2346882"/>
            <a:ext cx="258671" cy="258671"/>
          </a:xfrm>
          <a:prstGeom prst="rect">
            <a:avLst/>
          </a:prstGeom>
          <a:blipFill>
            <a:blip r:embed="rId8" cstate="print"/>
            <a:stretch>
              <a:fillRect/>
            </a:stretch>
          </a:blipFill>
        </p:spPr>
        <p:txBody>
          <a:bodyPr wrap="square" lIns="0" tIns="0" rIns="0" bIns="0" rtlCol="0"/>
          <a:lstStyle/>
          <a:p>
            <a:endParaRPr sz="1154"/>
          </a:p>
        </p:txBody>
      </p:sp>
      <p:sp>
        <p:nvSpPr>
          <p:cNvPr id="24" name="object 22"/>
          <p:cNvSpPr/>
          <p:nvPr/>
        </p:nvSpPr>
        <p:spPr>
          <a:xfrm>
            <a:off x="9792651" y="2910314"/>
            <a:ext cx="258671" cy="258671"/>
          </a:xfrm>
          <a:prstGeom prst="rect">
            <a:avLst/>
          </a:prstGeom>
          <a:blipFill>
            <a:blip r:embed="rId9" cstate="print"/>
            <a:stretch>
              <a:fillRect/>
            </a:stretch>
          </a:blipFill>
        </p:spPr>
        <p:txBody>
          <a:bodyPr wrap="square" lIns="0" tIns="0" rIns="0" bIns="0" rtlCol="0"/>
          <a:lstStyle/>
          <a:p>
            <a:endParaRPr sz="1154"/>
          </a:p>
        </p:txBody>
      </p:sp>
      <p:sp>
        <p:nvSpPr>
          <p:cNvPr id="25" name="object 23"/>
          <p:cNvSpPr/>
          <p:nvPr/>
        </p:nvSpPr>
        <p:spPr>
          <a:xfrm>
            <a:off x="9770517" y="2284690"/>
            <a:ext cx="179079" cy="298467"/>
          </a:xfrm>
          <a:prstGeom prst="rect">
            <a:avLst/>
          </a:prstGeom>
          <a:blipFill>
            <a:blip r:embed="rId10" cstate="print"/>
            <a:stretch>
              <a:fillRect/>
            </a:stretch>
          </a:blipFill>
        </p:spPr>
        <p:txBody>
          <a:bodyPr wrap="square" lIns="0" tIns="0" rIns="0" bIns="0" rtlCol="0"/>
          <a:lstStyle/>
          <a:p>
            <a:endParaRPr sz="1154"/>
          </a:p>
        </p:txBody>
      </p:sp>
      <p:sp>
        <p:nvSpPr>
          <p:cNvPr id="26" name="object 24"/>
          <p:cNvSpPr/>
          <p:nvPr/>
        </p:nvSpPr>
        <p:spPr>
          <a:xfrm>
            <a:off x="8255170" y="2934055"/>
            <a:ext cx="258671" cy="278570"/>
          </a:xfrm>
          <a:prstGeom prst="rect">
            <a:avLst/>
          </a:prstGeom>
          <a:blipFill>
            <a:blip r:embed="rId11" cstate="print"/>
            <a:stretch>
              <a:fillRect/>
            </a:stretch>
          </a:blipFill>
        </p:spPr>
        <p:txBody>
          <a:bodyPr wrap="square" lIns="0" tIns="0" rIns="0" bIns="0" rtlCol="0"/>
          <a:lstStyle/>
          <a:p>
            <a:endParaRPr sz="1154"/>
          </a:p>
        </p:txBody>
      </p:sp>
    </p:spTree>
    <p:extLst>
      <p:ext uri="{BB962C8B-B14F-4D97-AF65-F5344CB8AC3E}">
        <p14:creationId xmlns:p14="http://schemas.microsoft.com/office/powerpoint/2010/main" val="3216434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Socket.io</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482842" y="1293493"/>
            <a:ext cx="9246631" cy="5524166"/>
          </a:xfrm>
          <a:prstGeom prst="rect">
            <a:avLst/>
          </a:prstGeom>
        </p:spPr>
      </p:pic>
    </p:spTree>
    <p:extLst>
      <p:ext uri="{BB962C8B-B14F-4D97-AF65-F5344CB8AC3E}">
        <p14:creationId xmlns:p14="http://schemas.microsoft.com/office/powerpoint/2010/main" val="2644245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Eureca.io</a:t>
            </a:r>
          </a:p>
        </p:txBody>
      </p:sp>
      <p:pic>
        <p:nvPicPr>
          <p:cNvPr id="4" name="Picture 3"/>
          <p:cNvPicPr>
            <a:picLocks noChangeAspect="1"/>
          </p:cNvPicPr>
          <p:nvPr/>
        </p:nvPicPr>
        <p:blipFill>
          <a:blip r:embed="rId3"/>
          <a:stretch>
            <a:fillRect/>
          </a:stretch>
        </p:blipFill>
        <p:spPr>
          <a:xfrm>
            <a:off x="1381846" y="1423467"/>
            <a:ext cx="9485939" cy="5147953"/>
          </a:xfrm>
          <a:prstGeom prst="rect">
            <a:avLst/>
          </a:prstGeom>
        </p:spPr>
      </p:pic>
    </p:spTree>
    <p:extLst>
      <p:ext uri="{BB962C8B-B14F-4D97-AF65-F5344CB8AC3E}">
        <p14:creationId xmlns:p14="http://schemas.microsoft.com/office/powerpoint/2010/main" val="2370126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BF29-1808-4F28-98BB-913C7C03482F}"/>
              </a:ext>
            </a:extLst>
          </p:cNvPr>
          <p:cNvSpPr>
            <a:spLocks noGrp="1"/>
          </p:cNvSpPr>
          <p:nvPr>
            <p:ph type="title"/>
          </p:nvPr>
        </p:nvSpPr>
        <p:spPr/>
        <p:txBody>
          <a:bodyPr/>
          <a:lstStyle/>
          <a:p>
            <a:r>
              <a:rPr lang="en-US" dirty="0"/>
              <a:t>Unity References</a:t>
            </a:r>
            <a:endParaRPr lang="en-GB" dirty="0"/>
          </a:p>
        </p:txBody>
      </p:sp>
      <p:sp>
        <p:nvSpPr>
          <p:cNvPr id="3" name="Content Placeholder 2">
            <a:extLst>
              <a:ext uri="{FF2B5EF4-FFF2-40B4-BE49-F238E27FC236}">
                <a16:creationId xmlns:a16="http://schemas.microsoft.com/office/drawing/2014/main" id="{9AEADFC2-FBEC-4966-BD17-22E84919ACAF}"/>
              </a:ext>
            </a:extLst>
          </p:cNvPr>
          <p:cNvSpPr>
            <a:spLocks noGrp="1"/>
          </p:cNvSpPr>
          <p:nvPr>
            <p:ph idx="1"/>
          </p:nvPr>
        </p:nvSpPr>
        <p:spPr/>
        <p:txBody>
          <a:bodyPr>
            <a:normAutofit/>
          </a:bodyPr>
          <a:lstStyle/>
          <a:p>
            <a:r>
              <a:rPr lang="en-GB" dirty="0">
                <a:hlinkClick r:id="rId2"/>
              </a:rPr>
              <a:t>https://unity.com/products/netcode</a:t>
            </a:r>
            <a:endParaRPr lang="en-GB" dirty="0"/>
          </a:p>
          <a:p>
            <a:r>
              <a:rPr lang="en-GB" dirty="0">
                <a:hlinkClick r:id="rId3"/>
              </a:rPr>
              <a:t>https://docs-multiplayer.unity3d.com/netcode/current/about/index.html</a:t>
            </a:r>
            <a:endParaRPr lang="en-GB" dirty="0"/>
          </a:p>
          <a:p>
            <a:r>
              <a:rPr lang="en-GB" dirty="0">
                <a:hlinkClick r:id="rId4"/>
              </a:rPr>
              <a:t>https://www.youtube.com/watch?v=3yuBOB3VrCk&amp;t=2399s</a:t>
            </a:r>
            <a:endParaRPr lang="en-GB" dirty="0"/>
          </a:p>
          <a:p>
            <a:endParaRPr lang="en-GB" dirty="0"/>
          </a:p>
        </p:txBody>
      </p:sp>
    </p:spTree>
    <p:extLst>
      <p:ext uri="{BB962C8B-B14F-4D97-AF65-F5344CB8AC3E}">
        <p14:creationId xmlns:p14="http://schemas.microsoft.com/office/powerpoint/2010/main" val="1979469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BF29-1808-4F28-98BB-913C7C03482F}"/>
              </a:ext>
            </a:extLst>
          </p:cNvPr>
          <p:cNvSpPr>
            <a:spLocks noGrp="1"/>
          </p:cNvSpPr>
          <p:nvPr>
            <p:ph type="title"/>
          </p:nvPr>
        </p:nvSpPr>
        <p:spPr/>
        <p:txBody>
          <a:bodyPr/>
          <a:lstStyle/>
          <a:p>
            <a:r>
              <a:rPr lang="en-US" dirty="0"/>
              <a:t>Unity References</a:t>
            </a:r>
            <a:endParaRPr lang="en-GB" dirty="0"/>
          </a:p>
        </p:txBody>
      </p:sp>
      <p:sp>
        <p:nvSpPr>
          <p:cNvPr id="3" name="Content Placeholder 2">
            <a:extLst>
              <a:ext uri="{FF2B5EF4-FFF2-40B4-BE49-F238E27FC236}">
                <a16:creationId xmlns:a16="http://schemas.microsoft.com/office/drawing/2014/main" id="{9AEADFC2-FBEC-4966-BD17-22E84919ACAF}"/>
              </a:ext>
            </a:extLst>
          </p:cNvPr>
          <p:cNvSpPr>
            <a:spLocks noGrp="1"/>
          </p:cNvSpPr>
          <p:nvPr>
            <p:ph idx="1"/>
          </p:nvPr>
        </p:nvSpPr>
        <p:spPr/>
        <p:txBody>
          <a:bodyPr>
            <a:normAutofit/>
          </a:bodyPr>
          <a:lstStyle/>
          <a:p>
            <a:r>
              <a:rPr lang="en-GB" dirty="0"/>
              <a:t>https://docs-multiplayer.unity3d.com/?_ga=2.194741293.1083482244.1631699016-267985189.1628853210</a:t>
            </a:r>
          </a:p>
          <a:p>
            <a:r>
              <a:rPr lang="en-GB" dirty="0"/>
              <a:t>https://docs-multiplayer.unity3d.com/docs/learn/rpcvnetvar/index.html</a:t>
            </a:r>
          </a:p>
          <a:p>
            <a:r>
              <a:rPr lang="en-GB" dirty="0">
                <a:hlinkClick r:id="rId2"/>
              </a:rPr>
              <a:t>https://www.youtube.com/watch?v=Y3dKKJwQ8hU</a:t>
            </a:r>
            <a:r>
              <a:rPr lang="en-GB" dirty="0"/>
              <a:t> </a:t>
            </a:r>
            <a:r>
              <a:rPr lang="en-GB" dirty="0" err="1"/>
              <a:t>mlapi</a:t>
            </a:r>
            <a:r>
              <a:rPr lang="en-GB" dirty="0"/>
              <a:t> new </a:t>
            </a:r>
            <a:r>
              <a:rPr lang="en-GB" dirty="0">
                <a:hlinkClick r:id="rId3"/>
              </a:rPr>
              <a:t>https://gamedevacademy.org/unity-mlapi-tutorial/</a:t>
            </a:r>
            <a:r>
              <a:rPr lang="en-GB" dirty="0"/>
              <a:t> (</a:t>
            </a:r>
            <a:r>
              <a:rPr lang="en-GB" dirty="0" err="1"/>
              <a:t>Youtube</a:t>
            </a:r>
            <a:r>
              <a:rPr lang="en-GB" dirty="0"/>
              <a:t> </a:t>
            </a:r>
            <a:r>
              <a:rPr lang="en-GB" b="0" i="0" dirty="0">
                <a:solidFill>
                  <a:srgbClr val="030303"/>
                </a:solidFill>
                <a:effectLst/>
                <a:latin typeface="Roboto" panose="02000000000000000000" pitchFamily="2" charset="0"/>
              </a:rPr>
              <a:t>Dapper Dino)</a:t>
            </a:r>
            <a:endParaRPr lang="en-GB" dirty="0"/>
          </a:p>
          <a:p>
            <a:r>
              <a:rPr lang="en-GB" dirty="0">
                <a:hlinkClick r:id="rId4"/>
              </a:rPr>
              <a:t>https://docs.unity3d.com/2021.1/Documentation/Manual/UNetUsingHLAPI.html</a:t>
            </a:r>
            <a:endParaRPr lang="en-GB" dirty="0"/>
          </a:p>
          <a:p>
            <a:r>
              <a:rPr lang="en-GB" dirty="0"/>
              <a:t>https://docs-multiplayer.unity3d.com/docs/getting-started/about-mlapi</a:t>
            </a:r>
          </a:p>
          <a:p>
            <a:r>
              <a:rPr lang="en-GB" dirty="0">
                <a:hlinkClick r:id="rId5"/>
              </a:rPr>
              <a:t>https://www.youtube.com/watch?v=77vYKsXC4IE</a:t>
            </a:r>
            <a:r>
              <a:rPr lang="en-GB" dirty="0"/>
              <a:t> – multiplayer game architecture in Unity</a:t>
            </a:r>
          </a:p>
          <a:p>
            <a:r>
              <a:rPr lang="en-GB" dirty="0"/>
              <a:t>https://docs.unity3d.com/Manual/UNetUsingTransport.html</a:t>
            </a:r>
          </a:p>
        </p:txBody>
      </p:sp>
    </p:spTree>
    <p:extLst>
      <p:ext uri="{BB962C8B-B14F-4D97-AF65-F5344CB8AC3E}">
        <p14:creationId xmlns:p14="http://schemas.microsoft.com/office/powerpoint/2010/main" val="3357705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6CCB-1DE3-447B-8738-7B78F79E5B33}"/>
              </a:ext>
            </a:extLst>
          </p:cNvPr>
          <p:cNvSpPr>
            <a:spLocks noGrp="1"/>
          </p:cNvSpPr>
          <p:nvPr>
            <p:ph type="title"/>
          </p:nvPr>
        </p:nvSpPr>
        <p:spPr/>
        <p:txBody>
          <a:bodyPr/>
          <a:lstStyle/>
          <a:p>
            <a:r>
              <a:rPr lang="en-US" dirty="0"/>
              <a:t>Unreal References</a:t>
            </a:r>
            <a:endParaRPr lang="en-GB" dirty="0"/>
          </a:p>
        </p:txBody>
      </p:sp>
      <p:sp>
        <p:nvSpPr>
          <p:cNvPr id="3" name="Content Placeholder 2">
            <a:extLst>
              <a:ext uri="{FF2B5EF4-FFF2-40B4-BE49-F238E27FC236}">
                <a16:creationId xmlns:a16="http://schemas.microsoft.com/office/drawing/2014/main" id="{9A6960AD-15BA-4989-9A72-47B0A98AB061}"/>
              </a:ext>
            </a:extLst>
          </p:cNvPr>
          <p:cNvSpPr>
            <a:spLocks noGrp="1"/>
          </p:cNvSpPr>
          <p:nvPr>
            <p:ph idx="1"/>
          </p:nvPr>
        </p:nvSpPr>
        <p:spPr/>
        <p:txBody>
          <a:bodyPr/>
          <a:lstStyle/>
          <a:p>
            <a:r>
              <a:rPr lang="en-GB" dirty="0"/>
              <a:t>https://docs.unrealengine.com/4.27/en-US/InteractiveExperiences/Networking/</a:t>
            </a:r>
          </a:p>
          <a:p>
            <a:r>
              <a:rPr lang="en-GB" dirty="0"/>
              <a:t>https://www.unrealengine.com/en-US/tech-blog/getting-started-with-unreal-multiplayer-in-cpp</a:t>
            </a:r>
          </a:p>
          <a:p>
            <a:r>
              <a:rPr lang="en-GB" dirty="0"/>
              <a:t>https://www.gamedev.tv/p/unrealmultiplayer/?product_id=1500305&amp;coupon_code=JOINUS</a:t>
            </a:r>
          </a:p>
          <a:p>
            <a:r>
              <a:rPr lang="en-GB" dirty="0"/>
              <a:t>https://docs.unrealengine.com/4.27/en-US/InteractiveExperiences/Networking/QuickStart/</a:t>
            </a:r>
          </a:p>
          <a:p>
            <a:r>
              <a:rPr lang="en-GB" dirty="0"/>
              <a:t>https://www.unrealengine.com/en-US/bing-search?x=0&amp;y=0&amp;filter=Documentation&amp;keyword=multiplayer</a:t>
            </a:r>
          </a:p>
          <a:p>
            <a:r>
              <a:rPr lang="en-GB" dirty="0">
                <a:hlinkClick r:id="rId2"/>
              </a:rPr>
              <a:t>https://github.com/minimpoun/UE4-Multiplayer-Example</a:t>
            </a:r>
            <a:endParaRPr lang="en-GB" dirty="0"/>
          </a:p>
          <a:p>
            <a:r>
              <a:rPr lang="en-GB" dirty="0">
                <a:hlinkClick r:id="rId3"/>
              </a:rPr>
              <a:t>https://edirlei.com/aulas/dp-2019/DP_Lecture_06_Matchmaking_Server_Unreal_Engine_2019.pdf</a:t>
            </a:r>
            <a:endParaRPr lang="en-GB" dirty="0"/>
          </a:p>
          <a:p>
            <a:endParaRPr lang="en-GB" dirty="0"/>
          </a:p>
          <a:p>
            <a:endParaRPr lang="en-GB" dirty="0"/>
          </a:p>
        </p:txBody>
      </p:sp>
    </p:spTree>
    <p:extLst>
      <p:ext uri="{BB962C8B-B14F-4D97-AF65-F5344CB8AC3E}">
        <p14:creationId xmlns:p14="http://schemas.microsoft.com/office/powerpoint/2010/main" val="2840083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endParaRPr lang="en-GB" dirty="0"/>
          </a:p>
        </p:txBody>
      </p:sp>
      <p:sp>
        <p:nvSpPr>
          <p:cNvPr id="3" name="Content Placeholder 2"/>
          <p:cNvSpPr>
            <a:spLocks noGrp="1"/>
          </p:cNvSpPr>
          <p:nvPr>
            <p:ph idx="1"/>
          </p:nvPr>
        </p:nvSpPr>
        <p:spPr/>
        <p:txBody>
          <a:bodyPr>
            <a:normAutofit/>
          </a:bodyPr>
          <a:lstStyle/>
          <a:p>
            <a:r>
              <a:rPr lang="en-GB" dirty="0">
                <a:hlinkClick r:id="rId2"/>
              </a:rPr>
              <a:t>https://medium.com/swlh/building-a-realtime-multiplayer-browser-game-in-less-than-a-day-part-2-4-f1f109761cf3</a:t>
            </a:r>
            <a:r>
              <a:rPr lang="en-GB" dirty="0"/>
              <a:t> - Build multiplayer with Phaser for Web</a:t>
            </a:r>
          </a:p>
        </p:txBody>
      </p:sp>
    </p:spTree>
    <p:extLst>
      <p:ext uri="{BB962C8B-B14F-4D97-AF65-F5344CB8AC3E}">
        <p14:creationId xmlns:p14="http://schemas.microsoft.com/office/powerpoint/2010/main" val="306881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Client-Server</a:t>
            </a:r>
          </a:p>
        </p:txBody>
      </p:sp>
      <p:sp>
        <p:nvSpPr>
          <p:cNvPr id="4" name="Content Placeholder 3"/>
          <p:cNvSpPr>
            <a:spLocks noGrp="1"/>
          </p:cNvSpPr>
          <p:nvPr>
            <p:ph idx="1"/>
          </p:nvPr>
        </p:nvSpPr>
        <p:spPr>
          <a:xfrm>
            <a:off x="371062" y="2057769"/>
            <a:ext cx="5558772" cy="4023360"/>
          </a:xfrm>
        </p:spPr>
        <p:txBody>
          <a:bodyPr>
            <a:normAutofit/>
          </a:bodyPr>
          <a:lstStyle/>
          <a:p>
            <a:pPr>
              <a:buFont typeface="Arial" panose="020B0604020202020204" pitchFamily="34" charset="0"/>
              <a:buChar char="•"/>
            </a:pPr>
            <a:r>
              <a:rPr lang="en-US" dirty="0"/>
              <a:t>Dedicated: </a:t>
            </a:r>
            <a:r>
              <a:rPr lang="en-US" dirty="0">
                <a:solidFill>
                  <a:schemeClr val="tx1"/>
                </a:solidFill>
              </a:rPr>
              <a:t>only run the game state and communicate with all of the clients</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t>Listen Server: t</a:t>
            </a:r>
            <a:r>
              <a:rPr lang="en-US" dirty="0">
                <a:solidFill>
                  <a:schemeClr val="tx1"/>
                </a:solidFill>
              </a:rPr>
              <a:t>he server is also an active participant in the game itself as a “host”.</a:t>
            </a:r>
          </a:p>
          <a:p>
            <a:pPr>
              <a:buFont typeface="Arial" panose="020B0604020202020204" pitchFamily="34" charset="0"/>
              <a:buChar char="•"/>
            </a:pPr>
            <a:endParaRPr lang="en-GB" dirty="0"/>
          </a:p>
        </p:txBody>
      </p:sp>
      <p:pic>
        <p:nvPicPr>
          <p:cNvPr id="5" name="Picture 4"/>
          <p:cNvPicPr>
            <a:picLocks noChangeAspect="1"/>
          </p:cNvPicPr>
          <p:nvPr/>
        </p:nvPicPr>
        <p:blipFill>
          <a:blip r:embed="rId3"/>
          <a:stretch>
            <a:fillRect/>
          </a:stretch>
        </p:blipFill>
        <p:spPr>
          <a:xfrm>
            <a:off x="5929833" y="1733024"/>
            <a:ext cx="5945039" cy="2041871"/>
          </a:xfrm>
          <a:prstGeom prst="rect">
            <a:avLst/>
          </a:prstGeom>
        </p:spPr>
      </p:pic>
      <p:pic>
        <p:nvPicPr>
          <p:cNvPr id="6" name="Picture 5"/>
          <p:cNvPicPr>
            <a:picLocks noChangeAspect="1"/>
          </p:cNvPicPr>
          <p:nvPr/>
        </p:nvPicPr>
        <p:blipFill>
          <a:blip r:embed="rId4"/>
          <a:stretch>
            <a:fillRect/>
          </a:stretch>
        </p:blipFill>
        <p:spPr>
          <a:xfrm>
            <a:off x="5982841" y="4161182"/>
            <a:ext cx="5813546" cy="2138155"/>
          </a:xfrm>
          <a:prstGeom prst="rect">
            <a:avLst/>
          </a:prstGeom>
        </p:spPr>
      </p:pic>
    </p:spTree>
    <p:extLst>
      <p:ext uri="{BB962C8B-B14F-4D97-AF65-F5344CB8AC3E}">
        <p14:creationId xmlns:p14="http://schemas.microsoft.com/office/powerpoint/2010/main" val="187880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7564-7984-4BB3-B4EB-8F2FFDEB7D72}"/>
              </a:ext>
            </a:extLst>
          </p:cNvPr>
          <p:cNvSpPr>
            <a:spLocks noGrp="1"/>
          </p:cNvSpPr>
          <p:nvPr>
            <p:ph type="title"/>
          </p:nvPr>
        </p:nvSpPr>
        <p:spPr/>
        <p:txBody>
          <a:bodyPr/>
          <a:lstStyle/>
          <a:p>
            <a:r>
              <a:rPr lang="en-US" dirty="0"/>
              <a:t>Client – Server (Listen Server)</a:t>
            </a:r>
            <a:endParaRPr lang="en-GB" dirty="0"/>
          </a:p>
        </p:txBody>
      </p:sp>
      <p:sp>
        <p:nvSpPr>
          <p:cNvPr id="3" name="Content Placeholder 2">
            <a:extLst>
              <a:ext uri="{FF2B5EF4-FFF2-40B4-BE49-F238E27FC236}">
                <a16:creationId xmlns:a16="http://schemas.microsoft.com/office/drawing/2014/main" id="{0C00C69E-ED94-4035-AE3F-735B1D448CBB}"/>
              </a:ext>
            </a:extLst>
          </p:cNvPr>
          <p:cNvSpPr>
            <a:spLocks noGrp="1"/>
          </p:cNvSpPr>
          <p:nvPr>
            <p:ph idx="1"/>
          </p:nvPr>
        </p:nvSpPr>
        <p:spPr/>
        <p:txBody>
          <a:bodyPr>
            <a:normAutofit lnSpcReduction="10000"/>
          </a:bodyPr>
          <a:lstStyle/>
          <a:p>
            <a:pPr algn="l"/>
            <a:r>
              <a:rPr lang="en-US" b="1" i="0" dirty="0">
                <a:solidFill>
                  <a:srgbClr val="1C1E21"/>
                </a:solidFill>
                <a:effectLst/>
                <a:latin typeface="var(--ifm-font-family-headings)"/>
              </a:rPr>
              <a:t>Disadvantages</a:t>
            </a:r>
          </a:p>
          <a:p>
            <a:pPr lvl="1">
              <a:buFont typeface="Arial" panose="020B0604020202020204" pitchFamily="34" charset="0"/>
              <a:buChar char="•"/>
            </a:pPr>
            <a:r>
              <a:rPr lang="en-US" b="0" i="0" dirty="0">
                <a:solidFill>
                  <a:srgbClr val="1C1E21"/>
                </a:solidFill>
                <a:effectLst/>
                <a:latin typeface="Roboto" panose="02000000000000000000" pitchFamily="2" charset="0"/>
              </a:rPr>
              <a:t>Network Performance is impacted by having to communicate with remote players over the residential internet connection of the host player.</a:t>
            </a:r>
          </a:p>
          <a:p>
            <a:pPr lvl="1">
              <a:buFont typeface="Arial" panose="020B0604020202020204" pitchFamily="34" charset="0"/>
              <a:buChar char="•"/>
            </a:pPr>
            <a:r>
              <a:rPr lang="en-US" b="0" i="0" dirty="0">
                <a:solidFill>
                  <a:srgbClr val="1C1E21"/>
                </a:solidFill>
                <a:effectLst/>
                <a:latin typeface="Roboto" panose="02000000000000000000" pitchFamily="2" charset="0"/>
              </a:rPr>
              <a:t>Network Performance may also be reduced because the machine running the server is also generating an output image.</a:t>
            </a:r>
          </a:p>
          <a:p>
            <a:pPr lvl="1">
              <a:buFont typeface="Arial" panose="020B0604020202020204" pitchFamily="34" charset="0"/>
              <a:buChar char="•"/>
            </a:pPr>
            <a:r>
              <a:rPr lang="en-US" b="0" i="0" dirty="0">
                <a:solidFill>
                  <a:srgbClr val="1C1E21"/>
                </a:solidFill>
                <a:effectLst/>
                <a:latin typeface="Roboto" panose="02000000000000000000" pitchFamily="2" charset="0"/>
              </a:rPr>
              <a:t>Listen servers grant the host player a large latency advantage over other players.</a:t>
            </a:r>
          </a:p>
          <a:p>
            <a:pPr lvl="1">
              <a:buFont typeface="Arial" panose="020B0604020202020204" pitchFamily="34" charset="0"/>
              <a:buChar char="•"/>
            </a:pPr>
            <a:r>
              <a:rPr lang="en-US" b="0" i="0" dirty="0">
                <a:solidFill>
                  <a:srgbClr val="1C1E21"/>
                </a:solidFill>
                <a:effectLst/>
                <a:latin typeface="Roboto" panose="02000000000000000000" pitchFamily="2" charset="0"/>
              </a:rPr>
              <a:t>The hosting client has access to all the world's information, making it easier to cheat for that player.</a:t>
            </a:r>
          </a:p>
          <a:p>
            <a:pPr lvl="1">
              <a:buFont typeface="Arial" panose="020B0604020202020204" pitchFamily="34" charset="0"/>
              <a:buChar char="•"/>
            </a:pPr>
            <a:r>
              <a:rPr lang="en-US" b="0" i="0" dirty="0">
                <a:solidFill>
                  <a:srgbClr val="1C1E21"/>
                </a:solidFill>
                <a:effectLst/>
                <a:latin typeface="Roboto" panose="02000000000000000000" pitchFamily="2" charset="0"/>
              </a:rPr>
              <a:t>The server will cease to exist when host player leaves the game.</a:t>
            </a:r>
          </a:p>
          <a:p>
            <a:pPr algn="l"/>
            <a:r>
              <a:rPr lang="en-US" b="1" i="0" dirty="0">
                <a:solidFill>
                  <a:srgbClr val="1C1E21"/>
                </a:solidFill>
                <a:effectLst/>
                <a:latin typeface="var(--ifm-font-family-headings)"/>
              </a:rPr>
              <a:t>Advantages</a:t>
            </a:r>
          </a:p>
          <a:p>
            <a:pPr lvl="1">
              <a:buFont typeface="Arial" panose="020B0604020202020204" pitchFamily="34" charset="0"/>
              <a:buChar char="•"/>
            </a:pPr>
            <a:r>
              <a:rPr lang="en-US" b="0" i="0" dirty="0">
                <a:solidFill>
                  <a:srgbClr val="1C1E21"/>
                </a:solidFill>
                <a:effectLst/>
                <a:latin typeface="Roboto" panose="02000000000000000000" pitchFamily="2" charset="0"/>
              </a:rPr>
              <a:t>Essentially free</a:t>
            </a:r>
          </a:p>
          <a:p>
            <a:pPr lvl="1">
              <a:buFont typeface="Arial" panose="020B0604020202020204" pitchFamily="34" charset="0"/>
              <a:buChar char="•"/>
            </a:pPr>
            <a:r>
              <a:rPr lang="en-US" b="0" i="0" dirty="0">
                <a:solidFill>
                  <a:srgbClr val="1C1E21"/>
                </a:solidFill>
                <a:effectLst/>
                <a:latin typeface="Roboto" panose="02000000000000000000" pitchFamily="2" charset="0"/>
              </a:rPr>
              <a:t>Do not require any special infrastructure or forward planning to set up, which makes them common at LAN parties where latency and bandwidth issues are not a concern.</a:t>
            </a:r>
          </a:p>
          <a:p>
            <a:endParaRPr lang="en-GB" dirty="0"/>
          </a:p>
        </p:txBody>
      </p:sp>
    </p:spTree>
    <p:extLst>
      <p:ext uri="{BB962C8B-B14F-4D97-AF65-F5344CB8AC3E}">
        <p14:creationId xmlns:p14="http://schemas.microsoft.com/office/powerpoint/2010/main" val="346474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Peer-to-peer</a:t>
            </a:r>
          </a:p>
        </p:txBody>
      </p:sp>
      <p:sp>
        <p:nvSpPr>
          <p:cNvPr id="3" name="Content Placeholder 2"/>
          <p:cNvSpPr>
            <a:spLocks noGrp="1"/>
          </p:cNvSpPr>
          <p:nvPr>
            <p:ph idx="1"/>
          </p:nvPr>
        </p:nvSpPr>
        <p:spPr>
          <a:xfrm>
            <a:off x="1097280" y="1630937"/>
            <a:ext cx="5908915" cy="5048409"/>
          </a:xfrm>
        </p:spPr>
        <p:txBody>
          <a:bodyPr>
            <a:noAutofit/>
          </a:bodyPr>
          <a:lstStyle/>
          <a:p>
            <a:pPr marL="162916" marR="89196" indent="-154770">
              <a:lnSpc>
                <a:spcPct val="150000"/>
              </a:lnSpc>
              <a:spcBef>
                <a:spcPts val="125"/>
              </a:spcBef>
              <a:buFont typeface="Courier New"/>
              <a:buChar char="o"/>
              <a:tabLst>
                <a:tab pos="162509" algn="l"/>
                <a:tab pos="162916" algn="l"/>
              </a:tabLst>
            </a:pPr>
            <a:r>
              <a:rPr lang="en-GB" sz="1800" spc="-10" dirty="0">
                <a:solidFill>
                  <a:schemeClr val="tx1">
                    <a:lumMod val="95000"/>
                    <a:lumOff val="5000"/>
                  </a:schemeClr>
                </a:solidFill>
                <a:latin typeface="Calibri" panose="020F0502020204030204" pitchFamily="34" charset="0"/>
                <a:cs typeface="Calibri" panose="020F0502020204030204" pitchFamily="34" charset="0"/>
              </a:rPr>
              <a:t>Many </a:t>
            </a:r>
            <a:r>
              <a:rPr lang="en-GB" sz="1800" dirty="0">
                <a:solidFill>
                  <a:schemeClr val="tx1">
                    <a:lumMod val="95000"/>
                    <a:lumOff val="5000"/>
                  </a:schemeClr>
                </a:solidFill>
                <a:latin typeface="Calibri" panose="020F0502020204030204" pitchFamily="34" charset="0"/>
                <a:cs typeface="Calibri" panose="020F0502020204030204" pitchFamily="34" charset="0"/>
              </a:rPr>
              <a:t>network  </a:t>
            </a:r>
            <a:r>
              <a:rPr lang="en-GB" sz="1800" spc="-4" dirty="0">
                <a:solidFill>
                  <a:schemeClr val="tx1">
                    <a:lumMod val="95000"/>
                    <a:lumOff val="5000"/>
                  </a:schemeClr>
                </a:solidFill>
                <a:latin typeface="Calibri" panose="020F0502020204030204" pitchFamily="34" charset="0"/>
                <a:cs typeface="Calibri" panose="020F0502020204030204" pitchFamily="34" charset="0"/>
              </a:rPr>
              <a:t>connections</a:t>
            </a:r>
            <a:r>
              <a:rPr lang="en-GB" sz="1800" spc="23" dirty="0">
                <a:solidFill>
                  <a:schemeClr val="tx1">
                    <a:lumMod val="95000"/>
                    <a:lumOff val="5000"/>
                  </a:schemeClr>
                </a:solidFill>
                <a:latin typeface="Calibri" panose="020F0502020204030204" pitchFamily="34" charset="0"/>
                <a:cs typeface="Calibri" panose="020F0502020204030204" pitchFamily="34" charset="0"/>
              </a:rPr>
              <a:t> </a:t>
            </a:r>
            <a:r>
              <a:rPr lang="en-GB" sz="1800" dirty="0">
                <a:solidFill>
                  <a:schemeClr val="tx1">
                    <a:lumMod val="95000"/>
                    <a:lumOff val="5000"/>
                  </a:schemeClr>
                </a:solidFill>
                <a:latin typeface="Calibri" panose="020F0502020204030204" pitchFamily="34" charset="0"/>
                <a:cs typeface="Calibri" panose="020F0502020204030204" pitchFamily="34" charset="0"/>
              </a:rPr>
              <a:t>needed</a:t>
            </a:r>
          </a:p>
          <a:p>
            <a:pPr marL="260665" marR="193462" indent="-162916" algn="just">
              <a:lnSpc>
                <a:spcPct val="150000"/>
              </a:lnSpc>
              <a:spcBef>
                <a:spcPts val="125"/>
              </a:spcBef>
            </a:pPr>
            <a:r>
              <a:rPr lang="en-US" sz="1800" dirty="0">
                <a:solidFill>
                  <a:schemeClr val="tx1">
                    <a:lumMod val="95000"/>
                    <a:lumOff val="5000"/>
                  </a:schemeClr>
                </a:solidFill>
                <a:latin typeface="Calibri" panose="020F0502020204030204" pitchFamily="34" charset="0"/>
                <a:cs typeface="Calibri" panose="020F0502020204030204" pitchFamily="34" charset="0"/>
              </a:rPr>
              <a:t> N </a:t>
            </a:r>
            <a:r>
              <a:rPr lang="en-US" sz="1800" spc="-4" dirty="0">
                <a:solidFill>
                  <a:schemeClr val="tx1">
                    <a:lumMod val="95000"/>
                    <a:lumOff val="5000"/>
                  </a:schemeClr>
                </a:solidFill>
                <a:latin typeface="Calibri" panose="020F0502020204030204" pitchFamily="34" charset="0"/>
                <a:cs typeface="Calibri" panose="020F0502020204030204" pitchFamily="34" charset="0"/>
              </a:rPr>
              <a:t>clients, leads </a:t>
            </a:r>
            <a:r>
              <a:rPr lang="en-US" sz="1800" spc="4" dirty="0">
                <a:solidFill>
                  <a:schemeClr val="tx1">
                    <a:lumMod val="95000"/>
                    <a:lumOff val="5000"/>
                  </a:schemeClr>
                </a:solidFill>
                <a:latin typeface="Calibri" panose="020F0502020204030204" pitchFamily="34" charset="0"/>
                <a:cs typeface="Calibri" panose="020F0502020204030204" pitchFamily="34" charset="0"/>
              </a:rPr>
              <a:t>to  </a:t>
            </a:r>
            <a:r>
              <a:rPr lang="en-US" sz="1800" dirty="0">
                <a:solidFill>
                  <a:schemeClr val="tx1">
                    <a:lumMod val="95000"/>
                    <a:lumOff val="5000"/>
                  </a:schemeClr>
                </a:solidFill>
                <a:latin typeface="Calibri" panose="020F0502020204030204" pitchFamily="34" charset="0"/>
                <a:cs typeface="Calibri" panose="020F0502020204030204" pitchFamily="34" charset="0"/>
              </a:rPr>
              <a:t>N*(N-1) </a:t>
            </a:r>
            <a:r>
              <a:rPr lang="en-US" sz="1800" spc="-13" dirty="0">
                <a:solidFill>
                  <a:schemeClr val="tx1">
                    <a:lumMod val="95000"/>
                    <a:lumOff val="5000"/>
                  </a:schemeClr>
                </a:solidFill>
                <a:latin typeface="Calibri" panose="020F0502020204030204" pitchFamily="34" charset="0"/>
                <a:cs typeface="Calibri" panose="020F0502020204030204" pitchFamily="34" charset="0"/>
              </a:rPr>
              <a:t>individual  </a:t>
            </a:r>
            <a:r>
              <a:rPr lang="en-US" sz="1800" spc="-4" dirty="0">
                <a:solidFill>
                  <a:schemeClr val="tx1">
                    <a:lumMod val="95000"/>
                    <a:lumOff val="5000"/>
                  </a:schemeClr>
                </a:solidFill>
                <a:latin typeface="Calibri" panose="020F0502020204030204" pitchFamily="34" charset="0"/>
                <a:cs typeface="Calibri" panose="020F0502020204030204" pitchFamily="34" charset="0"/>
              </a:rPr>
              <a:t>connections</a:t>
            </a:r>
            <a:endParaRPr lang="en-US" sz="1800" dirty="0">
              <a:solidFill>
                <a:schemeClr val="tx1">
                  <a:lumMod val="95000"/>
                  <a:lumOff val="5000"/>
                </a:schemeClr>
              </a:solidFill>
              <a:latin typeface="Calibri" panose="020F0502020204030204" pitchFamily="34" charset="0"/>
              <a:cs typeface="Calibri" panose="020F0502020204030204" pitchFamily="34" charset="0"/>
            </a:endParaRPr>
          </a:p>
          <a:p>
            <a:pPr marL="154770" marR="69647" indent="-154770">
              <a:lnSpc>
                <a:spcPct val="150000"/>
              </a:lnSpc>
              <a:spcBef>
                <a:spcPts val="147"/>
              </a:spcBef>
              <a:buFont typeface="Courier New"/>
              <a:buChar char="o"/>
              <a:tabLst>
                <a:tab pos="154363" algn="l"/>
                <a:tab pos="154770" algn="l"/>
              </a:tabLst>
            </a:pPr>
            <a:r>
              <a:rPr lang="en-US" sz="1800" spc="4" dirty="0">
                <a:solidFill>
                  <a:schemeClr val="tx1">
                    <a:lumMod val="95000"/>
                    <a:lumOff val="5000"/>
                  </a:schemeClr>
                </a:solidFill>
                <a:latin typeface="Calibri" panose="020F0502020204030204" pitchFamily="34" charset="0"/>
                <a:cs typeface="Calibri" panose="020F0502020204030204" pitchFamily="34" charset="0"/>
              </a:rPr>
              <a:t>Each </a:t>
            </a:r>
            <a:r>
              <a:rPr lang="en-US" sz="1800" spc="-6" dirty="0">
                <a:solidFill>
                  <a:schemeClr val="tx1">
                    <a:lumMod val="95000"/>
                    <a:lumOff val="5000"/>
                  </a:schemeClr>
                </a:solidFill>
                <a:latin typeface="Calibri" panose="020F0502020204030204" pitchFamily="34" charset="0"/>
                <a:cs typeface="Calibri" panose="020F0502020204030204" pitchFamily="34" charset="0"/>
              </a:rPr>
              <a:t>client  </a:t>
            </a:r>
            <a:r>
              <a:rPr lang="en-US" sz="1800" spc="67" dirty="0">
                <a:solidFill>
                  <a:schemeClr val="tx1">
                    <a:lumMod val="95000"/>
                    <a:lumOff val="5000"/>
                  </a:schemeClr>
                </a:solidFill>
                <a:latin typeface="Calibri" panose="020F0502020204030204" pitchFamily="34" charset="0"/>
                <a:cs typeface="Calibri" panose="020F0502020204030204" pitchFamily="34" charset="0"/>
              </a:rPr>
              <a:t>‘broadcasts’</a:t>
            </a:r>
            <a:r>
              <a:rPr lang="en-US" sz="1800" spc="-64" dirty="0">
                <a:solidFill>
                  <a:schemeClr val="tx1">
                    <a:lumMod val="95000"/>
                    <a:lumOff val="5000"/>
                  </a:schemeClr>
                </a:solidFill>
                <a:latin typeface="Calibri" panose="020F0502020204030204" pitchFamily="34" charset="0"/>
                <a:cs typeface="Calibri" panose="020F0502020204030204" pitchFamily="34" charset="0"/>
              </a:rPr>
              <a:t> </a:t>
            </a:r>
            <a:r>
              <a:rPr lang="en-US" sz="1800" dirty="0">
                <a:solidFill>
                  <a:schemeClr val="tx1">
                    <a:lumMod val="95000"/>
                    <a:lumOff val="5000"/>
                  </a:schemeClr>
                </a:solidFill>
                <a:latin typeface="Calibri" panose="020F0502020204030204" pitchFamily="34" charset="0"/>
                <a:cs typeface="Calibri" panose="020F0502020204030204" pitchFamily="34" charset="0"/>
              </a:rPr>
              <a:t>its status  </a:t>
            </a:r>
            <a:r>
              <a:rPr lang="en-US" sz="1800" spc="4" dirty="0">
                <a:solidFill>
                  <a:schemeClr val="tx1">
                    <a:lumMod val="95000"/>
                    <a:lumOff val="5000"/>
                  </a:schemeClr>
                </a:solidFill>
                <a:latin typeface="Calibri" panose="020F0502020204030204" pitchFamily="34" charset="0"/>
                <a:cs typeface="Calibri" panose="020F0502020204030204" pitchFamily="34" charset="0"/>
              </a:rPr>
              <a:t>to </a:t>
            </a:r>
            <a:r>
              <a:rPr lang="en-US" sz="1800" spc="-6" dirty="0">
                <a:solidFill>
                  <a:schemeClr val="tx1">
                    <a:lumMod val="95000"/>
                    <a:lumOff val="5000"/>
                  </a:schemeClr>
                </a:solidFill>
                <a:latin typeface="Calibri" panose="020F0502020204030204" pitchFamily="34" charset="0"/>
                <a:cs typeface="Calibri" panose="020F0502020204030204" pitchFamily="34" charset="0"/>
              </a:rPr>
              <a:t>all </a:t>
            </a:r>
            <a:r>
              <a:rPr lang="en-US" sz="1800" dirty="0">
                <a:solidFill>
                  <a:schemeClr val="tx1">
                    <a:lumMod val="95000"/>
                    <a:lumOff val="5000"/>
                  </a:schemeClr>
                </a:solidFill>
                <a:latin typeface="Calibri" panose="020F0502020204030204" pitchFamily="34" charset="0"/>
                <a:cs typeface="Calibri" panose="020F0502020204030204" pitchFamily="34" charset="0"/>
              </a:rPr>
              <a:t>other</a:t>
            </a:r>
            <a:r>
              <a:rPr lang="en-US" sz="1800" spc="-25" dirty="0">
                <a:solidFill>
                  <a:schemeClr val="tx1">
                    <a:lumMod val="95000"/>
                    <a:lumOff val="5000"/>
                  </a:schemeClr>
                </a:solidFill>
                <a:latin typeface="Calibri" panose="020F0502020204030204" pitchFamily="34" charset="0"/>
                <a:cs typeface="Calibri" panose="020F0502020204030204" pitchFamily="34" charset="0"/>
              </a:rPr>
              <a:t> </a:t>
            </a:r>
            <a:r>
              <a:rPr lang="en-US" sz="1800" spc="-4" dirty="0">
                <a:solidFill>
                  <a:schemeClr val="tx1">
                    <a:lumMod val="95000"/>
                    <a:lumOff val="5000"/>
                  </a:schemeClr>
                </a:solidFill>
                <a:latin typeface="Calibri" panose="020F0502020204030204" pitchFamily="34" charset="0"/>
                <a:cs typeface="Calibri" panose="020F0502020204030204" pitchFamily="34" charset="0"/>
              </a:rPr>
              <a:t>clients</a:t>
            </a:r>
            <a:endParaRPr lang="en-US" sz="1800" dirty="0">
              <a:solidFill>
                <a:schemeClr val="tx1">
                  <a:lumMod val="95000"/>
                  <a:lumOff val="5000"/>
                </a:schemeClr>
              </a:solidFill>
              <a:latin typeface="Calibri" panose="020F0502020204030204" pitchFamily="34" charset="0"/>
              <a:cs typeface="Calibri" panose="020F0502020204030204" pitchFamily="34" charset="0"/>
            </a:endParaRPr>
          </a:p>
          <a:p>
            <a:pPr marL="260665" marR="86753" indent="-162916">
              <a:lnSpc>
                <a:spcPct val="150000"/>
              </a:lnSpc>
              <a:spcBef>
                <a:spcPts val="138"/>
              </a:spcBef>
              <a:tabLst>
                <a:tab pos="260258" algn="l"/>
              </a:tabLst>
            </a:pPr>
            <a:r>
              <a:rPr lang="en-US" sz="1800" dirty="0">
                <a:solidFill>
                  <a:schemeClr val="tx1">
                    <a:lumMod val="95000"/>
                    <a:lumOff val="5000"/>
                  </a:schemeClr>
                </a:solidFill>
                <a:latin typeface="Calibri" panose="020F0502020204030204" pitchFamily="34" charset="0"/>
                <a:cs typeface="Calibri" panose="020F0502020204030204" pitchFamily="34" charset="0"/>
              </a:rPr>
              <a:t> Networks </a:t>
            </a:r>
            <a:r>
              <a:rPr lang="en-US" sz="1800" spc="-4" dirty="0">
                <a:solidFill>
                  <a:schemeClr val="tx1">
                    <a:lumMod val="95000"/>
                    <a:lumOff val="5000"/>
                  </a:schemeClr>
                </a:solidFill>
                <a:latin typeface="Calibri" panose="020F0502020204030204" pitchFamily="34" charset="0"/>
                <a:cs typeface="Calibri" panose="020F0502020204030204" pitchFamily="34" charset="0"/>
              </a:rPr>
              <a:t>provide</a:t>
            </a:r>
            <a:r>
              <a:rPr lang="en-US" sz="1800" spc="-61" dirty="0">
                <a:solidFill>
                  <a:schemeClr val="tx1">
                    <a:lumMod val="95000"/>
                    <a:lumOff val="5000"/>
                  </a:schemeClr>
                </a:solidFill>
                <a:latin typeface="Calibri" panose="020F0502020204030204" pitchFamily="34" charset="0"/>
                <a:cs typeface="Calibri" panose="020F0502020204030204" pitchFamily="34" charset="0"/>
              </a:rPr>
              <a:t> </a:t>
            </a:r>
            <a:r>
              <a:rPr lang="en-US" sz="1800" spc="6" dirty="0">
                <a:solidFill>
                  <a:schemeClr val="tx1">
                    <a:lumMod val="95000"/>
                    <a:lumOff val="5000"/>
                  </a:schemeClr>
                </a:solidFill>
                <a:latin typeface="Calibri" panose="020F0502020204030204" pitchFamily="34" charset="0"/>
                <a:cs typeface="Calibri" panose="020F0502020204030204" pitchFamily="34" charset="0"/>
              </a:rPr>
              <a:t>for </a:t>
            </a:r>
            <a:r>
              <a:rPr lang="en-US" sz="1800" spc="-6" dirty="0">
                <a:solidFill>
                  <a:schemeClr val="tx1">
                    <a:lumMod val="95000"/>
                    <a:lumOff val="5000"/>
                  </a:schemeClr>
                </a:solidFill>
                <a:latin typeface="Calibri" panose="020F0502020204030204" pitchFamily="34" charset="0"/>
                <a:cs typeface="Calibri" panose="020F0502020204030204" pitchFamily="34" charset="0"/>
              </a:rPr>
              <a:t>this, </a:t>
            </a:r>
            <a:r>
              <a:rPr lang="en-US" sz="1800" dirty="0">
                <a:solidFill>
                  <a:schemeClr val="tx1">
                    <a:lumMod val="95000"/>
                    <a:lumOff val="5000"/>
                  </a:schemeClr>
                </a:solidFill>
                <a:latin typeface="Calibri" panose="020F0502020204030204" pitchFamily="34" charset="0"/>
                <a:cs typeface="Calibri" panose="020F0502020204030204" pitchFamily="34" charset="0"/>
              </a:rPr>
              <a:t>so</a:t>
            </a:r>
            <a:r>
              <a:rPr lang="en-US" sz="1800" spc="32" dirty="0">
                <a:solidFill>
                  <a:schemeClr val="tx1">
                    <a:lumMod val="95000"/>
                    <a:lumOff val="5000"/>
                  </a:schemeClr>
                </a:solidFill>
                <a:latin typeface="Calibri" panose="020F0502020204030204" pitchFamily="34" charset="0"/>
                <a:cs typeface="Calibri" panose="020F0502020204030204" pitchFamily="34" charset="0"/>
              </a:rPr>
              <a:t> </a:t>
            </a:r>
            <a:r>
              <a:rPr lang="en-US" sz="1800" spc="-4" dirty="0">
                <a:solidFill>
                  <a:schemeClr val="tx1">
                    <a:lumMod val="95000"/>
                    <a:lumOff val="5000"/>
                  </a:schemeClr>
                </a:solidFill>
                <a:latin typeface="Calibri" panose="020F0502020204030204" pitchFamily="34" charset="0"/>
                <a:cs typeface="Calibri" panose="020F0502020204030204" pitchFamily="34" charset="0"/>
              </a:rPr>
              <a:t>message</a:t>
            </a:r>
            <a:r>
              <a:rPr lang="en-US" sz="1800" dirty="0">
                <a:solidFill>
                  <a:schemeClr val="tx1">
                    <a:lumMod val="95000"/>
                    <a:lumOff val="5000"/>
                  </a:schemeClr>
                </a:solidFill>
                <a:latin typeface="Calibri" panose="020F0502020204030204" pitchFamily="34" charset="0"/>
                <a:cs typeface="Calibri" panose="020F0502020204030204" pitchFamily="34" charset="0"/>
              </a:rPr>
              <a:t> </a:t>
            </a:r>
            <a:r>
              <a:rPr lang="en-US" sz="1800" spc="-6" dirty="0">
                <a:solidFill>
                  <a:schemeClr val="tx1">
                    <a:lumMod val="95000"/>
                    <a:lumOff val="5000"/>
                  </a:schemeClr>
                </a:solidFill>
                <a:latin typeface="Calibri" panose="020F0502020204030204" pitchFamily="34" charset="0"/>
                <a:cs typeface="Calibri" panose="020F0502020204030204" pitchFamily="34" charset="0"/>
              </a:rPr>
              <a:t>transmission </a:t>
            </a:r>
            <a:r>
              <a:rPr lang="en-US" sz="1800" dirty="0">
                <a:solidFill>
                  <a:schemeClr val="tx1">
                    <a:lumMod val="95000"/>
                    <a:lumOff val="5000"/>
                  </a:schemeClr>
                </a:solidFill>
                <a:latin typeface="Calibri" panose="020F0502020204030204" pitchFamily="34" charset="0"/>
                <a:cs typeface="Calibri" panose="020F0502020204030204" pitchFamily="34" charset="0"/>
              </a:rPr>
              <a:t>can</a:t>
            </a:r>
            <a:r>
              <a:rPr lang="en-US" sz="1800" spc="4" dirty="0">
                <a:solidFill>
                  <a:schemeClr val="tx1">
                    <a:lumMod val="95000"/>
                    <a:lumOff val="5000"/>
                  </a:schemeClr>
                </a:solidFill>
                <a:latin typeface="Calibri" panose="020F0502020204030204" pitchFamily="34" charset="0"/>
                <a:cs typeface="Calibri" panose="020F0502020204030204" pitchFamily="34" charset="0"/>
              </a:rPr>
              <a:t> </a:t>
            </a:r>
            <a:r>
              <a:rPr lang="en-US" sz="1800" dirty="0">
                <a:solidFill>
                  <a:schemeClr val="tx1">
                    <a:lumMod val="95000"/>
                    <a:lumOff val="5000"/>
                  </a:schemeClr>
                </a:solidFill>
                <a:latin typeface="Calibri" panose="020F0502020204030204" pitchFamily="34" charset="0"/>
                <a:cs typeface="Calibri" panose="020F0502020204030204" pitchFamily="34" charset="0"/>
              </a:rPr>
              <a:t>be </a:t>
            </a:r>
            <a:r>
              <a:rPr lang="en-US" sz="1800" spc="-6" dirty="0">
                <a:solidFill>
                  <a:schemeClr val="tx1">
                    <a:lumMod val="95000"/>
                    <a:lumOff val="5000"/>
                  </a:schemeClr>
                </a:solidFill>
                <a:latin typeface="Calibri" panose="020F0502020204030204" pitchFamily="34" charset="0"/>
                <a:cs typeface="Calibri" panose="020F0502020204030204" pitchFamily="34" charset="0"/>
              </a:rPr>
              <a:t>quick</a:t>
            </a:r>
            <a:endParaRPr lang="en-US" sz="1800" dirty="0">
              <a:solidFill>
                <a:schemeClr val="tx1">
                  <a:lumMod val="95000"/>
                  <a:lumOff val="5000"/>
                </a:schemeClr>
              </a:solidFill>
              <a:latin typeface="Calibri" panose="020F0502020204030204" pitchFamily="34" charset="0"/>
              <a:cs typeface="Calibri" panose="020F0502020204030204" pitchFamily="34" charset="0"/>
            </a:endParaRPr>
          </a:p>
          <a:p>
            <a:pPr marL="154770" marR="4480" indent="-154770">
              <a:lnSpc>
                <a:spcPct val="150000"/>
              </a:lnSpc>
              <a:spcBef>
                <a:spcPts val="77"/>
              </a:spcBef>
              <a:buFont typeface="Courier New"/>
              <a:buChar char="o"/>
              <a:tabLst>
                <a:tab pos="154363" algn="l"/>
                <a:tab pos="154770" algn="l"/>
              </a:tabLst>
            </a:pPr>
            <a:r>
              <a:rPr lang="en-US" sz="1800" spc="4" dirty="0">
                <a:solidFill>
                  <a:schemeClr val="tx1">
                    <a:lumMod val="95000"/>
                    <a:lumOff val="5000"/>
                  </a:schemeClr>
                </a:solidFill>
                <a:latin typeface="Calibri" panose="020F0502020204030204" pitchFamily="34" charset="0"/>
                <a:cs typeface="Calibri" panose="020F0502020204030204" pitchFamily="34" charset="0"/>
              </a:rPr>
              <a:t>Each </a:t>
            </a:r>
            <a:r>
              <a:rPr lang="en-US" sz="1800" spc="-6" dirty="0">
                <a:solidFill>
                  <a:schemeClr val="tx1">
                    <a:lumMod val="95000"/>
                    <a:lumOff val="5000"/>
                  </a:schemeClr>
                </a:solidFill>
                <a:latin typeface="Calibri" panose="020F0502020204030204" pitchFamily="34" charset="0"/>
                <a:cs typeface="Calibri" panose="020F0502020204030204" pitchFamily="34" charset="0"/>
              </a:rPr>
              <a:t>client </a:t>
            </a:r>
            <a:r>
              <a:rPr lang="en-US" sz="1800" spc="-4" dirty="0">
                <a:solidFill>
                  <a:schemeClr val="tx1">
                    <a:lumMod val="95000"/>
                    <a:lumOff val="5000"/>
                  </a:schemeClr>
                </a:solidFill>
                <a:latin typeface="Calibri" panose="020F0502020204030204" pitchFamily="34" charset="0"/>
                <a:cs typeface="Calibri" panose="020F0502020204030204" pitchFamily="34" charset="0"/>
              </a:rPr>
              <a:t>needs </a:t>
            </a:r>
            <a:r>
              <a:rPr lang="en-US" sz="1800" spc="4" dirty="0">
                <a:solidFill>
                  <a:schemeClr val="tx1">
                    <a:lumMod val="95000"/>
                    <a:lumOff val="5000"/>
                  </a:schemeClr>
                </a:solidFill>
                <a:latin typeface="Calibri" panose="020F0502020204030204" pitchFamily="34" charset="0"/>
                <a:cs typeface="Calibri" panose="020F0502020204030204" pitchFamily="34" charset="0"/>
              </a:rPr>
              <a:t>to</a:t>
            </a:r>
            <a:r>
              <a:rPr lang="en-US" sz="1800" spc="-74" dirty="0">
                <a:solidFill>
                  <a:schemeClr val="tx1">
                    <a:lumMod val="95000"/>
                    <a:lumOff val="5000"/>
                  </a:schemeClr>
                </a:solidFill>
                <a:latin typeface="Calibri" panose="020F0502020204030204" pitchFamily="34" charset="0"/>
                <a:cs typeface="Calibri" panose="020F0502020204030204" pitchFamily="34" charset="0"/>
              </a:rPr>
              <a:t> </a:t>
            </a:r>
            <a:r>
              <a:rPr lang="en-US" sz="1800" dirty="0">
                <a:solidFill>
                  <a:schemeClr val="tx1">
                    <a:lumMod val="95000"/>
                    <a:lumOff val="5000"/>
                  </a:schemeClr>
                </a:solidFill>
                <a:latin typeface="Calibri" panose="020F0502020204030204" pitchFamily="34" charset="0"/>
                <a:cs typeface="Calibri" panose="020F0502020204030204" pitchFamily="34" charset="0"/>
              </a:rPr>
              <a:t>keep  track of </a:t>
            </a:r>
            <a:r>
              <a:rPr lang="en-US" sz="1800" spc="-6" dirty="0">
                <a:solidFill>
                  <a:schemeClr val="tx1">
                    <a:lumMod val="95000"/>
                    <a:lumOff val="5000"/>
                  </a:schemeClr>
                </a:solidFill>
                <a:latin typeface="Calibri" panose="020F0502020204030204" pitchFamily="34" charset="0"/>
                <a:cs typeface="Calibri" panose="020F0502020204030204" pitchFamily="34" charset="0"/>
              </a:rPr>
              <a:t>all</a:t>
            </a:r>
            <a:r>
              <a:rPr lang="en-US" sz="1800" spc="-42" dirty="0">
                <a:solidFill>
                  <a:schemeClr val="tx1">
                    <a:lumMod val="95000"/>
                    <a:lumOff val="5000"/>
                  </a:schemeClr>
                </a:solidFill>
                <a:latin typeface="Calibri" panose="020F0502020204030204" pitchFamily="34" charset="0"/>
                <a:cs typeface="Calibri" panose="020F0502020204030204" pitchFamily="34" charset="0"/>
              </a:rPr>
              <a:t> </a:t>
            </a:r>
            <a:r>
              <a:rPr lang="en-US" sz="1800" dirty="0">
                <a:solidFill>
                  <a:schemeClr val="tx1">
                    <a:lumMod val="95000"/>
                    <a:lumOff val="5000"/>
                  </a:schemeClr>
                </a:solidFill>
                <a:latin typeface="Calibri" panose="020F0502020204030204" pitchFamily="34" charset="0"/>
                <a:cs typeface="Calibri" panose="020F0502020204030204" pitchFamily="34" charset="0"/>
              </a:rPr>
              <a:t>others</a:t>
            </a:r>
          </a:p>
          <a:p>
            <a:pPr marL="154770" marR="3258" indent="-154770">
              <a:lnSpc>
                <a:spcPct val="150000"/>
              </a:lnSpc>
              <a:spcBef>
                <a:spcPts val="125"/>
              </a:spcBef>
              <a:buFont typeface="Courier New"/>
              <a:buChar char="o"/>
              <a:tabLst>
                <a:tab pos="154363" algn="l"/>
                <a:tab pos="154770" algn="l"/>
              </a:tabLst>
            </a:pPr>
            <a:r>
              <a:rPr lang="en-US" sz="1800" spc="4" dirty="0">
                <a:solidFill>
                  <a:schemeClr val="tx1">
                    <a:lumMod val="95000"/>
                    <a:lumOff val="5000"/>
                  </a:schemeClr>
                </a:solidFill>
                <a:latin typeface="Calibri" panose="020F0502020204030204" pitchFamily="34" charset="0"/>
                <a:cs typeface="Calibri" panose="020F0502020204030204" pitchFamily="34" charset="0"/>
              </a:rPr>
              <a:t>No </a:t>
            </a:r>
            <a:r>
              <a:rPr lang="en-US" sz="1800" spc="96" dirty="0">
                <a:solidFill>
                  <a:schemeClr val="tx1">
                    <a:lumMod val="95000"/>
                    <a:lumOff val="5000"/>
                  </a:schemeClr>
                </a:solidFill>
                <a:latin typeface="Calibri" panose="020F0502020204030204" pitchFamily="34" charset="0"/>
                <a:cs typeface="Calibri" panose="020F0502020204030204" pitchFamily="34" charset="0"/>
              </a:rPr>
              <a:t>‘shared’</a:t>
            </a:r>
            <a:r>
              <a:rPr lang="en-US" sz="1800" spc="-25" dirty="0">
                <a:solidFill>
                  <a:schemeClr val="tx1">
                    <a:lumMod val="95000"/>
                    <a:lumOff val="5000"/>
                  </a:schemeClr>
                </a:solidFill>
                <a:latin typeface="Calibri" panose="020F0502020204030204" pitchFamily="34" charset="0"/>
                <a:cs typeface="Calibri" panose="020F0502020204030204" pitchFamily="34" charset="0"/>
              </a:rPr>
              <a:t> </a:t>
            </a:r>
            <a:r>
              <a:rPr lang="en-US" sz="1800" dirty="0">
                <a:solidFill>
                  <a:schemeClr val="tx1">
                    <a:lumMod val="95000"/>
                    <a:lumOff val="5000"/>
                  </a:schemeClr>
                </a:solidFill>
                <a:latin typeface="Calibri" panose="020F0502020204030204" pitchFamily="34" charset="0"/>
                <a:cs typeface="Calibri" panose="020F0502020204030204" pitchFamily="34" charset="0"/>
              </a:rPr>
              <a:t>data, so </a:t>
            </a:r>
            <a:r>
              <a:rPr lang="en-US" sz="1800" spc="-6" dirty="0">
                <a:solidFill>
                  <a:schemeClr val="tx1">
                    <a:lumMod val="95000"/>
                    <a:lumOff val="5000"/>
                  </a:schemeClr>
                </a:solidFill>
                <a:latin typeface="Calibri" panose="020F0502020204030204" pitchFamily="34" charset="0"/>
                <a:cs typeface="Calibri" panose="020F0502020204030204" pitchFamily="34" charset="0"/>
              </a:rPr>
              <a:t>all  </a:t>
            </a:r>
            <a:r>
              <a:rPr lang="en-US" sz="1800" spc="-4" dirty="0">
                <a:solidFill>
                  <a:schemeClr val="tx1">
                    <a:lumMod val="95000"/>
                    <a:lumOff val="5000"/>
                  </a:schemeClr>
                </a:solidFill>
                <a:latin typeface="Calibri" panose="020F0502020204030204" pitchFamily="34" charset="0"/>
                <a:cs typeface="Calibri" panose="020F0502020204030204" pitchFamily="34" charset="0"/>
              </a:rPr>
              <a:t>clients need </a:t>
            </a:r>
            <a:r>
              <a:rPr lang="en-US" sz="1800" spc="4" dirty="0">
                <a:solidFill>
                  <a:schemeClr val="tx1">
                    <a:lumMod val="95000"/>
                    <a:lumOff val="5000"/>
                  </a:schemeClr>
                </a:solidFill>
                <a:latin typeface="Calibri" panose="020F0502020204030204" pitchFamily="34" charset="0"/>
                <a:cs typeface="Calibri" panose="020F0502020204030204" pitchFamily="34" charset="0"/>
              </a:rPr>
              <a:t>to </a:t>
            </a:r>
            <a:r>
              <a:rPr lang="en-US" sz="1800" spc="-10" dirty="0">
                <a:solidFill>
                  <a:schemeClr val="tx1">
                    <a:lumMod val="95000"/>
                    <a:lumOff val="5000"/>
                  </a:schemeClr>
                </a:solidFill>
                <a:latin typeface="Calibri" panose="020F0502020204030204" pitchFamily="34" charset="0"/>
                <a:cs typeface="Calibri" panose="020F0502020204030204" pitchFamily="34" charset="0"/>
              </a:rPr>
              <a:t>maintain  </a:t>
            </a:r>
            <a:r>
              <a:rPr lang="en-US" sz="1800" spc="4" dirty="0">
                <a:solidFill>
                  <a:schemeClr val="tx1">
                    <a:lumMod val="95000"/>
                    <a:lumOff val="5000"/>
                  </a:schemeClr>
                </a:solidFill>
                <a:latin typeface="Calibri" panose="020F0502020204030204" pitchFamily="34" charset="0"/>
                <a:cs typeface="Calibri" panose="020F0502020204030204" pitchFamily="34" charset="0"/>
              </a:rPr>
              <a:t>state </a:t>
            </a:r>
            <a:r>
              <a:rPr lang="en-US" sz="1800" dirty="0">
                <a:solidFill>
                  <a:schemeClr val="tx1">
                    <a:lumMod val="95000"/>
                    <a:lumOff val="5000"/>
                  </a:schemeClr>
                </a:solidFill>
                <a:latin typeface="Calibri" panose="020F0502020204030204" pitchFamily="34" charset="0"/>
                <a:cs typeface="Calibri" panose="020F0502020204030204" pitchFamily="34" charset="0"/>
              </a:rPr>
              <a:t>of </a:t>
            </a:r>
            <a:r>
              <a:rPr lang="en-US" sz="1800" spc="-6" dirty="0">
                <a:solidFill>
                  <a:schemeClr val="tx1">
                    <a:lumMod val="95000"/>
                    <a:lumOff val="5000"/>
                  </a:schemeClr>
                </a:solidFill>
                <a:latin typeface="Calibri" panose="020F0502020204030204" pitchFamily="34" charset="0"/>
                <a:cs typeface="Calibri" panose="020F0502020204030204" pitchFamily="34" charset="0"/>
              </a:rPr>
              <a:t>all</a:t>
            </a:r>
            <a:r>
              <a:rPr lang="en-US" sz="1800" spc="-80" dirty="0">
                <a:solidFill>
                  <a:schemeClr val="tx1">
                    <a:lumMod val="95000"/>
                    <a:lumOff val="5000"/>
                  </a:schemeClr>
                </a:solidFill>
                <a:latin typeface="Calibri" panose="020F0502020204030204" pitchFamily="34" charset="0"/>
                <a:cs typeface="Calibri" panose="020F0502020204030204" pitchFamily="34" charset="0"/>
              </a:rPr>
              <a:t> </a:t>
            </a:r>
            <a:r>
              <a:rPr lang="en-US" sz="1800" dirty="0">
                <a:solidFill>
                  <a:schemeClr val="tx1">
                    <a:lumMod val="95000"/>
                    <a:lumOff val="5000"/>
                  </a:schemeClr>
                </a:solidFill>
                <a:latin typeface="Calibri" panose="020F0502020204030204" pitchFamily="34" charset="0"/>
                <a:cs typeface="Calibri" panose="020F0502020204030204" pitchFamily="34" charset="0"/>
              </a:rPr>
              <a:t>others</a:t>
            </a:r>
          </a:p>
          <a:p>
            <a:pPr marL="162916" marR="89196" indent="-154770">
              <a:lnSpc>
                <a:spcPct val="150000"/>
              </a:lnSpc>
              <a:spcBef>
                <a:spcPts val="125"/>
              </a:spcBef>
              <a:buFont typeface="Courier New"/>
              <a:buChar char="o"/>
              <a:tabLst>
                <a:tab pos="162509" algn="l"/>
                <a:tab pos="162916" algn="l"/>
              </a:tabLst>
            </a:pPr>
            <a:endParaRPr lang="en-US" sz="1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4" name="object 27"/>
          <p:cNvSpPr/>
          <p:nvPr/>
        </p:nvSpPr>
        <p:spPr>
          <a:xfrm>
            <a:off x="7386966" y="5799163"/>
            <a:ext cx="24434" cy="32580"/>
          </a:xfrm>
          <a:custGeom>
            <a:avLst/>
            <a:gdLst/>
            <a:ahLst/>
            <a:cxnLst/>
            <a:rect l="l" t="t" r="r" b="b"/>
            <a:pathLst>
              <a:path w="38100" h="50800">
                <a:moveTo>
                  <a:pt x="19050" y="0"/>
                </a:moveTo>
                <a:lnTo>
                  <a:pt x="11637" y="1997"/>
                </a:lnTo>
                <a:lnTo>
                  <a:pt x="5581" y="7442"/>
                </a:lnTo>
                <a:lnTo>
                  <a:pt x="1497" y="15516"/>
                </a:lnTo>
                <a:lnTo>
                  <a:pt x="0" y="25400"/>
                </a:lnTo>
                <a:lnTo>
                  <a:pt x="1497" y="35289"/>
                </a:lnTo>
                <a:lnTo>
                  <a:pt x="5581" y="43362"/>
                </a:lnTo>
                <a:lnTo>
                  <a:pt x="11637" y="48804"/>
                </a:lnTo>
                <a:lnTo>
                  <a:pt x="19050" y="50800"/>
                </a:lnTo>
                <a:lnTo>
                  <a:pt x="26462" y="48804"/>
                </a:lnTo>
                <a:lnTo>
                  <a:pt x="32518" y="43362"/>
                </a:lnTo>
                <a:lnTo>
                  <a:pt x="36602" y="35289"/>
                </a:lnTo>
                <a:lnTo>
                  <a:pt x="38100" y="25400"/>
                </a:lnTo>
                <a:lnTo>
                  <a:pt x="36602" y="15516"/>
                </a:lnTo>
                <a:lnTo>
                  <a:pt x="32518" y="7442"/>
                </a:lnTo>
                <a:lnTo>
                  <a:pt x="26462" y="1997"/>
                </a:lnTo>
                <a:lnTo>
                  <a:pt x="19050" y="0"/>
                </a:lnTo>
                <a:close/>
              </a:path>
            </a:pathLst>
          </a:custGeom>
          <a:solidFill>
            <a:srgbClr val="7F7F7F"/>
          </a:solidFill>
        </p:spPr>
        <p:txBody>
          <a:bodyPr wrap="square" lIns="0" tIns="0" rIns="0" bIns="0" rtlCol="0"/>
          <a:lstStyle/>
          <a:p>
            <a:endParaRPr sz="1154"/>
          </a:p>
        </p:txBody>
      </p:sp>
      <p:sp>
        <p:nvSpPr>
          <p:cNvPr id="5" name="object 36"/>
          <p:cNvSpPr txBox="1"/>
          <p:nvPr/>
        </p:nvSpPr>
        <p:spPr>
          <a:xfrm>
            <a:off x="7424106" y="5773105"/>
            <a:ext cx="57014" cy="67061"/>
          </a:xfrm>
          <a:prstGeom prst="rect">
            <a:avLst/>
          </a:prstGeom>
        </p:spPr>
        <p:txBody>
          <a:bodyPr vert="horz" wrap="square" lIns="0" tIns="7738" rIns="0" bIns="0" rtlCol="0">
            <a:spAutoFit/>
          </a:bodyPr>
          <a:lstStyle/>
          <a:p>
            <a:pPr>
              <a:spcBef>
                <a:spcPts val="61"/>
              </a:spcBef>
            </a:pPr>
            <a:r>
              <a:rPr sz="385" spc="-23" dirty="0">
                <a:solidFill>
                  <a:srgbClr val="595959"/>
                </a:solidFill>
                <a:latin typeface="Century Gothic"/>
                <a:cs typeface="Century Gothic"/>
              </a:rPr>
              <a:t>14</a:t>
            </a:r>
            <a:endParaRPr sz="385">
              <a:latin typeface="Century Gothic"/>
              <a:cs typeface="Century Gothic"/>
            </a:endParaRPr>
          </a:p>
        </p:txBody>
      </p:sp>
      <p:sp>
        <p:nvSpPr>
          <p:cNvPr id="6" name="object 37"/>
          <p:cNvSpPr/>
          <p:nvPr/>
        </p:nvSpPr>
        <p:spPr>
          <a:xfrm>
            <a:off x="8211774" y="5424150"/>
            <a:ext cx="1533182" cy="787313"/>
          </a:xfrm>
          <a:prstGeom prst="rect">
            <a:avLst/>
          </a:prstGeom>
          <a:blipFill>
            <a:blip r:embed="rId3" cstate="print"/>
            <a:stretch>
              <a:fillRect/>
            </a:stretch>
          </a:blipFill>
        </p:spPr>
        <p:txBody>
          <a:bodyPr wrap="square" lIns="0" tIns="0" rIns="0" bIns="0" rtlCol="0"/>
          <a:lstStyle/>
          <a:p>
            <a:endParaRPr sz="1154"/>
          </a:p>
        </p:txBody>
      </p:sp>
      <p:sp>
        <p:nvSpPr>
          <p:cNvPr id="7" name="object 38"/>
          <p:cNvSpPr/>
          <p:nvPr/>
        </p:nvSpPr>
        <p:spPr>
          <a:xfrm>
            <a:off x="9059192" y="2408261"/>
            <a:ext cx="1471027" cy="787314"/>
          </a:xfrm>
          <a:prstGeom prst="rect">
            <a:avLst/>
          </a:prstGeom>
          <a:blipFill>
            <a:blip r:embed="rId4" cstate="print"/>
            <a:stretch>
              <a:fillRect/>
            </a:stretch>
          </a:blipFill>
        </p:spPr>
        <p:txBody>
          <a:bodyPr wrap="square" lIns="0" tIns="0" rIns="0" bIns="0" rtlCol="0"/>
          <a:lstStyle/>
          <a:p>
            <a:endParaRPr sz="1154"/>
          </a:p>
        </p:txBody>
      </p:sp>
      <p:sp>
        <p:nvSpPr>
          <p:cNvPr id="8" name="object 39"/>
          <p:cNvSpPr txBox="1"/>
          <p:nvPr/>
        </p:nvSpPr>
        <p:spPr>
          <a:xfrm>
            <a:off x="8109486" y="2530402"/>
            <a:ext cx="3328939" cy="155867"/>
          </a:xfrm>
          <a:prstGeom prst="rect">
            <a:avLst/>
          </a:prstGeom>
        </p:spPr>
        <p:txBody>
          <a:bodyPr vert="horz" wrap="square" lIns="0" tIns="7738" rIns="0" bIns="0" rtlCol="0">
            <a:spAutoFit/>
          </a:bodyPr>
          <a:lstStyle/>
          <a:p>
            <a:pPr>
              <a:spcBef>
                <a:spcPts val="61"/>
              </a:spcBef>
              <a:tabLst>
                <a:tab pos="691985" algn="l"/>
              </a:tabLst>
            </a:pPr>
            <a:r>
              <a:rPr sz="962" spc="-6" dirty="0">
                <a:solidFill>
                  <a:srgbClr val="F0EECF"/>
                </a:solidFill>
                <a:latin typeface="Book Antiqua"/>
                <a:cs typeface="Book Antiqua"/>
              </a:rPr>
              <a:t>ClientA	ClientB</a:t>
            </a:r>
            <a:endParaRPr sz="962">
              <a:latin typeface="Book Antiqua"/>
              <a:cs typeface="Book Antiqua"/>
            </a:endParaRPr>
          </a:p>
        </p:txBody>
      </p:sp>
      <p:sp>
        <p:nvSpPr>
          <p:cNvPr id="9" name="object 40"/>
          <p:cNvSpPr/>
          <p:nvPr/>
        </p:nvSpPr>
        <p:spPr>
          <a:xfrm>
            <a:off x="7397958" y="2397420"/>
            <a:ext cx="1471027" cy="787320"/>
          </a:xfrm>
          <a:prstGeom prst="rect">
            <a:avLst/>
          </a:prstGeom>
          <a:blipFill>
            <a:blip r:embed="rId5" cstate="print"/>
            <a:stretch>
              <a:fillRect/>
            </a:stretch>
          </a:blipFill>
        </p:spPr>
        <p:txBody>
          <a:bodyPr wrap="square" lIns="0" tIns="0" rIns="0" bIns="0" rtlCol="0"/>
          <a:lstStyle/>
          <a:p>
            <a:endParaRPr sz="1154"/>
          </a:p>
        </p:txBody>
      </p:sp>
      <p:sp>
        <p:nvSpPr>
          <p:cNvPr id="10" name="object 41"/>
          <p:cNvSpPr txBox="1"/>
          <p:nvPr/>
        </p:nvSpPr>
        <p:spPr>
          <a:xfrm>
            <a:off x="7980789" y="3096561"/>
            <a:ext cx="1234809" cy="155867"/>
          </a:xfrm>
          <a:prstGeom prst="rect">
            <a:avLst/>
          </a:prstGeom>
        </p:spPr>
        <p:txBody>
          <a:bodyPr vert="horz" wrap="square" lIns="0" tIns="7738" rIns="0" bIns="0" rtlCol="0">
            <a:spAutoFit/>
          </a:bodyPr>
          <a:lstStyle/>
          <a:p>
            <a:pPr>
              <a:spcBef>
                <a:spcPts val="61"/>
              </a:spcBef>
            </a:pPr>
            <a:r>
              <a:rPr sz="962" spc="-6" dirty="0">
                <a:solidFill>
                  <a:srgbClr val="F0EECF"/>
                </a:solidFill>
                <a:latin typeface="Book Antiqua"/>
                <a:cs typeface="Book Antiqua"/>
              </a:rPr>
              <a:t>ClientE</a:t>
            </a:r>
            <a:endParaRPr sz="962">
              <a:latin typeface="Book Antiqua"/>
              <a:cs typeface="Book Antiqua"/>
            </a:endParaRPr>
          </a:p>
        </p:txBody>
      </p:sp>
      <p:sp>
        <p:nvSpPr>
          <p:cNvPr id="11" name="object 42"/>
          <p:cNvSpPr/>
          <p:nvPr/>
        </p:nvSpPr>
        <p:spPr>
          <a:xfrm>
            <a:off x="7181709" y="4253381"/>
            <a:ext cx="1512465" cy="787320"/>
          </a:xfrm>
          <a:prstGeom prst="rect">
            <a:avLst/>
          </a:prstGeom>
          <a:blipFill>
            <a:blip r:embed="rId6" cstate="print"/>
            <a:stretch>
              <a:fillRect/>
            </a:stretch>
          </a:blipFill>
        </p:spPr>
        <p:txBody>
          <a:bodyPr wrap="square" lIns="0" tIns="0" rIns="0" bIns="0" rtlCol="0"/>
          <a:lstStyle/>
          <a:p>
            <a:endParaRPr sz="1154"/>
          </a:p>
        </p:txBody>
      </p:sp>
      <p:sp>
        <p:nvSpPr>
          <p:cNvPr id="12" name="object 43"/>
          <p:cNvSpPr txBox="1"/>
          <p:nvPr/>
        </p:nvSpPr>
        <p:spPr>
          <a:xfrm>
            <a:off x="8945405" y="3096561"/>
            <a:ext cx="1271744" cy="155867"/>
          </a:xfrm>
          <a:prstGeom prst="rect">
            <a:avLst/>
          </a:prstGeom>
        </p:spPr>
        <p:txBody>
          <a:bodyPr vert="horz" wrap="square" lIns="0" tIns="7738" rIns="0" bIns="0" rtlCol="0">
            <a:spAutoFit/>
          </a:bodyPr>
          <a:lstStyle/>
          <a:p>
            <a:pPr>
              <a:spcBef>
                <a:spcPts val="61"/>
              </a:spcBef>
            </a:pPr>
            <a:r>
              <a:rPr sz="962" spc="-6" dirty="0">
                <a:solidFill>
                  <a:srgbClr val="F0EECF"/>
                </a:solidFill>
                <a:latin typeface="Book Antiqua"/>
                <a:cs typeface="Book Antiqua"/>
              </a:rPr>
              <a:t>ClientC</a:t>
            </a:r>
            <a:endParaRPr sz="962" dirty="0">
              <a:latin typeface="Book Antiqua"/>
              <a:cs typeface="Book Antiqua"/>
            </a:endParaRPr>
          </a:p>
        </p:txBody>
      </p:sp>
      <p:sp>
        <p:nvSpPr>
          <p:cNvPr id="13" name="object 44"/>
          <p:cNvSpPr/>
          <p:nvPr/>
        </p:nvSpPr>
        <p:spPr>
          <a:xfrm>
            <a:off x="9306123" y="4253382"/>
            <a:ext cx="1533182" cy="787315"/>
          </a:xfrm>
          <a:prstGeom prst="rect">
            <a:avLst/>
          </a:prstGeom>
          <a:blipFill>
            <a:blip r:embed="rId7" cstate="print"/>
            <a:stretch>
              <a:fillRect/>
            </a:stretch>
          </a:blipFill>
        </p:spPr>
        <p:txBody>
          <a:bodyPr wrap="square" lIns="0" tIns="0" rIns="0" bIns="0" rtlCol="0"/>
          <a:lstStyle/>
          <a:p>
            <a:endParaRPr sz="1154"/>
          </a:p>
        </p:txBody>
      </p:sp>
      <p:sp>
        <p:nvSpPr>
          <p:cNvPr id="14" name="object 45"/>
          <p:cNvSpPr txBox="1"/>
          <p:nvPr/>
        </p:nvSpPr>
        <p:spPr>
          <a:xfrm>
            <a:off x="8454568" y="3573804"/>
            <a:ext cx="1295136" cy="155867"/>
          </a:xfrm>
          <a:prstGeom prst="rect">
            <a:avLst/>
          </a:prstGeom>
        </p:spPr>
        <p:txBody>
          <a:bodyPr vert="horz" wrap="square" lIns="0" tIns="7738" rIns="0" bIns="0" rtlCol="0">
            <a:spAutoFit/>
          </a:bodyPr>
          <a:lstStyle/>
          <a:p>
            <a:pPr>
              <a:spcBef>
                <a:spcPts val="61"/>
              </a:spcBef>
            </a:pPr>
            <a:r>
              <a:rPr sz="962" spc="-6" dirty="0">
                <a:solidFill>
                  <a:srgbClr val="F0EECF"/>
                </a:solidFill>
                <a:latin typeface="Book Antiqua"/>
                <a:cs typeface="Book Antiqua"/>
              </a:rPr>
              <a:t>ClientD</a:t>
            </a:r>
            <a:endParaRPr sz="962">
              <a:latin typeface="Book Antiqua"/>
              <a:cs typeface="Book Antiqua"/>
            </a:endParaRPr>
          </a:p>
        </p:txBody>
      </p:sp>
      <p:sp>
        <p:nvSpPr>
          <p:cNvPr id="15" name="object 46"/>
          <p:cNvSpPr/>
          <p:nvPr/>
        </p:nvSpPr>
        <p:spPr>
          <a:xfrm>
            <a:off x="8637011" y="2629959"/>
            <a:ext cx="616787" cy="73866"/>
          </a:xfrm>
          <a:custGeom>
            <a:avLst/>
            <a:gdLst/>
            <a:ahLst/>
            <a:cxnLst/>
            <a:rect l="l" t="t" r="r" b="b"/>
            <a:pathLst>
              <a:path w="318135" h="38100">
                <a:moveTo>
                  <a:pt x="280377" y="0"/>
                </a:moveTo>
                <a:lnTo>
                  <a:pt x="288340" y="13030"/>
                </a:lnTo>
                <a:lnTo>
                  <a:pt x="47" y="13030"/>
                </a:lnTo>
                <a:lnTo>
                  <a:pt x="0" y="14211"/>
                </a:lnTo>
                <a:lnTo>
                  <a:pt x="287832" y="25717"/>
                </a:lnTo>
                <a:lnTo>
                  <a:pt x="278853" y="38074"/>
                </a:lnTo>
                <a:lnTo>
                  <a:pt x="317753" y="20561"/>
                </a:lnTo>
                <a:lnTo>
                  <a:pt x="304064" y="13030"/>
                </a:lnTo>
                <a:lnTo>
                  <a:pt x="288340" y="13030"/>
                </a:lnTo>
                <a:lnTo>
                  <a:pt x="507" y="1524"/>
                </a:lnTo>
                <a:lnTo>
                  <a:pt x="283148" y="1524"/>
                </a:lnTo>
                <a:lnTo>
                  <a:pt x="280377" y="0"/>
                </a:lnTo>
                <a:close/>
              </a:path>
            </a:pathLst>
          </a:custGeom>
          <a:solidFill>
            <a:srgbClr val="404040"/>
          </a:solidFill>
        </p:spPr>
        <p:txBody>
          <a:bodyPr wrap="square" lIns="0" tIns="0" rIns="0" bIns="0" rtlCol="0"/>
          <a:lstStyle/>
          <a:p>
            <a:endParaRPr sz="1154"/>
          </a:p>
        </p:txBody>
      </p:sp>
      <p:sp>
        <p:nvSpPr>
          <p:cNvPr id="16" name="object 47"/>
          <p:cNvSpPr/>
          <p:nvPr/>
        </p:nvSpPr>
        <p:spPr>
          <a:xfrm>
            <a:off x="8515243" y="3213764"/>
            <a:ext cx="1215113" cy="970120"/>
          </a:xfrm>
          <a:custGeom>
            <a:avLst/>
            <a:gdLst/>
            <a:ahLst/>
            <a:cxnLst/>
            <a:rect l="l" t="t" r="r" b="b"/>
            <a:pathLst>
              <a:path w="626745" h="500379">
                <a:moveTo>
                  <a:pt x="7924" y="0"/>
                </a:moveTo>
                <a:lnTo>
                  <a:pt x="0" y="9931"/>
                </a:lnTo>
                <a:lnTo>
                  <a:pt x="599084" y="486752"/>
                </a:lnTo>
                <a:lnTo>
                  <a:pt x="584517" y="491413"/>
                </a:lnTo>
                <a:lnTo>
                  <a:pt x="626262" y="500265"/>
                </a:lnTo>
                <a:lnTo>
                  <a:pt x="615382" y="476834"/>
                </a:lnTo>
                <a:lnTo>
                  <a:pt x="607021" y="476834"/>
                </a:lnTo>
                <a:lnTo>
                  <a:pt x="7924" y="0"/>
                </a:lnTo>
                <a:close/>
              </a:path>
              <a:path w="626745" h="500379">
                <a:moveTo>
                  <a:pt x="608317" y="461619"/>
                </a:moveTo>
                <a:lnTo>
                  <a:pt x="607021" y="476834"/>
                </a:lnTo>
                <a:lnTo>
                  <a:pt x="615382" y="476834"/>
                </a:lnTo>
                <a:lnTo>
                  <a:pt x="608317" y="461619"/>
                </a:lnTo>
                <a:close/>
              </a:path>
            </a:pathLst>
          </a:custGeom>
          <a:solidFill>
            <a:srgbClr val="404040"/>
          </a:solidFill>
        </p:spPr>
        <p:txBody>
          <a:bodyPr wrap="square" lIns="0" tIns="0" rIns="0" bIns="0" rtlCol="0"/>
          <a:lstStyle/>
          <a:p>
            <a:endParaRPr sz="1154"/>
          </a:p>
        </p:txBody>
      </p:sp>
      <p:sp>
        <p:nvSpPr>
          <p:cNvPr id="17" name="object 48"/>
          <p:cNvSpPr/>
          <p:nvPr/>
        </p:nvSpPr>
        <p:spPr>
          <a:xfrm>
            <a:off x="8213926" y="3156024"/>
            <a:ext cx="811308" cy="2270181"/>
          </a:xfrm>
          <a:custGeom>
            <a:avLst/>
            <a:gdLst/>
            <a:ahLst/>
            <a:cxnLst/>
            <a:rect l="l" t="t" r="r" b="b"/>
            <a:pathLst>
              <a:path w="418464" h="1170940">
                <a:moveTo>
                  <a:pt x="381863" y="1140739"/>
                </a:moveTo>
                <a:lnTo>
                  <a:pt x="412407" y="1170482"/>
                </a:lnTo>
                <a:lnTo>
                  <a:pt x="415787" y="1144574"/>
                </a:lnTo>
                <a:lnTo>
                  <a:pt x="396659" y="1144574"/>
                </a:lnTo>
                <a:lnTo>
                  <a:pt x="381863" y="1140739"/>
                </a:lnTo>
                <a:close/>
              </a:path>
              <a:path w="418464" h="1170940">
                <a:moveTo>
                  <a:pt x="12014" y="0"/>
                </a:moveTo>
                <a:lnTo>
                  <a:pt x="0" y="4165"/>
                </a:lnTo>
                <a:lnTo>
                  <a:pt x="396659" y="1144574"/>
                </a:lnTo>
                <a:lnTo>
                  <a:pt x="415787" y="1144574"/>
                </a:lnTo>
                <a:lnTo>
                  <a:pt x="416331" y="1140409"/>
                </a:lnTo>
                <a:lnTo>
                  <a:pt x="408673" y="1140409"/>
                </a:lnTo>
                <a:lnTo>
                  <a:pt x="12014" y="0"/>
                </a:lnTo>
                <a:close/>
              </a:path>
              <a:path w="418464" h="1170940">
                <a:moveTo>
                  <a:pt x="417918" y="1128242"/>
                </a:moveTo>
                <a:lnTo>
                  <a:pt x="408673" y="1140409"/>
                </a:lnTo>
                <a:lnTo>
                  <a:pt x="416331" y="1140409"/>
                </a:lnTo>
                <a:lnTo>
                  <a:pt x="417918" y="1128242"/>
                </a:lnTo>
                <a:close/>
              </a:path>
            </a:pathLst>
          </a:custGeom>
          <a:solidFill>
            <a:srgbClr val="404040"/>
          </a:solidFill>
        </p:spPr>
        <p:txBody>
          <a:bodyPr wrap="square" lIns="0" tIns="0" rIns="0" bIns="0" rtlCol="0"/>
          <a:lstStyle/>
          <a:p>
            <a:endParaRPr sz="1154"/>
          </a:p>
        </p:txBody>
      </p:sp>
      <p:sp>
        <p:nvSpPr>
          <p:cNvPr id="18" name="object 49"/>
          <p:cNvSpPr/>
          <p:nvPr/>
        </p:nvSpPr>
        <p:spPr>
          <a:xfrm>
            <a:off x="7833638" y="3343640"/>
            <a:ext cx="205598" cy="816232"/>
          </a:xfrm>
          <a:custGeom>
            <a:avLst/>
            <a:gdLst/>
            <a:ahLst/>
            <a:cxnLst/>
            <a:rect l="l" t="t" r="r" b="b"/>
            <a:pathLst>
              <a:path w="106045" h="421004">
                <a:moveTo>
                  <a:pt x="0" y="379196"/>
                </a:moveTo>
                <a:lnTo>
                  <a:pt x="10756" y="420408"/>
                </a:lnTo>
                <a:lnTo>
                  <a:pt x="32830" y="392734"/>
                </a:lnTo>
                <a:lnTo>
                  <a:pt x="23126" y="392734"/>
                </a:lnTo>
                <a:lnTo>
                  <a:pt x="23684" y="390105"/>
                </a:lnTo>
                <a:lnTo>
                  <a:pt x="10680" y="390105"/>
                </a:lnTo>
                <a:lnTo>
                  <a:pt x="0" y="379196"/>
                </a:lnTo>
                <a:close/>
              </a:path>
              <a:path w="106045" h="421004">
                <a:moveTo>
                  <a:pt x="37337" y="387083"/>
                </a:moveTo>
                <a:lnTo>
                  <a:pt x="23126" y="392734"/>
                </a:lnTo>
                <a:lnTo>
                  <a:pt x="32830" y="392734"/>
                </a:lnTo>
                <a:lnTo>
                  <a:pt x="37337" y="387083"/>
                </a:lnTo>
                <a:close/>
              </a:path>
              <a:path w="106045" h="421004">
                <a:moveTo>
                  <a:pt x="93433" y="0"/>
                </a:moveTo>
                <a:lnTo>
                  <a:pt x="10680" y="390105"/>
                </a:lnTo>
                <a:lnTo>
                  <a:pt x="23684" y="390105"/>
                </a:lnTo>
                <a:lnTo>
                  <a:pt x="105879" y="2628"/>
                </a:lnTo>
                <a:lnTo>
                  <a:pt x="93433" y="0"/>
                </a:lnTo>
                <a:close/>
              </a:path>
            </a:pathLst>
          </a:custGeom>
          <a:solidFill>
            <a:srgbClr val="404040"/>
          </a:solidFill>
        </p:spPr>
        <p:txBody>
          <a:bodyPr wrap="square" lIns="0" tIns="0" rIns="0" bIns="0" rtlCol="0"/>
          <a:lstStyle/>
          <a:p>
            <a:endParaRPr sz="1154"/>
          </a:p>
        </p:txBody>
      </p:sp>
      <p:sp>
        <p:nvSpPr>
          <p:cNvPr id="19" name="object 50"/>
          <p:cNvSpPr/>
          <p:nvPr/>
        </p:nvSpPr>
        <p:spPr>
          <a:xfrm>
            <a:off x="8746602" y="2906799"/>
            <a:ext cx="463565" cy="53392"/>
          </a:xfrm>
          <a:custGeom>
            <a:avLst/>
            <a:gdLst/>
            <a:ahLst/>
            <a:cxnLst/>
            <a:rect l="l" t="t" r="r" b="b"/>
            <a:pathLst>
              <a:path w="318135" h="38100">
                <a:moveTo>
                  <a:pt x="38900" y="0"/>
                </a:moveTo>
                <a:lnTo>
                  <a:pt x="0" y="17500"/>
                </a:lnTo>
                <a:lnTo>
                  <a:pt x="37376" y="38061"/>
                </a:lnTo>
                <a:lnTo>
                  <a:pt x="29413" y="25031"/>
                </a:lnTo>
                <a:lnTo>
                  <a:pt x="317707" y="25031"/>
                </a:lnTo>
                <a:lnTo>
                  <a:pt x="317753" y="23863"/>
                </a:lnTo>
                <a:lnTo>
                  <a:pt x="29921" y="12344"/>
                </a:lnTo>
                <a:lnTo>
                  <a:pt x="38900" y="0"/>
                </a:lnTo>
                <a:close/>
              </a:path>
              <a:path w="318135" h="38100">
                <a:moveTo>
                  <a:pt x="317707" y="25031"/>
                </a:moveTo>
                <a:lnTo>
                  <a:pt x="29413" y="25031"/>
                </a:lnTo>
                <a:lnTo>
                  <a:pt x="317246" y="36550"/>
                </a:lnTo>
                <a:lnTo>
                  <a:pt x="317707" y="25031"/>
                </a:lnTo>
                <a:close/>
              </a:path>
            </a:pathLst>
          </a:custGeom>
          <a:solidFill>
            <a:srgbClr val="404040"/>
          </a:solidFill>
        </p:spPr>
        <p:txBody>
          <a:bodyPr wrap="square" lIns="0" tIns="0" rIns="0" bIns="0" rtlCol="0"/>
          <a:lstStyle/>
          <a:p>
            <a:endParaRPr sz="1154"/>
          </a:p>
        </p:txBody>
      </p:sp>
      <p:sp>
        <p:nvSpPr>
          <p:cNvPr id="20" name="object 51"/>
          <p:cNvSpPr/>
          <p:nvPr/>
        </p:nvSpPr>
        <p:spPr>
          <a:xfrm>
            <a:off x="8068300" y="3199778"/>
            <a:ext cx="1165868" cy="945496"/>
          </a:xfrm>
          <a:custGeom>
            <a:avLst/>
            <a:gdLst/>
            <a:ahLst/>
            <a:cxnLst/>
            <a:rect l="l" t="t" r="r" b="b"/>
            <a:pathLst>
              <a:path w="601345" h="487679">
                <a:moveTo>
                  <a:pt x="17652" y="448741"/>
                </a:moveTo>
                <a:lnTo>
                  <a:pt x="0" y="487527"/>
                </a:lnTo>
                <a:lnTo>
                  <a:pt x="41668" y="478358"/>
                </a:lnTo>
                <a:lnTo>
                  <a:pt x="27076" y="473811"/>
                </a:lnTo>
                <a:lnTo>
                  <a:pt x="39281" y="463943"/>
                </a:lnTo>
                <a:lnTo>
                  <a:pt x="19062" y="463943"/>
                </a:lnTo>
                <a:lnTo>
                  <a:pt x="17652" y="448741"/>
                </a:lnTo>
                <a:close/>
              </a:path>
              <a:path w="601345" h="487679">
                <a:moveTo>
                  <a:pt x="592899" y="0"/>
                </a:moveTo>
                <a:lnTo>
                  <a:pt x="19062" y="463943"/>
                </a:lnTo>
                <a:lnTo>
                  <a:pt x="39281" y="463943"/>
                </a:lnTo>
                <a:lnTo>
                  <a:pt x="600900" y="9867"/>
                </a:lnTo>
                <a:lnTo>
                  <a:pt x="592899" y="0"/>
                </a:lnTo>
                <a:close/>
              </a:path>
            </a:pathLst>
          </a:custGeom>
          <a:solidFill>
            <a:srgbClr val="404040"/>
          </a:solidFill>
        </p:spPr>
        <p:txBody>
          <a:bodyPr wrap="square" lIns="0" tIns="0" rIns="0" bIns="0" rtlCol="0"/>
          <a:lstStyle/>
          <a:p>
            <a:endParaRPr sz="1154"/>
          </a:p>
        </p:txBody>
      </p:sp>
      <p:sp>
        <p:nvSpPr>
          <p:cNvPr id="21" name="object 52"/>
          <p:cNvSpPr/>
          <p:nvPr/>
        </p:nvSpPr>
        <p:spPr>
          <a:xfrm>
            <a:off x="9210168" y="3189032"/>
            <a:ext cx="311473" cy="2267717"/>
          </a:xfrm>
          <a:custGeom>
            <a:avLst/>
            <a:gdLst/>
            <a:ahLst/>
            <a:cxnLst/>
            <a:rect l="l" t="t" r="r" b="b"/>
            <a:pathLst>
              <a:path w="160654" h="1169670">
                <a:moveTo>
                  <a:pt x="0" y="1129068"/>
                </a:moveTo>
                <a:lnTo>
                  <a:pt x="14427" y="1169149"/>
                </a:lnTo>
                <a:lnTo>
                  <a:pt x="33338" y="1140485"/>
                </a:lnTo>
                <a:lnTo>
                  <a:pt x="24257" y="1140485"/>
                </a:lnTo>
                <a:lnTo>
                  <a:pt x="24437" y="1138974"/>
                </a:lnTo>
                <a:lnTo>
                  <a:pt x="11633" y="1138974"/>
                </a:lnTo>
                <a:lnTo>
                  <a:pt x="0" y="1129068"/>
                </a:lnTo>
                <a:close/>
              </a:path>
              <a:path w="160654" h="1169670">
                <a:moveTo>
                  <a:pt x="37896" y="1133576"/>
                </a:moveTo>
                <a:lnTo>
                  <a:pt x="24257" y="1140485"/>
                </a:lnTo>
                <a:lnTo>
                  <a:pt x="33338" y="1140485"/>
                </a:lnTo>
                <a:lnTo>
                  <a:pt x="37896" y="1133576"/>
                </a:lnTo>
                <a:close/>
              </a:path>
              <a:path w="160654" h="1169670">
                <a:moveTo>
                  <a:pt x="147815" y="0"/>
                </a:moveTo>
                <a:lnTo>
                  <a:pt x="11633" y="1138974"/>
                </a:lnTo>
                <a:lnTo>
                  <a:pt x="24437" y="1138974"/>
                </a:lnTo>
                <a:lnTo>
                  <a:pt x="160439" y="1498"/>
                </a:lnTo>
                <a:lnTo>
                  <a:pt x="147815" y="0"/>
                </a:lnTo>
                <a:close/>
              </a:path>
            </a:pathLst>
          </a:custGeom>
          <a:solidFill>
            <a:srgbClr val="404040"/>
          </a:solidFill>
        </p:spPr>
        <p:txBody>
          <a:bodyPr wrap="square" lIns="0" tIns="0" rIns="0" bIns="0" rtlCol="0"/>
          <a:lstStyle/>
          <a:p>
            <a:endParaRPr sz="1154"/>
          </a:p>
        </p:txBody>
      </p:sp>
      <p:sp>
        <p:nvSpPr>
          <p:cNvPr id="22" name="object 53"/>
          <p:cNvSpPr/>
          <p:nvPr/>
        </p:nvSpPr>
        <p:spPr>
          <a:xfrm>
            <a:off x="10014014" y="3294486"/>
            <a:ext cx="406270" cy="818693"/>
          </a:xfrm>
          <a:custGeom>
            <a:avLst/>
            <a:gdLst/>
            <a:ahLst/>
            <a:cxnLst/>
            <a:rect l="l" t="t" r="r" b="b"/>
            <a:pathLst>
              <a:path w="209550" h="422275">
                <a:moveTo>
                  <a:pt x="175120" y="395871"/>
                </a:moveTo>
                <a:lnTo>
                  <a:pt x="208927" y="421868"/>
                </a:lnTo>
                <a:lnTo>
                  <a:pt x="209234" y="397967"/>
                </a:lnTo>
                <a:lnTo>
                  <a:pt x="190271" y="397967"/>
                </a:lnTo>
                <a:lnTo>
                  <a:pt x="175120" y="395871"/>
                </a:lnTo>
                <a:close/>
              </a:path>
              <a:path w="209550" h="422275">
                <a:moveTo>
                  <a:pt x="11455" y="0"/>
                </a:moveTo>
                <a:lnTo>
                  <a:pt x="0" y="5537"/>
                </a:lnTo>
                <a:lnTo>
                  <a:pt x="190271" y="397967"/>
                </a:lnTo>
                <a:lnTo>
                  <a:pt x="209234" y="397967"/>
                </a:lnTo>
                <a:lnTo>
                  <a:pt x="209305" y="392429"/>
                </a:lnTo>
                <a:lnTo>
                  <a:pt x="201726" y="392429"/>
                </a:lnTo>
                <a:lnTo>
                  <a:pt x="11455" y="0"/>
                </a:lnTo>
                <a:close/>
              </a:path>
              <a:path w="209550" h="422275">
                <a:moveTo>
                  <a:pt x="209473" y="379272"/>
                </a:moveTo>
                <a:lnTo>
                  <a:pt x="201726" y="392429"/>
                </a:lnTo>
                <a:lnTo>
                  <a:pt x="209305" y="392429"/>
                </a:lnTo>
                <a:lnTo>
                  <a:pt x="209473" y="379272"/>
                </a:lnTo>
                <a:close/>
              </a:path>
            </a:pathLst>
          </a:custGeom>
          <a:solidFill>
            <a:srgbClr val="404040"/>
          </a:solidFill>
        </p:spPr>
        <p:txBody>
          <a:bodyPr wrap="square" lIns="0" tIns="0" rIns="0" bIns="0" rtlCol="0"/>
          <a:lstStyle/>
          <a:p>
            <a:endParaRPr sz="1154"/>
          </a:p>
        </p:txBody>
      </p:sp>
      <p:sp>
        <p:nvSpPr>
          <p:cNvPr id="23" name="object 54"/>
          <p:cNvSpPr/>
          <p:nvPr/>
        </p:nvSpPr>
        <p:spPr>
          <a:xfrm>
            <a:off x="10085230" y="3277995"/>
            <a:ext cx="359486" cy="769448"/>
          </a:xfrm>
          <a:custGeom>
            <a:avLst/>
            <a:gdLst/>
            <a:ahLst/>
            <a:cxnLst/>
            <a:rect l="l" t="t" r="r" b="b"/>
            <a:pathLst>
              <a:path w="185420" h="396875">
                <a:moveTo>
                  <a:pt x="22067" y="29629"/>
                </a:moveTo>
                <a:lnTo>
                  <a:pt x="8115" y="29629"/>
                </a:lnTo>
                <a:lnTo>
                  <a:pt x="173710" y="396316"/>
                </a:lnTo>
                <a:lnTo>
                  <a:pt x="185318" y="391096"/>
                </a:lnTo>
                <a:lnTo>
                  <a:pt x="22067" y="29629"/>
                </a:lnTo>
                <a:close/>
              </a:path>
              <a:path w="185420" h="396875">
                <a:moveTo>
                  <a:pt x="1714" y="0"/>
                </a:moveTo>
                <a:lnTo>
                  <a:pt x="0" y="42570"/>
                </a:lnTo>
                <a:lnTo>
                  <a:pt x="8115" y="29629"/>
                </a:lnTo>
                <a:lnTo>
                  <a:pt x="22067" y="29629"/>
                </a:lnTo>
                <a:lnTo>
                  <a:pt x="19710" y="24409"/>
                </a:lnTo>
                <a:lnTo>
                  <a:pt x="31722" y="24409"/>
                </a:lnTo>
                <a:lnTo>
                  <a:pt x="1714" y="0"/>
                </a:lnTo>
                <a:close/>
              </a:path>
              <a:path w="185420" h="396875">
                <a:moveTo>
                  <a:pt x="31722" y="24409"/>
                </a:moveTo>
                <a:lnTo>
                  <a:pt x="19710" y="24409"/>
                </a:lnTo>
                <a:lnTo>
                  <a:pt x="34798" y="26911"/>
                </a:lnTo>
                <a:lnTo>
                  <a:pt x="31722" y="24409"/>
                </a:lnTo>
                <a:close/>
              </a:path>
            </a:pathLst>
          </a:custGeom>
          <a:solidFill>
            <a:srgbClr val="404040"/>
          </a:solidFill>
        </p:spPr>
        <p:txBody>
          <a:bodyPr wrap="square" lIns="0" tIns="0" rIns="0" bIns="0" rtlCol="0"/>
          <a:lstStyle/>
          <a:p>
            <a:endParaRPr sz="1154"/>
          </a:p>
        </p:txBody>
      </p:sp>
      <p:sp>
        <p:nvSpPr>
          <p:cNvPr id="24" name="object 55"/>
          <p:cNvSpPr/>
          <p:nvPr/>
        </p:nvSpPr>
        <p:spPr>
          <a:xfrm>
            <a:off x="9662241" y="5080256"/>
            <a:ext cx="355793" cy="621713"/>
          </a:xfrm>
          <a:custGeom>
            <a:avLst/>
            <a:gdLst/>
            <a:ahLst/>
            <a:cxnLst/>
            <a:rect l="l" t="t" r="r" b="b"/>
            <a:pathLst>
              <a:path w="183514" h="320675">
                <a:moveTo>
                  <a:pt x="1968" y="278053"/>
                </a:moveTo>
                <a:lnTo>
                  <a:pt x="0" y="320598"/>
                </a:lnTo>
                <a:lnTo>
                  <a:pt x="33523" y="297827"/>
                </a:lnTo>
                <a:lnTo>
                  <a:pt x="20040" y="297827"/>
                </a:lnTo>
                <a:lnTo>
                  <a:pt x="23511" y="291630"/>
                </a:lnTo>
                <a:lnTo>
                  <a:pt x="8928" y="291630"/>
                </a:lnTo>
                <a:lnTo>
                  <a:pt x="1968" y="278053"/>
                </a:lnTo>
                <a:close/>
              </a:path>
              <a:path w="183514" h="320675">
                <a:moveTo>
                  <a:pt x="35280" y="296633"/>
                </a:moveTo>
                <a:lnTo>
                  <a:pt x="20040" y="297827"/>
                </a:lnTo>
                <a:lnTo>
                  <a:pt x="33523" y="297827"/>
                </a:lnTo>
                <a:lnTo>
                  <a:pt x="35280" y="296633"/>
                </a:lnTo>
                <a:close/>
              </a:path>
              <a:path w="183514" h="320675">
                <a:moveTo>
                  <a:pt x="172250" y="0"/>
                </a:moveTo>
                <a:lnTo>
                  <a:pt x="8928" y="291630"/>
                </a:lnTo>
                <a:lnTo>
                  <a:pt x="23511" y="291630"/>
                </a:lnTo>
                <a:lnTo>
                  <a:pt x="183349" y="6197"/>
                </a:lnTo>
                <a:lnTo>
                  <a:pt x="172250" y="0"/>
                </a:lnTo>
                <a:close/>
              </a:path>
            </a:pathLst>
          </a:custGeom>
          <a:solidFill>
            <a:srgbClr val="404040"/>
          </a:solidFill>
        </p:spPr>
        <p:txBody>
          <a:bodyPr wrap="square" lIns="0" tIns="0" rIns="0" bIns="0" rtlCol="0"/>
          <a:lstStyle/>
          <a:p>
            <a:endParaRPr sz="1154"/>
          </a:p>
        </p:txBody>
      </p:sp>
      <p:sp>
        <p:nvSpPr>
          <p:cNvPr id="26" name="object 57"/>
          <p:cNvSpPr/>
          <p:nvPr/>
        </p:nvSpPr>
        <p:spPr>
          <a:xfrm>
            <a:off x="8408378" y="3213765"/>
            <a:ext cx="1190489" cy="970120"/>
          </a:xfrm>
          <a:custGeom>
            <a:avLst/>
            <a:gdLst/>
            <a:ahLst/>
            <a:cxnLst/>
            <a:rect l="l" t="t" r="r" b="b"/>
            <a:pathLst>
              <a:path w="614045" h="500379">
                <a:moveTo>
                  <a:pt x="39167" y="23634"/>
                </a:moveTo>
                <a:lnTo>
                  <a:pt x="19011" y="23634"/>
                </a:lnTo>
                <a:lnTo>
                  <a:pt x="605586" y="500227"/>
                </a:lnTo>
                <a:lnTo>
                  <a:pt x="613613" y="490372"/>
                </a:lnTo>
                <a:lnTo>
                  <a:pt x="39167" y="23634"/>
                </a:lnTo>
                <a:close/>
              </a:path>
              <a:path w="614045" h="500379">
                <a:moveTo>
                  <a:pt x="0" y="0"/>
                </a:moveTo>
                <a:lnTo>
                  <a:pt x="17551" y="38823"/>
                </a:lnTo>
                <a:lnTo>
                  <a:pt x="19011" y="23634"/>
                </a:lnTo>
                <a:lnTo>
                  <a:pt x="39167" y="23634"/>
                </a:lnTo>
                <a:lnTo>
                  <a:pt x="27038" y="13779"/>
                </a:lnTo>
                <a:lnTo>
                  <a:pt x="41643" y="9283"/>
                </a:lnTo>
                <a:lnTo>
                  <a:pt x="0" y="0"/>
                </a:lnTo>
                <a:close/>
              </a:path>
            </a:pathLst>
          </a:custGeom>
          <a:solidFill>
            <a:srgbClr val="404040"/>
          </a:solidFill>
        </p:spPr>
        <p:txBody>
          <a:bodyPr wrap="square" lIns="0" tIns="0" rIns="0" bIns="0" rtlCol="0"/>
          <a:lstStyle/>
          <a:p>
            <a:endParaRPr sz="1154"/>
          </a:p>
        </p:txBody>
      </p:sp>
      <p:sp>
        <p:nvSpPr>
          <p:cNvPr id="27" name="object 58"/>
          <p:cNvSpPr/>
          <p:nvPr/>
        </p:nvSpPr>
        <p:spPr>
          <a:xfrm>
            <a:off x="9754059" y="5163628"/>
            <a:ext cx="331172" cy="549080"/>
          </a:xfrm>
          <a:custGeom>
            <a:avLst/>
            <a:gdLst/>
            <a:ahLst/>
            <a:cxnLst/>
            <a:rect l="l" t="t" r="r" b="b"/>
            <a:pathLst>
              <a:path w="170814" h="283209">
                <a:moveTo>
                  <a:pt x="169020" y="22301"/>
                </a:moveTo>
                <a:lnTo>
                  <a:pt x="150012" y="22301"/>
                </a:lnTo>
                <a:lnTo>
                  <a:pt x="0" y="276174"/>
                </a:lnTo>
                <a:lnTo>
                  <a:pt x="10947" y="282625"/>
                </a:lnTo>
                <a:lnTo>
                  <a:pt x="160972" y="28752"/>
                </a:lnTo>
                <a:lnTo>
                  <a:pt x="168571" y="28752"/>
                </a:lnTo>
                <a:lnTo>
                  <a:pt x="169020" y="22301"/>
                </a:lnTo>
                <a:close/>
              </a:path>
              <a:path w="170814" h="283209">
                <a:moveTo>
                  <a:pt x="168571" y="28752"/>
                </a:moveTo>
                <a:lnTo>
                  <a:pt x="160972" y="28752"/>
                </a:lnTo>
                <a:lnTo>
                  <a:pt x="167614" y="42494"/>
                </a:lnTo>
                <a:lnTo>
                  <a:pt x="168571" y="28752"/>
                </a:lnTo>
                <a:close/>
              </a:path>
              <a:path w="170814" h="283209">
                <a:moveTo>
                  <a:pt x="170573" y="0"/>
                </a:moveTo>
                <a:lnTo>
                  <a:pt x="134746" y="23139"/>
                </a:lnTo>
                <a:lnTo>
                  <a:pt x="150012" y="22301"/>
                </a:lnTo>
                <a:lnTo>
                  <a:pt x="169020" y="22301"/>
                </a:lnTo>
                <a:lnTo>
                  <a:pt x="170573" y="0"/>
                </a:lnTo>
                <a:close/>
              </a:path>
            </a:pathLst>
          </a:custGeom>
          <a:solidFill>
            <a:srgbClr val="404040"/>
          </a:solidFill>
        </p:spPr>
        <p:txBody>
          <a:bodyPr wrap="square" lIns="0" tIns="0" rIns="0" bIns="0" rtlCol="0"/>
          <a:lstStyle/>
          <a:p>
            <a:endParaRPr sz="1154"/>
          </a:p>
        </p:txBody>
      </p:sp>
      <p:sp>
        <p:nvSpPr>
          <p:cNvPr id="29" name="object 60"/>
          <p:cNvSpPr/>
          <p:nvPr/>
        </p:nvSpPr>
        <p:spPr>
          <a:xfrm>
            <a:off x="7618205" y="5103689"/>
            <a:ext cx="673422" cy="526919"/>
          </a:xfrm>
          <a:custGeom>
            <a:avLst/>
            <a:gdLst/>
            <a:ahLst/>
            <a:cxnLst/>
            <a:rect l="l" t="t" r="r" b="b"/>
            <a:pathLst>
              <a:path w="347345" h="271779">
                <a:moveTo>
                  <a:pt x="40213" y="23228"/>
                </a:moveTo>
                <a:lnTo>
                  <a:pt x="19507" y="23228"/>
                </a:lnTo>
                <a:lnTo>
                  <a:pt x="338988" y="271716"/>
                </a:lnTo>
                <a:lnTo>
                  <a:pt x="346811" y="261696"/>
                </a:lnTo>
                <a:lnTo>
                  <a:pt x="40213" y="23228"/>
                </a:lnTo>
                <a:close/>
              </a:path>
              <a:path w="347345" h="271779">
                <a:moveTo>
                  <a:pt x="0" y="0"/>
                </a:moveTo>
                <a:lnTo>
                  <a:pt x="18376" y="38442"/>
                </a:lnTo>
                <a:lnTo>
                  <a:pt x="19507" y="23228"/>
                </a:lnTo>
                <a:lnTo>
                  <a:pt x="40213" y="23228"/>
                </a:lnTo>
                <a:lnTo>
                  <a:pt x="27330" y="13208"/>
                </a:lnTo>
                <a:lnTo>
                  <a:pt x="41833" y="8394"/>
                </a:lnTo>
                <a:lnTo>
                  <a:pt x="0" y="0"/>
                </a:lnTo>
                <a:close/>
              </a:path>
            </a:pathLst>
          </a:custGeom>
          <a:solidFill>
            <a:srgbClr val="404040"/>
          </a:solidFill>
        </p:spPr>
        <p:txBody>
          <a:bodyPr wrap="square" lIns="0" tIns="0" rIns="0" bIns="0" rtlCol="0"/>
          <a:lstStyle/>
          <a:p>
            <a:endParaRPr sz="1154"/>
          </a:p>
        </p:txBody>
      </p:sp>
      <p:sp>
        <p:nvSpPr>
          <p:cNvPr id="30" name="object 61"/>
          <p:cNvSpPr/>
          <p:nvPr/>
        </p:nvSpPr>
        <p:spPr>
          <a:xfrm>
            <a:off x="7716532" y="5053411"/>
            <a:ext cx="673423" cy="551541"/>
          </a:xfrm>
          <a:custGeom>
            <a:avLst/>
            <a:gdLst/>
            <a:ahLst/>
            <a:cxnLst/>
            <a:rect l="l" t="t" r="r" b="b"/>
            <a:pathLst>
              <a:path w="347345" h="284479">
                <a:moveTo>
                  <a:pt x="8051" y="0"/>
                </a:moveTo>
                <a:lnTo>
                  <a:pt x="0" y="9829"/>
                </a:lnTo>
                <a:lnTo>
                  <a:pt x="319913" y="270497"/>
                </a:lnTo>
                <a:lnTo>
                  <a:pt x="305295" y="274980"/>
                </a:lnTo>
                <a:lnTo>
                  <a:pt x="346925" y="284314"/>
                </a:lnTo>
                <a:lnTo>
                  <a:pt x="339694" y="268262"/>
                </a:lnTo>
                <a:lnTo>
                  <a:pt x="327215" y="268262"/>
                </a:lnTo>
                <a:lnTo>
                  <a:pt x="339688" y="268249"/>
                </a:lnTo>
                <a:lnTo>
                  <a:pt x="336267" y="260654"/>
                </a:lnTo>
                <a:lnTo>
                  <a:pt x="327952" y="260654"/>
                </a:lnTo>
                <a:lnTo>
                  <a:pt x="8051" y="0"/>
                </a:lnTo>
                <a:close/>
              </a:path>
              <a:path w="347345" h="284479">
                <a:moveTo>
                  <a:pt x="339688" y="268249"/>
                </a:moveTo>
                <a:lnTo>
                  <a:pt x="327215" y="268249"/>
                </a:lnTo>
                <a:lnTo>
                  <a:pt x="339694" y="268262"/>
                </a:lnTo>
                <a:close/>
              </a:path>
              <a:path w="347345" h="284479">
                <a:moveTo>
                  <a:pt x="329425" y="245465"/>
                </a:moveTo>
                <a:lnTo>
                  <a:pt x="327952" y="260654"/>
                </a:lnTo>
                <a:lnTo>
                  <a:pt x="336267" y="260654"/>
                </a:lnTo>
                <a:lnTo>
                  <a:pt x="329425" y="245465"/>
                </a:lnTo>
                <a:close/>
              </a:path>
            </a:pathLst>
          </a:custGeom>
          <a:solidFill>
            <a:srgbClr val="404040"/>
          </a:solidFill>
        </p:spPr>
        <p:txBody>
          <a:bodyPr wrap="square" lIns="0" tIns="0" rIns="0" bIns="0" rtlCol="0"/>
          <a:lstStyle/>
          <a:p>
            <a:endParaRPr sz="1154"/>
          </a:p>
        </p:txBody>
      </p:sp>
      <p:sp>
        <p:nvSpPr>
          <p:cNvPr id="31" name="object 62"/>
          <p:cNvSpPr/>
          <p:nvPr/>
        </p:nvSpPr>
        <p:spPr>
          <a:xfrm>
            <a:off x="8325586" y="3198400"/>
            <a:ext cx="811308" cy="2270181"/>
          </a:xfrm>
          <a:custGeom>
            <a:avLst/>
            <a:gdLst/>
            <a:ahLst/>
            <a:cxnLst/>
            <a:rect l="l" t="t" r="r" b="b"/>
            <a:pathLst>
              <a:path w="418464" h="1170940">
                <a:moveTo>
                  <a:pt x="22708" y="30073"/>
                </a:moveTo>
                <a:lnTo>
                  <a:pt x="9232" y="30073"/>
                </a:lnTo>
                <a:lnTo>
                  <a:pt x="405904" y="1170482"/>
                </a:lnTo>
                <a:lnTo>
                  <a:pt x="417918" y="1166317"/>
                </a:lnTo>
                <a:lnTo>
                  <a:pt x="22708" y="30073"/>
                </a:lnTo>
                <a:close/>
              </a:path>
              <a:path w="418464" h="1170940">
                <a:moveTo>
                  <a:pt x="5511" y="0"/>
                </a:moveTo>
                <a:lnTo>
                  <a:pt x="0" y="42240"/>
                </a:lnTo>
                <a:lnTo>
                  <a:pt x="9232" y="30073"/>
                </a:lnTo>
                <a:lnTo>
                  <a:pt x="22708" y="30073"/>
                </a:lnTo>
                <a:lnTo>
                  <a:pt x="21259" y="25908"/>
                </a:lnTo>
                <a:lnTo>
                  <a:pt x="32116" y="25908"/>
                </a:lnTo>
                <a:lnTo>
                  <a:pt x="5511" y="0"/>
                </a:lnTo>
                <a:close/>
              </a:path>
              <a:path w="418464" h="1170940">
                <a:moveTo>
                  <a:pt x="32116" y="25908"/>
                </a:moveTo>
                <a:lnTo>
                  <a:pt x="21259" y="25908"/>
                </a:lnTo>
                <a:lnTo>
                  <a:pt x="36055" y="29743"/>
                </a:lnTo>
                <a:lnTo>
                  <a:pt x="32116" y="25908"/>
                </a:lnTo>
                <a:close/>
              </a:path>
            </a:pathLst>
          </a:custGeom>
          <a:solidFill>
            <a:srgbClr val="404040"/>
          </a:solidFill>
        </p:spPr>
        <p:txBody>
          <a:bodyPr wrap="square" lIns="0" tIns="0" rIns="0" bIns="0" rtlCol="0"/>
          <a:lstStyle/>
          <a:p>
            <a:endParaRPr sz="1154"/>
          </a:p>
        </p:txBody>
      </p:sp>
      <p:sp>
        <p:nvSpPr>
          <p:cNvPr id="32" name="object 63"/>
          <p:cNvSpPr/>
          <p:nvPr/>
        </p:nvSpPr>
        <p:spPr>
          <a:xfrm>
            <a:off x="9138027" y="3156432"/>
            <a:ext cx="359486" cy="2267717"/>
          </a:xfrm>
          <a:custGeom>
            <a:avLst/>
            <a:gdLst/>
            <a:ahLst/>
            <a:cxnLst/>
            <a:rect l="l" t="t" r="r" b="b"/>
            <a:pathLst>
              <a:path w="185420" h="1169670">
                <a:moveTo>
                  <a:pt x="180957" y="28460"/>
                </a:moveTo>
                <a:lnTo>
                  <a:pt x="160959" y="28460"/>
                </a:lnTo>
                <a:lnTo>
                  <a:pt x="0" y="1167511"/>
                </a:lnTo>
                <a:lnTo>
                  <a:pt x="12598" y="1169289"/>
                </a:lnTo>
                <a:lnTo>
                  <a:pt x="173558" y="30238"/>
                </a:lnTo>
                <a:lnTo>
                  <a:pt x="181554" y="30238"/>
                </a:lnTo>
                <a:lnTo>
                  <a:pt x="180957" y="28460"/>
                </a:lnTo>
                <a:close/>
              </a:path>
              <a:path w="185420" h="1169670">
                <a:moveTo>
                  <a:pt x="181554" y="30238"/>
                </a:moveTo>
                <a:lnTo>
                  <a:pt x="173558" y="30238"/>
                </a:lnTo>
                <a:lnTo>
                  <a:pt x="184962" y="40386"/>
                </a:lnTo>
                <a:lnTo>
                  <a:pt x="181554" y="30238"/>
                </a:lnTo>
                <a:close/>
              </a:path>
              <a:path w="185420" h="1169670">
                <a:moveTo>
                  <a:pt x="171399" y="0"/>
                </a:moveTo>
                <a:lnTo>
                  <a:pt x="147167" y="35064"/>
                </a:lnTo>
                <a:lnTo>
                  <a:pt x="160959" y="28460"/>
                </a:lnTo>
                <a:lnTo>
                  <a:pt x="180957" y="28460"/>
                </a:lnTo>
                <a:lnTo>
                  <a:pt x="171399" y="0"/>
                </a:lnTo>
                <a:close/>
              </a:path>
            </a:pathLst>
          </a:custGeom>
          <a:solidFill>
            <a:srgbClr val="404040"/>
          </a:solidFill>
        </p:spPr>
        <p:txBody>
          <a:bodyPr wrap="square" lIns="0" tIns="0" rIns="0" bIns="0" rtlCol="0"/>
          <a:lstStyle/>
          <a:p>
            <a:endParaRPr sz="1154"/>
          </a:p>
        </p:txBody>
      </p:sp>
      <p:sp>
        <p:nvSpPr>
          <p:cNvPr id="33" name="object 64"/>
          <p:cNvSpPr/>
          <p:nvPr/>
        </p:nvSpPr>
        <p:spPr>
          <a:xfrm>
            <a:off x="7703259" y="3321111"/>
            <a:ext cx="205598" cy="816232"/>
          </a:xfrm>
          <a:custGeom>
            <a:avLst/>
            <a:gdLst/>
            <a:ahLst/>
            <a:cxnLst/>
            <a:rect l="l" t="t" r="r" b="b"/>
            <a:pathLst>
              <a:path w="106045" h="421004">
                <a:moveTo>
                  <a:pt x="102352" y="27673"/>
                </a:moveTo>
                <a:lnTo>
                  <a:pt x="82753" y="27673"/>
                </a:lnTo>
                <a:lnTo>
                  <a:pt x="0" y="417791"/>
                </a:lnTo>
                <a:lnTo>
                  <a:pt x="12446" y="420420"/>
                </a:lnTo>
                <a:lnTo>
                  <a:pt x="95199" y="30302"/>
                </a:lnTo>
                <a:lnTo>
                  <a:pt x="103039" y="30302"/>
                </a:lnTo>
                <a:lnTo>
                  <a:pt x="102352" y="27673"/>
                </a:lnTo>
                <a:close/>
              </a:path>
              <a:path w="106045" h="421004">
                <a:moveTo>
                  <a:pt x="103039" y="30302"/>
                </a:moveTo>
                <a:lnTo>
                  <a:pt x="95199" y="30302"/>
                </a:lnTo>
                <a:lnTo>
                  <a:pt x="105892" y="41224"/>
                </a:lnTo>
                <a:lnTo>
                  <a:pt x="103039" y="30302"/>
                </a:lnTo>
                <a:close/>
              </a:path>
              <a:path w="106045" h="421004">
                <a:moveTo>
                  <a:pt x="95123" y="0"/>
                </a:moveTo>
                <a:lnTo>
                  <a:pt x="68541" y="33324"/>
                </a:lnTo>
                <a:lnTo>
                  <a:pt x="82753" y="27673"/>
                </a:lnTo>
                <a:lnTo>
                  <a:pt x="102352" y="27673"/>
                </a:lnTo>
                <a:lnTo>
                  <a:pt x="95123" y="0"/>
                </a:lnTo>
                <a:close/>
              </a:path>
            </a:pathLst>
          </a:custGeom>
          <a:solidFill>
            <a:srgbClr val="404040"/>
          </a:solidFill>
        </p:spPr>
        <p:txBody>
          <a:bodyPr wrap="square" lIns="0" tIns="0" rIns="0" bIns="0" rtlCol="0"/>
          <a:lstStyle/>
          <a:p>
            <a:endParaRPr sz="1154"/>
          </a:p>
        </p:txBody>
      </p:sp>
      <p:sp>
        <p:nvSpPr>
          <p:cNvPr id="34" name="object 65"/>
          <p:cNvSpPr/>
          <p:nvPr/>
        </p:nvSpPr>
        <p:spPr>
          <a:xfrm>
            <a:off x="8255869" y="3192001"/>
            <a:ext cx="1141244" cy="970120"/>
          </a:xfrm>
          <a:custGeom>
            <a:avLst/>
            <a:gdLst/>
            <a:ahLst/>
            <a:cxnLst/>
            <a:rect l="l" t="t" r="r" b="b"/>
            <a:pathLst>
              <a:path w="588645" h="500379">
                <a:moveTo>
                  <a:pt x="588314" y="0"/>
                </a:moveTo>
                <a:lnTo>
                  <a:pt x="546874" y="10147"/>
                </a:lnTo>
                <a:lnTo>
                  <a:pt x="561568" y="14338"/>
                </a:lnTo>
                <a:lnTo>
                  <a:pt x="0" y="490461"/>
                </a:lnTo>
                <a:lnTo>
                  <a:pt x="8229" y="500138"/>
                </a:lnTo>
                <a:lnTo>
                  <a:pt x="569810" y="24028"/>
                </a:lnTo>
                <a:lnTo>
                  <a:pt x="578052" y="24028"/>
                </a:lnTo>
                <a:lnTo>
                  <a:pt x="588314" y="0"/>
                </a:lnTo>
                <a:close/>
              </a:path>
              <a:path w="588645" h="500379">
                <a:moveTo>
                  <a:pt x="578052" y="24028"/>
                </a:moveTo>
                <a:lnTo>
                  <a:pt x="569810" y="24028"/>
                </a:lnTo>
                <a:lnTo>
                  <a:pt x="571576" y="39192"/>
                </a:lnTo>
                <a:lnTo>
                  <a:pt x="578052" y="24028"/>
                </a:lnTo>
                <a:close/>
              </a:path>
            </a:pathLst>
          </a:custGeom>
          <a:solidFill>
            <a:srgbClr val="404040"/>
          </a:solidFill>
        </p:spPr>
        <p:txBody>
          <a:bodyPr wrap="square" lIns="0" tIns="0" rIns="0" bIns="0" rtlCol="0"/>
          <a:lstStyle/>
          <a:p>
            <a:endParaRPr sz="1154"/>
          </a:p>
        </p:txBody>
      </p:sp>
      <p:sp>
        <p:nvSpPr>
          <p:cNvPr id="69" name="object 55"/>
          <p:cNvSpPr/>
          <p:nvPr/>
        </p:nvSpPr>
        <p:spPr>
          <a:xfrm rot="3600000">
            <a:off x="8780521" y="4246310"/>
            <a:ext cx="463865" cy="807711"/>
          </a:xfrm>
          <a:custGeom>
            <a:avLst/>
            <a:gdLst/>
            <a:ahLst/>
            <a:cxnLst/>
            <a:rect l="l" t="t" r="r" b="b"/>
            <a:pathLst>
              <a:path w="183514" h="320675">
                <a:moveTo>
                  <a:pt x="1968" y="278053"/>
                </a:moveTo>
                <a:lnTo>
                  <a:pt x="0" y="320598"/>
                </a:lnTo>
                <a:lnTo>
                  <a:pt x="33523" y="297827"/>
                </a:lnTo>
                <a:lnTo>
                  <a:pt x="20040" y="297827"/>
                </a:lnTo>
                <a:lnTo>
                  <a:pt x="23511" y="291630"/>
                </a:lnTo>
                <a:lnTo>
                  <a:pt x="8928" y="291630"/>
                </a:lnTo>
                <a:lnTo>
                  <a:pt x="1968" y="278053"/>
                </a:lnTo>
                <a:close/>
              </a:path>
              <a:path w="183514" h="320675">
                <a:moveTo>
                  <a:pt x="35280" y="296633"/>
                </a:moveTo>
                <a:lnTo>
                  <a:pt x="20040" y="297827"/>
                </a:lnTo>
                <a:lnTo>
                  <a:pt x="33523" y="297827"/>
                </a:lnTo>
                <a:lnTo>
                  <a:pt x="35280" y="296633"/>
                </a:lnTo>
                <a:close/>
              </a:path>
              <a:path w="183514" h="320675">
                <a:moveTo>
                  <a:pt x="172250" y="0"/>
                </a:moveTo>
                <a:lnTo>
                  <a:pt x="8928" y="291630"/>
                </a:lnTo>
                <a:lnTo>
                  <a:pt x="23511" y="291630"/>
                </a:lnTo>
                <a:lnTo>
                  <a:pt x="183349" y="6197"/>
                </a:lnTo>
                <a:lnTo>
                  <a:pt x="172250" y="0"/>
                </a:lnTo>
                <a:close/>
              </a:path>
            </a:pathLst>
          </a:custGeom>
          <a:solidFill>
            <a:srgbClr val="404040"/>
          </a:solidFill>
        </p:spPr>
        <p:txBody>
          <a:bodyPr wrap="square" lIns="0" tIns="0" rIns="0" bIns="0" rtlCol="0"/>
          <a:lstStyle/>
          <a:p>
            <a:endParaRPr sz="1154"/>
          </a:p>
        </p:txBody>
      </p:sp>
      <p:sp>
        <p:nvSpPr>
          <p:cNvPr id="70" name="object 58"/>
          <p:cNvSpPr/>
          <p:nvPr/>
        </p:nvSpPr>
        <p:spPr>
          <a:xfrm rot="3600000">
            <a:off x="8864798" y="4342740"/>
            <a:ext cx="431767" cy="713348"/>
          </a:xfrm>
          <a:custGeom>
            <a:avLst/>
            <a:gdLst/>
            <a:ahLst/>
            <a:cxnLst/>
            <a:rect l="l" t="t" r="r" b="b"/>
            <a:pathLst>
              <a:path w="170814" h="283209">
                <a:moveTo>
                  <a:pt x="169020" y="22301"/>
                </a:moveTo>
                <a:lnTo>
                  <a:pt x="150012" y="22301"/>
                </a:lnTo>
                <a:lnTo>
                  <a:pt x="0" y="276174"/>
                </a:lnTo>
                <a:lnTo>
                  <a:pt x="10947" y="282625"/>
                </a:lnTo>
                <a:lnTo>
                  <a:pt x="160972" y="28752"/>
                </a:lnTo>
                <a:lnTo>
                  <a:pt x="168571" y="28752"/>
                </a:lnTo>
                <a:lnTo>
                  <a:pt x="169020" y="22301"/>
                </a:lnTo>
                <a:close/>
              </a:path>
              <a:path w="170814" h="283209">
                <a:moveTo>
                  <a:pt x="168571" y="28752"/>
                </a:moveTo>
                <a:lnTo>
                  <a:pt x="160972" y="28752"/>
                </a:lnTo>
                <a:lnTo>
                  <a:pt x="167614" y="42494"/>
                </a:lnTo>
                <a:lnTo>
                  <a:pt x="168571" y="28752"/>
                </a:lnTo>
                <a:close/>
              </a:path>
              <a:path w="170814" h="283209">
                <a:moveTo>
                  <a:pt x="170573" y="0"/>
                </a:moveTo>
                <a:lnTo>
                  <a:pt x="134746" y="23139"/>
                </a:lnTo>
                <a:lnTo>
                  <a:pt x="150012" y="22301"/>
                </a:lnTo>
                <a:lnTo>
                  <a:pt x="169020" y="22301"/>
                </a:lnTo>
                <a:lnTo>
                  <a:pt x="170573" y="0"/>
                </a:lnTo>
                <a:close/>
              </a:path>
            </a:pathLst>
          </a:custGeom>
          <a:solidFill>
            <a:srgbClr val="404040"/>
          </a:solidFill>
        </p:spPr>
        <p:txBody>
          <a:bodyPr wrap="square" lIns="0" tIns="0" rIns="0" bIns="0" rtlCol="0"/>
          <a:lstStyle/>
          <a:p>
            <a:endParaRPr sz="1154"/>
          </a:p>
        </p:txBody>
      </p:sp>
    </p:spTree>
    <p:extLst>
      <p:ext uri="{BB962C8B-B14F-4D97-AF65-F5344CB8AC3E}">
        <p14:creationId xmlns:p14="http://schemas.microsoft.com/office/powerpoint/2010/main" val="230704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Deterministic Peer-to-peer</a:t>
            </a:r>
          </a:p>
        </p:txBody>
      </p:sp>
      <p:sp>
        <p:nvSpPr>
          <p:cNvPr id="3" name="Content Placeholder 2"/>
          <p:cNvSpPr>
            <a:spLocks noGrp="1"/>
          </p:cNvSpPr>
          <p:nvPr>
            <p:ph idx="1"/>
          </p:nvPr>
        </p:nvSpPr>
        <p:spPr>
          <a:xfrm>
            <a:off x="556592" y="1630937"/>
            <a:ext cx="11476382" cy="5048409"/>
          </a:xfrm>
        </p:spPr>
        <p:txBody>
          <a:bodyPr>
            <a:noAutofit/>
          </a:bodyPr>
          <a:lstStyle/>
          <a:p>
            <a:pPr marL="162916" marR="89196" indent="-154770">
              <a:lnSpc>
                <a:spcPct val="150000"/>
              </a:lnSpc>
              <a:spcBef>
                <a:spcPts val="125"/>
              </a:spcBef>
              <a:buFont typeface="Courier New"/>
              <a:buChar char="o"/>
              <a:tabLst>
                <a:tab pos="162509" algn="l"/>
                <a:tab pos="162916" algn="l"/>
              </a:tabLst>
            </a:pPr>
            <a:r>
              <a:rPr lang="en-US" sz="1800" dirty="0">
                <a:solidFill>
                  <a:schemeClr val="tx1"/>
                </a:solidFill>
              </a:rPr>
              <a:t>Every client simulates everything in the exact same way but the only thing that needs to be sent over the network is each player's actions</a:t>
            </a:r>
          </a:p>
          <a:p>
            <a:pPr marL="162916" marR="89196" indent="-154770">
              <a:lnSpc>
                <a:spcPct val="150000"/>
              </a:lnSpc>
              <a:spcBef>
                <a:spcPts val="125"/>
              </a:spcBef>
              <a:buFont typeface="Courier New"/>
              <a:buChar char="o"/>
              <a:tabLst>
                <a:tab pos="162509" algn="l"/>
                <a:tab pos="162916" algn="l"/>
              </a:tabLst>
            </a:pPr>
            <a:r>
              <a:rPr lang="en-US" sz="1800" dirty="0">
                <a:solidFill>
                  <a:schemeClr val="tx1"/>
                </a:solidFill>
              </a:rPr>
              <a:t>The game runs as lots of really short turns: every step the game collects the commands from all players over the network and then simulates the next step. </a:t>
            </a:r>
          </a:p>
          <a:p>
            <a:pPr marL="162916" marR="89196" indent="-154770">
              <a:lnSpc>
                <a:spcPct val="150000"/>
              </a:lnSpc>
              <a:spcBef>
                <a:spcPts val="125"/>
              </a:spcBef>
              <a:buFont typeface="Courier New"/>
              <a:buChar char="o"/>
              <a:tabLst>
                <a:tab pos="162509" algn="l"/>
                <a:tab pos="162916" algn="l"/>
              </a:tabLst>
            </a:pPr>
            <a:r>
              <a:rPr lang="en-US" sz="1800" dirty="0">
                <a:solidFill>
                  <a:schemeClr val="tx1"/>
                </a:solidFill>
              </a:rPr>
              <a:t>Deterministic peer to peer has the enormous benefit that you hardly need to send anything apart from the player action</a:t>
            </a:r>
          </a:p>
          <a:p>
            <a:pPr marL="162916" marR="89196" indent="-154770">
              <a:lnSpc>
                <a:spcPct val="150000"/>
              </a:lnSpc>
              <a:spcBef>
                <a:spcPts val="125"/>
              </a:spcBef>
              <a:buFont typeface="Courier New"/>
              <a:buChar char="o"/>
              <a:tabLst>
                <a:tab pos="162509" algn="l"/>
                <a:tab pos="162916" algn="l"/>
              </a:tabLst>
            </a:pPr>
            <a:r>
              <a:rPr lang="en-US" sz="1800" dirty="0">
                <a:solidFill>
                  <a:schemeClr val="tx1"/>
                </a:solidFill>
              </a:rPr>
              <a:t>A downside to this model is that it usually adds quite a lot of lag to controls, since actions cannot be executed until all players know about them. Such input lag can be hidden by playing sounds and visual effects immediately when the user clicks. This way the player won't notice that his units don't react immediately.</a:t>
            </a:r>
            <a:br>
              <a:rPr lang="en-US" sz="1800" dirty="0"/>
            </a:br>
            <a:br>
              <a:rPr lang="en-US" sz="1800" dirty="0"/>
            </a:br>
            <a:r>
              <a:rPr lang="en-US" sz="1800" dirty="0">
                <a:solidFill>
                  <a:schemeClr val="tx1"/>
                </a:solidFill>
              </a:rPr>
              <a:t>Note that deterministic lockstep can also be combined with a client/server connection model where the data always flows through the server instead of directly between all players.</a:t>
            </a:r>
            <a:endParaRPr lang="en-GB" sz="1800" dirty="0"/>
          </a:p>
          <a:p>
            <a:pPr marL="162916" marR="89196" indent="-154770">
              <a:lnSpc>
                <a:spcPct val="150000"/>
              </a:lnSpc>
              <a:spcBef>
                <a:spcPts val="125"/>
              </a:spcBef>
              <a:buFont typeface="Courier New"/>
              <a:buChar char="o"/>
              <a:tabLst>
                <a:tab pos="162509" algn="l"/>
                <a:tab pos="162916" algn="l"/>
              </a:tabLst>
            </a:pPr>
            <a:endParaRPr lang="en-US" sz="1800" dirty="0">
              <a:solidFill>
                <a:schemeClr val="tx1"/>
              </a:solidFill>
            </a:endParaRPr>
          </a:p>
          <a:p>
            <a:pPr marL="162916" marR="89196" indent="-154770">
              <a:lnSpc>
                <a:spcPct val="150000"/>
              </a:lnSpc>
              <a:spcBef>
                <a:spcPts val="125"/>
              </a:spcBef>
              <a:buFont typeface="Courier New"/>
              <a:buChar char="o"/>
              <a:tabLst>
                <a:tab pos="162509" algn="l"/>
                <a:tab pos="162916" algn="l"/>
              </a:tabLst>
            </a:pPr>
            <a:endParaRPr lang="en-US" sz="18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72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338" y="178654"/>
            <a:ext cx="3946192" cy="1485900"/>
          </a:xfrm>
        </p:spPr>
        <p:txBody>
          <a:bodyPr/>
          <a:lstStyle/>
          <a:p>
            <a:r>
              <a:rPr lang="en-GB" dirty="0"/>
              <a:t>IBM MMO Architecture </a:t>
            </a:r>
          </a:p>
        </p:txBody>
      </p:sp>
      <p:pic>
        <p:nvPicPr>
          <p:cNvPr id="2050" name="Picture 2" descr="MMO game architecture imple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257" y="178654"/>
            <a:ext cx="4356847" cy="5819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39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248" y="247810"/>
            <a:ext cx="7642636" cy="1485900"/>
          </a:xfrm>
        </p:spPr>
        <p:txBody>
          <a:bodyPr/>
          <a:lstStyle/>
          <a:p>
            <a:r>
              <a:rPr lang="en-GB" dirty="0"/>
              <a:t>Cloud Server for Game?</a:t>
            </a:r>
          </a:p>
        </p:txBody>
      </p:sp>
      <p:pic>
        <p:nvPicPr>
          <p:cNvPr id="1026" name="Picture 2" descr="Implementation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247" y="1003065"/>
            <a:ext cx="8205224" cy="557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7502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1950</TotalTime>
  <Words>1783</Words>
  <Application>Microsoft Office PowerPoint</Application>
  <PresentationFormat>Widescreen</PresentationFormat>
  <Paragraphs>181</Paragraphs>
  <Slides>35</Slides>
  <Notes>16</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Book Antiqua</vt:lpstr>
      <vt:lpstr>Brutal_Regular</vt:lpstr>
      <vt:lpstr>Calibri</vt:lpstr>
      <vt:lpstr>Calibri Light</vt:lpstr>
      <vt:lpstr>Century Gothic</vt:lpstr>
      <vt:lpstr>Courier New</vt:lpstr>
      <vt:lpstr>OpenSans_Regular</vt:lpstr>
      <vt:lpstr>Roboto</vt:lpstr>
      <vt:lpstr>var(--ifm-font-family-headings)</vt:lpstr>
      <vt:lpstr>Retrospect</vt:lpstr>
      <vt:lpstr>Network Games Programming</vt:lpstr>
      <vt:lpstr>Network Topology</vt:lpstr>
      <vt:lpstr>Client-Server</vt:lpstr>
      <vt:lpstr>Client-Server</vt:lpstr>
      <vt:lpstr>Client – Server (Listen Server)</vt:lpstr>
      <vt:lpstr>Peer-to-peer</vt:lpstr>
      <vt:lpstr>Deterministic Peer-to-peer</vt:lpstr>
      <vt:lpstr>IBM MMO Architecture </vt:lpstr>
      <vt:lpstr>Cloud Server for Game?</vt:lpstr>
      <vt:lpstr>PowerPoint Presentation</vt:lpstr>
      <vt:lpstr>PowerPoint Presentation</vt:lpstr>
      <vt:lpstr>Developing Network Games - Unreal</vt:lpstr>
      <vt:lpstr> Network Mode - Unreal </vt:lpstr>
      <vt:lpstr>Replication – Unreal </vt:lpstr>
      <vt:lpstr>Replication - Unreal</vt:lpstr>
      <vt:lpstr>Network Role and Authority - Unreal</vt:lpstr>
      <vt:lpstr>Unity</vt:lpstr>
      <vt:lpstr>PowerPoint Presentation</vt:lpstr>
      <vt:lpstr>Unity - HLAPI</vt:lpstr>
      <vt:lpstr>Unity - LLAPI</vt:lpstr>
      <vt:lpstr>Unity - Netcode</vt:lpstr>
      <vt:lpstr>Unity – MLAPI Transport</vt:lpstr>
      <vt:lpstr>Unity – Photon </vt:lpstr>
      <vt:lpstr>Unity – Netcode </vt:lpstr>
      <vt:lpstr>Web Technology</vt:lpstr>
      <vt:lpstr>NodeJS</vt:lpstr>
      <vt:lpstr>NodeJS vs XAMPP</vt:lpstr>
      <vt:lpstr>WebRTC</vt:lpstr>
      <vt:lpstr>Socket.io</vt:lpstr>
      <vt:lpstr>Socket.io</vt:lpstr>
      <vt:lpstr>Eureca.io</vt:lpstr>
      <vt:lpstr>Unity References</vt:lpstr>
      <vt:lpstr>Unity References</vt:lpstr>
      <vt:lpstr>Unreal References</vt:lpstr>
      <vt:lpstr>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Soflano</dc:creator>
  <cp:lastModifiedBy>Mario Soflano</cp:lastModifiedBy>
  <cp:revision>80</cp:revision>
  <dcterms:created xsi:type="dcterms:W3CDTF">2021-09-20T00:10:01Z</dcterms:created>
  <dcterms:modified xsi:type="dcterms:W3CDTF">2022-10-10T11:07:55Z</dcterms:modified>
</cp:coreProperties>
</file>