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327" r:id="rId3"/>
    <p:sldId id="328" r:id="rId4"/>
    <p:sldId id="329" r:id="rId5"/>
    <p:sldId id="356" r:id="rId6"/>
    <p:sldId id="330" r:id="rId7"/>
    <p:sldId id="331" r:id="rId8"/>
    <p:sldId id="332" r:id="rId9"/>
    <p:sldId id="333" r:id="rId10"/>
    <p:sldId id="335" r:id="rId11"/>
    <p:sldId id="336" r:id="rId12"/>
    <p:sldId id="346" r:id="rId13"/>
    <p:sldId id="348" r:id="rId14"/>
    <p:sldId id="350" r:id="rId15"/>
    <p:sldId id="337" r:id="rId16"/>
    <p:sldId id="338" r:id="rId17"/>
    <p:sldId id="339" r:id="rId18"/>
    <p:sldId id="351" r:id="rId19"/>
    <p:sldId id="352" r:id="rId20"/>
    <p:sldId id="354" r:id="rId21"/>
    <p:sldId id="355" r:id="rId22"/>
    <p:sldId id="340" r:id="rId23"/>
    <p:sldId id="334" r:id="rId24"/>
    <p:sldId id="341" r:id="rId25"/>
    <p:sldId id="342" r:id="rId26"/>
    <p:sldId id="325" r:id="rId27"/>
    <p:sldId id="32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32" autoAdjust="0"/>
  </p:normalViewPr>
  <p:slideViewPr>
    <p:cSldViewPr snapToGrid="0">
      <p:cViewPr varScale="1">
        <p:scale>
          <a:sx n="67" d="100"/>
          <a:sy n="67" d="100"/>
        </p:scale>
        <p:origin x="13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FE7C9B-CFF7-4915-BEB2-F1DBAA6A3EDD}" type="datetimeFigureOut">
              <a:rPr lang="en-GB" smtClean="0"/>
              <a:t>18/10/2021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3A3BC-45BA-4946-90B5-FFFF7F3776BC}" type="slidenum">
              <a:rPr lang="en-GB" smtClean="0"/>
              <a:t>‹#›</a:t>
            </a:fld>
            <a:endParaRPr lang="en-GB"/>
          </a:p>
        </p:txBody>
      </p:sp>
    </p:spTree>
    <p:extLst>
      <p:ext uri="{BB962C8B-B14F-4D97-AF65-F5344CB8AC3E}">
        <p14:creationId xmlns:p14="http://schemas.microsoft.com/office/powerpoint/2010/main" val="3080631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newbedev.com/how-to-deploy-web-application-in-firebase-code-example"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earning.oreilly.com/library/view/multiplayer-game-programming/9780134034355/ch02.html#ch02tab03"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https://computer.howstuffworks.com/arpanet.htm</a:t>
            </a:r>
          </a:p>
        </p:txBody>
      </p:sp>
      <p:sp>
        <p:nvSpPr>
          <p:cNvPr id="4" name="Slide Number Placeholder 3"/>
          <p:cNvSpPr>
            <a:spLocks noGrp="1"/>
          </p:cNvSpPr>
          <p:nvPr>
            <p:ph type="sldNum" sz="quarter" idx="5"/>
          </p:nvPr>
        </p:nvSpPr>
        <p:spPr/>
        <p:txBody>
          <a:bodyPr/>
          <a:lstStyle/>
          <a:p>
            <a:fld id="{49A3A3BC-45BA-4946-90B5-FFFF7F3776BC}" type="slidenum">
              <a:rPr lang="en-GB" smtClean="0"/>
              <a:t>2</a:t>
            </a:fld>
            <a:endParaRPr lang="en-GB"/>
          </a:p>
        </p:txBody>
      </p:sp>
    </p:spTree>
    <p:extLst>
      <p:ext uri="{BB962C8B-B14F-4D97-AF65-F5344CB8AC3E}">
        <p14:creationId xmlns:p14="http://schemas.microsoft.com/office/powerpoint/2010/main" val="2378828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5" algn="l"/>
            <a:r>
              <a:rPr lang="en-US" dirty="0" err="1"/>
              <a:t>SocketPort</a:t>
            </a:r>
            <a:r>
              <a:rPr lang="en-US" sz="1800" b="0" dirty="0" err="1">
                <a:effectLst/>
              </a:rPr>
              <a:t>The</a:t>
            </a:r>
            <a:r>
              <a:rPr lang="en-US" sz="1800" b="0" dirty="0">
                <a:effectLst/>
              </a:rPr>
              <a:t> word “Socket” is the combination of port and IP </a:t>
            </a:r>
            <a:r>
              <a:rPr lang="en-US" sz="1800" b="0" dirty="0" err="1">
                <a:effectLst/>
              </a:rPr>
              <a:t>address.The</a:t>
            </a:r>
            <a:r>
              <a:rPr lang="en-US" sz="1800" b="0" dirty="0">
                <a:effectLst/>
              </a:rPr>
              <a:t> word “Port” is the number used by particular </a:t>
            </a:r>
            <a:r>
              <a:rPr lang="en-US" sz="1800" b="0" dirty="0" err="1">
                <a:effectLst/>
              </a:rPr>
              <a:t>software.It</a:t>
            </a:r>
            <a:r>
              <a:rPr lang="en-US" sz="1800" b="0" dirty="0">
                <a:effectLst/>
              </a:rPr>
              <a:t> is used to identify both a machine and a service within the </a:t>
            </a:r>
            <a:r>
              <a:rPr lang="en-US" sz="1800" b="0" dirty="0" err="1">
                <a:effectLst/>
              </a:rPr>
              <a:t>machine.The</a:t>
            </a:r>
            <a:r>
              <a:rPr lang="en-US" sz="1800" b="0" dirty="0">
                <a:effectLst/>
              </a:rPr>
              <a:t> same port number can be used in different computer running on same software.</a:t>
            </a:r>
          </a:p>
          <a:p>
            <a:pPr indent="25" algn="l"/>
            <a:endParaRPr lang="en-US" sz="1800" b="0" i="0" dirty="0">
              <a:solidFill>
                <a:srgbClr val="3D3B49"/>
              </a:solidFill>
              <a:effectLst/>
              <a:latin typeface="Noto serif" panose="02020600060500020200" pitchFamily="18" charset="0"/>
            </a:endParaRPr>
          </a:p>
          <a:p>
            <a:pPr indent="25" algn="l"/>
            <a:r>
              <a:rPr lang="en-US" b="0" i="0" dirty="0">
                <a:solidFill>
                  <a:srgbClr val="3D3B49"/>
                </a:solidFill>
                <a:effectLst/>
                <a:latin typeface="Noto serif" panose="02020600060500020200" pitchFamily="18" charset="0"/>
              </a:rPr>
              <a:t>https://docs.oracle.com/javase/tutorial/networking/sockets/definition.html</a:t>
            </a:r>
          </a:p>
        </p:txBody>
      </p:sp>
      <p:sp>
        <p:nvSpPr>
          <p:cNvPr id="4" name="Slide Number Placeholder 3"/>
          <p:cNvSpPr>
            <a:spLocks noGrp="1"/>
          </p:cNvSpPr>
          <p:nvPr>
            <p:ph type="sldNum" sz="quarter" idx="5"/>
          </p:nvPr>
        </p:nvSpPr>
        <p:spPr/>
        <p:txBody>
          <a:bodyPr/>
          <a:lstStyle/>
          <a:p>
            <a:fld id="{49A3A3BC-45BA-4946-90B5-FFFF7F3776BC}" type="slidenum">
              <a:rPr lang="en-GB" smtClean="0"/>
              <a:t>12</a:t>
            </a:fld>
            <a:endParaRPr lang="en-GB"/>
          </a:p>
        </p:txBody>
      </p:sp>
    </p:spTree>
    <p:extLst>
      <p:ext uri="{BB962C8B-B14F-4D97-AF65-F5344CB8AC3E}">
        <p14:creationId xmlns:p14="http://schemas.microsoft.com/office/powerpoint/2010/main" val="2026122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rPr>
              <a:t>https://docs.oracle.com/javase/tutorial/networking/sockets/definition.html</a:t>
            </a:r>
          </a:p>
        </p:txBody>
      </p:sp>
      <p:sp>
        <p:nvSpPr>
          <p:cNvPr id="4" name="Slide Number Placeholder 3"/>
          <p:cNvSpPr>
            <a:spLocks noGrp="1"/>
          </p:cNvSpPr>
          <p:nvPr>
            <p:ph type="sldNum" sz="quarter" idx="5"/>
          </p:nvPr>
        </p:nvSpPr>
        <p:spPr/>
        <p:txBody>
          <a:bodyPr/>
          <a:lstStyle/>
          <a:p>
            <a:fld id="{49A3A3BC-45BA-4946-90B5-FFFF7F3776BC}" type="slidenum">
              <a:rPr lang="en-GB" smtClean="0"/>
              <a:t>13</a:t>
            </a:fld>
            <a:endParaRPr lang="en-GB"/>
          </a:p>
        </p:txBody>
      </p:sp>
    </p:spTree>
    <p:extLst>
      <p:ext uri="{BB962C8B-B14F-4D97-AF65-F5344CB8AC3E}">
        <p14:creationId xmlns:p14="http://schemas.microsoft.com/office/powerpoint/2010/main" val="1541300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rPr>
              <a:t>https://www.ibm.com/docs/en/zos/2.3.0?topic=internets-socket-api</a:t>
            </a:r>
          </a:p>
        </p:txBody>
      </p:sp>
      <p:sp>
        <p:nvSpPr>
          <p:cNvPr id="4" name="Slide Number Placeholder 3"/>
          <p:cNvSpPr>
            <a:spLocks noGrp="1"/>
          </p:cNvSpPr>
          <p:nvPr>
            <p:ph type="sldNum" sz="quarter" idx="5"/>
          </p:nvPr>
        </p:nvSpPr>
        <p:spPr/>
        <p:txBody>
          <a:bodyPr/>
          <a:lstStyle/>
          <a:p>
            <a:fld id="{49A3A3BC-45BA-4946-90B5-FFFF7F3776BC}" type="slidenum">
              <a:rPr lang="en-GB" smtClean="0"/>
              <a:t>14</a:t>
            </a:fld>
            <a:endParaRPr lang="en-GB"/>
          </a:p>
        </p:txBody>
      </p:sp>
    </p:spTree>
    <p:extLst>
      <p:ext uri="{BB962C8B-B14F-4D97-AF65-F5344CB8AC3E}">
        <p14:creationId xmlns:p14="http://schemas.microsoft.com/office/powerpoint/2010/main" val="1408818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5" algn="l"/>
            <a:r>
              <a:rPr lang="en-US" b="0" i="0" dirty="0">
                <a:solidFill>
                  <a:srgbClr val="3D3B49"/>
                </a:solidFill>
                <a:effectLst/>
                <a:latin typeface="Noto serif" panose="02020600060500020200" pitchFamily="18" charset="0"/>
              </a:rPr>
              <a:t>UDP is very much a no-frills protocol. Each datagram is a self-contained entity, relying on no shared state between the two hosts. It can be thought of as a postcard, dropped in the mail, and then forgotten. UDP provides no effort to limit traffic on a clogged network, deliver data in order, or guarantee that data is delivered at all. This is all very much in contrast to the next transport layer we will explore, TCP.</a:t>
            </a:r>
          </a:p>
        </p:txBody>
      </p:sp>
      <p:sp>
        <p:nvSpPr>
          <p:cNvPr id="4" name="Slide Number Placeholder 3"/>
          <p:cNvSpPr>
            <a:spLocks noGrp="1"/>
          </p:cNvSpPr>
          <p:nvPr>
            <p:ph type="sldNum" sz="quarter" idx="5"/>
          </p:nvPr>
        </p:nvSpPr>
        <p:spPr/>
        <p:txBody>
          <a:bodyPr/>
          <a:lstStyle/>
          <a:p>
            <a:fld id="{49A3A3BC-45BA-4946-90B5-FFFF7F3776BC}" type="slidenum">
              <a:rPr lang="en-GB" smtClean="0"/>
              <a:t>15</a:t>
            </a:fld>
            <a:endParaRPr lang="en-GB"/>
          </a:p>
        </p:txBody>
      </p:sp>
    </p:spTree>
    <p:extLst>
      <p:ext uri="{BB962C8B-B14F-4D97-AF65-F5344CB8AC3E}">
        <p14:creationId xmlns:p14="http://schemas.microsoft.com/office/powerpoint/2010/main" val="459088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5" algn="l"/>
            <a:r>
              <a:rPr lang="en-US" b="0" i="0" dirty="0">
                <a:solidFill>
                  <a:srgbClr val="3D3B49"/>
                </a:solidFill>
                <a:effectLst/>
                <a:latin typeface="Noto serif" panose="02020600060500020200" pitchFamily="18" charset="0"/>
              </a:rPr>
              <a:t>Whereas UDP allows the transfer of discreet datagrams between hosts, </a:t>
            </a:r>
            <a:r>
              <a:rPr lang="en-US" b="1" i="0" dirty="0">
                <a:solidFill>
                  <a:srgbClr val="3D3B49"/>
                </a:solidFill>
                <a:effectLst/>
                <a:latin typeface="Noto serif" panose="02020600060500020200" pitchFamily="18" charset="0"/>
              </a:rPr>
              <a:t>transmission control protocol</a:t>
            </a:r>
            <a:r>
              <a:rPr lang="en-US" b="0" i="0" dirty="0">
                <a:solidFill>
                  <a:srgbClr val="3D3B49"/>
                </a:solidFill>
                <a:effectLst/>
                <a:latin typeface="Noto serif" panose="02020600060500020200" pitchFamily="18" charset="0"/>
              </a:rPr>
              <a:t> (</a:t>
            </a:r>
            <a:r>
              <a:rPr lang="en-US" b="1" i="0" dirty="0">
                <a:solidFill>
                  <a:srgbClr val="3D3B49"/>
                </a:solidFill>
                <a:effectLst/>
                <a:latin typeface="Noto serif" panose="02020600060500020200" pitchFamily="18" charset="0"/>
              </a:rPr>
              <a:t>TCP</a:t>
            </a:r>
            <a:r>
              <a:rPr lang="en-US" b="0" i="0" dirty="0">
                <a:solidFill>
                  <a:srgbClr val="3D3B49"/>
                </a:solidFill>
                <a:effectLst/>
                <a:latin typeface="Noto serif" panose="02020600060500020200" pitchFamily="18" charset="0"/>
              </a:rPr>
              <a:t>) enables the creation of a persistent connection between two hosts followed by the reliable transfer of a stream of data. The key word here is reliable. Unlike every protocol discussed so far, TCP does its best to ensure all data sent is received, in its intended order, at its intended recipient. To effect this, it requires a larger header than UDP, and nontrivial connection state tracking at each host participating in the connection. This enables recipients to acknowledge received data, and senders to resend any transmissions that are unacknowledged.</a:t>
            </a:r>
          </a:p>
          <a:p>
            <a:pPr indent="25" algn="l"/>
            <a:r>
              <a:rPr lang="en-US" b="0" i="0" dirty="0">
                <a:solidFill>
                  <a:srgbClr val="3D3B49"/>
                </a:solidFill>
                <a:effectLst/>
                <a:latin typeface="Noto serif" panose="02020600060500020200" pitchFamily="18" charset="0"/>
              </a:rPr>
              <a:t>A TCP unit of data transmission is called a TCP </a:t>
            </a:r>
            <a:r>
              <a:rPr lang="en-US" b="1" i="0" dirty="0">
                <a:solidFill>
                  <a:srgbClr val="3D3B49"/>
                </a:solidFill>
                <a:effectLst/>
                <a:latin typeface="Noto serif" panose="02020600060500020200" pitchFamily="18" charset="0"/>
              </a:rPr>
              <a:t>segment</a:t>
            </a:r>
            <a:r>
              <a:rPr lang="en-US" b="0" i="0" dirty="0">
                <a:solidFill>
                  <a:srgbClr val="3D3B49"/>
                </a:solidFill>
                <a:effectLst/>
                <a:latin typeface="Noto serif" panose="02020600060500020200" pitchFamily="18" charset="0"/>
              </a:rPr>
              <a:t>. This refers to the fact that TCP is built for transmitting a large stream of data and each lower layer packet wraps a single segment of that stream. A segment consists of a TCP header followed by the data for that segment</a:t>
            </a:r>
          </a:p>
          <a:p>
            <a:pPr indent="25" algn="l"/>
            <a:endParaRPr lang="en-US" b="0" i="0" dirty="0">
              <a:solidFill>
                <a:srgbClr val="3D3B49"/>
              </a:solidFill>
              <a:effectLst/>
              <a:latin typeface="Noto serif" panose="02020600060500020200" pitchFamily="18" charset="0"/>
            </a:endParaRPr>
          </a:p>
          <a:p>
            <a:pPr indent="25" algn="l"/>
            <a:r>
              <a:rPr lang="en-US" b="1" i="0" dirty="0">
                <a:solidFill>
                  <a:srgbClr val="3D3B49"/>
                </a:solidFill>
                <a:effectLst/>
                <a:latin typeface="Noto serif" panose="02020600060500020200" pitchFamily="18" charset="0"/>
              </a:rPr>
              <a:t>Source port</a:t>
            </a:r>
            <a:r>
              <a:rPr lang="en-US" b="0" i="0" dirty="0">
                <a:solidFill>
                  <a:srgbClr val="3D3B49"/>
                </a:solidFill>
                <a:effectLst/>
                <a:latin typeface="Noto serif" panose="02020600060500020200" pitchFamily="18" charset="0"/>
              </a:rPr>
              <a:t> (16 bits) and </a:t>
            </a:r>
            <a:r>
              <a:rPr lang="en-US" b="1" i="0" dirty="0">
                <a:solidFill>
                  <a:srgbClr val="3D3B49"/>
                </a:solidFill>
                <a:effectLst/>
                <a:latin typeface="Noto serif" panose="02020600060500020200" pitchFamily="18" charset="0"/>
              </a:rPr>
              <a:t>destination port</a:t>
            </a:r>
            <a:r>
              <a:rPr lang="en-US" b="0" i="0" dirty="0">
                <a:solidFill>
                  <a:srgbClr val="3D3B49"/>
                </a:solidFill>
                <a:effectLst/>
                <a:latin typeface="Noto serif" panose="02020600060500020200" pitchFamily="18" charset="0"/>
              </a:rPr>
              <a:t> (16 bits) are transport layer port numbers.</a:t>
            </a:r>
          </a:p>
          <a:p>
            <a:pPr indent="25" algn="l"/>
            <a:r>
              <a:rPr lang="en-US" b="1" i="0" dirty="0">
                <a:solidFill>
                  <a:srgbClr val="3D3B49"/>
                </a:solidFill>
                <a:effectLst/>
                <a:latin typeface="Noto serif" panose="02020600060500020200" pitchFamily="18" charset="0"/>
              </a:rPr>
              <a:t>Sequence number</a:t>
            </a:r>
            <a:r>
              <a:rPr lang="en-US" b="0" i="0" dirty="0">
                <a:solidFill>
                  <a:srgbClr val="3D3B49"/>
                </a:solidFill>
                <a:effectLst/>
                <a:latin typeface="Noto serif" panose="02020600060500020200" pitchFamily="18" charset="0"/>
              </a:rPr>
              <a:t> (32-bits) is a monotonically increasing identifier. Each byte transferred via TCP has a consecutive sequence number which serves as a unique identifier of that byte. This way, the sender can label data being sent and the recipient can acknowledge it. The sequence number of a segment is typically the sequence number of the first byte of data in that segment. There is an exception when establishing the initial connection, as explained in the “</a:t>
            </a:r>
            <a:r>
              <a:rPr lang="en-US" b="0" i="0" u="sng" dirty="0">
                <a:solidFill>
                  <a:srgbClr val="D3002D"/>
                </a:solidFill>
                <a:effectLst/>
                <a:latin typeface="Noto serif" panose="02020600060500020200" pitchFamily="18" charset="0"/>
              </a:rPr>
              <a:t>Three-Way Handshake</a:t>
            </a:r>
            <a:r>
              <a:rPr lang="en-US" b="0" i="0" dirty="0">
                <a:solidFill>
                  <a:srgbClr val="3D3B49"/>
                </a:solidFill>
                <a:effectLst/>
                <a:latin typeface="Noto serif" panose="02020600060500020200" pitchFamily="18" charset="0"/>
              </a:rPr>
              <a:t>” section.</a:t>
            </a:r>
          </a:p>
          <a:p>
            <a:pPr indent="25" algn="l"/>
            <a:r>
              <a:rPr lang="en-US" b="1" i="0" dirty="0">
                <a:solidFill>
                  <a:srgbClr val="3D3B49"/>
                </a:solidFill>
                <a:effectLst/>
                <a:latin typeface="Noto serif" panose="02020600060500020200" pitchFamily="18" charset="0"/>
              </a:rPr>
              <a:t>Acknowledgment number</a:t>
            </a:r>
            <a:r>
              <a:rPr lang="en-US" b="0" i="0" dirty="0">
                <a:solidFill>
                  <a:srgbClr val="3D3B49"/>
                </a:solidFill>
                <a:effectLst/>
                <a:latin typeface="Noto serif" panose="02020600060500020200" pitchFamily="18" charset="0"/>
              </a:rPr>
              <a:t> (32-bits) contains the sequence number of the next byte of data that the sender is expecting to receive. This acts as a de facto acknowledgment for all data with sequence numbers lower than this number: Because TCP guarantees all data is delivered in order, the sequence number of the next byte that a host expects to receive is always one more than the sequence number of the previous byte that it has received. Be careful to remember that the sender of this number is not actually acknowledging receipt of the sequence number with this value, but actually of all sequence numbers </a:t>
            </a:r>
            <a:r>
              <a:rPr lang="en-US" b="0" i="1" dirty="0">
                <a:solidFill>
                  <a:srgbClr val="3D3B49"/>
                </a:solidFill>
                <a:effectLst/>
                <a:latin typeface="Noto serif" panose="02020600060500020200" pitchFamily="18" charset="0"/>
              </a:rPr>
              <a:t>lower</a:t>
            </a:r>
            <a:r>
              <a:rPr lang="en-US" b="0" i="0" dirty="0">
                <a:solidFill>
                  <a:srgbClr val="3D3B49"/>
                </a:solidFill>
                <a:effectLst/>
                <a:latin typeface="Noto serif" panose="02020600060500020200" pitchFamily="18" charset="0"/>
              </a:rPr>
              <a:t> than this value.</a:t>
            </a:r>
          </a:p>
          <a:p>
            <a:pPr indent="25" algn="l"/>
            <a:r>
              <a:rPr lang="en-US" b="1" i="0" dirty="0">
                <a:solidFill>
                  <a:srgbClr val="3D3B49"/>
                </a:solidFill>
                <a:effectLst/>
                <a:latin typeface="Noto serif" panose="02020600060500020200" pitchFamily="18" charset="0"/>
              </a:rPr>
              <a:t>Data offset</a:t>
            </a:r>
            <a:r>
              <a:rPr lang="en-US" b="0" i="0" dirty="0">
                <a:solidFill>
                  <a:srgbClr val="3D3B49"/>
                </a:solidFill>
                <a:effectLst/>
                <a:latin typeface="Noto serif" panose="02020600060500020200" pitchFamily="18" charset="0"/>
              </a:rPr>
              <a:t> (4 bits) specifies the length of the header in 32-bit words. TCP allows for some optional header elements at the end of its header, so there can be from 20 to 64 bytes between the start of the header and the data of the segment.</a:t>
            </a:r>
          </a:p>
          <a:p>
            <a:pPr indent="25" algn="l"/>
            <a:r>
              <a:rPr lang="en-US" b="1" i="0" dirty="0">
                <a:solidFill>
                  <a:srgbClr val="3D3B49"/>
                </a:solidFill>
                <a:effectLst/>
                <a:latin typeface="Noto serif" panose="02020600060500020200" pitchFamily="18" charset="0"/>
              </a:rPr>
              <a:t>Control bits</a:t>
            </a:r>
            <a:r>
              <a:rPr lang="en-US" b="0" i="0" dirty="0">
                <a:solidFill>
                  <a:srgbClr val="3D3B49"/>
                </a:solidFill>
                <a:effectLst/>
                <a:latin typeface="Noto serif" panose="02020600060500020200" pitchFamily="18" charset="0"/>
              </a:rPr>
              <a:t> (9 bits) hold metadata about the header. They are discussed later where relevant.</a:t>
            </a:r>
          </a:p>
          <a:p>
            <a:pPr indent="25" algn="l"/>
            <a:r>
              <a:rPr lang="en-US" b="1" i="0" dirty="0">
                <a:solidFill>
                  <a:srgbClr val="3D3B49"/>
                </a:solidFill>
                <a:effectLst/>
                <a:latin typeface="Noto serif" panose="02020600060500020200" pitchFamily="18" charset="0"/>
              </a:rPr>
              <a:t>Receive window</a:t>
            </a:r>
            <a:r>
              <a:rPr lang="en-US" b="0" i="0" dirty="0">
                <a:solidFill>
                  <a:srgbClr val="3D3B49"/>
                </a:solidFill>
                <a:effectLst/>
                <a:latin typeface="Noto serif" panose="02020600060500020200" pitchFamily="18" charset="0"/>
              </a:rPr>
              <a:t> (16 bits) conveys the maximum amount of remaining buffer space the sender has for incoming data. This is useful for maintaining flow control, as discussed later.</a:t>
            </a:r>
          </a:p>
          <a:p>
            <a:pPr indent="25" algn="l"/>
            <a:r>
              <a:rPr lang="en-US" b="1" i="0" dirty="0">
                <a:solidFill>
                  <a:srgbClr val="3D3B49"/>
                </a:solidFill>
                <a:effectLst/>
                <a:latin typeface="Noto serif" panose="02020600060500020200" pitchFamily="18" charset="0"/>
              </a:rPr>
              <a:t>Urgent pointer</a:t>
            </a:r>
            <a:r>
              <a:rPr lang="en-US" b="0" i="0" dirty="0">
                <a:solidFill>
                  <a:srgbClr val="3D3B49"/>
                </a:solidFill>
                <a:effectLst/>
                <a:latin typeface="Noto serif" panose="02020600060500020200" pitchFamily="18" charset="0"/>
              </a:rPr>
              <a:t> (16 bits) holds the delta between the first byte of data in this segment and the first byte of urgent data. This is only relevant if the URG flag is set in the control bits.</a:t>
            </a:r>
          </a:p>
          <a:p>
            <a:pPr indent="25" algn="l"/>
            <a:endParaRPr lang="en-US" b="0" i="0" dirty="0">
              <a:solidFill>
                <a:srgbClr val="3D3B49"/>
              </a:solidFill>
              <a:effectLst/>
              <a:latin typeface="Noto serif" panose="02020600060500020200" pitchFamily="18" charset="0"/>
            </a:endParaRPr>
          </a:p>
        </p:txBody>
      </p:sp>
      <p:sp>
        <p:nvSpPr>
          <p:cNvPr id="4" name="Slide Number Placeholder 3"/>
          <p:cNvSpPr>
            <a:spLocks noGrp="1"/>
          </p:cNvSpPr>
          <p:nvPr>
            <p:ph type="sldNum" sz="quarter" idx="5"/>
          </p:nvPr>
        </p:nvSpPr>
        <p:spPr/>
        <p:txBody>
          <a:bodyPr/>
          <a:lstStyle/>
          <a:p>
            <a:fld id="{49A3A3BC-45BA-4946-90B5-FFFF7F3776BC}" type="slidenum">
              <a:rPr lang="en-GB" smtClean="0"/>
              <a:t>16</a:t>
            </a:fld>
            <a:endParaRPr lang="en-GB"/>
          </a:p>
        </p:txBody>
      </p:sp>
    </p:spTree>
    <p:extLst>
      <p:ext uri="{BB962C8B-B14F-4D97-AF65-F5344CB8AC3E}">
        <p14:creationId xmlns:p14="http://schemas.microsoft.com/office/powerpoint/2010/main" val="2184158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http://csis.pace.edu/~marchese/CS865/Lectures/Liu4/sockets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rgbClr val="0000FF"/>
                </a:solidFill>
                <a:effectLst/>
                <a:latin typeface="+mn-lt"/>
                <a:cs typeface="Arial" panose="020B0604020202020204" pitchFamily="34" charset="0"/>
              </a:rPr>
              <a:t>Datagram sockets</a:t>
            </a:r>
            <a:r>
              <a:rPr kumimoji="0" lang="en-US" altLang="en-US" sz="1200" b="0" i="0" u="none" strike="noStrike" cap="none" normalizeH="0" baseline="0" dirty="0">
                <a:ln>
                  <a:noFill/>
                </a:ln>
                <a:solidFill>
                  <a:srgbClr val="000000"/>
                </a:solidFill>
                <a:effectLst/>
                <a:latin typeface="+mn-lt"/>
                <a:cs typeface="Arial" panose="020B0604020202020204" pitchFamily="34" charset="0"/>
              </a:rPr>
              <a:t> can support both </a:t>
            </a:r>
            <a:r>
              <a:rPr kumimoji="0" lang="en-US" altLang="en-US" sz="1200" b="1" i="0" u="none" strike="noStrike" cap="none" normalizeH="0" baseline="0" dirty="0">
                <a:ln>
                  <a:noFill/>
                </a:ln>
                <a:solidFill>
                  <a:srgbClr val="000000"/>
                </a:solidFill>
                <a:effectLst/>
                <a:latin typeface="+mn-lt"/>
                <a:cs typeface="Arial" panose="020B0604020202020204" pitchFamily="34" charset="0"/>
              </a:rPr>
              <a:t>connectionless</a:t>
            </a:r>
            <a:r>
              <a:rPr kumimoji="0" lang="en-US" altLang="en-US" sz="1200" b="0" i="0" u="none" strike="noStrike" cap="none" normalizeH="0" baseline="0" dirty="0">
                <a:ln>
                  <a:noFill/>
                </a:ln>
                <a:solidFill>
                  <a:srgbClr val="000000"/>
                </a:solidFill>
                <a:effectLst/>
                <a:latin typeface="+mn-lt"/>
                <a:cs typeface="Arial" panose="020B0604020202020204" pitchFamily="34" charset="0"/>
              </a:rPr>
              <a:t> and </a:t>
            </a:r>
            <a:r>
              <a:rPr kumimoji="0" lang="en-US" altLang="en-US" sz="1200" b="1" i="0" u="none" strike="noStrike" cap="none" normalizeH="0" baseline="0" dirty="0">
                <a:ln>
                  <a:noFill/>
                </a:ln>
                <a:solidFill>
                  <a:srgbClr val="000000"/>
                </a:solidFill>
                <a:effectLst/>
                <a:latin typeface="+mn-lt"/>
                <a:cs typeface="Arial" panose="020B0604020202020204" pitchFamily="34" charset="0"/>
              </a:rPr>
              <a:t>connection-oriented</a:t>
            </a:r>
            <a:r>
              <a:rPr kumimoji="0" lang="en-US" altLang="en-US" sz="1200" b="0" i="0" u="none" strike="noStrike" cap="none" normalizeH="0" baseline="0" dirty="0">
                <a:ln>
                  <a:noFill/>
                </a:ln>
                <a:solidFill>
                  <a:srgbClr val="000000"/>
                </a:solidFill>
                <a:effectLst/>
                <a:latin typeface="+mn-lt"/>
                <a:cs typeface="Arial" panose="020B0604020202020204" pitchFamily="34" charset="0"/>
              </a:rPr>
              <a:t> communication at the application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solidFill>
                <a:srgbClr val="000000"/>
              </a:solidFill>
              <a:effectLst/>
              <a:latin typeface="+mn-lt"/>
              <a:cs typeface="Arial" panose="020B0604020202020204" pitchFamily="34" charset="0"/>
            </a:endParaRPr>
          </a:p>
          <a:p>
            <a:pPr algn="l" fontAlgn="base"/>
            <a:r>
              <a:rPr lang="en-US" b="0" i="0" dirty="0">
                <a:solidFill>
                  <a:srgbClr val="232629"/>
                </a:solidFill>
                <a:effectLst/>
                <a:latin typeface="-apple-system"/>
              </a:rPr>
              <a:t>A stream socket is like a phone call -- one side places the call, the other answers, you say hello to each other (SYN/ACK in TCP), and then you exchange information. Once you are done, you say goodbye (FIN/ACK in TCP). If one side doesn't hear a goodbye, they will usually call the other back since this is an unexpected event; usually the client will reconnect to the server. There is a guarantee that data will not arrive in a different order than you sent it, and there is a reasonable guarantee that data will not be damaged.</a:t>
            </a:r>
          </a:p>
          <a:p>
            <a:pPr algn="l" fontAlgn="base"/>
            <a:r>
              <a:rPr lang="en-US" b="0" i="0" dirty="0">
                <a:solidFill>
                  <a:srgbClr val="232629"/>
                </a:solidFill>
                <a:effectLst/>
                <a:latin typeface="-apple-system"/>
              </a:rPr>
              <a:t>A datagram socket is like passing a note in class. Consider the case where you are not directly next to the person you are passing the note to; the note will travel from person to person. It may not reach its destination, and it may be modified by the time it gets there. If you pass two notes to the same person, they may arrive in an order you didn't intend, since the route the notes take through the classroom may not be the same, one person might not pass a note as fast as another, etc.</a:t>
            </a:r>
          </a:p>
          <a:p>
            <a:pPr algn="l" fontAlgn="base"/>
            <a:r>
              <a:rPr lang="en-US" b="0" i="0" dirty="0">
                <a:solidFill>
                  <a:srgbClr val="232629"/>
                </a:solidFill>
                <a:effectLst/>
                <a:latin typeface="-apple-system"/>
              </a:rPr>
              <a:t>So you use a stream socket when having information in order and intact is important. File transfer protocols are a good example here. You don't want to download some file with its contents randomly shuffled around and damaged!</a:t>
            </a:r>
          </a:p>
          <a:p>
            <a:pPr algn="l" fontAlgn="base"/>
            <a:r>
              <a:rPr lang="en-US" b="0" i="0" dirty="0">
                <a:solidFill>
                  <a:srgbClr val="232629"/>
                </a:solidFill>
                <a:effectLst/>
                <a:latin typeface="-apple-system"/>
              </a:rPr>
              <a:t>You'd use a datagram socket when order is less important than timely delivery (think VoIP or game protocols), when you don't want the higher overhead of a stream (this is why DNS is primarily a datagram protocol, so that servers can respond to many, many requests at once very quickly), or when you don't care too much if the data ever reaches its destination.</a:t>
            </a:r>
          </a:p>
          <a:p>
            <a:pPr algn="l" fontAlgn="base"/>
            <a:r>
              <a:rPr lang="en-US" b="0" i="0" dirty="0">
                <a:solidFill>
                  <a:srgbClr val="232629"/>
                </a:solidFill>
                <a:effectLst/>
                <a:latin typeface="-apple-system"/>
              </a:rPr>
              <a:t>To expand on the VoIP/game case, such protocols include their own data-ordering mechanism. But if one packet is damaged or lost, you don't want to wait on the stream protocol (usually TCP) to issue a re-send request -- you need to recover quickly. TCP can take up to some number of minutes to recover, and for </a:t>
            </a:r>
            <a:r>
              <a:rPr lang="en-US" b="0" i="0" dirty="0" err="1">
                <a:solidFill>
                  <a:srgbClr val="232629"/>
                </a:solidFill>
                <a:effectLst/>
                <a:latin typeface="-apple-system"/>
              </a:rPr>
              <a:t>realtime</a:t>
            </a:r>
            <a:r>
              <a:rPr lang="en-US" b="0" i="0" dirty="0">
                <a:solidFill>
                  <a:srgbClr val="232629"/>
                </a:solidFill>
                <a:effectLst/>
                <a:latin typeface="-apple-system"/>
              </a:rPr>
              <a:t> protocols like gaming or VoIP even three seconds may be unacceptable! Using a datagram protocol like UDP allows the software to recover from such an event extremely quickly, by simply ignoring the lost data or re-requesting it sooner than TCP would.</a:t>
            </a:r>
          </a:p>
          <a:p>
            <a:pPr algn="l" fontAlgn="base"/>
            <a:r>
              <a:rPr lang="en-US" b="0" i="0" dirty="0">
                <a:solidFill>
                  <a:srgbClr val="232629"/>
                </a:solidFill>
                <a:effectLst/>
                <a:latin typeface="-apple-system"/>
              </a:rPr>
              <a:t>VoIP is a good candidate for simply ignoring the lost data -- one party would just hear a short gap, similar to what happens when talking to someone on a cell phone when they have poor reception. Gaming protocols are often a little more complex, but the actions taken will usually be to either ignore the missing data (if subsequently-received data </a:t>
            </a:r>
            <a:r>
              <a:rPr lang="en-US" b="0" i="0" dirty="0" err="1">
                <a:solidFill>
                  <a:srgbClr val="232629"/>
                </a:solidFill>
                <a:effectLst/>
                <a:latin typeface="-apple-system"/>
              </a:rPr>
              <a:t>supercedes</a:t>
            </a:r>
            <a:r>
              <a:rPr lang="en-US" b="0" i="0" dirty="0">
                <a:solidFill>
                  <a:srgbClr val="232629"/>
                </a:solidFill>
                <a:effectLst/>
                <a:latin typeface="-apple-system"/>
              </a:rPr>
              <a:t> the data that was lost), re-request the missing data, or request a complete state update to ensure that the client's state is in sync with the server’s.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solidFill>
                <a:srgbClr val="000000"/>
              </a:solidFill>
              <a:effectLst/>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latin typeface="+mn-lt"/>
              </a:rPr>
              <a:t>https://stackoverflow.com/questions/4688855/whats-the-difference-between-streams-and-datagrams-in-network-programming</a:t>
            </a:r>
          </a:p>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18</a:t>
            </a:fld>
            <a:endParaRPr lang="en-GB"/>
          </a:p>
        </p:txBody>
      </p:sp>
    </p:spTree>
    <p:extLst>
      <p:ext uri="{BB962C8B-B14F-4D97-AF65-F5344CB8AC3E}">
        <p14:creationId xmlns:p14="http://schemas.microsoft.com/office/powerpoint/2010/main" val="3673210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C1E21"/>
                </a:solidFill>
                <a:effectLst/>
                <a:latin typeface="-apple-system"/>
              </a:rPr>
              <a:t>It's easier to communicate via TCP sockets when you're working within an intranet boundary, since you likely have control over the machines on that network and can open ports suitable for making the TCP connections.</a:t>
            </a:r>
          </a:p>
          <a:p>
            <a:pPr algn="l"/>
            <a:r>
              <a:rPr lang="en-US" b="0" i="0" dirty="0">
                <a:solidFill>
                  <a:srgbClr val="1C1E21"/>
                </a:solidFill>
                <a:effectLst/>
                <a:latin typeface="-apple-system"/>
              </a:rPr>
              <a:t>Over the internet, you're communicating with someone else's server on the other end. They are </a:t>
            </a:r>
            <a:r>
              <a:rPr lang="en-US" b="0" i="1" dirty="0">
                <a:solidFill>
                  <a:srgbClr val="1C1E21"/>
                </a:solidFill>
                <a:effectLst/>
                <a:latin typeface="-apple-system"/>
              </a:rPr>
              <a:t>extremely</a:t>
            </a:r>
            <a:r>
              <a:rPr lang="en-US" b="0" i="0" dirty="0">
                <a:solidFill>
                  <a:srgbClr val="1C1E21"/>
                </a:solidFill>
                <a:effectLst/>
                <a:latin typeface="-apple-system"/>
              </a:rPr>
              <a:t> unlikely to have any old socket open for connections. Usually they will have only a few standard ones such as port 80 for HTTP or 443 for HTTPS. So, to communicate with the server you are obliged to connect using one of those ports.</a:t>
            </a:r>
          </a:p>
          <a:p>
            <a:pPr algn="l"/>
            <a:r>
              <a:rPr lang="en-US" b="0" i="0" dirty="0">
                <a:solidFill>
                  <a:srgbClr val="1C1E21"/>
                </a:solidFill>
                <a:effectLst/>
                <a:latin typeface="-apple-system"/>
              </a:rPr>
              <a:t>Given that these are standard ports for </a:t>
            </a:r>
            <a:r>
              <a:rPr lang="en-US" b="0" i="0" u="none" strike="noStrike" dirty="0">
                <a:solidFill>
                  <a:srgbClr val="1C1E21"/>
                </a:solidFill>
                <a:effectLst/>
                <a:latin typeface="-apple-system"/>
              </a:rPr>
              <a:t>web servers</a:t>
            </a:r>
            <a:r>
              <a:rPr lang="en-US" b="0" i="0" dirty="0">
                <a:solidFill>
                  <a:srgbClr val="1C1E21"/>
                </a:solidFill>
                <a:effectLst/>
                <a:latin typeface="-apple-system"/>
              </a:rPr>
              <a:t> that generally speak HTTP, you're therefore obliged to conform to the HTTP protocol, otherwise the server won't talk to you. The purpose of web sockets is to allow you to initiate a connection via HTTP, but then negotiate to use the web sockets protocol (assuming the server is capable of doing so) to allow a more "TCP socket"-like communication stream.</a:t>
            </a:r>
          </a:p>
          <a:p>
            <a:pPr algn="l"/>
            <a:br>
              <a:rPr lang="en-US" dirty="0"/>
            </a:br>
            <a:r>
              <a:rPr lang="en-US" b="0" i="0" dirty="0">
                <a:solidFill>
                  <a:srgbClr val="1C1E21"/>
                </a:solidFill>
                <a:effectLst/>
                <a:latin typeface="-apple-system"/>
              </a:rPr>
              <a:t>Web browsers operate at the Application layer, whereas TCP operates at the Transport Layer. As a </a:t>
            </a:r>
            <a:r>
              <a:rPr lang="en-US" b="0" i="0" u="none" strike="noStrike" dirty="0">
                <a:solidFill>
                  <a:srgbClr val="1C1E21"/>
                </a:solidFill>
                <a:effectLst/>
                <a:latin typeface="-apple-system"/>
                <a:hlinkClick r:id="rId3"/>
              </a:rPr>
              <a:t>web application</a:t>
            </a:r>
            <a:r>
              <a:rPr lang="en-US" b="0" i="0" dirty="0">
                <a:solidFill>
                  <a:srgbClr val="1C1E21"/>
                </a:solidFill>
                <a:effectLst/>
                <a:latin typeface="-apple-system"/>
              </a:rPr>
              <a:t> developer, it's easier to send messages over the wire via the Application Layer instead of raw bytes at the Transport Layer.</a:t>
            </a:r>
          </a:p>
          <a:p>
            <a:pPr algn="l"/>
            <a:r>
              <a:rPr lang="en-US" b="0" i="0" dirty="0">
                <a:solidFill>
                  <a:srgbClr val="1C1E21"/>
                </a:solidFill>
                <a:effectLst/>
                <a:latin typeface="-apple-system"/>
              </a:rPr>
              <a:t>Underlying </a:t>
            </a:r>
            <a:r>
              <a:rPr lang="en-US" b="0" i="0" dirty="0" err="1">
                <a:solidFill>
                  <a:srgbClr val="1C1E21"/>
                </a:solidFill>
                <a:effectLst/>
                <a:latin typeface="-apple-system"/>
              </a:rPr>
              <a:t>WebSockets</a:t>
            </a:r>
            <a:r>
              <a:rPr lang="en-US" b="0" i="0" dirty="0">
                <a:solidFill>
                  <a:srgbClr val="1C1E21"/>
                </a:solidFill>
                <a:effectLst/>
                <a:latin typeface="-apple-system"/>
              </a:rPr>
              <a:t> </a:t>
            </a:r>
            <a:r>
              <a:rPr lang="en-US" b="0" i="1" dirty="0">
                <a:solidFill>
                  <a:srgbClr val="1C1E21"/>
                </a:solidFill>
                <a:effectLst/>
                <a:latin typeface="-apple-system"/>
              </a:rPr>
              <a:t>is</a:t>
            </a:r>
            <a:r>
              <a:rPr lang="en-US" b="0" i="0" dirty="0">
                <a:solidFill>
                  <a:srgbClr val="1C1E21"/>
                </a:solidFill>
                <a:effectLst/>
                <a:latin typeface="-apple-system"/>
              </a:rPr>
              <a:t> TCP, it's just abstracted away for simplicity.</a:t>
            </a:r>
          </a:p>
          <a:p>
            <a:pPr algn="l"/>
            <a:br>
              <a:rPr lang="en-US" dirty="0"/>
            </a:br>
            <a:r>
              <a:rPr lang="en-US" b="0" i="0" dirty="0" err="1">
                <a:solidFill>
                  <a:srgbClr val="1C1E21"/>
                </a:solidFill>
                <a:effectLst/>
                <a:latin typeface="-apple-system"/>
              </a:rPr>
              <a:t>Websocket</a:t>
            </a:r>
            <a:r>
              <a:rPr lang="en-US" b="0" i="0" dirty="0">
                <a:solidFill>
                  <a:srgbClr val="1C1E21"/>
                </a:solidFill>
                <a:effectLst/>
                <a:latin typeface="-apple-system"/>
              </a:rPr>
              <a:t> is a application layer protocol while TCP is transport layer protocol. At transport layer, we usually have TCP and UDP protocol. Any message from application layer need to go through transport layer to be transmitted to other machine. Hence, </a:t>
            </a:r>
            <a:r>
              <a:rPr lang="en-US" b="0" i="0" dirty="0" err="1">
                <a:solidFill>
                  <a:srgbClr val="1C1E21"/>
                </a:solidFill>
                <a:effectLst/>
                <a:latin typeface="-apple-system"/>
              </a:rPr>
              <a:t>websocket</a:t>
            </a:r>
            <a:r>
              <a:rPr lang="en-US" b="0" i="0" dirty="0">
                <a:solidFill>
                  <a:srgbClr val="1C1E21"/>
                </a:solidFill>
                <a:effectLst/>
                <a:latin typeface="-apple-system"/>
              </a:rPr>
              <a:t> and </a:t>
            </a:r>
            <a:r>
              <a:rPr lang="en-US" b="0" i="0" dirty="0" err="1">
                <a:solidFill>
                  <a:srgbClr val="1C1E21"/>
                </a:solidFill>
                <a:effectLst/>
                <a:latin typeface="-apple-system"/>
              </a:rPr>
              <a:t>tcp</a:t>
            </a:r>
            <a:r>
              <a:rPr lang="en-US" b="0" i="0" dirty="0">
                <a:solidFill>
                  <a:srgbClr val="1C1E21"/>
                </a:solidFill>
                <a:effectLst/>
                <a:latin typeface="-apple-system"/>
              </a:rPr>
              <a:t> have a relationship to each other and can not be comparable.</a:t>
            </a:r>
          </a:p>
          <a:p>
            <a:r>
              <a:rPr lang="en-GB" dirty="0"/>
              <a:t>https://newbedev.com/what-is-the-fundamental-difference-between-websockets-and-pure-tcp</a:t>
            </a:r>
          </a:p>
          <a:p>
            <a:endParaRPr lang="en-GB" dirty="0"/>
          </a:p>
          <a:p>
            <a:endParaRPr lang="en-GB" dirty="0"/>
          </a:p>
          <a:p>
            <a:pPr algn="l"/>
            <a:r>
              <a:rPr lang="en-US" b="1" i="0" dirty="0">
                <a:solidFill>
                  <a:srgbClr val="404040"/>
                </a:solidFill>
                <a:effectLst/>
                <a:latin typeface="Open Sans" panose="020B0606030504020204" pitchFamily="34" charset="0"/>
              </a:rPr>
              <a:t>Why WebSocket?</a:t>
            </a:r>
          </a:p>
          <a:p>
            <a:pPr algn="l"/>
            <a:r>
              <a:rPr lang="en-US" b="0" i="0" dirty="0">
                <a:solidFill>
                  <a:srgbClr val="404040"/>
                </a:solidFill>
                <a:effectLst/>
                <a:latin typeface="Lora" pitchFamily="2" charset="0"/>
              </a:rPr>
              <a:t>The idea of </a:t>
            </a:r>
            <a:r>
              <a:rPr lang="en-US" b="0" i="0" dirty="0" err="1">
                <a:solidFill>
                  <a:srgbClr val="404040"/>
                </a:solidFill>
                <a:effectLst/>
                <a:latin typeface="Lora" pitchFamily="2" charset="0"/>
              </a:rPr>
              <a:t>WebSockets</a:t>
            </a:r>
            <a:r>
              <a:rPr lang="en-US" b="0" i="0" dirty="0">
                <a:solidFill>
                  <a:srgbClr val="404040"/>
                </a:solidFill>
                <a:effectLst/>
                <a:latin typeface="Lora" pitchFamily="2" charset="0"/>
              </a:rPr>
              <a:t> was borne out of the limitations of HTTP-based technology. With HTTP, a client requests a resource, and the server responds with the requested data. HTTP is a strictly unidirectional protocol — any data sent from the server to the client must be first requested by the client. Long-polling has traditionally acted as a workaround for this limitation. With long-polling, a client makes an HTTP request with a long timeout period, and the server uses that long timeout to push data to the client. Long-polling works, but comes with a drawback — resources on the server are tied up throughout the length of the long-poll, even when no data is available to send.</a:t>
            </a:r>
          </a:p>
          <a:p>
            <a:pPr algn="l"/>
            <a:r>
              <a:rPr lang="en-US" b="0" i="0" dirty="0" err="1">
                <a:solidFill>
                  <a:srgbClr val="404040"/>
                </a:solidFill>
                <a:effectLst/>
                <a:latin typeface="Lora" pitchFamily="2" charset="0"/>
              </a:rPr>
              <a:t>WebSockets</a:t>
            </a:r>
            <a:r>
              <a:rPr lang="en-US" b="0" i="0" dirty="0">
                <a:solidFill>
                  <a:srgbClr val="404040"/>
                </a:solidFill>
                <a:effectLst/>
                <a:latin typeface="Lora" pitchFamily="2" charset="0"/>
              </a:rPr>
              <a:t>, on the other hand, allow for sending message-based data, similar to UDP, but with the reliability of TCP. WebSocket uses HTTP as the initial transport mechanism, but keeps the TCP connection alive after the HTTP response is received so that it can be used for sending messages between client and server. </a:t>
            </a:r>
            <a:r>
              <a:rPr lang="en-US" b="0" i="0" dirty="0" err="1">
                <a:solidFill>
                  <a:srgbClr val="404040"/>
                </a:solidFill>
                <a:effectLst/>
                <a:latin typeface="Lora" pitchFamily="2" charset="0"/>
              </a:rPr>
              <a:t>WebSockets</a:t>
            </a:r>
            <a:r>
              <a:rPr lang="en-US" b="0" i="0" dirty="0">
                <a:solidFill>
                  <a:srgbClr val="404040"/>
                </a:solidFill>
                <a:effectLst/>
                <a:latin typeface="Lora" pitchFamily="2" charset="0"/>
              </a:rPr>
              <a:t> allow us to build “real-time” applications without the use of long-polling.</a:t>
            </a:r>
          </a:p>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21</a:t>
            </a:fld>
            <a:endParaRPr lang="en-GB"/>
          </a:p>
        </p:txBody>
      </p:sp>
    </p:spTree>
    <p:extLst>
      <p:ext uri="{BB962C8B-B14F-4D97-AF65-F5344CB8AC3E}">
        <p14:creationId xmlns:p14="http://schemas.microsoft.com/office/powerpoint/2010/main" val="2359868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5" algn="l"/>
            <a:endParaRPr lang="en-US" b="0" i="0" dirty="0">
              <a:solidFill>
                <a:srgbClr val="3D3B49"/>
              </a:solidFill>
              <a:effectLst/>
              <a:latin typeface="Noto serif" panose="02020600060500020200" pitchFamily="18" charset="0"/>
            </a:endParaRPr>
          </a:p>
        </p:txBody>
      </p:sp>
      <p:sp>
        <p:nvSpPr>
          <p:cNvPr id="4" name="Slide Number Placeholder 3"/>
          <p:cNvSpPr>
            <a:spLocks noGrp="1"/>
          </p:cNvSpPr>
          <p:nvPr>
            <p:ph type="sldNum" sz="quarter" idx="5"/>
          </p:nvPr>
        </p:nvSpPr>
        <p:spPr/>
        <p:txBody>
          <a:bodyPr/>
          <a:lstStyle/>
          <a:p>
            <a:fld id="{49A3A3BC-45BA-4946-90B5-FFFF7F3776BC}" type="slidenum">
              <a:rPr lang="en-GB" smtClean="0"/>
              <a:t>22</a:t>
            </a:fld>
            <a:endParaRPr lang="en-GB"/>
          </a:p>
        </p:txBody>
      </p:sp>
    </p:spTree>
    <p:extLst>
      <p:ext uri="{BB962C8B-B14F-4D97-AF65-F5344CB8AC3E}">
        <p14:creationId xmlns:p14="http://schemas.microsoft.com/office/powerpoint/2010/main" val="1048024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C6C6C"/>
                </a:solidFill>
                <a:effectLst/>
                <a:latin typeface="Arial" panose="020B0604020202020204" pitchFamily="34" charset="0"/>
              </a:rPr>
              <a:t>A packet-switching scheme is an efficient way to handle transmissions on a </a:t>
            </a:r>
            <a:r>
              <a:rPr lang="en-US" b="0" i="0" u="sng" dirty="0">
                <a:solidFill>
                  <a:srgbClr val="00B3AC"/>
                </a:solidFill>
                <a:effectLst/>
                <a:latin typeface="Arial" panose="020B0604020202020204" pitchFamily="34" charset="0"/>
              </a:rPr>
              <a:t>connectionless</a:t>
            </a:r>
            <a:r>
              <a:rPr lang="en-US" b="0" i="0" dirty="0">
                <a:solidFill>
                  <a:srgbClr val="6C6C6C"/>
                </a:solidFill>
                <a:effectLst/>
                <a:latin typeface="Arial" panose="020B0604020202020204" pitchFamily="34" charset="0"/>
              </a:rPr>
              <a:t> network, such as the web. An alternative scheme, </a:t>
            </a:r>
            <a:r>
              <a:rPr lang="en-US" b="0" i="0" u="sng" dirty="0">
                <a:solidFill>
                  <a:srgbClr val="00B3AC"/>
                </a:solidFill>
                <a:effectLst/>
                <a:latin typeface="Arial" panose="020B0604020202020204" pitchFamily="34" charset="0"/>
              </a:rPr>
              <a:t>circuit-switched</a:t>
            </a:r>
            <a:r>
              <a:rPr lang="en-US" b="0" i="0" dirty="0">
                <a:solidFill>
                  <a:srgbClr val="6C6C6C"/>
                </a:solidFill>
                <a:effectLst/>
                <a:latin typeface="Arial" panose="020B0604020202020204" pitchFamily="34" charset="0"/>
              </a:rPr>
              <a:t> transmission, is used for voice networks. In </a:t>
            </a:r>
            <a:r>
              <a:rPr lang="en-US" b="0" i="0" u="sng" dirty="0">
                <a:solidFill>
                  <a:srgbClr val="00B3AC"/>
                </a:solidFill>
                <a:effectLst/>
                <a:latin typeface="Arial" panose="020B0604020202020204" pitchFamily="34" charset="0"/>
              </a:rPr>
              <a:t>circuit</a:t>
            </a:r>
            <a:r>
              <a:rPr lang="en-US" b="0" i="0" dirty="0">
                <a:solidFill>
                  <a:srgbClr val="6C6C6C"/>
                </a:solidFill>
                <a:effectLst/>
                <a:latin typeface="Arial" panose="020B0604020202020204" pitchFamily="34" charset="0"/>
              </a:rPr>
              <a:t> switching, lines in the network are shared among many users as with packet switching. However, each connection requires the dedication of a particular path for the duration of the connection.</a:t>
            </a:r>
          </a:p>
          <a:p>
            <a:pPr algn="l"/>
            <a:r>
              <a:rPr lang="en-US" b="0" i="0" dirty="0">
                <a:solidFill>
                  <a:srgbClr val="6C6C6C"/>
                </a:solidFill>
                <a:effectLst/>
                <a:latin typeface="Arial" panose="020B0604020202020204" pitchFamily="34" charset="0"/>
              </a:rPr>
              <a:t>-----</a:t>
            </a:r>
            <a:endParaRPr lang="en-US" b="0" i="0" dirty="0">
              <a:solidFill>
                <a:srgbClr val="000000"/>
              </a:solidFill>
              <a:effectLst/>
              <a:latin typeface="Roboto" panose="02000000000000000000" pitchFamily="2" charset="0"/>
            </a:endParaRPr>
          </a:p>
          <a:p>
            <a:pPr algn="l"/>
            <a:r>
              <a:rPr lang="en-US" b="0" i="0" dirty="0">
                <a:solidFill>
                  <a:srgbClr val="000000"/>
                </a:solidFill>
                <a:effectLst/>
                <a:latin typeface="Roboto" panose="02000000000000000000" pitchFamily="2" charset="0"/>
              </a:rPr>
              <a:t>Before ARPANET, most computer systems consisted of a massive computer -- sometimes the size of an entire room -- with user </a:t>
            </a:r>
            <a:r>
              <a:rPr lang="en-US" b="1" i="0" dirty="0">
                <a:solidFill>
                  <a:srgbClr val="000000"/>
                </a:solidFill>
                <a:effectLst/>
                <a:latin typeface="Roboto" panose="02000000000000000000" pitchFamily="2" charset="0"/>
              </a:rPr>
              <a:t>terminals</a:t>
            </a:r>
            <a:r>
              <a:rPr lang="en-US" b="0" i="0" dirty="0">
                <a:solidFill>
                  <a:srgbClr val="000000"/>
                </a:solidFill>
                <a:effectLst/>
                <a:latin typeface="Roboto" panose="02000000000000000000" pitchFamily="2" charset="0"/>
              </a:rPr>
              <a:t> hardwired to it. A terminal was some form of user interface, often consisting of a keyboard or punch card reader. Multiple users could access the computer simultaneously, in a technique called </a:t>
            </a:r>
            <a:r>
              <a:rPr lang="en-US" b="1" i="0" dirty="0">
                <a:solidFill>
                  <a:srgbClr val="000000"/>
                </a:solidFill>
                <a:effectLst/>
                <a:latin typeface="Roboto" panose="02000000000000000000" pitchFamily="2" charset="0"/>
              </a:rPr>
              <a:t>timesharing</a:t>
            </a:r>
            <a:r>
              <a:rPr lang="en-US" b="0" i="0" dirty="0">
                <a:solidFill>
                  <a:srgbClr val="000000"/>
                </a:solidFill>
                <a:effectLst/>
                <a:latin typeface="Roboto" panose="02000000000000000000" pitchFamily="2" charset="0"/>
              </a:rPr>
              <a:t>. Other early networks required a direct connection between host computers, meaning that there was only one path for information to flow through. The direct connections limited the size of these computer networks, which became known as </a:t>
            </a:r>
            <a:r>
              <a:rPr lang="en-US" b="1" i="0" dirty="0">
                <a:solidFill>
                  <a:srgbClr val="000000"/>
                </a:solidFill>
                <a:effectLst/>
                <a:latin typeface="Roboto" panose="02000000000000000000" pitchFamily="2" charset="0"/>
              </a:rPr>
              <a:t>local area networks</a:t>
            </a:r>
            <a:r>
              <a:rPr lang="en-US" b="0" i="0" dirty="0">
                <a:solidFill>
                  <a:srgbClr val="000000"/>
                </a:solidFill>
                <a:effectLst/>
                <a:latin typeface="Roboto" panose="02000000000000000000" pitchFamily="2" charset="0"/>
              </a:rPr>
              <a:t> (</a:t>
            </a:r>
            <a:r>
              <a:rPr lang="en-US" b="1" i="0" dirty="0">
                <a:solidFill>
                  <a:srgbClr val="000000"/>
                </a:solidFill>
                <a:effectLst/>
                <a:latin typeface="Roboto" panose="02000000000000000000" pitchFamily="2" charset="0"/>
              </a:rPr>
              <a:t>LANs</a:t>
            </a:r>
            <a:r>
              <a:rPr lang="en-US" b="0" i="0" dirty="0">
                <a:solidFill>
                  <a:srgbClr val="000000"/>
                </a:solidFill>
                <a:effectLst/>
                <a:latin typeface="Roboto" panose="02000000000000000000" pitchFamily="2" charset="0"/>
              </a:rPr>
              <a:t>).</a:t>
            </a:r>
          </a:p>
          <a:p>
            <a:pPr algn="l"/>
            <a:r>
              <a:rPr lang="en-US" b="0" i="0" dirty="0">
                <a:solidFill>
                  <a:srgbClr val="000000"/>
                </a:solidFill>
                <a:effectLst/>
                <a:latin typeface="Roboto" panose="02000000000000000000" pitchFamily="2" charset="0"/>
              </a:rPr>
              <a:t>ARPA wanted to build a networked system that could stretch across the United States, linking governmental and scientific organizations in a way that had never been possible before. However, the first phase of ARPANET was much more modest: Four computer systems in different locations would link together using existing phone lines and four </a:t>
            </a:r>
            <a:r>
              <a:rPr lang="en-US" b="1" i="0" dirty="0">
                <a:solidFill>
                  <a:srgbClr val="000000"/>
                </a:solidFill>
                <a:effectLst/>
                <a:latin typeface="Roboto" panose="02000000000000000000" pitchFamily="2" charset="0"/>
              </a:rPr>
              <a:t>Interface Message Processors</a:t>
            </a:r>
            <a:r>
              <a:rPr lang="en-US" b="0" i="0" dirty="0">
                <a:solidFill>
                  <a:srgbClr val="000000"/>
                </a:solidFill>
                <a:effectLst/>
                <a:latin typeface="Roboto" panose="02000000000000000000" pitchFamily="2" charset="0"/>
              </a:rPr>
              <a:t> (</a:t>
            </a:r>
            <a:r>
              <a:rPr lang="en-US" b="1" i="0" dirty="0">
                <a:solidFill>
                  <a:srgbClr val="000000"/>
                </a:solidFill>
                <a:effectLst/>
                <a:latin typeface="Roboto" panose="02000000000000000000" pitchFamily="2" charset="0"/>
              </a:rPr>
              <a:t>IMPs</a:t>
            </a:r>
            <a:r>
              <a:rPr lang="en-US" b="0" i="0" dirty="0">
                <a:solidFill>
                  <a:srgbClr val="000000"/>
                </a:solidFill>
                <a:effectLst/>
                <a:latin typeface="Roboto" panose="02000000000000000000" pitchFamily="2" charset="0"/>
              </a:rPr>
              <a:t>).</a:t>
            </a:r>
          </a:p>
          <a:p>
            <a:endParaRPr lang="en-GB" dirty="0"/>
          </a:p>
          <a:p>
            <a:r>
              <a:rPr lang="en-US" b="0" i="0" dirty="0">
                <a:solidFill>
                  <a:srgbClr val="3D3B49"/>
                </a:solidFill>
                <a:effectLst/>
                <a:latin typeface="Noto serif" panose="02020600060500020200" pitchFamily="18" charset="0"/>
              </a:rPr>
              <a:t>ARPANET was to accomplish its goal using a newly invented technology called </a:t>
            </a:r>
            <a:r>
              <a:rPr lang="en-US" b="1" i="0" dirty="0">
                <a:solidFill>
                  <a:srgbClr val="3D3B49"/>
                </a:solidFill>
                <a:effectLst/>
                <a:latin typeface="Noto serif" panose="02020600060500020200" pitchFamily="18" charset="0"/>
              </a:rPr>
              <a:t>packet switching</a:t>
            </a:r>
            <a:r>
              <a:rPr lang="en-US" b="0" i="0" dirty="0">
                <a:solidFill>
                  <a:srgbClr val="3D3B49"/>
                </a:solidFill>
                <a:effectLst/>
                <a:latin typeface="Noto serif" panose="02020600060500020200" pitchFamily="18" charset="0"/>
              </a:rPr>
              <a:t>. Before the advent of packet switching, long-distance systems transmitted information through a process known as </a:t>
            </a:r>
            <a:r>
              <a:rPr lang="en-US" b="1" i="0" dirty="0">
                <a:solidFill>
                  <a:srgbClr val="3D3B49"/>
                </a:solidFill>
                <a:effectLst/>
                <a:latin typeface="Noto serif" panose="02020600060500020200" pitchFamily="18" charset="0"/>
              </a:rPr>
              <a:t>circuit switching</a:t>
            </a:r>
            <a:r>
              <a:rPr lang="en-US" b="0" i="0" dirty="0">
                <a:solidFill>
                  <a:srgbClr val="3D3B49"/>
                </a:solidFill>
                <a:effectLst/>
                <a:latin typeface="Noto serif" panose="02020600060500020200" pitchFamily="18" charset="0"/>
              </a:rPr>
              <a:t>. Systems using circuit switching sent information via a consistent circuit, created by dedicating and assembling smaller circuits into a longer path that persisted throughout the duration of the transmission. For instance, to send a large chunk of data, like a telephone call, from New York to Los Angeles, the circuit switching system would dedicate several smaller lines between intermediary cities to this chunk of information. It would connect them into a continuous circuit, and the circuit would persist until the system was done sending the information. In this case, it might reserve a line from New York to Chicago, a line from Chicago to Denver, and a line from Denver to Los Angeles. In reality these lines themselves consisted of smaller dedicated lines between closer cities. The lines would remain dedicated to this information until the transmission was complete; that is, until the telephone call was finished. After that the system could dedicate the lines to other information transmissions. This provided a very high quality of service for information transfer. However, it limited the usability of the lines in place, as the dedicated lines could only be used for one purpose at a time</a:t>
            </a:r>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3</a:t>
            </a:fld>
            <a:endParaRPr lang="en-GB"/>
          </a:p>
        </p:txBody>
      </p:sp>
    </p:spTree>
    <p:extLst>
      <p:ext uri="{BB962C8B-B14F-4D97-AF65-F5344CB8AC3E}">
        <p14:creationId xmlns:p14="http://schemas.microsoft.com/office/powerpoint/2010/main" val="2778092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Roboto" panose="02000000000000000000" pitchFamily="2" charset="0"/>
              </a:rPr>
              <a:t>One of the most important decisions the ARPANET team made was to create a standardized system of </a:t>
            </a:r>
            <a:r>
              <a:rPr lang="en-US" b="1" i="0" dirty="0">
                <a:solidFill>
                  <a:srgbClr val="000000"/>
                </a:solidFill>
                <a:effectLst/>
                <a:latin typeface="Roboto" panose="02000000000000000000" pitchFamily="2" charset="0"/>
              </a:rPr>
              <a:t>protocols</a:t>
            </a:r>
            <a:r>
              <a:rPr lang="en-US" b="0" i="0" dirty="0">
                <a:solidFill>
                  <a:srgbClr val="000000"/>
                </a:solidFill>
                <a:effectLst/>
                <a:latin typeface="Roboto" panose="02000000000000000000" pitchFamily="2" charset="0"/>
              </a:rPr>
              <a:t> that the host computers and IMPs would follow. </a:t>
            </a:r>
          </a:p>
          <a:p>
            <a:r>
              <a:rPr lang="en-US" b="0" i="0" dirty="0">
                <a:solidFill>
                  <a:srgbClr val="000000"/>
                </a:solidFill>
                <a:effectLst/>
                <a:latin typeface="Roboto" panose="02000000000000000000" pitchFamily="2" charset="0"/>
              </a:rPr>
              <a:t>In 1973, Robert Kahn initiated an experiment with a technique he called </a:t>
            </a:r>
            <a:r>
              <a:rPr lang="en-US" b="1" i="0" dirty="0" err="1">
                <a:solidFill>
                  <a:srgbClr val="000000"/>
                </a:solidFill>
                <a:effectLst/>
                <a:latin typeface="Roboto" panose="02000000000000000000" pitchFamily="2" charset="0"/>
              </a:rPr>
              <a:t>internetting</a:t>
            </a:r>
            <a:r>
              <a:rPr lang="en-US" b="0" i="0" dirty="0">
                <a:solidFill>
                  <a:srgbClr val="000000"/>
                </a:solidFill>
                <a:effectLst/>
                <a:latin typeface="Roboto" panose="02000000000000000000" pitchFamily="2" charset="0"/>
              </a:rPr>
              <a:t> -- combining two or more separate networks into a larger network.</a:t>
            </a:r>
          </a:p>
          <a:p>
            <a:endParaRPr lang="en-US" b="0" i="0" dirty="0">
              <a:solidFill>
                <a:srgbClr val="000000"/>
              </a:solidFill>
              <a:effectLst/>
              <a:latin typeface="Roboto" panose="02000000000000000000" pitchFamily="2" charset="0"/>
            </a:endParaRPr>
          </a:p>
          <a:p>
            <a:r>
              <a:rPr lang="en-US" b="0" i="0" dirty="0">
                <a:solidFill>
                  <a:srgbClr val="3D3B49"/>
                </a:solidFill>
                <a:effectLst/>
                <a:latin typeface="Noto serif" panose="02020600060500020200" pitchFamily="18" charset="0"/>
              </a:rPr>
              <a:t>Packet switching itself is just a concept. Nodes on the network need a formal protocol collection to actually define how data should be packaged into packets and forwarded throughout the network. For the ARPANET, this protocol collection was defined in a paper known as the BBN Report 1822 and referred to as the 1822 protocol. Over many years, the ARPANET grew and grew and became part of the larger network now known as the </a:t>
            </a:r>
            <a:r>
              <a:rPr lang="en-US" b="1" i="0" dirty="0">
                <a:solidFill>
                  <a:srgbClr val="3D3B49"/>
                </a:solidFill>
                <a:effectLst/>
                <a:latin typeface="Noto serif" panose="02020600060500020200" pitchFamily="18" charset="0"/>
              </a:rPr>
              <a:t>Internet</a:t>
            </a:r>
            <a:r>
              <a:rPr lang="en-US" b="0" i="0" dirty="0">
                <a:solidFill>
                  <a:srgbClr val="3D3B49"/>
                </a:solidFill>
                <a:effectLst/>
                <a:latin typeface="Noto serif" panose="02020600060500020200" pitchFamily="18" charset="0"/>
              </a:rPr>
              <a:t>. During this time the protocols of the 1822 report evolved as well, becoming the protocols that drive the Internet of today. </a:t>
            </a:r>
            <a:r>
              <a:rPr lang="en-US" b="0" i="0" dirty="0">
                <a:solidFill>
                  <a:srgbClr val="000000"/>
                </a:solidFill>
                <a:effectLst/>
                <a:latin typeface="Roboto" panose="02000000000000000000" pitchFamily="2" charset="0"/>
              </a:rPr>
              <a:t>In 1983, ARPANET officially switched from NCP to the TCP/IP suite of protocols. </a:t>
            </a:r>
            <a:r>
              <a:rPr lang="en-US" b="0" i="0" dirty="0">
                <a:solidFill>
                  <a:srgbClr val="3D3B49"/>
                </a:solidFill>
                <a:effectLst/>
                <a:latin typeface="Noto serif" panose="02020600060500020200" pitchFamily="18" charset="0"/>
              </a:rPr>
              <a:t>Together, they form a collection of protocols now known as the </a:t>
            </a:r>
            <a:r>
              <a:rPr lang="en-US" b="1" i="0" dirty="0">
                <a:solidFill>
                  <a:srgbClr val="3D3B49"/>
                </a:solidFill>
                <a:effectLst/>
                <a:latin typeface="Noto serif" panose="02020600060500020200" pitchFamily="18" charset="0"/>
              </a:rPr>
              <a:t>TCP/IP suite</a:t>
            </a:r>
            <a:r>
              <a:rPr lang="en-US" b="0" i="0" dirty="0">
                <a:solidFill>
                  <a:srgbClr val="3D3B49"/>
                </a:solidFill>
                <a:effectLst/>
                <a:latin typeface="Noto serif" panose="02020600060500020200" pitchFamily="18" charset="0"/>
              </a:rPr>
              <a:t>.</a:t>
            </a:r>
            <a:endParaRPr lang="en-US" b="0" i="0" dirty="0">
              <a:solidFill>
                <a:srgbClr val="000000"/>
              </a:solidFill>
              <a:effectLst/>
              <a:latin typeface="Roboto" panose="02000000000000000000" pitchFamily="2" charset="0"/>
            </a:endParaRPr>
          </a:p>
          <a:p>
            <a:endParaRPr lang="en-GB" dirty="0"/>
          </a:p>
          <a:p>
            <a:pPr algn="l"/>
            <a:r>
              <a:rPr lang="en-US" b="0" i="0" dirty="0">
                <a:solidFill>
                  <a:srgbClr val="6C6C6C"/>
                </a:solidFill>
                <a:effectLst/>
                <a:latin typeface="Arial" panose="020B0604020202020204" pitchFamily="34" charset="0"/>
              </a:rPr>
              <a:t>When any file, like an email message, </a:t>
            </a:r>
            <a:r>
              <a:rPr lang="en-US" b="0" i="0" u="sng" dirty="0">
                <a:solidFill>
                  <a:srgbClr val="00B3AC"/>
                </a:solidFill>
                <a:effectLst/>
                <a:latin typeface="Arial" panose="020B0604020202020204" pitchFamily="34" charset="0"/>
              </a:rPr>
              <a:t>Hypertext Markup Language</a:t>
            </a:r>
            <a:r>
              <a:rPr lang="en-US" b="0" i="0" dirty="0">
                <a:solidFill>
                  <a:srgbClr val="6C6C6C"/>
                </a:solidFill>
                <a:effectLst/>
                <a:latin typeface="Arial" panose="020B0604020202020204" pitchFamily="34" charset="0"/>
              </a:rPr>
              <a:t>, </a:t>
            </a:r>
            <a:r>
              <a:rPr lang="en-US" b="0" i="0" u="sng" dirty="0">
                <a:solidFill>
                  <a:srgbClr val="00B3AC"/>
                </a:solidFill>
                <a:effectLst/>
                <a:latin typeface="Arial" panose="020B0604020202020204" pitchFamily="34" charset="0"/>
              </a:rPr>
              <a:t>Graphics Interchange Format</a:t>
            </a:r>
            <a:r>
              <a:rPr lang="en-US" b="0" i="0" dirty="0">
                <a:solidFill>
                  <a:srgbClr val="6C6C6C"/>
                </a:solidFill>
                <a:effectLst/>
                <a:latin typeface="Arial" panose="020B0604020202020204" pitchFamily="34" charset="0"/>
              </a:rPr>
              <a:t> or </a:t>
            </a:r>
            <a:r>
              <a:rPr lang="en-US" b="0" i="0" u="sng" dirty="0">
                <a:solidFill>
                  <a:srgbClr val="00B3AC"/>
                </a:solidFill>
                <a:effectLst/>
                <a:latin typeface="Arial" panose="020B0604020202020204" pitchFamily="34" charset="0"/>
              </a:rPr>
              <a:t>Uniform Resource Locator</a:t>
            </a:r>
            <a:r>
              <a:rPr lang="en-US" b="0" i="0" dirty="0">
                <a:solidFill>
                  <a:srgbClr val="6C6C6C"/>
                </a:solidFill>
                <a:effectLst/>
                <a:latin typeface="Arial" panose="020B0604020202020204" pitchFamily="34" charset="0"/>
              </a:rPr>
              <a:t> request is sent on the internet, it is broken down into small chunks, or </a:t>
            </a:r>
            <a:r>
              <a:rPr lang="en-US" b="0" i="0" u="sng" dirty="0">
                <a:solidFill>
                  <a:srgbClr val="00B3AC"/>
                </a:solidFill>
                <a:effectLst/>
                <a:latin typeface="Arial" panose="020B0604020202020204" pitchFamily="34" charset="0"/>
              </a:rPr>
              <a:t>bytes</a:t>
            </a:r>
            <a:r>
              <a:rPr lang="en-US" b="0" i="0" dirty="0">
                <a:solidFill>
                  <a:srgbClr val="6C6C6C"/>
                </a:solidFill>
                <a:effectLst/>
                <a:latin typeface="Arial" panose="020B0604020202020204" pitchFamily="34" charset="0"/>
              </a:rPr>
              <a:t>. The </a:t>
            </a:r>
            <a:r>
              <a:rPr lang="en-US" b="0" i="0" u="sng" dirty="0">
                <a:solidFill>
                  <a:srgbClr val="00B3AC"/>
                </a:solidFill>
                <a:effectLst/>
                <a:latin typeface="Arial" panose="020B0604020202020204" pitchFamily="34" charset="0"/>
              </a:rPr>
              <a:t>TCP</a:t>
            </a:r>
            <a:r>
              <a:rPr lang="en-US" b="0" i="0" dirty="0">
                <a:solidFill>
                  <a:srgbClr val="6C6C6C"/>
                </a:solidFill>
                <a:effectLst/>
                <a:latin typeface="Arial" panose="020B0604020202020204" pitchFamily="34" charset="0"/>
              </a:rPr>
              <a:t> layer of TCP/IP divides the file into bytes for efficient routing. Typically, a packet holds 1,000 to 1,500 bytes of information.</a:t>
            </a:r>
          </a:p>
          <a:p>
            <a:pPr algn="l"/>
            <a:r>
              <a:rPr lang="en-US" b="0" i="0" dirty="0">
                <a:solidFill>
                  <a:srgbClr val="6C6C6C"/>
                </a:solidFill>
                <a:effectLst/>
                <a:latin typeface="Arial" panose="020B0604020202020204" pitchFamily="34" charset="0"/>
              </a:rPr>
              <a:t>Each packet is separately numbered and includes the internet address of the destination. The individual packets for a given file may take different routes over the internet. Upon arrival at their destination, the packets are reassembled into the original file by the TCP layer at the receiving end.</a:t>
            </a:r>
          </a:p>
          <a:p>
            <a:pPr algn="l"/>
            <a:r>
              <a:rPr lang="en-US" b="0" i="0" dirty="0">
                <a:solidFill>
                  <a:srgbClr val="6C6C6C"/>
                </a:solidFill>
                <a:effectLst/>
                <a:latin typeface="Arial" panose="020B0604020202020204" pitchFamily="34" charset="0"/>
              </a:rPr>
              <a:t>Depending on the type of network, packets can also be referred to by names such as </a:t>
            </a:r>
            <a:r>
              <a:rPr lang="en-US" b="0" i="1" u="sng" dirty="0">
                <a:solidFill>
                  <a:srgbClr val="00B3AC"/>
                </a:solidFill>
                <a:effectLst/>
                <a:latin typeface="Arial" panose="020B0604020202020204" pitchFamily="34" charset="0"/>
              </a:rPr>
              <a:t>block</a:t>
            </a:r>
            <a:r>
              <a:rPr lang="en-US" b="0" i="0" dirty="0">
                <a:solidFill>
                  <a:srgbClr val="6C6C6C"/>
                </a:solidFill>
                <a:effectLst/>
                <a:latin typeface="Arial" panose="020B0604020202020204" pitchFamily="34" charset="0"/>
              </a:rPr>
              <a:t>, </a:t>
            </a:r>
            <a:r>
              <a:rPr lang="en-US" b="0" i="1" dirty="0">
                <a:solidFill>
                  <a:srgbClr val="6C6C6C"/>
                </a:solidFill>
                <a:effectLst/>
                <a:latin typeface="Arial" panose="020B0604020202020204" pitchFamily="34" charset="0"/>
              </a:rPr>
              <a:t>cell</a:t>
            </a:r>
            <a:r>
              <a:rPr lang="en-US" b="0" i="0" dirty="0">
                <a:solidFill>
                  <a:srgbClr val="6C6C6C"/>
                </a:solidFill>
                <a:effectLst/>
                <a:latin typeface="Arial" panose="020B0604020202020204" pitchFamily="34" charset="0"/>
              </a:rPr>
              <a:t>, </a:t>
            </a:r>
            <a:r>
              <a:rPr lang="en-US" b="0" i="1" dirty="0">
                <a:solidFill>
                  <a:srgbClr val="6C6C6C"/>
                </a:solidFill>
                <a:effectLst/>
                <a:latin typeface="Arial" panose="020B0604020202020204" pitchFamily="34" charset="0"/>
              </a:rPr>
              <a:t>frame</a:t>
            </a:r>
            <a:r>
              <a:rPr lang="en-US" b="0" i="0" dirty="0">
                <a:solidFill>
                  <a:srgbClr val="6C6C6C"/>
                </a:solidFill>
                <a:effectLst/>
                <a:latin typeface="Arial" panose="020B0604020202020204" pitchFamily="34" charset="0"/>
              </a:rPr>
              <a:t> or </a:t>
            </a:r>
            <a:r>
              <a:rPr lang="en-US" b="0" i="1" dirty="0">
                <a:solidFill>
                  <a:srgbClr val="6C6C6C"/>
                </a:solidFill>
                <a:effectLst/>
                <a:latin typeface="Arial" panose="020B0604020202020204" pitchFamily="34" charset="0"/>
              </a:rPr>
              <a:t>segment</a:t>
            </a:r>
            <a:r>
              <a:rPr lang="en-US" b="0" i="0" dirty="0">
                <a:solidFill>
                  <a:srgbClr val="6C6C6C"/>
                </a:solidFill>
                <a:effectLst/>
                <a:latin typeface="Arial" panose="020B0604020202020204" pitchFamily="34" charset="0"/>
              </a:rPr>
              <a:t>.</a:t>
            </a:r>
          </a:p>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4</a:t>
            </a:fld>
            <a:endParaRPr lang="en-GB"/>
          </a:p>
        </p:txBody>
      </p:sp>
    </p:spTree>
    <p:extLst>
      <p:ext uri="{BB962C8B-B14F-4D97-AF65-F5344CB8AC3E}">
        <p14:creationId xmlns:p14="http://schemas.microsoft.com/office/powerpoint/2010/main" val="3270222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https://teachcomputerscience.com/simplex-half-duplex-full-duplex/</a:t>
            </a:r>
          </a:p>
          <a:p>
            <a:endParaRPr lang="en-GB" dirty="0"/>
          </a:p>
          <a:p>
            <a:r>
              <a:rPr lang="en-US" b="0" i="0" dirty="0">
                <a:solidFill>
                  <a:srgbClr val="8B989E"/>
                </a:solidFill>
                <a:effectLst/>
                <a:latin typeface="Tahoma" panose="020B0604030504040204" pitchFamily="34" charset="0"/>
              </a:rPr>
              <a:t>There are distinct </a:t>
            </a:r>
            <a:r>
              <a:rPr lang="en-US" b="1" i="0" dirty="0">
                <a:solidFill>
                  <a:srgbClr val="8B989E"/>
                </a:solidFill>
                <a:effectLst/>
                <a:latin typeface="Tahoma" panose="020B0604030504040204" pitchFamily="34" charset="0"/>
              </a:rPr>
              <a:t>differences between full and half-duplex</a:t>
            </a:r>
            <a:r>
              <a:rPr lang="en-US" b="0" i="0" dirty="0">
                <a:solidFill>
                  <a:srgbClr val="8B989E"/>
                </a:solidFill>
                <a:effectLst/>
                <a:latin typeface="Tahoma" panose="020B0604030504040204" pitchFamily="34" charset="0"/>
              </a:rPr>
              <a:t> systems. With half-duplex mode, each transmitted character is immediately displayed on a monitor. If a device is operating in full-duplex mode, transmitted data does not appear on-screen until it is received and returned. Full-duplex Ethernet does save time when compared to half-duplex because it alleviates collisions and frame retransmissions. Sending and receiving are separate functions, creating a system where there is full data capacity in each direction. In contrast, half-duplex can be used to conserve bandwidth.</a:t>
            </a:r>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5</a:t>
            </a:fld>
            <a:endParaRPr lang="en-GB"/>
          </a:p>
        </p:txBody>
      </p:sp>
    </p:spTree>
    <p:extLst>
      <p:ext uri="{BB962C8B-B14F-4D97-AF65-F5344CB8AC3E}">
        <p14:creationId xmlns:p14="http://schemas.microsoft.com/office/powerpoint/2010/main" val="730711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3D3B49"/>
                </a:solidFill>
                <a:effectLst/>
                <a:latin typeface="Noto serif" panose="02020600060500020200" pitchFamily="18" charset="0"/>
              </a:rPr>
              <a:t>RFC 1122</a:t>
            </a:r>
            <a:r>
              <a:rPr lang="en-US" b="0" i="0" dirty="0">
                <a:solidFill>
                  <a:srgbClr val="3D3B49"/>
                </a:solidFill>
                <a:effectLst/>
                <a:latin typeface="Noto serif" panose="02020600060500020200" pitchFamily="18" charset="0"/>
              </a:rPr>
              <a:t>, which defined early Internet host requirements, uses four layers: the link layer, the IP layer, the transport layer, and the application layer. The alternate Open Systems Interconnection (OSI) model uses seven layers: the physical layer, the data link layer, the network layer, the transport layer, the session layer, the presentation layer, and the application layer. </a:t>
            </a:r>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6</a:t>
            </a:fld>
            <a:endParaRPr lang="en-GB"/>
          </a:p>
        </p:txBody>
      </p:sp>
    </p:spTree>
    <p:extLst>
      <p:ext uri="{BB962C8B-B14F-4D97-AF65-F5344CB8AC3E}">
        <p14:creationId xmlns:p14="http://schemas.microsoft.com/office/powerpoint/2010/main" val="1277035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Noto serif" panose="02020600060500020200" pitchFamily="18" charset="0"/>
              </a:rPr>
              <a:t>To focus on matters relevant to game developers, a five-model layer, consisting of the physical layer, the link layer, the network layer, the transport layer, and the application layer</a:t>
            </a:r>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7</a:t>
            </a:fld>
            <a:endParaRPr lang="en-GB"/>
          </a:p>
        </p:txBody>
      </p:sp>
    </p:spTree>
    <p:extLst>
      <p:ext uri="{BB962C8B-B14F-4D97-AF65-F5344CB8AC3E}">
        <p14:creationId xmlns:p14="http://schemas.microsoft.com/office/powerpoint/2010/main" val="459719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Noto serif" panose="02020600060500020200" pitchFamily="18" charset="0"/>
              </a:rPr>
              <a:t>At the very bottom of the layer cake is the most rudimentary, supporting layer: the </a:t>
            </a:r>
            <a:r>
              <a:rPr lang="en-US" b="1" i="0" dirty="0">
                <a:solidFill>
                  <a:srgbClr val="3D3B49"/>
                </a:solidFill>
                <a:effectLst/>
                <a:latin typeface="Noto serif" panose="02020600060500020200" pitchFamily="18" charset="0"/>
              </a:rPr>
              <a:t>physical layer</a:t>
            </a:r>
            <a:r>
              <a:rPr lang="en-US" b="0" i="0" dirty="0">
                <a:solidFill>
                  <a:srgbClr val="3D3B49"/>
                </a:solidFill>
                <a:effectLst/>
                <a:latin typeface="Noto serif" panose="02020600060500020200" pitchFamily="18" charset="0"/>
              </a:rPr>
              <a:t>. The physical layer’s job is to provide a physical connection between networked computers, or hosts. A physical medium is necessary for the transmission of information. Twisted pair Cat 6 cable, phone lines, coaxial cable, and fiber optic cable are all examples of physical media that can provide the connection required by the physical layer.</a:t>
            </a:r>
          </a:p>
          <a:p>
            <a:endParaRPr lang="en-US" b="0" i="0" dirty="0">
              <a:solidFill>
                <a:srgbClr val="3D3B49"/>
              </a:solidFill>
              <a:effectLst/>
              <a:latin typeface="Noto serif" panose="02020600060500020200" pitchFamily="18" charset="0"/>
            </a:endParaRPr>
          </a:p>
          <a:p>
            <a:pPr indent="25" algn="l"/>
            <a:r>
              <a:rPr lang="en-US" b="0" i="0" dirty="0">
                <a:solidFill>
                  <a:srgbClr val="3D3B49"/>
                </a:solidFill>
                <a:effectLst/>
                <a:latin typeface="Noto serif" panose="02020600060500020200" pitchFamily="18" charset="0"/>
              </a:rPr>
              <a:t>The </a:t>
            </a:r>
            <a:r>
              <a:rPr lang="en-US" b="1" i="0" dirty="0">
                <a:solidFill>
                  <a:srgbClr val="3D3B49"/>
                </a:solidFill>
                <a:effectLst/>
                <a:latin typeface="Noto serif" panose="02020600060500020200" pitchFamily="18" charset="0"/>
              </a:rPr>
              <a:t>link layer</a:t>
            </a:r>
            <a:r>
              <a:rPr lang="en-US" b="0" i="0" dirty="0">
                <a:solidFill>
                  <a:srgbClr val="3D3B49"/>
                </a:solidFill>
                <a:effectLst/>
                <a:latin typeface="Noto serif" panose="02020600060500020200" pitchFamily="18" charset="0"/>
              </a:rPr>
              <a:t> is where the real computer science of the layer cake begins. Its job is to provide a method of communication between physically connected hosts. This means the link layer must provide a method through which a source host can package up information and transmit it through the physical layer, such that the intended destination host has a sporting chance of receiving the package and extracting the desired information.</a:t>
            </a:r>
          </a:p>
          <a:p>
            <a:pPr indent="25" algn="l"/>
            <a:r>
              <a:rPr lang="en-US" b="0" i="0" dirty="0">
                <a:solidFill>
                  <a:srgbClr val="3D3B49"/>
                </a:solidFill>
                <a:effectLst/>
                <a:latin typeface="Noto serif" panose="02020600060500020200" pitchFamily="18" charset="0"/>
              </a:rPr>
              <a:t>At the link layer, a single unit of transmission is known as a </a:t>
            </a:r>
            <a:r>
              <a:rPr lang="en-US" b="1" i="0" dirty="0">
                <a:solidFill>
                  <a:srgbClr val="3D3B49"/>
                </a:solidFill>
                <a:effectLst/>
                <a:latin typeface="Noto serif" panose="02020600060500020200" pitchFamily="18" charset="0"/>
              </a:rPr>
              <a:t>frame</a:t>
            </a:r>
            <a:r>
              <a:rPr lang="en-US" b="0" i="0" dirty="0">
                <a:solidFill>
                  <a:srgbClr val="3D3B49"/>
                </a:solidFill>
                <a:effectLst/>
                <a:latin typeface="Noto serif" panose="02020600060500020200" pitchFamily="18" charset="0"/>
              </a:rPr>
              <a:t>. Using the link layer, hosts send frames to each other. Broken down more specifically, the duties of the link layer are to</a:t>
            </a:r>
          </a:p>
          <a:p>
            <a:pPr indent="-127000" algn="l"/>
            <a:r>
              <a:rPr lang="en-US" b="0" i="0" dirty="0">
                <a:solidFill>
                  <a:srgbClr val="3D3B49"/>
                </a:solidFill>
                <a:effectLst/>
                <a:latin typeface="Noto serif" panose="02020600060500020200" pitchFamily="18" charset="0"/>
              </a:rPr>
              <a:t> Define a way for a host to be identified such that a frame can be addressed to a specific destination.</a:t>
            </a:r>
          </a:p>
          <a:p>
            <a:pPr indent="-127000" algn="l"/>
            <a:r>
              <a:rPr lang="en-US" b="0" i="0" dirty="0">
                <a:solidFill>
                  <a:srgbClr val="3D3B49"/>
                </a:solidFill>
                <a:effectLst/>
                <a:latin typeface="Noto serif" panose="02020600060500020200" pitchFamily="18" charset="0"/>
              </a:rPr>
              <a:t> Define the format of a frame that includes the destination address and the data to be sent.</a:t>
            </a:r>
          </a:p>
          <a:p>
            <a:pPr indent="-127000" algn="l"/>
            <a:r>
              <a:rPr lang="en-US" b="0" i="0" dirty="0">
                <a:solidFill>
                  <a:srgbClr val="3D3B49"/>
                </a:solidFill>
                <a:effectLst/>
                <a:latin typeface="Noto serif" panose="02020600060500020200" pitchFamily="18" charset="0"/>
              </a:rPr>
              <a:t> Define the maximum size of a frame so that higher layers know how much data can be sent in a single transmission.</a:t>
            </a:r>
          </a:p>
          <a:p>
            <a:pPr indent="-127000" algn="l"/>
            <a:r>
              <a:rPr lang="en-US" b="0" i="0" dirty="0">
                <a:solidFill>
                  <a:srgbClr val="3D3B49"/>
                </a:solidFill>
                <a:effectLst/>
                <a:latin typeface="Noto serif" panose="02020600060500020200" pitchFamily="18" charset="0"/>
              </a:rPr>
              <a:t> Define a way to physically convert a frame into an electronic signal that can be sent over the physical layer and probably received by the intended host</a:t>
            </a:r>
          </a:p>
          <a:p>
            <a:endParaRPr lang="en-GB" dirty="0"/>
          </a:p>
          <a:p>
            <a:r>
              <a:rPr lang="en-US" b="0" i="0" dirty="0">
                <a:solidFill>
                  <a:srgbClr val="3D3B49"/>
                </a:solidFill>
                <a:effectLst/>
                <a:latin typeface="Noto serif" panose="02020600060500020200" pitchFamily="18" charset="0"/>
              </a:rPr>
              <a:t>Ethernet is not just a single protocol. There are varieties of Ethernet which run over fiber optic cable, twisted pair cable, or straight copper cable. There are varieties that run at different speeds: As of this writing, most desktop computers support gigabit speed Ethernet but 10 GB Ethernet standards exist and are growing in popularity. To assign an identity to each host, Ethernet introduces the idea of the media access control address or </a:t>
            </a:r>
            <a:r>
              <a:rPr lang="en-US" b="1" i="0" dirty="0">
                <a:solidFill>
                  <a:srgbClr val="3D3B49"/>
                </a:solidFill>
                <a:effectLst/>
                <a:latin typeface="Noto serif" panose="02020600060500020200" pitchFamily="18" charset="0"/>
              </a:rPr>
              <a:t>MAC address</a:t>
            </a:r>
            <a:r>
              <a:rPr lang="en-US" b="0" i="0" dirty="0">
                <a:solidFill>
                  <a:srgbClr val="3D3B49"/>
                </a:solidFill>
                <a:effectLst/>
                <a:latin typeface="Noto serif" panose="02020600060500020200" pitchFamily="18" charset="0"/>
              </a:rPr>
              <a:t>. A MAC address is a theoretically unique 48-bit number assigned to each piece of hardware that can connect to an Ethernet network. Usually this hardware is referred to as a </a:t>
            </a:r>
            <a:r>
              <a:rPr lang="en-US" b="1" i="0" dirty="0">
                <a:solidFill>
                  <a:srgbClr val="3D3B49"/>
                </a:solidFill>
                <a:effectLst/>
                <a:latin typeface="Noto serif" panose="02020600060500020200" pitchFamily="18" charset="0"/>
              </a:rPr>
              <a:t>network interface controller</a:t>
            </a:r>
            <a:r>
              <a:rPr lang="en-US" b="0" i="0" dirty="0">
                <a:solidFill>
                  <a:srgbClr val="3D3B49"/>
                </a:solidFill>
                <a:effectLst/>
                <a:latin typeface="Noto serif" panose="02020600060500020200" pitchFamily="18" charset="0"/>
              </a:rPr>
              <a:t> or </a:t>
            </a:r>
            <a:r>
              <a:rPr lang="en-US" b="1" i="0" dirty="0">
                <a:solidFill>
                  <a:srgbClr val="3D3B49"/>
                </a:solidFill>
                <a:effectLst/>
                <a:latin typeface="Noto serif" panose="02020600060500020200" pitchFamily="18" charset="0"/>
              </a:rPr>
              <a:t>NIC</a:t>
            </a:r>
            <a:r>
              <a:rPr lang="en-US" b="0" i="0" dirty="0">
                <a:solidFill>
                  <a:srgbClr val="3D3B49"/>
                </a:solidFill>
                <a:effectLst/>
                <a:latin typeface="Noto serif" panose="02020600060500020200" pitchFamily="18" charset="0"/>
              </a:rPr>
              <a:t>. Originally, NICs were expansion cards, but due to the prevalence of the Internet, they have been built into most motherboards for the last few decades. When a host requires more than one connection to a network, or a connection to multiple networks, it is still common to add additional NICs as expansion cards, and such a host then has multiple MAC addresses, one for each NIC.</a:t>
            </a:r>
            <a:endParaRPr lang="en-GB" dirty="0"/>
          </a:p>
          <a:p>
            <a:endParaRPr lang="en-GB" dirty="0"/>
          </a:p>
        </p:txBody>
      </p:sp>
      <p:sp>
        <p:nvSpPr>
          <p:cNvPr id="4" name="Slide Number Placeholder 3"/>
          <p:cNvSpPr>
            <a:spLocks noGrp="1"/>
          </p:cNvSpPr>
          <p:nvPr>
            <p:ph type="sldNum" sz="quarter" idx="5"/>
          </p:nvPr>
        </p:nvSpPr>
        <p:spPr/>
        <p:txBody>
          <a:bodyPr/>
          <a:lstStyle/>
          <a:p>
            <a:fld id="{49A3A3BC-45BA-4946-90B5-FFFF7F3776BC}" type="slidenum">
              <a:rPr lang="en-GB" smtClean="0"/>
              <a:t>9</a:t>
            </a:fld>
            <a:endParaRPr lang="en-GB"/>
          </a:p>
        </p:txBody>
      </p:sp>
    </p:spTree>
    <p:extLst>
      <p:ext uri="{BB962C8B-B14F-4D97-AF65-F5344CB8AC3E}">
        <p14:creationId xmlns:p14="http://schemas.microsoft.com/office/powerpoint/2010/main" val="200998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5" algn="l"/>
            <a:r>
              <a:rPr lang="en-US" b="0" i="0" dirty="0">
                <a:solidFill>
                  <a:srgbClr val="3D3B49"/>
                </a:solidFill>
                <a:effectLst/>
                <a:latin typeface="Noto serif" panose="02020600060500020200" pitchFamily="18" charset="0"/>
              </a:rPr>
              <a:t>The link layer provides a clear way to send data from an addressable host to one or more similarly addressable hosts. Therefore, it may be unclear why the TCP/IP suite requires any further layers. It turns out the link layer has several shortcomings which require a superior layer to address:</a:t>
            </a:r>
          </a:p>
          <a:p>
            <a:pPr indent="-127000" algn="l"/>
            <a:r>
              <a:rPr lang="en-US" b="0" i="0" dirty="0">
                <a:solidFill>
                  <a:srgbClr val="3D3B49"/>
                </a:solidFill>
                <a:effectLst/>
                <a:latin typeface="Noto serif" panose="02020600060500020200" pitchFamily="18" charset="0"/>
              </a:rPr>
              <a:t> Burned in MAC addresses limit hardware flexibility. Imagine you have a very popular webserver that thousands of users visit each day via Ethernet. If you were only using the link layer, queries to the server would need to be addressed via the MAC address of its Ethernet NIC. Now imagine that one day the NIC explodes in a very small ball of fire. When you install a replacement NIC, it will have a different MAC address, and thus your server will no longer receive requests from users. Clearly you need some easily configurable address system that lives on top of the MAC address.</a:t>
            </a:r>
          </a:p>
          <a:p>
            <a:pPr indent="-127000" algn="l"/>
            <a:r>
              <a:rPr lang="en-US" b="0" i="0" dirty="0">
                <a:solidFill>
                  <a:srgbClr val="3D3B49"/>
                </a:solidFill>
                <a:effectLst/>
                <a:latin typeface="Noto serif" panose="02020600060500020200" pitchFamily="18" charset="0"/>
              </a:rPr>
              <a:t> The link layer provides no support for segmenting the Internet into smaller, local area networks. If the entire Internet were run using just the link layer, all computers would have to be connected in a single continuous network. Remember that Ethernet delivers each frame to every host on the network and allows the host to determine if it is the intended recipient. If the Internet used only Ethernet for communication, then each frame would have to travel to every single wired host on the planet. A few too many packets could bring the entire Internet to its knees. Also, there would be no ability to sanction different areas of the network into different security domains. It can be useful to easily broadcast a message to just the hosts in a local office, or just share files with the various computers in a house. With just the link layer there would be no ability to do this.</a:t>
            </a:r>
          </a:p>
          <a:p>
            <a:pPr indent="-127000" algn="l"/>
            <a:r>
              <a:rPr lang="en-US" b="0" i="0" dirty="0">
                <a:solidFill>
                  <a:srgbClr val="3D3B49"/>
                </a:solidFill>
                <a:effectLst/>
                <a:latin typeface="Noto serif" panose="02020600060500020200" pitchFamily="18" charset="0"/>
              </a:rPr>
              <a:t> The link layer provides no inherent support for communication between hosts using different link layer protocols. The fundamental idea behind allowing multiple physical and link layer protocols is that different networks can use the best implementation for their particular job. However, link layer protocols define no way of communicating from one link layer protocol to another. Again, you find yourself requiring an address system which sits on top of the hardware address system of the link layer.</a:t>
            </a:r>
          </a:p>
          <a:p>
            <a:pPr indent="25" algn="l"/>
            <a:r>
              <a:rPr lang="en-US" b="0" i="0" dirty="0">
                <a:solidFill>
                  <a:srgbClr val="3D3B49"/>
                </a:solidFill>
                <a:effectLst/>
                <a:latin typeface="Noto serif" panose="02020600060500020200" pitchFamily="18" charset="0"/>
              </a:rPr>
              <a:t>The network layer’s duty is to provide a logical address infrastructure on top of the link layer, such that host hardware can easily be replaced, groups of hosts can be segregated into subnetworks, and hosts on distant subnetworks, using different link layer protocols and different physical media can send messages to each other.</a:t>
            </a:r>
          </a:p>
          <a:p>
            <a:pPr indent="25" algn="l"/>
            <a:endParaRPr lang="en-US" b="0" i="0" dirty="0">
              <a:solidFill>
                <a:srgbClr val="3D3B49"/>
              </a:solidFill>
              <a:effectLst/>
              <a:latin typeface="Noto serif" panose="02020600060500020200" pitchFamily="18" charset="0"/>
            </a:endParaRPr>
          </a:p>
          <a:p>
            <a:pPr indent="25" algn="l"/>
            <a:r>
              <a:rPr lang="en-US" b="0" i="0" dirty="0">
                <a:solidFill>
                  <a:srgbClr val="3D3B49"/>
                </a:solidFill>
                <a:effectLst/>
                <a:latin typeface="Noto serif" panose="02020600060500020200" pitchFamily="18" charset="0"/>
              </a:rPr>
              <a:t>With a unique IP address for each host on the Internet, a source host can direct a packet to a destination host simply by specifying the destination host’s IP address in the header of the packet. There is an exception to IP address uniqueness. With the IP address defined, IPv4 then defines the structure of an IPv4 packet. The packet consists of a header, containing data necessary for implementing network layer functionality, and a payload, containing a higher layer’s data to be transferred.</a:t>
            </a:r>
          </a:p>
          <a:p>
            <a:pPr indent="25" algn="l"/>
            <a:endParaRPr lang="en-US" b="0" i="0" dirty="0">
              <a:solidFill>
                <a:srgbClr val="3D3B49"/>
              </a:solidFill>
              <a:effectLst/>
              <a:latin typeface="Noto serif" panose="02020600060500020200" pitchFamily="18" charset="0"/>
            </a:endParaRPr>
          </a:p>
          <a:p>
            <a:pPr indent="25" algn="l"/>
            <a:r>
              <a:rPr lang="en-US" b="0" i="0" dirty="0">
                <a:solidFill>
                  <a:srgbClr val="3D3B49"/>
                </a:solidFill>
                <a:effectLst/>
                <a:latin typeface="Noto serif" panose="02020600060500020200" pitchFamily="18" charset="0"/>
              </a:rPr>
              <a:t>A </a:t>
            </a:r>
            <a:r>
              <a:rPr lang="en-US" b="1" i="0" dirty="0">
                <a:solidFill>
                  <a:srgbClr val="3D3B49"/>
                </a:solidFill>
                <a:effectLst/>
                <a:latin typeface="Noto serif" panose="02020600060500020200" pitchFamily="18" charset="0"/>
              </a:rPr>
              <a:t>subnet mask</a:t>
            </a:r>
            <a:r>
              <a:rPr lang="en-US" b="0" i="0" dirty="0">
                <a:solidFill>
                  <a:srgbClr val="3D3B49"/>
                </a:solidFill>
                <a:effectLst/>
                <a:latin typeface="Noto serif" panose="02020600060500020200" pitchFamily="18" charset="0"/>
              </a:rPr>
              <a:t> is a 32-bit number, usually written in the four-number, dotted notation typical of IP addresses. Hosts are said to be on the same subnet if their IP addresses, when bitwise ANDed with the subnet mask, yield the same result. For instance, if a subnet is defined as having a mask of 255.255.255.0, then 18.19.100.1 and 18.19.100.2 are both valid IP addresses on that subnet (</a:t>
            </a:r>
            <a:r>
              <a:rPr lang="en-US" b="0" i="0" u="sng" dirty="0">
                <a:solidFill>
                  <a:srgbClr val="D3002D"/>
                </a:solidFill>
                <a:effectLst/>
                <a:latin typeface="Noto serif" panose="02020600060500020200" pitchFamily="18" charset="0"/>
                <a:hlinkClick r:id="rId3"/>
              </a:rPr>
              <a:t>Table 2.3</a:t>
            </a:r>
            <a:r>
              <a:rPr lang="en-US" b="0" i="0" dirty="0">
                <a:solidFill>
                  <a:srgbClr val="3D3B49"/>
                </a:solidFill>
                <a:effectLst/>
                <a:latin typeface="Noto serif" panose="02020600060500020200" pitchFamily="18" charset="0"/>
              </a:rPr>
              <a:t>). However, 18.19.200.1 is not on the subnet because it yields a different result when bitwise ANDed with the subnet mask.</a:t>
            </a:r>
          </a:p>
        </p:txBody>
      </p:sp>
      <p:sp>
        <p:nvSpPr>
          <p:cNvPr id="4" name="Slide Number Placeholder 3"/>
          <p:cNvSpPr>
            <a:spLocks noGrp="1"/>
          </p:cNvSpPr>
          <p:nvPr>
            <p:ph type="sldNum" sz="quarter" idx="5"/>
          </p:nvPr>
        </p:nvSpPr>
        <p:spPr/>
        <p:txBody>
          <a:bodyPr/>
          <a:lstStyle/>
          <a:p>
            <a:fld id="{49A3A3BC-45BA-4946-90B5-FFFF7F3776BC}" type="slidenum">
              <a:rPr lang="en-GB" smtClean="0"/>
              <a:t>10</a:t>
            </a:fld>
            <a:endParaRPr lang="en-GB"/>
          </a:p>
        </p:txBody>
      </p:sp>
    </p:spTree>
    <p:extLst>
      <p:ext uri="{BB962C8B-B14F-4D97-AF65-F5344CB8AC3E}">
        <p14:creationId xmlns:p14="http://schemas.microsoft.com/office/powerpoint/2010/main" val="4116149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5" algn="l"/>
            <a:r>
              <a:rPr lang="en-US" sz="1200" b="1" dirty="0"/>
              <a:t>Transport Layer</a:t>
            </a:r>
            <a:endParaRPr lang="en-US" b="0" i="0" dirty="0">
              <a:solidFill>
                <a:srgbClr val="3D3B49"/>
              </a:solidFill>
              <a:effectLst/>
              <a:latin typeface="Noto serif" panose="02020600060500020200" pitchFamily="18" charset="0"/>
            </a:endParaRPr>
          </a:p>
          <a:p>
            <a:pPr indent="25" algn="l"/>
            <a:r>
              <a:rPr lang="en-US" b="0" i="0" dirty="0">
                <a:solidFill>
                  <a:srgbClr val="3D3B49"/>
                </a:solidFill>
                <a:effectLst/>
                <a:latin typeface="Noto serif" panose="02020600060500020200" pitchFamily="18" charset="0"/>
              </a:rPr>
              <a:t>Because multiple processes can be running on a single host, it is not always enough to know that Host A sent an IP packet to Host B: When Host B receives the IP packet, it needs to know which process should be passed the contents for further processing. To solve this, the transport layer introduces the concept of </a:t>
            </a:r>
            <a:r>
              <a:rPr lang="en-US" b="1" i="0" dirty="0">
                <a:solidFill>
                  <a:srgbClr val="3D3B49"/>
                </a:solidFill>
                <a:effectLst/>
                <a:latin typeface="Noto serif" panose="02020600060500020200" pitchFamily="18" charset="0"/>
              </a:rPr>
              <a:t>ports</a:t>
            </a:r>
            <a:r>
              <a:rPr lang="en-US" b="0" i="0" dirty="0">
                <a:solidFill>
                  <a:srgbClr val="3D3B49"/>
                </a:solidFill>
                <a:effectLst/>
                <a:latin typeface="Noto serif" panose="02020600060500020200" pitchFamily="18" charset="0"/>
              </a:rPr>
              <a:t>.  If the IP address is like a physical street address of a building, a port is a bit like a suite number inside that building. An individual process can then be thought of as a tenant who can fetch the mail from one or more suites inside that building. Using a transport layer module, a process can </a:t>
            </a:r>
            <a:r>
              <a:rPr lang="en-US" b="1" i="0" dirty="0">
                <a:solidFill>
                  <a:srgbClr val="3D3B49"/>
                </a:solidFill>
                <a:effectLst/>
                <a:latin typeface="Noto serif" panose="02020600060500020200" pitchFamily="18" charset="0"/>
              </a:rPr>
              <a:t>bind</a:t>
            </a:r>
            <a:r>
              <a:rPr lang="en-US" b="0" i="0" dirty="0">
                <a:solidFill>
                  <a:srgbClr val="3D3B49"/>
                </a:solidFill>
                <a:effectLst/>
                <a:latin typeface="Noto serif" panose="02020600060500020200" pitchFamily="18" charset="0"/>
              </a:rPr>
              <a:t> to a specific port, telling the transport layer module that it would like to be passed any communication addressed to that port.</a:t>
            </a:r>
          </a:p>
          <a:p>
            <a:pPr indent="25" algn="l"/>
            <a:endParaRPr lang="en-US" b="0" i="0" dirty="0">
              <a:solidFill>
                <a:srgbClr val="3D3B49"/>
              </a:solidFill>
              <a:effectLst/>
              <a:latin typeface="Noto serif" panose="02020600060500020200" pitchFamily="18" charset="0"/>
            </a:endParaRPr>
          </a:p>
          <a:p>
            <a:pPr indent="25" algn="l"/>
            <a:r>
              <a:rPr lang="en-US" b="0" i="0" dirty="0">
                <a:solidFill>
                  <a:srgbClr val="3D3B49"/>
                </a:solidFill>
                <a:effectLst/>
                <a:latin typeface="Noto serif" panose="02020600060500020200" pitchFamily="18" charset="0"/>
              </a:rPr>
              <a:t>Ports 0 to 1023 are known as the </a:t>
            </a:r>
            <a:r>
              <a:rPr lang="en-US" b="1" i="0" dirty="0">
                <a:solidFill>
                  <a:srgbClr val="3D3B49"/>
                </a:solidFill>
                <a:effectLst/>
                <a:latin typeface="Noto serif" panose="02020600060500020200" pitchFamily="18" charset="0"/>
              </a:rPr>
              <a:t>system ports</a:t>
            </a:r>
            <a:r>
              <a:rPr lang="en-US" b="0" i="0" dirty="0">
                <a:solidFill>
                  <a:srgbClr val="3D3B49"/>
                </a:solidFill>
                <a:effectLst/>
                <a:latin typeface="Noto serif" panose="02020600060500020200" pitchFamily="18" charset="0"/>
              </a:rPr>
              <a:t> or </a:t>
            </a:r>
            <a:r>
              <a:rPr lang="en-US" b="1" i="0" dirty="0">
                <a:solidFill>
                  <a:srgbClr val="3D3B49"/>
                </a:solidFill>
                <a:effectLst/>
                <a:latin typeface="Noto serif" panose="02020600060500020200" pitchFamily="18" charset="0"/>
              </a:rPr>
              <a:t>reserved ports</a:t>
            </a:r>
            <a:r>
              <a:rPr lang="en-US" b="0" i="0" dirty="0">
                <a:solidFill>
                  <a:srgbClr val="3D3B49"/>
                </a:solidFill>
                <a:effectLst/>
                <a:latin typeface="Noto serif" panose="02020600060500020200" pitchFamily="18" charset="0"/>
              </a:rPr>
              <a:t>. These ports are similar to the user ports, but their registration with IANA is more restricted and subject to more thorough review. These ports are special because most operating systems allow only root level processes to bind system ports, allowing them to be used for purposes requiring elevated levels of security.</a:t>
            </a:r>
          </a:p>
          <a:p>
            <a:pPr indent="25" algn="l"/>
            <a:r>
              <a:rPr lang="en-US" b="0" i="0" dirty="0">
                <a:solidFill>
                  <a:srgbClr val="3D3B49"/>
                </a:solidFill>
                <a:effectLst/>
                <a:latin typeface="Noto serif" panose="02020600060500020200" pitchFamily="18" charset="0"/>
              </a:rPr>
              <a:t>Finally, ports 49152 to 65535 are known as </a:t>
            </a:r>
            <a:r>
              <a:rPr lang="en-US" b="1" i="0" dirty="0">
                <a:solidFill>
                  <a:srgbClr val="3D3B49"/>
                </a:solidFill>
                <a:effectLst/>
                <a:latin typeface="Noto serif" panose="02020600060500020200" pitchFamily="18" charset="0"/>
              </a:rPr>
              <a:t>dynamic ports</a:t>
            </a:r>
            <a:r>
              <a:rPr lang="en-US" b="0" i="0" dirty="0">
                <a:solidFill>
                  <a:srgbClr val="3D3B49"/>
                </a:solidFill>
                <a:effectLst/>
                <a:latin typeface="Noto serif" panose="02020600060500020200" pitchFamily="18" charset="0"/>
              </a:rPr>
              <a:t>. These are never assigned by IANA and are fair game for any process to use. If a process attempts to bind to a dynamic port and finds that it is in use, it should handle that gracefully by attempting to bind to other dynamic ports until an available one is found. As a good Internet citizen, you should use only dynamic ports while building your multiplayer games, and then register with IANA for a user port assignment if necessary.</a:t>
            </a:r>
          </a:p>
          <a:p>
            <a:pPr indent="25" algn="l"/>
            <a:endParaRPr lang="en-US" b="0" i="0" dirty="0">
              <a:solidFill>
                <a:srgbClr val="3D3B49"/>
              </a:solidFill>
              <a:effectLst/>
              <a:latin typeface="Noto serif" panose="02020600060500020200" pitchFamily="18" charset="0"/>
            </a:endParaRPr>
          </a:p>
        </p:txBody>
      </p:sp>
      <p:sp>
        <p:nvSpPr>
          <p:cNvPr id="4" name="Slide Number Placeholder 3"/>
          <p:cNvSpPr>
            <a:spLocks noGrp="1"/>
          </p:cNvSpPr>
          <p:nvPr>
            <p:ph type="sldNum" sz="quarter" idx="5"/>
          </p:nvPr>
        </p:nvSpPr>
        <p:spPr/>
        <p:txBody>
          <a:bodyPr/>
          <a:lstStyle/>
          <a:p>
            <a:fld id="{49A3A3BC-45BA-4946-90B5-FFFF7F3776BC}" type="slidenum">
              <a:rPr lang="en-GB" smtClean="0"/>
              <a:t>11</a:t>
            </a:fld>
            <a:endParaRPr lang="en-GB"/>
          </a:p>
        </p:txBody>
      </p:sp>
    </p:spTree>
    <p:extLst>
      <p:ext uri="{BB962C8B-B14F-4D97-AF65-F5344CB8AC3E}">
        <p14:creationId xmlns:p14="http://schemas.microsoft.com/office/powerpoint/2010/main" val="1349609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71A00C-4DB9-41E3-B7E1-024B13A075A8}" type="datetimeFigureOut">
              <a:rPr lang="en-GB" smtClean="0"/>
              <a:t>18/10/2021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D2E4-3A0E-415B-8595-44AE408D48E9}"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039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71A00C-4DB9-41E3-B7E1-024B13A075A8}" type="datetimeFigureOut">
              <a:rPr lang="en-GB" smtClean="0"/>
              <a:t>18/10/2021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392409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71A00C-4DB9-41E3-B7E1-024B13A075A8}" type="datetimeFigureOut">
              <a:rPr lang="en-GB" smtClean="0"/>
              <a:t>18/10/2021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615312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71A00C-4DB9-41E3-B7E1-024B13A075A8}" type="datetimeFigureOut">
              <a:rPr lang="en-GB" smtClean="0"/>
              <a:t>18/10/2021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47303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71A00C-4DB9-41E3-B7E1-024B13A075A8}" type="datetimeFigureOut">
              <a:rPr lang="en-GB" smtClean="0"/>
              <a:t>18/10/2021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D2E4-3A0E-415B-8595-44AE408D48E9}"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901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71A00C-4DB9-41E3-B7E1-024B13A075A8}" type="datetimeFigureOut">
              <a:rPr lang="en-GB" smtClean="0"/>
              <a:t>18/10/2021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21086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71A00C-4DB9-41E3-B7E1-024B13A075A8}" type="datetimeFigureOut">
              <a:rPr lang="en-GB" smtClean="0"/>
              <a:t>18/10/2021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3061037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71A00C-4DB9-41E3-B7E1-024B13A075A8}" type="datetimeFigureOut">
              <a:rPr lang="en-GB" smtClean="0"/>
              <a:t>18/10/2021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2448678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171A00C-4DB9-41E3-B7E1-024B13A075A8}" type="datetimeFigureOut">
              <a:rPr lang="en-GB" smtClean="0"/>
              <a:t>18/10/2021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3436068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171A00C-4DB9-41E3-B7E1-024B13A075A8}" type="datetimeFigureOut">
              <a:rPr lang="en-GB" smtClean="0"/>
              <a:t>18/10/2021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71FD2E4-3A0E-415B-8595-44AE408D48E9}" type="slidenum">
              <a:rPr lang="en-GB" smtClean="0"/>
              <a:t>‹#›</a:t>
            </a:fld>
            <a:endParaRPr lang="en-GB"/>
          </a:p>
        </p:txBody>
      </p:sp>
    </p:spTree>
    <p:extLst>
      <p:ext uri="{BB962C8B-B14F-4D97-AF65-F5344CB8AC3E}">
        <p14:creationId xmlns:p14="http://schemas.microsoft.com/office/powerpoint/2010/main" val="3452869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71A00C-4DB9-41E3-B7E1-024B13A075A8}" type="datetimeFigureOut">
              <a:rPr lang="en-GB" smtClean="0"/>
              <a:t>18/10/2021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1FD2E4-3A0E-415B-8595-44AE408D48E9}" type="slidenum">
              <a:rPr lang="en-GB" smtClean="0"/>
              <a:t>‹#›</a:t>
            </a:fld>
            <a:endParaRPr lang="en-GB"/>
          </a:p>
        </p:txBody>
      </p:sp>
    </p:spTree>
    <p:extLst>
      <p:ext uri="{BB962C8B-B14F-4D97-AF65-F5344CB8AC3E}">
        <p14:creationId xmlns:p14="http://schemas.microsoft.com/office/powerpoint/2010/main" val="175735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171A00C-4DB9-41E3-B7E1-024B13A075A8}" type="datetimeFigureOut">
              <a:rPr lang="en-GB" smtClean="0"/>
              <a:t>18/10/2021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71FD2E4-3A0E-415B-8595-44AE408D48E9}"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43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video" Target="https://www.youtube.com/embed/S43CFcpOZSI?feature=oembed"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video" Target="https://www.youtube.com/embed/FsGUi5pXpLk?feature=oembed"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video" Target="https://www.youtube.com/embed/qij5qpHcbBk?feature=oembed"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docs-multiplayer.unity3d.com/docs/reference/glossary/high-level-terminology"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link-springer-com.gcu.idm.oclc.org/content/pdf/10.1007/s11042-015-3001-y.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ideo" Target="https://www.youtube.com/embed/vSlcoQowe9I?feature=oembed" TargetMode="Externa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D12F50-7C64-494A-9040-CBB3BEE72C00}"/>
              </a:ext>
            </a:extLst>
          </p:cNvPr>
          <p:cNvSpPr>
            <a:spLocks noGrp="1"/>
          </p:cNvSpPr>
          <p:nvPr>
            <p:ph type="ctrTitle"/>
          </p:nvPr>
        </p:nvSpPr>
        <p:spPr>
          <a:xfrm>
            <a:off x="1097280" y="758952"/>
            <a:ext cx="10058400" cy="3892168"/>
          </a:xfrm>
        </p:spPr>
        <p:txBody>
          <a:bodyPr>
            <a:normAutofit/>
          </a:bodyPr>
          <a:lstStyle/>
          <a:p>
            <a:r>
              <a:rPr lang="en-US" dirty="0"/>
              <a:t>Network Games Programming</a:t>
            </a:r>
            <a:endParaRPr lang="en-GB" dirty="0"/>
          </a:p>
        </p:txBody>
      </p:sp>
      <p:sp>
        <p:nvSpPr>
          <p:cNvPr id="22"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BF4CB639-70AD-4A61-A03E-28780F2A05F7}"/>
              </a:ext>
            </a:extLst>
          </p:cNvPr>
          <p:cNvSpPr>
            <a:spLocks noGrp="1"/>
          </p:cNvSpPr>
          <p:nvPr>
            <p:ph type="subTitle" idx="1"/>
          </p:nvPr>
        </p:nvSpPr>
        <p:spPr>
          <a:xfrm>
            <a:off x="1100051" y="5225240"/>
            <a:ext cx="10058400" cy="1143000"/>
          </a:xfrm>
        </p:spPr>
        <p:txBody>
          <a:bodyPr>
            <a:normAutofit fontScale="85000" lnSpcReduction="20000"/>
          </a:bodyPr>
          <a:lstStyle/>
          <a:p>
            <a:r>
              <a:rPr lang="en-US" dirty="0">
                <a:solidFill>
                  <a:srgbClr val="FFFFFF"/>
                </a:solidFill>
              </a:rPr>
              <a:t>Mario.Soflano@gcu.ac.uk</a:t>
            </a:r>
          </a:p>
          <a:p>
            <a:r>
              <a:rPr lang="en-US" dirty="0">
                <a:solidFill>
                  <a:srgbClr val="FFFFFF"/>
                </a:solidFill>
              </a:rPr>
              <a:t>Room M611A</a:t>
            </a:r>
          </a:p>
          <a:p>
            <a:r>
              <a:rPr lang="en-US" dirty="0">
                <a:solidFill>
                  <a:srgbClr val="FFFFFF"/>
                </a:solidFill>
              </a:rPr>
              <a:t>Discord: MarioSoflano#3996</a:t>
            </a:r>
            <a:endParaRPr lang="en-GB" dirty="0">
              <a:solidFill>
                <a:srgbClr val="FFFFFF"/>
              </a:solidFill>
            </a:endParaRPr>
          </a:p>
        </p:txBody>
      </p:sp>
      <p:sp>
        <p:nvSpPr>
          <p:cNvPr id="23"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5043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9A35-BDB5-4745-969D-19AE319EB941}"/>
              </a:ext>
            </a:extLst>
          </p:cNvPr>
          <p:cNvSpPr>
            <a:spLocks noGrp="1"/>
          </p:cNvSpPr>
          <p:nvPr>
            <p:ph type="title"/>
          </p:nvPr>
        </p:nvSpPr>
        <p:spPr/>
        <p:txBody>
          <a:bodyPr/>
          <a:lstStyle/>
          <a:p>
            <a:r>
              <a:rPr lang="en-US" dirty="0"/>
              <a:t>Networking Layers</a:t>
            </a:r>
            <a:endParaRPr lang="en-GB" dirty="0"/>
          </a:p>
        </p:txBody>
      </p:sp>
      <p:sp>
        <p:nvSpPr>
          <p:cNvPr id="3" name="Content Placeholder 2">
            <a:extLst>
              <a:ext uri="{FF2B5EF4-FFF2-40B4-BE49-F238E27FC236}">
                <a16:creationId xmlns:a16="http://schemas.microsoft.com/office/drawing/2014/main" id="{CB408E99-5546-4F24-AA4D-E8D81C997EDF}"/>
              </a:ext>
            </a:extLst>
          </p:cNvPr>
          <p:cNvSpPr>
            <a:spLocks noGrp="1"/>
          </p:cNvSpPr>
          <p:nvPr>
            <p:ph idx="1"/>
          </p:nvPr>
        </p:nvSpPr>
        <p:spPr/>
        <p:txBody>
          <a:bodyPr>
            <a:noAutofit/>
          </a:bodyPr>
          <a:lstStyle/>
          <a:p>
            <a:pPr marL="357188" indent="-357188">
              <a:buFont typeface="Courier New" panose="02070309020205020404" pitchFamily="49" charset="0"/>
              <a:buChar char="o"/>
            </a:pPr>
            <a:r>
              <a:rPr lang="en-US" sz="2200" b="1" dirty="0"/>
              <a:t>Network Layer: </a:t>
            </a:r>
            <a:r>
              <a:rPr lang="en-US" sz="2200" b="0" i="0" dirty="0">
                <a:solidFill>
                  <a:srgbClr val="3D3B49"/>
                </a:solidFill>
                <a:effectLst/>
              </a:rPr>
              <a:t>The network layer’s duty is to provide a logical address infrastructure on top of the link layer, such that host hardware can easily be replaced, groups of hosts can be segregated into subnetworks, and hosts on distant subnetworks, using different link layer protocols and different physical media can send messages to each other.</a:t>
            </a:r>
            <a:endParaRPr lang="en-GB" sz="2200" b="0" i="0" dirty="0">
              <a:solidFill>
                <a:srgbClr val="3D3B49"/>
              </a:solidFill>
              <a:effectLst/>
            </a:endParaRPr>
          </a:p>
          <a:p>
            <a:pPr marL="0" indent="0">
              <a:buNone/>
            </a:pPr>
            <a:r>
              <a:rPr lang="en-GB" sz="2200" b="1" i="0" dirty="0">
                <a:solidFill>
                  <a:srgbClr val="3D3B49"/>
                </a:solidFill>
                <a:effectLst/>
              </a:rPr>
              <a:t>IPv4: </a:t>
            </a:r>
            <a:r>
              <a:rPr lang="en-US" sz="2200" b="0" i="0" dirty="0">
                <a:solidFill>
                  <a:srgbClr val="3D3B49"/>
                </a:solidFill>
                <a:effectLst/>
              </a:rPr>
              <a:t>defining a logical addressing system to name each host individually, a subnet system for defining logical subsections of the address space as physical subnetworks, and a routing system for forwarding data between subnets. An IPv4 IP address is a 32-bit number, usually displayed to humans as four 8-bit numbers separated with periods and it allows for 4 billion unique IP addresses</a:t>
            </a:r>
          </a:p>
          <a:p>
            <a:pPr marL="0" indent="0">
              <a:buNone/>
            </a:pPr>
            <a:r>
              <a:rPr lang="en-US" sz="2200" b="0" i="0" dirty="0">
                <a:solidFill>
                  <a:srgbClr val="3D3B49"/>
                </a:solidFill>
                <a:effectLst/>
              </a:rPr>
              <a:t>A </a:t>
            </a:r>
            <a:r>
              <a:rPr lang="en-US" sz="2200" b="1" i="0" dirty="0">
                <a:solidFill>
                  <a:srgbClr val="3D3B49"/>
                </a:solidFill>
                <a:effectLst/>
              </a:rPr>
              <a:t>subnet mask</a:t>
            </a:r>
            <a:r>
              <a:rPr lang="en-US" sz="2200" b="0" i="0" dirty="0">
                <a:solidFill>
                  <a:srgbClr val="3D3B49"/>
                </a:solidFill>
                <a:effectLst/>
              </a:rPr>
              <a:t> is a 32-bit number, usually written in the four-number, dotted notation typical of IP addresses. Hosts are said to be on the same subnet if their IP addresses, when bitwise ANDed with the subnet mask, yield the same result. </a:t>
            </a:r>
            <a:endParaRPr lang="en-GB" sz="2200" b="1" i="0" dirty="0">
              <a:solidFill>
                <a:srgbClr val="3D3B49"/>
              </a:solidFill>
              <a:effectLst/>
            </a:endParaRPr>
          </a:p>
          <a:p>
            <a:pPr marL="357188" indent="-357188">
              <a:buFont typeface="Courier New" panose="02070309020205020404" pitchFamily="49" charset="0"/>
              <a:buChar char="o"/>
            </a:pPr>
            <a:endParaRPr lang="en-US" sz="2200" b="1" i="0" dirty="0">
              <a:solidFill>
                <a:srgbClr val="3D3B49"/>
              </a:solidFill>
              <a:effectLst/>
            </a:endParaRPr>
          </a:p>
        </p:txBody>
      </p:sp>
      <p:pic>
        <p:nvPicPr>
          <p:cNvPr id="6146" name="Picture 2" descr="Image">
            <a:extLst>
              <a:ext uri="{FF2B5EF4-FFF2-40B4-BE49-F238E27FC236}">
                <a16:creationId xmlns:a16="http://schemas.microsoft.com/office/drawing/2014/main" id="{38A81AA6-C505-461C-AAF9-4D216BB53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525" y="178229"/>
            <a:ext cx="6467475"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086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9A35-BDB5-4745-969D-19AE319EB941}"/>
              </a:ext>
            </a:extLst>
          </p:cNvPr>
          <p:cNvSpPr>
            <a:spLocks noGrp="1"/>
          </p:cNvSpPr>
          <p:nvPr>
            <p:ph type="title"/>
          </p:nvPr>
        </p:nvSpPr>
        <p:spPr/>
        <p:txBody>
          <a:bodyPr/>
          <a:lstStyle/>
          <a:p>
            <a:r>
              <a:rPr lang="en-US" dirty="0"/>
              <a:t>Networking Layers</a:t>
            </a:r>
            <a:endParaRPr lang="en-GB" dirty="0"/>
          </a:p>
        </p:txBody>
      </p:sp>
      <p:sp>
        <p:nvSpPr>
          <p:cNvPr id="3" name="Content Placeholder 2">
            <a:extLst>
              <a:ext uri="{FF2B5EF4-FFF2-40B4-BE49-F238E27FC236}">
                <a16:creationId xmlns:a16="http://schemas.microsoft.com/office/drawing/2014/main" id="{CB408E99-5546-4F24-AA4D-E8D81C997EDF}"/>
              </a:ext>
            </a:extLst>
          </p:cNvPr>
          <p:cNvSpPr>
            <a:spLocks noGrp="1"/>
          </p:cNvSpPr>
          <p:nvPr>
            <p:ph idx="1"/>
          </p:nvPr>
        </p:nvSpPr>
        <p:spPr/>
        <p:txBody>
          <a:bodyPr>
            <a:noAutofit/>
          </a:bodyPr>
          <a:lstStyle/>
          <a:p>
            <a:pPr marL="357188" indent="-357188">
              <a:buFont typeface="Courier New" panose="02070309020205020404" pitchFamily="49" charset="0"/>
              <a:buChar char="o"/>
            </a:pPr>
            <a:r>
              <a:rPr lang="en-US" sz="2200" b="1" dirty="0"/>
              <a:t>Transport Layer: </a:t>
            </a:r>
            <a:r>
              <a:rPr lang="en-US" sz="2200" b="0" i="0" dirty="0">
                <a:solidFill>
                  <a:srgbClr val="3D3B49"/>
                </a:solidFill>
                <a:effectLst/>
              </a:rPr>
              <a:t>While the network layer’s job is to facilitate communication between distant hosts on remote networks, the </a:t>
            </a:r>
            <a:r>
              <a:rPr lang="en-US" sz="2200" b="1" i="0" dirty="0">
                <a:solidFill>
                  <a:srgbClr val="3D3B49"/>
                </a:solidFill>
                <a:effectLst/>
              </a:rPr>
              <a:t>transport layer</a:t>
            </a:r>
            <a:r>
              <a:rPr lang="en-US" sz="2200" b="0" i="0" dirty="0">
                <a:solidFill>
                  <a:srgbClr val="3D3B49"/>
                </a:solidFill>
                <a:effectLst/>
              </a:rPr>
              <a:t>’s job is to enable communication between individual processes on those hosts.</a:t>
            </a:r>
          </a:p>
          <a:p>
            <a:pPr marL="0" indent="0">
              <a:buNone/>
            </a:pPr>
            <a:r>
              <a:rPr lang="en-US" sz="2200" b="0" i="0" dirty="0">
                <a:solidFill>
                  <a:srgbClr val="3D3B49"/>
                </a:solidFill>
                <a:effectLst/>
              </a:rPr>
              <a:t>A </a:t>
            </a:r>
            <a:r>
              <a:rPr lang="en-US" sz="2200" b="1" i="0" dirty="0">
                <a:solidFill>
                  <a:srgbClr val="3D3B49"/>
                </a:solidFill>
                <a:effectLst/>
              </a:rPr>
              <a:t>port</a:t>
            </a:r>
            <a:r>
              <a:rPr lang="en-US" sz="2200" b="0" i="0" dirty="0">
                <a:solidFill>
                  <a:srgbClr val="3D3B49"/>
                </a:solidFill>
                <a:effectLst/>
              </a:rPr>
              <a:t> is a 16-bit, unsigned number representing a communication endpoint at a particular host. Ports 0 to 1023 are known as the </a:t>
            </a:r>
            <a:r>
              <a:rPr lang="en-US" sz="2200" b="1" i="0" dirty="0">
                <a:solidFill>
                  <a:srgbClr val="3D3B49"/>
                </a:solidFill>
                <a:effectLst/>
              </a:rPr>
              <a:t>system ports</a:t>
            </a:r>
            <a:r>
              <a:rPr lang="en-US" sz="2200" b="0" i="0" dirty="0">
                <a:solidFill>
                  <a:srgbClr val="3D3B49"/>
                </a:solidFill>
                <a:effectLst/>
              </a:rPr>
              <a:t> or </a:t>
            </a:r>
            <a:r>
              <a:rPr lang="en-US" sz="2200" b="1" i="0" dirty="0">
                <a:solidFill>
                  <a:srgbClr val="3D3B49"/>
                </a:solidFill>
                <a:effectLst/>
              </a:rPr>
              <a:t>reserved ports. </a:t>
            </a:r>
            <a:r>
              <a:rPr lang="en-US" sz="2200" i="0" dirty="0">
                <a:solidFill>
                  <a:srgbClr val="3D3B49"/>
                </a:solidFill>
                <a:effectLst/>
              </a:rPr>
              <a:t>P</a:t>
            </a:r>
            <a:r>
              <a:rPr lang="en-US" sz="2200" b="0" i="0" dirty="0">
                <a:solidFill>
                  <a:srgbClr val="3D3B49"/>
                </a:solidFill>
                <a:effectLst/>
              </a:rPr>
              <a:t>orts 49152 to 65535 are known as </a:t>
            </a:r>
            <a:r>
              <a:rPr lang="en-US" sz="2200" b="1" i="0" dirty="0">
                <a:solidFill>
                  <a:srgbClr val="3D3B49"/>
                </a:solidFill>
                <a:effectLst/>
              </a:rPr>
              <a:t>dynamic ports</a:t>
            </a:r>
            <a:r>
              <a:rPr lang="en-US" sz="2200" b="0" i="0" dirty="0">
                <a:solidFill>
                  <a:srgbClr val="3D3B49"/>
                </a:solidFill>
                <a:effectLst/>
              </a:rPr>
              <a:t>.</a:t>
            </a:r>
          </a:p>
          <a:p>
            <a:pPr marL="0" indent="0">
              <a:buNone/>
            </a:pPr>
            <a:endParaRPr lang="en-US" sz="2200" b="0" i="0" dirty="0">
              <a:solidFill>
                <a:srgbClr val="3D3B49"/>
              </a:solidFill>
              <a:effectLst/>
            </a:endParaRPr>
          </a:p>
        </p:txBody>
      </p:sp>
      <p:pic>
        <p:nvPicPr>
          <p:cNvPr id="7170" name="Picture 2" descr="Image">
            <a:extLst>
              <a:ext uri="{FF2B5EF4-FFF2-40B4-BE49-F238E27FC236}">
                <a16:creationId xmlns:a16="http://schemas.microsoft.com/office/drawing/2014/main" id="{73E40ACC-5180-42E4-97C3-DDA149CB88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148" y="4037437"/>
            <a:ext cx="8312664" cy="1940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528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9A35-BDB5-4745-969D-19AE319EB941}"/>
              </a:ext>
            </a:extLst>
          </p:cNvPr>
          <p:cNvSpPr>
            <a:spLocks noGrp="1"/>
          </p:cNvSpPr>
          <p:nvPr>
            <p:ph type="title"/>
          </p:nvPr>
        </p:nvSpPr>
        <p:spPr/>
        <p:txBody>
          <a:bodyPr/>
          <a:lstStyle/>
          <a:p>
            <a:r>
              <a:rPr lang="en-US" dirty="0"/>
              <a:t>Networking Layers</a:t>
            </a:r>
            <a:endParaRPr lang="en-GB" dirty="0"/>
          </a:p>
        </p:txBody>
      </p:sp>
      <p:sp>
        <p:nvSpPr>
          <p:cNvPr id="3" name="Content Placeholder 2">
            <a:extLst>
              <a:ext uri="{FF2B5EF4-FFF2-40B4-BE49-F238E27FC236}">
                <a16:creationId xmlns:a16="http://schemas.microsoft.com/office/drawing/2014/main" id="{CB408E99-5546-4F24-AA4D-E8D81C997EDF}"/>
              </a:ext>
            </a:extLst>
          </p:cNvPr>
          <p:cNvSpPr>
            <a:spLocks noGrp="1"/>
          </p:cNvSpPr>
          <p:nvPr>
            <p:ph idx="1"/>
          </p:nvPr>
        </p:nvSpPr>
        <p:spPr/>
        <p:txBody>
          <a:bodyPr>
            <a:noAutofit/>
          </a:bodyPr>
          <a:lstStyle/>
          <a:p>
            <a:pPr marL="0" indent="0">
              <a:buNone/>
            </a:pPr>
            <a:r>
              <a:rPr lang="en-US" sz="2200" b="0" i="0" dirty="0">
                <a:solidFill>
                  <a:srgbClr val="3D3B49"/>
                </a:solidFill>
                <a:effectLst/>
              </a:rPr>
              <a:t>A </a:t>
            </a:r>
            <a:r>
              <a:rPr lang="en-US" sz="2200" b="1" i="0" dirty="0">
                <a:solidFill>
                  <a:srgbClr val="3D3B49"/>
                </a:solidFill>
                <a:effectLst/>
              </a:rPr>
              <a:t>socket </a:t>
            </a:r>
            <a:r>
              <a:rPr lang="en-US" sz="2200" b="0" i="0" dirty="0">
                <a:solidFill>
                  <a:srgbClr val="3D3B49"/>
                </a:solidFill>
                <a:effectLst/>
              </a:rPr>
              <a:t>is </a:t>
            </a:r>
            <a:r>
              <a:rPr lang="en-US" sz="2000" b="0" i="0" dirty="0">
                <a:solidFill>
                  <a:srgbClr val="000000"/>
                </a:solidFill>
                <a:effectLst/>
              </a:rPr>
              <a:t>one endpoint of a two-way communication link between two programs running on the network. A socket is bound to a port number so that the TCP layer can identify the application that data is destined to be sent to.</a:t>
            </a:r>
          </a:p>
          <a:p>
            <a:pPr marL="0" indent="0">
              <a:buNone/>
            </a:pPr>
            <a:endParaRPr lang="en-US" dirty="0">
              <a:solidFill>
                <a:srgbClr val="000000"/>
              </a:solidFill>
            </a:endParaRPr>
          </a:p>
          <a:p>
            <a:pPr marL="0" indent="0">
              <a:buNone/>
            </a:pPr>
            <a:endParaRPr lang="en-US" sz="2200" b="0" i="0" dirty="0">
              <a:solidFill>
                <a:srgbClr val="3D3B49"/>
              </a:solidFill>
              <a:effectLst/>
            </a:endParaRPr>
          </a:p>
        </p:txBody>
      </p:sp>
      <p:graphicFrame>
        <p:nvGraphicFramePr>
          <p:cNvPr id="4" name="Table 3">
            <a:extLst>
              <a:ext uri="{FF2B5EF4-FFF2-40B4-BE49-F238E27FC236}">
                <a16:creationId xmlns:a16="http://schemas.microsoft.com/office/drawing/2014/main" id="{9D183075-4314-4A70-943F-267DB95B4C97}"/>
              </a:ext>
            </a:extLst>
          </p:cNvPr>
          <p:cNvGraphicFramePr>
            <a:graphicFrameLocks noGrp="1"/>
          </p:cNvGraphicFramePr>
          <p:nvPr>
            <p:extLst>
              <p:ext uri="{D42A27DB-BD31-4B8C-83A1-F6EECF244321}">
                <p14:modId xmlns:p14="http://schemas.microsoft.com/office/powerpoint/2010/main" val="582128099"/>
              </p:ext>
            </p:extLst>
          </p:nvPr>
        </p:nvGraphicFramePr>
        <p:xfrm>
          <a:off x="1096963" y="3103245"/>
          <a:ext cx="10058400" cy="2247900"/>
        </p:xfrm>
        <a:graphic>
          <a:graphicData uri="http://schemas.openxmlformats.org/drawingml/2006/table">
            <a:tbl>
              <a:tblPr/>
              <a:tblGrid>
                <a:gridCol w="5029200">
                  <a:extLst>
                    <a:ext uri="{9D8B030D-6E8A-4147-A177-3AD203B41FA5}">
                      <a16:colId xmlns:a16="http://schemas.microsoft.com/office/drawing/2014/main" val="1349370422"/>
                    </a:ext>
                  </a:extLst>
                </a:gridCol>
                <a:gridCol w="5029200">
                  <a:extLst>
                    <a:ext uri="{9D8B030D-6E8A-4147-A177-3AD203B41FA5}">
                      <a16:colId xmlns:a16="http://schemas.microsoft.com/office/drawing/2014/main" val="920751229"/>
                    </a:ext>
                  </a:extLst>
                </a:gridCol>
              </a:tblGrid>
              <a:tr h="0">
                <a:tc>
                  <a:txBody>
                    <a:bodyPr/>
                    <a:lstStyle/>
                    <a:p>
                      <a:pPr algn="l" fontAlgn="base"/>
                      <a:r>
                        <a:rPr lang="en-GB" sz="2000" b="1" dirty="0">
                          <a:effectLst/>
                        </a:rPr>
                        <a:t>Socket</a:t>
                      </a:r>
                    </a:p>
                  </a:txBody>
                  <a:tcPr marL="95250" marR="95250" marT="95250" marB="95250" anchor="ctr">
                    <a:lnL>
                      <a:noFill/>
                    </a:lnL>
                    <a:lnR>
                      <a:noFill/>
                    </a:lnR>
                    <a:lnT>
                      <a:noFill/>
                    </a:lnT>
                    <a:lnB>
                      <a:noFill/>
                    </a:lnB>
                    <a:solidFill>
                      <a:srgbClr val="FFFFFF"/>
                    </a:solidFill>
                  </a:tcPr>
                </a:tc>
                <a:tc>
                  <a:txBody>
                    <a:bodyPr/>
                    <a:lstStyle/>
                    <a:p>
                      <a:pPr algn="l" fontAlgn="base"/>
                      <a:r>
                        <a:rPr lang="en-GB" sz="2000" b="1" dirty="0">
                          <a:effectLst/>
                        </a:rPr>
                        <a:t>Port</a:t>
                      </a:r>
                    </a:p>
                  </a:txBody>
                  <a:tcPr marL="95250" marR="95250" marT="95250" marB="95250" anchor="ctr">
                    <a:lnL>
                      <a:noFill/>
                    </a:lnL>
                    <a:lnR>
                      <a:noFill/>
                    </a:lnR>
                    <a:lnT>
                      <a:noFill/>
                    </a:lnT>
                    <a:lnB>
                      <a:noFill/>
                    </a:lnB>
                    <a:solidFill>
                      <a:srgbClr val="FFFFFF"/>
                    </a:solidFill>
                  </a:tcPr>
                </a:tc>
                <a:extLst>
                  <a:ext uri="{0D108BD9-81ED-4DB2-BD59-A6C34878D82A}">
                    <a16:rowId xmlns:a16="http://schemas.microsoft.com/office/drawing/2014/main" val="1333779468"/>
                  </a:ext>
                </a:extLst>
              </a:tr>
              <a:tr h="0">
                <a:tc>
                  <a:txBody>
                    <a:bodyPr/>
                    <a:lstStyle/>
                    <a:p>
                      <a:pPr algn="l" fontAlgn="base"/>
                      <a:r>
                        <a:rPr lang="en-US" sz="2000" b="0">
                          <a:effectLst/>
                        </a:rPr>
                        <a:t>The word “Socket” is the combination of port and IP address.</a:t>
                      </a:r>
                    </a:p>
                  </a:txBody>
                  <a:tcPr marL="95250" marR="95250" marT="133350" marB="133350" anchor="ctr">
                    <a:lnL>
                      <a:noFill/>
                    </a:lnL>
                    <a:lnR>
                      <a:noFill/>
                    </a:lnR>
                    <a:lnT>
                      <a:noFill/>
                    </a:lnT>
                    <a:lnB>
                      <a:noFill/>
                    </a:lnB>
                    <a:solidFill>
                      <a:srgbClr val="FFFFFF"/>
                    </a:solidFill>
                  </a:tcPr>
                </a:tc>
                <a:tc>
                  <a:txBody>
                    <a:bodyPr/>
                    <a:lstStyle/>
                    <a:p>
                      <a:pPr algn="l" fontAlgn="base"/>
                      <a:r>
                        <a:rPr lang="en-US" sz="2000" b="0">
                          <a:effectLst/>
                        </a:rPr>
                        <a:t>The word “Port” is the number used by particular software.</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2316157408"/>
                  </a:ext>
                </a:extLst>
              </a:tr>
              <a:tr h="0">
                <a:tc>
                  <a:txBody>
                    <a:bodyPr/>
                    <a:lstStyle/>
                    <a:p>
                      <a:pPr algn="l" fontAlgn="base"/>
                      <a:r>
                        <a:rPr lang="en-US" sz="2000" b="0">
                          <a:effectLst/>
                        </a:rPr>
                        <a:t>It is used to identify both a machine and a service within the machine.</a:t>
                      </a:r>
                    </a:p>
                  </a:txBody>
                  <a:tcPr marL="95250" marR="95250" marT="133350" marB="133350" anchor="ctr">
                    <a:lnL>
                      <a:noFill/>
                    </a:lnL>
                    <a:lnR>
                      <a:noFill/>
                    </a:lnR>
                    <a:lnT>
                      <a:noFill/>
                    </a:lnT>
                    <a:lnB>
                      <a:noFill/>
                    </a:lnB>
                    <a:solidFill>
                      <a:srgbClr val="FFFFFF"/>
                    </a:solidFill>
                  </a:tcPr>
                </a:tc>
                <a:tc>
                  <a:txBody>
                    <a:bodyPr/>
                    <a:lstStyle/>
                    <a:p>
                      <a:pPr algn="l" fontAlgn="base"/>
                      <a:r>
                        <a:rPr lang="en-US" sz="2000" b="0" dirty="0">
                          <a:effectLst/>
                        </a:rPr>
                        <a:t>The same port number can be used in different computer running on same software.</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1260165986"/>
                  </a:ext>
                </a:extLst>
              </a:tr>
            </a:tbl>
          </a:graphicData>
        </a:graphic>
      </p:graphicFrame>
    </p:spTree>
    <p:extLst>
      <p:ext uri="{BB962C8B-B14F-4D97-AF65-F5344CB8AC3E}">
        <p14:creationId xmlns:p14="http://schemas.microsoft.com/office/powerpoint/2010/main" val="2441626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9A35-BDB5-4745-969D-19AE319EB941}"/>
              </a:ext>
            </a:extLst>
          </p:cNvPr>
          <p:cNvSpPr>
            <a:spLocks noGrp="1"/>
          </p:cNvSpPr>
          <p:nvPr>
            <p:ph type="title"/>
          </p:nvPr>
        </p:nvSpPr>
        <p:spPr/>
        <p:txBody>
          <a:bodyPr/>
          <a:lstStyle/>
          <a:p>
            <a:r>
              <a:rPr lang="en-US" dirty="0"/>
              <a:t>Networking Layers</a:t>
            </a:r>
            <a:endParaRPr lang="en-GB" dirty="0"/>
          </a:p>
        </p:txBody>
      </p:sp>
      <p:pic>
        <p:nvPicPr>
          <p:cNvPr id="2050" name="Picture 2" descr="A client's connection request">
            <a:extLst>
              <a:ext uri="{FF2B5EF4-FFF2-40B4-BE49-F238E27FC236}">
                <a16:creationId xmlns:a16="http://schemas.microsoft.com/office/drawing/2014/main" id="{025DEE32-6800-4D2F-A5B2-C65CC3AB9B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5199" y="108989"/>
            <a:ext cx="3131931" cy="75957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connection is made">
            <a:extLst>
              <a:ext uri="{FF2B5EF4-FFF2-40B4-BE49-F238E27FC236}">
                <a16:creationId xmlns:a16="http://schemas.microsoft.com/office/drawing/2014/main" id="{CD31E7B2-0822-41AF-91A4-6CF6305998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2415" y="951678"/>
            <a:ext cx="3114715" cy="91061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8B17AB1-704A-45B7-9AB9-712A61541254}"/>
              </a:ext>
            </a:extLst>
          </p:cNvPr>
          <p:cNvSpPr txBox="1"/>
          <p:nvPr/>
        </p:nvSpPr>
        <p:spPr>
          <a:xfrm>
            <a:off x="519113" y="1845394"/>
            <a:ext cx="11415712" cy="4524315"/>
          </a:xfrm>
          <a:prstGeom prst="rect">
            <a:avLst/>
          </a:prstGeom>
          <a:noFill/>
        </p:spPr>
        <p:txBody>
          <a:bodyPr wrap="square">
            <a:spAutoFit/>
          </a:bodyPr>
          <a:lstStyle/>
          <a:p>
            <a:pPr algn="l"/>
            <a:r>
              <a:rPr lang="en-US" b="0" i="0" dirty="0">
                <a:solidFill>
                  <a:srgbClr val="000000"/>
                </a:solidFill>
                <a:effectLst/>
              </a:rPr>
              <a:t>The server just waits, listening to the socket for a client to make a connection request.</a:t>
            </a:r>
          </a:p>
          <a:p>
            <a:pPr algn="l"/>
            <a:r>
              <a:rPr lang="en-US" b="0" i="0" dirty="0">
                <a:solidFill>
                  <a:srgbClr val="000000"/>
                </a:solidFill>
                <a:effectLst/>
              </a:rPr>
              <a:t>On the client-side: The client knows the hostname of the machine on which the server is running and the port number on which the server is listening. To make a connection request, the client tries to rendezvous with the server on the server's machine and port. The client also needs to identify itself to the server so it binds to a local port number that it will use during this connection. This is usually assigned by the system.</a:t>
            </a:r>
          </a:p>
          <a:p>
            <a:pPr algn="l"/>
            <a:endParaRPr lang="en-US" dirty="0">
              <a:solidFill>
                <a:srgbClr val="000000"/>
              </a:solidFill>
            </a:endParaRPr>
          </a:p>
          <a:p>
            <a:pPr algn="l"/>
            <a:r>
              <a:rPr lang="en-US" b="0" i="0" dirty="0">
                <a:solidFill>
                  <a:srgbClr val="000000"/>
                </a:solidFill>
                <a:effectLst/>
              </a:rPr>
              <a:t>If everything goes well, the server accepts the connection. Upon acceptance, the server gets a new socket bound to the same local port and also has its remote endpoint set to the address and port of the client. It needs a new socket so that it can continue to listen to the original socket for connection requests while tending to the needs of the connected client.</a:t>
            </a:r>
          </a:p>
          <a:p>
            <a:pPr algn="l"/>
            <a:endParaRPr lang="en-US" dirty="0">
              <a:solidFill>
                <a:srgbClr val="000000"/>
              </a:solidFill>
            </a:endParaRPr>
          </a:p>
          <a:p>
            <a:pPr algn="l"/>
            <a:r>
              <a:rPr lang="en-US" b="0" i="0" dirty="0">
                <a:solidFill>
                  <a:srgbClr val="000000"/>
                </a:solidFill>
                <a:effectLst/>
              </a:rPr>
              <a:t>On the client side, if the connection is accepted, a socket is successfully created and the client can use the socket to communicate with the server.</a:t>
            </a:r>
          </a:p>
          <a:p>
            <a:pPr algn="l"/>
            <a:r>
              <a:rPr lang="en-US" b="0" i="0" dirty="0">
                <a:solidFill>
                  <a:srgbClr val="000000"/>
                </a:solidFill>
                <a:effectLst/>
              </a:rPr>
              <a:t>The client and server can now communicate by writing to or reading from their sockets.</a:t>
            </a:r>
          </a:p>
          <a:p>
            <a:pPr algn="l"/>
            <a:r>
              <a:rPr lang="en-US" b="0" i="0" dirty="0">
                <a:solidFill>
                  <a:srgbClr val="000000"/>
                </a:solidFill>
                <a:effectLst/>
              </a:rPr>
              <a:t>An endpoint is a combination of an IP address and a port number. Every TCP connection can be uniquely identified by its two endpoints. That way you can have multiple connections between your host and the server.</a:t>
            </a:r>
          </a:p>
        </p:txBody>
      </p:sp>
    </p:spTree>
    <p:extLst>
      <p:ext uri="{BB962C8B-B14F-4D97-AF65-F5344CB8AC3E}">
        <p14:creationId xmlns:p14="http://schemas.microsoft.com/office/powerpoint/2010/main" val="3554595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9A35-BDB5-4745-969D-19AE319EB941}"/>
              </a:ext>
            </a:extLst>
          </p:cNvPr>
          <p:cNvSpPr>
            <a:spLocks noGrp="1"/>
          </p:cNvSpPr>
          <p:nvPr>
            <p:ph type="title"/>
          </p:nvPr>
        </p:nvSpPr>
        <p:spPr>
          <a:xfrm>
            <a:off x="1097280" y="286603"/>
            <a:ext cx="10404158" cy="1450757"/>
          </a:xfrm>
        </p:spPr>
        <p:txBody>
          <a:bodyPr/>
          <a:lstStyle/>
          <a:p>
            <a:r>
              <a:rPr lang="en-US" dirty="0"/>
              <a:t>Networking Layers – Sockets Programming</a:t>
            </a:r>
            <a:endParaRPr lang="en-GB" dirty="0"/>
          </a:p>
        </p:txBody>
      </p:sp>
      <p:sp>
        <p:nvSpPr>
          <p:cNvPr id="10" name="TextBox 9">
            <a:extLst>
              <a:ext uri="{FF2B5EF4-FFF2-40B4-BE49-F238E27FC236}">
                <a16:creationId xmlns:a16="http://schemas.microsoft.com/office/drawing/2014/main" id="{08B17AB1-704A-45B7-9AB9-712A61541254}"/>
              </a:ext>
            </a:extLst>
          </p:cNvPr>
          <p:cNvSpPr txBox="1"/>
          <p:nvPr/>
        </p:nvSpPr>
        <p:spPr>
          <a:xfrm>
            <a:off x="519113" y="1845394"/>
            <a:ext cx="11415712" cy="3416320"/>
          </a:xfrm>
          <a:prstGeom prst="rect">
            <a:avLst/>
          </a:prstGeom>
          <a:noFill/>
        </p:spPr>
        <p:txBody>
          <a:bodyPr wrap="square">
            <a:spAutoFit/>
          </a:bodyPr>
          <a:lstStyle/>
          <a:p>
            <a:pPr algn="l" fontAlgn="base"/>
            <a:r>
              <a:rPr lang="en-US" b="1" i="0" dirty="0">
                <a:solidFill>
                  <a:srgbClr val="000000"/>
                </a:solidFill>
                <a:effectLst/>
              </a:rPr>
              <a:t>Socket API: </a:t>
            </a:r>
            <a:r>
              <a:rPr lang="en-US" b="0" i="0" dirty="0">
                <a:solidFill>
                  <a:srgbClr val="161616"/>
                </a:solidFill>
                <a:effectLst/>
                <a:latin typeface="IBM Plex Sans" panose="020B0604020202020204" pitchFamily="34" charset="0"/>
              </a:rPr>
              <a:t>a collection of socket calls that enable you to perform the following primary communication functions between application programs:</a:t>
            </a:r>
          </a:p>
          <a:p>
            <a:pPr marL="285750" indent="-285750" algn="l" fontAlgn="base">
              <a:buFont typeface="Courier New" panose="02070309020205020404" pitchFamily="49" charset="0"/>
              <a:buChar char="o"/>
            </a:pPr>
            <a:r>
              <a:rPr lang="en-US" dirty="0">
                <a:solidFill>
                  <a:srgbClr val="161616"/>
                </a:solidFill>
                <a:latin typeface="IBM Plex Sans" panose="020B0604020202020204" pitchFamily="34" charset="0"/>
              </a:rPr>
              <a:t>S</a:t>
            </a:r>
            <a:r>
              <a:rPr lang="en-US" b="0" i="0" dirty="0">
                <a:solidFill>
                  <a:srgbClr val="161616"/>
                </a:solidFill>
                <a:effectLst/>
                <a:latin typeface="inherit"/>
              </a:rPr>
              <a:t>et up and establish connections to other users on the network</a:t>
            </a:r>
          </a:p>
          <a:p>
            <a:pPr marL="285750" indent="-285750" algn="l" fontAlgn="base">
              <a:buFont typeface="Courier New" panose="02070309020205020404" pitchFamily="49" charset="0"/>
              <a:buChar char="o"/>
            </a:pPr>
            <a:r>
              <a:rPr lang="en-US" b="0" i="0" dirty="0">
                <a:solidFill>
                  <a:srgbClr val="161616"/>
                </a:solidFill>
                <a:effectLst/>
                <a:latin typeface="inherit"/>
              </a:rPr>
              <a:t>Send and receive data to and from other users</a:t>
            </a:r>
          </a:p>
          <a:p>
            <a:pPr marL="285750" indent="-285750" algn="l" fontAlgn="base">
              <a:buFont typeface="Courier New" panose="02070309020205020404" pitchFamily="49" charset="0"/>
              <a:buChar char="o"/>
            </a:pPr>
            <a:r>
              <a:rPr lang="en-US" b="0" i="0" dirty="0">
                <a:solidFill>
                  <a:srgbClr val="161616"/>
                </a:solidFill>
                <a:effectLst/>
                <a:latin typeface="inherit"/>
              </a:rPr>
              <a:t>Close down connections</a:t>
            </a:r>
          </a:p>
          <a:p>
            <a:pPr marL="285750" indent="-285750" algn="l" fontAlgn="base">
              <a:buFont typeface="Courier New" panose="02070309020205020404" pitchFamily="49" charset="0"/>
              <a:buChar char="o"/>
            </a:pPr>
            <a:endParaRPr lang="en-US" b="0" i="0" dirty="0">
              <a:solidFill>
                <a:srgbClr val="161616"/>
              </a:solidFill>
              <a:effectLst/>
              <a:latin typeface="inherit"/>
            </a:endParaRPr>
          </a:p>
          <a:p>
            <a:pPr algn="l" fontAlgn="base"/>
            <a:r>
              <a:rPr lang="en-US" b="0" i="0" dirty="0">
                <a:solidFill>
                  <a:srgbClr val="161616"/>
                </a:solidFill>
                <a:effectLst/>
                <a:latin typeface="IBM Plex Sans" panose="020B0604020202020204" pitchFamily="34" charset="0"/>
              </a:rPr>
              <a:t>In addition to these basic functions, the API enables you to:</a:t>
            </a:r>
          </a:p>
          <a:p>
            <a:pPr marL="285750" indent="-285750" algn="l" fontAlgn="base">
              <a:buFont typeface="Courier New" panose="02070309020205020404" pitchFamily="49" charset="0"/>
              <a:buChar char="o"/>
            </a:pPr>
            <a:r>
              <a:rPr lang="en-US" b="0" i="0" dirty="0">
                <a:solidFill>
                  <a:srgbClr val="161616"/>
                </a:solidFill>
                <a:effectLst/>
                <a:latin typeface="inherit"/>
              </a:rPr>
              <a:t>Interrogate the network system to get names and status of relevant resources</a:t>
            </a:r>
          </a:p>
          <a:p>
            <a:pPr marL="285750" indent="-285750" algn="l" fontAlgn="base">
              <a:buFont typeface="Courier New" panose="02070309020205020404" pitchFamily="49" charset="0"/>
              <a:buChar char="o"/>
            </a:pPr>
            <a:r>
              <a:rPr lang="en-US" b="0" i="0" dirty="0">
                <a:solidFill>
                  <a:srgbClr val="161616"/>
                </a:solidFill>
                <a:effectLst/>
                <a:latin typeface="inherit"/>
              </a:rPr>
              <a:t>Perform system and control functions as required</a:t>
            </a:r>
          </a:p>
          <a:p>
            <a:pPr algn="l"/>
            <a:endParaRPr lang="en-US" b="1" i="0" dirty="0">
              <a:solidFill>
                <a:srgbClr val="000000"/>
              </a:solidFill>
              <a:effectLst/>
            </a:endParaRPr>
          </a:p>
          <a:p>
            <a:pPr algn="l"/>
            <a:endParaRPr lang="en-US" b="1" dirty="0">
              <a:solidFill>
                <a:srgbClr val="000000"/>
              </a:solidFill>
            </a:endParaRPr>
          </a:p>
          <a:p>
            <a:pPr algn="l"/>
            <a:endParaRPr lang="en-US" i="0" dirty="0">
              <a:solidFill>
                <a:srgbClr val="000000"/>
              </a:solidFill>
              <a:effectLst/>
            </a:endParaRPr>
          </a:p>
        </p:txBody>
      </p:sp>
    </p:spTree>
    <p:extLst>
      <p:ext uri="{BB962C8B-B14F-4D97-AF65-F5344CB8AC3E}">
        <p14:creationId xmlns:p14="http://schemas.microsoft.com/office/powerpoint/2010/main" val="1815251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9A35-BDB5-4745-969D-19AE319EB941}"/>
              </a:ext>
            </a:extLst>
          </p:cNvPr>
          <p:cNvSpPr>
            <a:spLocks noGrp="1"/>
          </p:cNvSpPr>
          <p:nvPr>
            <p:ph type="title"/>
          </p:nvPr>
        </p:nvSpPr>
        <p:spPr/>
        <p:txBody>
          <a:bodyPr/>
          <a:lstStyle/>
          <a:p>
            <a:r>
              <a:rPr lang="en-US" dirty="0"/>
              <a:t>Networking Layers</a:t>
            </a:r>
            <a:endParaRPr lang="en-GB" dirty="0"/>
          </a:p>
        </p:txBody>
      </p:sp>
      <p:sp>
        <p:nvSpPr>
          <p:cNvPr id="3" name="Content Placeholder 2">
            <a:extLst>
              <a:ext uri="{FF2B5EF4-FFF2-40B4-BE49-F238E27FC236}">
                <a16:creationId xmlns:a16="http://schemas.microsoft.com/office/drawing/2014/main" id="{CB408E99-5546-4F24-AA4D-E8D81C997EDF}"/>
              </a:ext>
            </a:extLst>
          </p:cNvPr>
          <p:cNvSpPr>
            <a:spLocks noGrp="1"/>
          </p:cNvSpPr>
          <p:nvPr>
            <p:ph idx="1"/>
          </p:nvPr>
        </p:nvSpPr>
        <p:spPr/>
        <p:txBody>
          <a:bodyPr>
            <a:noAutofit/>
          </a:bodyPr>
          <a:lstStyle/>
          <a:p>
            <a:pPr marL="0" indent="0">
              <a:buNone/>
            </a:pPr>
            <a:r>
              <a:rPr lang="en-US" sz="1900" b="1" i="0" dirty="0">
                <a:solidFill>
                  <a:srgbClr val="3D3B49"/>
                </a:solidFill>
                <a:effectLst/>
              </a:rPr>
              <a:t>User datagram protocol</a:t>
            </a:r>
            <a:r>
              <a:rPr lang="en-US" sz="1900" b="0" i="0" dirty="0">
                <a:solidFill>
                  <a:srgbClr val="3D3B49"/>
                </a:solidFill>
                <a:effectLst/>
              </a:rPr>
              <a:t> (</a:t>
            </a:r>
            <a:r>
              <a:rPr lang="en-US" sz="1900" b="1" i="0" dirty="0">
                <a:solidFill>
                  <a:srgbClr val="3D3B49"/>
                </a:solidFill>
                <a:effectLst/>
              </a:rPr>
              <a:t>UDP</a:t>
            </a:r>
            <a:r>
              <a:rPr lang="en-US" sz="1900" b="0" i="0" dirty="0">
                <a:solidFill>
                  <a:srgbClr val="3D3B49"/>
                </a:solidFill>
                <a:effectLst/>
              </a:rPr>
              <a:t>) is a lightweight protocol for wrapping data and sending it from a port on one host to a port on another host. A UDP datagram consists of an 8-byte header followed by the payload data.</a:t>
            </a:r>
          </a:p>
          <a:p>
            <a:pPr marL="357188" indent="-357188">
              <a:buFont typeface="Courier New" panose="02070309020205020404" pitchFamily="49" charset="0"/>
              <a:buChar char="o"/>
            </a:pPr>
            <a:endParaRPr lang="en-US" sz="1900" dirty="0">
              <a:solidFill>
                <a:srgbClr val="3D3B49"/>
              </a:solidFill>
            </a:endParaRPr>
          </a:p>
          <a:p>
            <a:pPr marL="0" indent="0">
              <a:buNone/>
            </a:pPr>
            <a:endParaRPr lang="en-US" sz="1900" dirty="0">
              <a:solidFill>
                <a:srgbClr val="3D3B49"/>
              </a:solidFill>
            </a:endParaRPr>
          </a:p>
          <a:p>
            <a:pPr indent="25" algn="l"/>
            <a:r>
              <a:rPr lang="en-US" sz="1900" b="1" i="0" dirty="0">
                <a:solidFill>
                  <a:srgbClr val="3D3B49"/>
                </a:solidFill>
                <a:effectLst/>
              </a:rPr>
              <a:t>Source port</a:t>
            </a:r>
            <a:r>
              <a:rPr lang="en-US" sz="1900" b="0" i="0" dirty="0">
                <a:solidFill>
                  <a:srgbClr val="3D3B49"/>
                </a:solidFill>
                <a:effectLst/>
              </a:rPr>
              <a:t> (16 bits) identifies the port from which the datagram originated. This is useful if the recipient of the datagram wishes to respond.</a:t>
            </a:r>
          </a:p>
          <a:p>
            <a:pPr indent="25" algn="l"/>
            <a:r>
              <a:rPr lang="en-US" sz="1900" b="1" i="0" dirty="0">
                <a:solidFill>
                  <a:srgbClr val="3D3B49"/>
                </a:solidFill>
                <a:effectLst/>
              </a:rPr>
              <a:t>Destination port</a:t>
            </a:r>
            <a:r>
              <a:rPr lang="en-US" sz="1900" b="0" i="0" dirty="0">
                <a:solidFill>
                  <a:srgbClr val="3D3B49"/>
                </a:solidFill>
                <a:effectLst/>
              </a:rPr>
              <a:t> (16 bits) is the target port of the datagram. The UDP module delivers the datagram to whichever process has bound this port.</a:t>
            </a:r>
          </a:p>
          <a:p>
            <a:pPr indent="25" algn="l"/>
            <a:r>
              <a:rPr lang="en-US" sz="1900" b="1" i="0" dirty="0">
                <a:solidFill>
                  <a:srgbClr val="3D3B49"/>
                </a:solidFill>
                <a:effectLst/>
              </a:rPr>
              <a:t>Length</a:t>
            </a:r>
            <a:r>
              <a:rPr lang="en-US" sz="1900" b="0" i="0" dirty="0">
                <a:solidFill>
                  <a:srgbClr val="3D3B49"/>
                </a:solidFill>
                <a:effectLst/>
              </a:rPr>
              <a:t> (16 bits) is the length of the UDP header and payload.</a:t>
            </a:r>
          </a:p>
          <a:p>
            <a:pPr indent="25" algn="l"/>
            <a:r>
              <a:rPr lang="en-US" sz="1900" b="1" i="0" dirty="0">
                <a:solidFill>
                  <a:srgbClr val="3D3B49"/>
                </a:solidFill>
                <a:effectLst/>
              </a:rPr>
              <a:t>Checksum</a:t>
            </a:r>
            <a:r>
              <a:rPr lang="en-US" sz="1900" b="0" i="0" dirty="0">
                <a:solidFill>
                  <a:srgbClr val="3D3B49"/>
                </a:solidFill>
                <a:effectLst/>
              </a:rPr>
              <a:t> (16 bits) is an optional checksum calculated based on the UDP header, payload, and certain fields of the IP header. If not calculated, this field is all zeroes. Often this field is ignored because lower layers validate the data.</a:t>
            </a:r>
          </a:p>
          <a:p>
            <a:pPr marL="357188" indent="-357188">
              <a:buFont typeface="Courier New" panose="02070309020205020404" pitchFamily="49" charset="0"/>
              <a:buChar char="o"/>
            </a:pPr>
            <a:endParaRPr lang="en-US" sz="1900" b="0" i="0" dirty="0">
              <a:solidFill>
                <a:srgbClr val="3D3B49"/>
              </a:solidFill>
              <a:effectLst/>
            </a:endParaRPr>
          </a:p>
        </p:txBody>
      </p:sp>
      <p:pic>
        <p:nvPicPr>
          <p:cNvPr id="8194" name="Picture 2" descr="Image">
            <a:extLst>
              <a:ext uri="{FF2B5EF4-FFF2-40B4-BE49-F238E27FC236}">
                <a16:creationId xmlns:a16="http://schemas.microsoft.com/office/drawing/2014/main" id="{2CFD23D7-EF59-499D-9E5D-CA43F0A94F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6512" y="2762250"/>
            <a:ext cx="7038975" cy="66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521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9A35-BDB5-4745-969D-19AE319EB941}"/>
              </a:ext>
            </a:extLst>
          </p:cNvPr>
          <p:cNvSpPr>
            <a:spLocks noGrp="1"/>
          </p:cNvSpPr>
          <p:nvPr>
            <p:ph type="title"/>
          </p:nvPr>
        </p:nvSpPr>
        <p:spPr>
          <a:xfrm>
            <a:off x="1097280" y="286603"/>
            <a:ext cx="3893820" cy="1450757"/>
          </a:xfrm>
        </p:spPr>
        <p:txBody>
          <a:bodyPr/>
          <a:lstStyle/>
          <a:p>
            <a:r>
              <a:rPr lang="en-US" dirty="0"/>
              <a:t>Networking Layers</a:t>
            </a:r>
            <a:endParaRPr lang="en-GB" dirty="0"/>
          </a:p>
        </p:txBody>
      </p:sp>
      <p:sp>
        <p:nvSpPr>
          <p:cNvPr id="3" name="Content Placeholder 2">
            <a:extLst>
              <a:ext uri="{FF2B5EF4-FFF2-40B4-BE49-F238E27FC236}">
                <a16:creationId xmlns:a16="http://schemas.microsoft.com/office/drawing/2014/main" id="{CB408E99-5546-4F24-AA4D-E8D81C997EDF}"/>
              </a:ext>
            </a:extLst>
          </p:cNvPr>
          <p:cNvSpPr>
            <a:spLocks noGrp="1"/>
          </p:cNvSpPr>
          <p:nvPr>
            <p:ph idx="1"/>
          </p:nvPr>
        </p:nvSpPr>
        <p:spPr>
          <a:xfrm>
            <a:off x="242888" y="1788582"/>
            <a:ext cx="11701462" cy="4023360"/>
          </a:xfrm>
        </p:spPr>
        <p:txBody>
          <a:bodyPr>
            <a:noAutofit/>
          </a:bodyPr>
          <a:lstStyle/>
          <a:p>
            <a:pPr marL="0" indent="0">
              <a:buNone/>
            </a:pPr>
            <a:r>
              <a:rPr lang="en-US" sz="1700" b="0" i="0" dirty="0">
                <a:solidFill>
                  <a:srgbClr val="3D3B49"/>
                </a:solidFill>
                <a:effectLst/>
              </a:rPr>
              <a:t> </a:t>
            </a:r>
            <a:r>
              <a:rPr lang="en-US" sz="1700" b="1" dirty="0">
                <a:solidFill>
                  <a:srgbClr val="3D3B49"/>
                </a:solidFill>
              </a:rPr>
              <a:t>T</a:t>
            </a:r>
            <a:r>
              <a:rPr lang="en-US" sz="1700" b="1" i="0" dirty="0">
                <a:solidFill>
                  <a:srgbClr val="3D3B49"/>
                </a:solidFill>
                <a:effectLst/>
              </a:rPr>
              <a:t>ransmission control protocol</a:t>
            </a:r>
            <a:r>
              <a:rPr lang="en-US" sz="1700" b="0" i="0" dirty="0">
                <a:solidFill>
                  <a:srgbClr val="3D3B49"/>
                </a:solidFill>
                <a:effectLst/>
              </a:rPr>
              <a:t> (</a:t>
            </a:r>
            <a:r>
              <a:rPr lang="en-US" sz="1700" b="1" i="0" dirty="0">
                <a:solidFill>
                  <a:srgbClr val="3D3B49"/>
                </a:solidFill>
                <a:effectLst/>
              </a:rPr>
              <a:t>TCP</a:t>
            </a:r>
            <a:r>
              <a:rPr lang="en-US" sz="1700" b="0" i="0" dirty="0">
                <a:solidFill>
                  <a:srgbClr val="3D3B49"/>
                </a:solidFill>
                <a:effectLst/>
              </a:rPr>
              <a:t>) enables the creation of a persistent connection between two hosts followed by the </a:t>
            </a:r>
            <a:r>
              <a:rPr lang="en-US" sz="1700" b="0" i="1" u="sng" dirty="0">
                <a:solidFill>
                  <a:srgbClr val="3D3B49"/>
                </a:solidFill>
                <a:effectLst/>
              </a:rPr>
              <a:t>reliable</a:t>
            </a:r>
            <a:r>
              <a:rPr lang="en-US" sz="1700" b="0" i="0" dirty="0">
                <a:solidFill>
                  <a:srgbClr val="3D3B49"/>
                </a:solidFill>
                <a:effectLst/>
              </a:rPr>
              <a:t> transfer of a stream of data. The structure of TCP is:</a:t>
            </a:r>
          </a:p>
          <a:p>
            <a:pPr indent="25" algn="l"/>
            <a:r>
              <a:rPr lang="en-US" sz="1700" b="1" i="0" dirty="0">
                <a:solidFill>
                  <a:srgbClr val="3D3B49"/>
                </a:solidFill>
                <a:effectLst/>
              </a:rPr>
              <a:t>Source port</a:t>
            </a:r>
            <a:r>
              <a:rPr lang="en-US" sz="1700" b="0" i="0" dirty="0">
                <a:solidFill>
                  <a:srgbClr val="3D3B49"/>
                </a:solidFill>
                <a:effectLst/>
              </a:rPr>
              <a:t> (16 bits) and </a:t>
            </a:r>
            <a:r>
              <a:rPr lang="en-US" sz="1700" b="1" i="0" dirty="0">
                <a:solidFill>
                  <a:srgbClr val="3D3B49"/>
                </a:solidFill>
                <a:effectLst/>
              </a:rPr>
              <a:t>destination port</a:t>
            </a:r>
            <a:r>
              <a:rPr lang="en-US" sz="1700" b="0" i="0" dirty="0">
                <a:solidFill>
                  <a:srgbClr val="3D3B49"/>
                </a:solidFill>
                <a:effectLst/>
              </a:rPr>
              <a:t> (16 bits) are transport layer port numbers.</a:t>
            </a:r>
          </a:p>
          <a:p>
            <a:pPr indent="25" algn="l"/>
            <a:r>
              <a:rPr lang="en-US" sz="1700" b="1" i="0" dirty="0">
                <a:solidFill>
                  <a:srgbClr val="3D3B49"/>
                </a:solidFill>
                <a:effectLst/>
              </a:rPr>
              <a:t>Sequence number</a:t>
            </a:r>
            <a:r>
              <a:rPr lang="en-US" sz="1700" b="0" i="0" dirty="0">
                <a:solidFill>
                  <a:srgbClr val="3D3B49"/>
                </a:solidFill>
                <a:effectLst/>
              </a:rPr>
              <a:t> (32-bits) is a monotonically increasing identifier so the sender can label data being sent and the recipient can acknowledge it. </a:t>
            </a:r>
          </a:p>
          <a:p>
            <a:pPr indent="25" algn="l"/>
            <a:r>
              <a:rPr lang="en-US" sz="1700" b="1" i="0" dirty="0">
                <a:solidFill>
                  <a:srgbClr val="3D3B49"/>
                </a:solidFill>
                <a:effectLst/>
              </a:rPr>
              <a:t>Acknowledgment number</a:t>
            </a:r>
            <a:r>
              <a:rPr lang="en-US" sz="1700" b="0" i="0" dirty="0">
                <a:solidFill>
                  <a:srgbClr val="3D3B49"/>
                </a:solidFill>
                <a:effectLst/>
              </a:rPr>
              <a:t> (32-bits) contains the sequence number of the next byte of data that the sender is expecting to receive which acts as a de facto acknowledgment for all data with sequence numbers lower than this number</a:t>
            </a:r>
          </a:p>
          <a:p>
            <a:pPr indent="25" algn="l"/>
            <a:r>
              <a:rPr lang="en-US" sz="1700" b="1" i="0" dirty="0">
                <a:solidFill>
                  <a:srgbClr val="3D3B49"/>
                </a:solidFill>
                <a:effectLst/>
              </a:rPr>
              <a:t>Data offset</a:t>
            </a:r>
            <a:r>
              <a:rPr lang="en-US" sz="1700" b="0" i="0" dirty="0">
                <a:solidFill>
                  <a:srgbClr val="3D3B49"/>
                </a:solidFill>
                <a:effectLst/>
              </a:rPr>
              <a:t> (4 bits) specifies the length of the header in 32-bit words for optional header elements at the end of its header, so there can be from 20 to 64 bytes between the start of the header and the data of the segment.</a:t>
            </a:r>
          </a:p>
          <a:p>
            <a:pPr indent="25" algn="l"/>
            <a:r>
              <a:rPr lang="en-US" sz="1700" b="1" i="0" dirty="0">
                <a:solidFill>
                  <a:srgbClr val="3D3B49"/>
                </a:solidFill>
                <a:effectLst/>
              </a:rPr>
              <a:t>Control bits</a:t>
            </a:r>
            <a:r>
              <a:rPr lang="en-US" sz="1700" b="0" i="0" dirty="0">
                <a:solidFill>
                  <a:srgbClr val="3D3B49"/>
                </a:solidFill>
                <a:effectLst/>
              </a:rPr>
              <a:t> (9 bits) hold metadata about the header. </a:t>
            </a:r>
          </a:p>
          <a:p>
            <a:pPr indent="25" algn="l"/>
            <a:r>
              <a:rPr lang="en-US" sz="1700" b="1" i="0" dirty="0">
                <a:solidFill>
                  <a:srgbClr val="3D3B49"/>
                </a:solidFill>
                <a:effectLst/>
              </a:rPr>
              <a:t>Receive window</a:t>
            </a:r>
            <a:r>
              <a:rPr lang="en-US" sz="1700" b="0" i="0" dirty="0">
                <a:solidFill>
                  <a:srgbClr val="3D3B49"/>
                </a:solidFill>
                <a:effectLst/>
              </a:rPr>
              <a:t> (16 bits) conveys the maximum amount of remaining buffer space the sender has for incoming data. This is useful for maintaining flow control, as discussed later.</a:t>
            </a:r>
          </a:p>
          <a:p>
            <a:pPr indent="25" algn="l"/>
            <a:r>
              <a:rPr lang="en-US" sz="1700" b="1" i="0" dirty="0">
                <a:solidFill>
                  <a:srgbClr val="3D3B49"/>
                </a:solidFill>
                <a:effectLst/>
              </a:rPr>
              <a:t>Urgent pointer</a:t>
            </a:r>
            <a:r>
              <a:rPr lang="en-US" sz="1700" b="0" i="0" dirty="0">
                <a:solidFill>
                  <a:srgbClr val="3D3B49"/>
                </a:solidFill>
                <a:effectLst/>
              </a:rPr>
              <a:t> (16 bits) holds the delta between the first byte of data in this segment and the first byte of urgent data. This is only relevant if the URG flag is set in the control bits.</a:t>
            </a:r>
          </a:p>
          <a:p>
            <a:pPr marL="0" indent="0">
              <a:buNone/>
            </a:pPr>
            <a:endParaRPr lang="en-US" sz="1700" b="0" i="0" dirty="0">
              <a:solidFill>
                <a:srgbClr val="3D3B49"/>
              </a:solidFill>
              <a:effectLst/>
            </a:endParaRPr>
          </a:p>
        </p:txBody>
      </p:sp>
      <p:pic>
        <p:nvPicPr>
          <p:cNvPr id="9218" name="Picture 2" descr="Image">
            <a:extLst>
              <a:ext uri="{FF2B5EF4-FFF2-40B4-BE49-F238E27FC236}">
                <a16:creationId xmlns:a16="http://schemas.microsoft.com/office/drawing/2014/main" id="{E25252E3-0D4E-42B9-9924-7F705D71CC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1100" y="-35454"/>
            <a:ext cx="72009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878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EBFB15-4D29-4922-9CF8-AD8B896E29AF}"/>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a:solidFill>
                  <a:schemeClr val="tx1">
                    <a:lumMod val="85000"/>
                    <a:lumOff val="15000"/>
                  </a:schemeClr>
                </a:solidFill>
              </a:rPr>
              <a:t>Networking Layers - TCP</a:t>
            </a:r>
          </a:p>
        </p:txBody>
      </p:sp>
      <p:cxnSp>
        <p:nvCxnSpPr>
          <p:cNvPr id="79" name="Straight Connector 78">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82">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42" name="Picture 2" descr="Image">
            <a:extLst>
              <a:ext uri="{FF2B5EF4-FFF2-40B4-BE49-F238E27FC236}">
                <a16:creationId xmlns:a16="http://schemas.microsoft.com/office/drawing/2014/main" id="{09D25E62-D6F4-4EF6-B338-EF89BE0F78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08822" y="89660"/>
            <a:ext cx="5676877" cy="667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873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9E2F-455B-4C52-8124-674D7BE1D5F3}"/>
              </a:ext>
            </a:extLst>
          </p:cNvPr>
          <p:cNvSpPr>
            <a:spLocks noGrp="1"/>
          </p:cNvSpPr>
          <p:nvPr>
            <p:ph type="title"/>
          </p:nvPr>
        </p:nvSpPr>
        <p:spPr/>
        <p:txBody>
          <a:bodyPr/>
          <a:lstStyle/>
          <a:p>
            <a:r>
              <a:rPr lang="en-US" dirty="0"/>
              <a:t>Sockets UDP and TCP</a:t>
            </a:r>
            <a:endParaRPr lang="en-GB" dirty="0"/>
          </a:p>
        </p:txBody>
      </p:sp>
      <p:sp>
        <p:nvSpPr>
          <p:cNvPr id="4" name="Rectangle 1">
            <a:extLst>
              <a:ext uri="{FF2B5EF4-FFF2-40B4-BE49-F238E27FC236}">
                <a16:creationId xmlns:a16="http://schemas.microsoft.com/office/drawing/2014/main" id="{7CA46352-778D-4838-95D0-7D218FE37EA6}"/>
              </a:ext>
            </a:extLst>
          </p:cNvPr>
          <p:cNvSpPr>
            <a:spLocks noGrp="1" noChangeArrowheads="1"/>
          </p:cNvSpPr>
          <p:nvPr>
            <p:ph idx="1"/>
          </p:nvPr>
        </p:nvSpPr>
        <p:spPr bwMode="auto">
          <a:xfrm>
            <a:off x="568638" y="2082183"/>
            <a:ext cx="11061387" cy="389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effectLst/>
                <a:latin typeface="+mn-lt"/>
                <a:cs typeface="Arial" panose="020B0604020202020204" pitchFamily="34" charset="0"/>
              </a:rPr>
              <a:t>Connection-oriented &amp; connectionless datagram socket</a:t>
            </a:r>
            <a:endParaRPr kumimoji="0" lang="en-US" altLang="en-US" sz="1900" b="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effectLst/>
                <a:latin typeface="+mn-lt"/>
                <a:cs typeface="Arial" panose="020B0604020202020204" pitchFamily="34" charset="0"/>
              </a:rPr>
              <a:t>A socket programming construct can make use of either the UDP or TCP protocol. </a:t>
            </a:r>
            <a:endParaRPr kumimoji="0" lang="en-US" altLang="en-US" sz="1900" b="0" i="0" u="none" strike="noStrike" cap="none" normalizeH="0" baseline="0" dirty="0">
              <a:ln>
                <a:noFill/>
              </a:ln>
              <a:effectLst/>
              <a:latin typeface="+mn-lt"/>
            </a:endParaRPr>
          </a:p>
          <a:p>
            <a:pPr marL="271463" marR="0" lvl="0" indent="-271463"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900" b="0" i="0" u="none" strike="noStrike" cap="none" normalizeH="0" baseline="0" dirty="0">
                <a:ln>
                  <a:noFill/>
                </a:ln>
                <a:effectLst/>
                <a:latin typeface="+mn-lt"/>
                <a:cs typeface="Arial" panose="020B0604020202020204" pitchFamily="34" charset="0"/>
              </a:rPr>
              <a:t>Sockets that use UDP for transport are known as </a:t>
            </a:r>
            <a:r>
              <a:rPr kumimoji="0" lang="en-US" altLang="en-US" sz="1900" b="1" i="1" u="none" strike="noStrike" cap="none" normalizeH="0" baseline="0" dirty="0">
                <a:ln>
                  <a:noFill/>
                </a:ln>
                <a:effectLst/>
                <a:latin typeface="+mn-lt"/>
                <a:cs typeface="Arial" panose="020B0604020202020204" pitchFamily="34" charset="0"/>
              </a:rPr>
              <a:t>datagram sockets</a:t>
            </a:r>
            <a:endParaRPr lang="en-US" altLang="en-US" sz="1900" dirty="0">
              <a:latin typeface="+mn-lt"/>
            </a:endParaRPr>
          </a:p>
          <a:p>
            <a:pPr marL="271463" marR="0" lvl="0" indent="-271463"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900" b="0" i="0" u="none" strike="noStrike" cap="none" normalizeH="0" baseline="0" dirty="0">
                <a:ln>
                  <a:noFill/>
                </a:ln>
                <a:effectLst/>
                <a:latin typeface="+mn-lt"/>
                <a:cs typeface="Arial" panose="020B0604020202020204" pitchFamily="34" charset="0"/>
              </a:rPr>
              <a:t>Sockets that use TCP are termed </a:t>
            </a:r>
            <a:r>
              <a:rPr kumimoji="0" lang="en-US" altLang="en-US" sz="1900" b="1" i="1" u="none" strike="noStrike" cap="none" normalizeH="0" baseline="0" dirty="0">
                <a:ln>
                  <a:noFill/>
                </a:ln>
                <a:effectLst/>
                <a:latin typeface="+mn-lt"/>
                <a:cs typeface="Arial" panose="020B0604020202020204" pitchFamily="34" charset="0"/>
              </a:rPr>
              <a:t>stream sockets</a:t>
            </a:r>
            <a:r>
              <a:rPr kumimoji="0" lang="en-US" altLang="en-US" sz="1900" b="0" i="0" u="none" strike="noStrike" cap="none" normalizeH="0" baseline="0" dirty="0">
                <a:ln>
                  <a:noFill/>
                </a:ln>
                <a:effectLst/>
                <a:latin typeface="+mn-lt"/>
                <a:cs typeface="Arial" panose="020B0604020202020204" pitchFamily="34" charset="0"/>
              </a:rPr>
              <a:t>.</a:t>
            </a:r>
            <a:endParaRPr kumimoji="0" lang="en-US" altLang="en-US" sz="1900" b="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effectLst/>
                <a:latin typeface="+mn-lt"/>
                <a:cs typeface="Arial" panose="020B0604020202020204" pitchFamily="34" charset="0"/>
              </a:rPr>
              <a:t> </a:t>
            </a:r>
            <a:endParaRPr kumimoji="0" lang="en-US" altLang="en-US" sz="1900" b="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effectLst/>
                <a:latin typeface="+mn-lt"/>
                <a:cs typeface="Arial" panose="020B0604020202020204" pitchFamily="34" charset="0"/>
              </a:rPr>
              <a:t>TCP and UDP play the same role, but do it differently</a:t>
            </a:r>
            <a:endParaRPr kumimoji="0" lang="en-US" altLang="en-US" sz="1900" b="0" i="0" u="none" strike="noStrike" cap="none" normalizeH="0" baseline="0" dirty="0">
              <a:ln>
                <a:noFill/>
              </a:ln>
              <a:effectLst/>
              <a:latin typeface="+mn-lt"/>
            </a:endParaRPr>
          </a:p>
          <a:p>
            <a:pPr marL="271463" indent="-271463">
              <a:lnSpc>
                <a:spcPct val="100000"/>
              </a:lnSpc>
              <a:buClrTx/>
              <a:buSzTx/>
              <a:buFont typeface="Courier New" panose="02070309020205020404" pitchFamily="49" charset="0"/>
              <a:buChar char="o"/>
            </a:pPr>
            <a:r>
              <a:rPr kumimoji="0" lang="en-US" altLang="en-US" sz="1900" b="0" i="0" u="none" strike="noStrike" cap="none" normalizeH="0" baseline="0" dirty="0">
                <a:ln>
                  <a:noFill/>
                </a:ln>
                <a:effectLst/>
                <a:latin typeface="+mn-lt"/>
                <a:cs typeface="Arial" panose="020B0604020202020204" pitchFamily="34" charset="0"/>
              </a:rPr>
              <a:t>Both receive transport protocol packets and pass along their contents to the Presentation Layer.</a:t>
            </a:r>
            <a:endParaRPr lang="en-US" altLang="en-US" sz="1900" dirty="0">
              <a:latin typeface="+mn-lt"/>
            </a:endParaRPr>
          </a:p>
          <a:p>
            <a:pPr marL="271463" indent="-271463">
              <a:lnSpc>
                <a:spcPct val="100000"/>
              </a:lnSpc>
              <a:buClrTx/>
              <a:buSzTx/>
              <a:buFont typeface="Courier New" panose="02070309020205020404" pitchFamily="49" charset="0"/>
              <a:buChar char="o"/>
            </a:pPr>
            <a:r>
              <a:rPr kumimoji="0" lang="en-US" altLang="en-US" sz="1900" b="0" i="0" u="none" strike="noStrike" cap="none" normalizeH="0" baseline="0" dirty="0">
                <a:ln>
                  <a:noFill/>
                </a:ln>
                <a:effectLst/>
                <a:latin typeface="+mn-lt"/>
                <a:cs typeface="Arial" panose="020B0604020202020204" pitchFamily="34" charset="0"/>
              </a:rPr>
              <a:t>TCP divides messages into packets and reassembles them in the correct sequence at the receiving end.</a:t>
            </a:r>
            <a:endParaRPr lang="en-US" altLang="en-US" sz="1900" dirty="0">
              <a:latin typeface="+mn-lt"/>
            </a:endParaRPr>
          </a:p>
          <a:p>
            <a:pPr marL="564071" lvl="1" indent="-271463">
              <a:lnSpc>
                <a:spcPct val="100000"/>
              </a:lnSpc>
              <a:buClrTx/>
              <a:buFont typeface="Courier New" panose="02070309020205020404" pitchFamily="49" charset="0"/>
              <a:buChar char="o"/>
            </a:pPr>
            <a:r>
              <a:rPr kumimoji="0" lang="en-US" altLang="en-US" sz="1700" b="0" i="0" u="none" strike="noStrike" cap="none" normalizeH="0" baseline="0" dirty="0">
                <a:ln>
                  <a:noFill/>
                </a:ln>
                <a:effectLst/>
                <a:latin typeface="+mn-lt"/>
                <a:cs typeface="Arial" panose="020B0604020202020204" pitchFamily="34" charset="0"/>
              </a:rPr>
              <a:t>It also handles requesting retransmission of missing packets.</a:t>
            </a:r>
            <a:endParaRPr lang="en-US" altLang="en-US" sz="1700" dirty="0">
              <a:latin typeface="+mn-lt"/>
            </a:endParaRPr>
          </a:p>
          <a:p>
            <a:pPr marL="564071" lvl="1" indent="-271463">
              <a:lnSpc>
                <a:spcPct val="100000"/>
              </a:lnSpc>
              <a:buClrTx/>
              <a:buFont typeface="Courier New" panose="02070309020205020404" pitchFamily="49" charset="0"/>
              <a:buChar char="o"/>
            </a:pPr>
            <a:r>
              <a:rPr kumimoji="0" lang="en-US" altLang="en-US" sz="1700" b="0" i="0" u="none" strike="noStrike" cap="none" normalizeH="0" baseline="0" dirty="0">
                <a:ln>
                  <a:noFill/>
                </a:ln>
                <a:effectLst/>
                <a:latin typeface="+mn-lt"/>
                <a:cs typeface="Arial" panose="020B0604020202020204" pitchFamily="34" charset="0"/>
              </a:rPr>
              <a:t>With TCP, the upper-level layers have much less to worry about.</a:t>
            </a:r>
            <a:endParaRPr lang="en-US" altLang="en-US" sz="1700" dirty="0">
              <a:latin typeface="+mn-lt"/>
            </a:endParaRPr>
          </a:p>
          <a:p>
            <a:pPr marL="271463" indent="-271463">
              <a:lnSpc>
                <a:spcPct val="100000"/>
              </a:lnSpc>
              <a:buClrTx/>
              <a:buSzTx/>
              <a:buFont typeface="Courier New" panose="02070309020205020404" pitchFamily="49" charset="0"/>
              <a:buChar char="o"/>
            </a:pPr>
            <a:r>
              <a:rPr kumimoji="0" lang="en-US" altLang="en-US" sz="1900" b="0" i="0" u="none" strike="noStrike" cap="none" normalizeH="0" baseline="0" dirty="0">
                <a:ln>
                  <a:noFill/>
                </a:ln>
                <a:effectLst/>
                <a:latin typeface="+mn-lt"/>
                <a:cs typeface="Arial" panose="020B0604020202020204" pitchFamily="34" charset="0"/>
              </a:rPr>
              <a:t>UDP doesn't provide assembly and retransmission requesting features.</a:t>
            </a:r>
            <a:endParaRPr lang="en-US" altLang="en-US" sz="1900" dirty="0">
              <a:latin typeface="+mn-lt"/>
            </a:endParaRPr>
          </a:p>
          <a:p>
            <a:pPr marL="564071" lvl="1" indent="-271463">
              <a:lnSpc>
                <a:spcPct val="100000"/>
              </a:lnSpc>
              <a:buClrTx/>
              <a:buFont typeface="Courier New" panose="02070309020205020404" pitchFamily="49" charset="0"/>
              <a:buChar char="o"/>
            </a:pPr>
            <a:r>
              <a:rPr kumimoji="0" lang="en-US" altLang="en-US" sz="1700" b="0" i="0" u="none" strike="noStrike" cap="none" normalizeH="0" baseline="0" dirty="0">
                <a:ln>
                  <a:noFill/>
                </a:ln>
                <a:effectLst/>
                <a:latin typeface="+mn-lt"/>
                <a:cs typeface="Arial" panose="020B0604020202020204" pitchFamily="34" charset="0"/>
              </a:rPr>
              <a:t>It simply passes packets along.</a:t>
            </a:r>
            <a:endParaRPr lang="en-US" altLang="en-US" sz="1700" dirty="0">
              <a:latin typeface="+mn-lt"/>
            </a:endParaRPr>
          </a:p>
          <a:p>
            <a:pPr marL="564071" lvl="1" indent="-271463">
              <a:lnSpc>
                <a:spcPct val="100000"/>
              </a:lnSpc>
              <a:buClrTx/>
              <a:buFont typeface="Courier New" panose="02070309020205020404" pitchFamily="49" charset="0"/>
              <a:buChar char="o"/>
            </a:pPr>
            <a:r>
              <a:rPr kumimoji="0" lang="en-US" altLang="en-US" sz="1700" b="0" i="0" u="none" strike="noStrike" cap="none" normalizeH="0" baseline="0" dirty="0">
                <a:ln>
                  <a:noFill/>
                </a:ln>
                <a:effectLst/>
                <a:latin typeface="+mn-lt"/>
                <a:cs typeface="Arial" panose="020B0604020202020204" pitchFamily="34" charset="0"/>
              </a:rPr>
              <a:t>The upper layers have to make sure that the message is complete and assembled in correct sequence.</a:t>
            </a:r>
            <a:endParaRPr kumimoji="0" lang="en-US" altLang="en-US" sz="1700" b="0" i="0" u="none" strike="noStrike" cap="none" normalizeH="0" baseline="0" dirty="0">
              <a:ln>
                <a:noFill/>
              </a:ln>
              <a:effectLst/>
              <a:latin typeface="+mn-lt"/>
            </a:endParaRPr>
          </a:p>
        </p:txBody>
      </p:sp>
    </p:spTree>
    <p:extLst>
      <p:ext uri="{BB962C8B-B14F-4D97-AF65-F5344CB8AC3E}">
        <p14:creationId xmlns:p14="http://schemas.microsoft.com/office/powerpoint/2010/main" val="1352552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0FD3-B354-4258-802E-8C8E397A668D}"/>
              </a:ext>
            </a:extLst>
          </p:cNvPr>
          <p:cNvSpPr>
            <a:spLocks noGrp="1"/>
          </p:cNvSpPr>
          <p:nvPr>
            <p:ph type="title"/>
          </p:nvPr>
        </p:nvSpPr>
        <p:spPr/>
        <p:txBody>
          <a:bodyPr/>
          <a:lstStyle/>
          <a:p>
            <a:r>
              <a:rPr lang="en-US" dirty="0"/>
              <a:t>Socket API</a:t>
            </a:r>
            <a:endParaRPr lang="en-GB" dirty="0"/>
          </a:p>
        </p:txBody>
      </p:sp>
      <p:sp>
        <p:nvSpPr>
          <p:cNvPr id="3" name="Content Placeholder 2">
            <a:extLst>
              <a:ext uri="{FF2B5EF4-FFF2-40B4-BE49-F238E27FC236}">
                <a16:creationId xmlns:a16="http://schemas.microsoft.com/office/drawing/2014/main" id="{0661B896-2D31-4409-86A2-817998EE9668}"/>
              </a:ext>
            </a:extLst>
          </p:cNvPr>
          <p:cNvSpPr>
            <a:spLocks noGrp="1"/>
          </p:cNvSpPr>
          <p:nvPr>
            <p:ph idx="1"/>
          </p:nvPr>
        </p:nvSpPr>
        <p:spPr/>
        <p:txBody>
          <a:bodyPr>
            <a:normAutofit/>
          </a:bodyPr>
          <a:lstStyle/>
          <a:p>
            <a:r>
              <a:rPr lang="en-GB" sz="2600" b="1" i="0" dirty="0">
                <a:solidFill>
                  <a:schemeClr val="tx1"/>
                </a:solidFill>
                <a:effectLst/>
              </a:rPr>
              <a:t>Berkeley Sockets </a:t>
            </a:r>
          </a:p>
          <a:p>
            <a:pPr marL="357188" indent="-357188">
              <a:buFont typeface="Courier New" panose="02070309020205020404" pitchFamily="49" charset="0"/>
              <a:buChar char="o"/>
            </a:pPr>
            <a:r>
              <a:rPr lang="en-US" sz="2600" b="0" i="0" dirty="0">
                <a:solidFill>
                  <a:schemeClr val="tx1"/>
                </a:solidFill>
                <a:effectLst/>
              </a:rPr>
              <a:t>provides a standardized way for processes to interface with various levels of the TCP/IP stack.</a:t>
            </a:r>
            <a:endParaRPr lang="en-GB" sz="2600" b="1" dirty="0">
              <a:solidFill>
                <a:schemeClr val="tx1"/>
              </a:solidFill>
            </a:endParaRPr>
          </a:p>
          <a:p>
            <a:pPr marL="357188" indent="-357188">
              <a:buFont typeface="Courier New" panose="02070309020205020404" pitchFamily="49" charset="0"/>
              <a:buChar char="o"/>
            </a:pPr>
            <a:r>
              <a:rPr lang="en-US" sz="2600" b="0" i="0" dirty="0">
                <a:solidFill>
                  <a:schemeClr val="tx1"/>
                </a:solidFill>
                <a:effectLst/>
              </a:rPr>
              <a:t>represents it as a </a:t>
            </a:r>
            <a:r>
              <a:rPr lang="en-US" sz="2600" dirty="0">
                <a:solidFill>
                  <a:schemeClr val="tx1"/>
                </a:solidFill>
              </a:rPr>
              <a:t>file descriptor</a:t>
            </a:r>
            <a:r>
              <a:rPr lang="en-US" sz="2600" b="0" i="0" dirty="0">
                <a:solidFill>
                  <a:schemeClr val="tx1"/>
                </a:solidFill>
                <a:effectLst/>
              </a:rPr>
              <a:t> (</a:t>
            </a:r>
            <a:r>
              <a:rPr lang="en-US" sz="2600" dirty="0">
                <a:solidFill>
                  <a:schemeClr val="tx1"/>
                </a:solidFill>
              </a:rPr>
              <a:t>file handle</a:t>
            </a:r>
            <a:r>
              <a:rPr lang="en-US" sz="2600" b="0" i="0" dirty="0">
                <a:solidFill>
                  <a:schemeClr val="tx1"/>
                </a:solidFill>
                <a:effectLst/>
              </a:rPr>
              <a:t>) in the </a:t>
            </a:r>
            <a:r>
              <a:rPr lang="en-US" sz="2600" dirty="0">
                <a:solidFill>
                  <a:schemeClr val="tx1"/>
                </a:solidFill>
              </a:rPr>
              <a:t>Unix philosophy</a:t>
            </a:r>
            <a:r>
              <a:rPr lang="en-US" sz="2600" b="0" i="0" dirty="0">
                <a:solidFill>
                  <a:schemeClr val="tx1"/>
                </a:solidFill>
                <a:effectLst/>
              </a:rPr>
              <a:t> that provides a common interface for input and output to </a:t>
            </a:r>
            <a:r>
              <a:rPr lang="en-US" sz="2600" dirty="0">
                <a:solidFill>
                  <a:schemeClr val="tx1"/>
                </a:solidFill>
              </a:rPr>
              <a:t>streams</a:t>
            </a:r>
            <a:r>
              <a:rPr lang="en-US" sz="2600" b="0" i="0" dirty="0">
                <a:solidFill>
                  <a:schemeClr val="tx1"/>
                </a:solidFill>
                <a:effectLst/>
              </a:rPr>
              <a:t> of data</a:t>
            </a:r>
            <a:endParaRPr lang="en-GB" sz="2600" b="1" i="0" dirty="0">
              <a:solidFill>
                <a:schemeClr val="tx1"/>
              </a:solidFill>
              <a:effectLst/>
            </a:endParaRPr>
          </a:p>
          <a:p>
            <a:pPr marL="357188" indent="-357188">
              <a:buFont typeface="Courier New" panose="02070309020205020404" pitchFamily="49" charset="0"/>
              <a:buChar char="o"/>
            </a:pPr>
            <a:endParaRPr lang="en-GB" sz="2600" dirty="0">
              <a:solidFill>
                <a:schemeClr val="tx1"/>
              </a:solidFill>
            </a:endParaRPr>
          </a:p>
        </p:txBody>
      </p:sp>
    </p:spTree>
    <p:extLst>
      <p:ext uri="{BB962C8B-B14F-4D97-AF65-F5344CB8AC3E}">
        <p14:creationId xmlns:p14="http://schemas.microsoft.com/office/powerpoint/2010/main" val="2982733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7C15B-F5B2-427E-97CF-C7E55064E2C1}"/>
              </a:ext>
            </a:extLst>
          </p:cNvPr>
          <p:cNvSpPr>
            <a:spLocks noGrp="1"/>
          </p:cNvSpPr>
          <p:nvPr>
            <p:ph type="title"/>
          </p:nvPr>
        </p:nvSpPr>
        <p:spPr/>
        <p:txBody>
          <a:bodyPr/>
          <a:lstStyle/>
          <a:p>
            <a:r>
              <a:rPr lang="en-US" dirty="0"/>
              <a:t>ARPANET</a:t>
            </a:r>
            <a:endParaRPr lang="en-GB" dirty="0"/>
          </a:p>
        </p:txBody>
      </p:sp>
      <p:sp>
        <p:nvSpPr>
          <p:cNvPr id="3" name="Content Placeholder 2">
            <a:extLst>
              <a:ext uri="{FF2B5EF4-FFF2-40B4-BE49-F238E27FC236}">
                <a16:creationId xmlns:a16="http://schemas.microsoft.com/office/drawing/2014/main" id="{57520C13-2E79-4E43-AA98-CA7D598EDD9D}"/>
              </a:ext>
            </a:extLst>
          </p:cNvPr>
          <p:cNvSpPr>
            <a:spLocks noGrp="1"/>
          </p:cNvSpPr>
          <p:nvPr>
            <p:ph idx="1"/>
          </p:nvPr>
        </p:nvSpPr>
        <p:spPr>
          <a:xfrm>
            <a:off x="1097280" y="1845734"/>
            <a:ext cx="4550485" cy="4023360"/>
          </a:xfrm>
        </p:spPr>
        <p:txBody>
          <a:bodyPr/>
          <a:lstStyle/>
          <a:p>
            <a:r>
              <a:rPr lang="en-US" b="0" i="0" dirty="0">
                <a:solidFill>
                  <a:srgbClr val="000000"/>
                </a:solidFill>
                <a:effectLst/>
                <a:latin typeface="Roboto" panose="02000000000000000000" pitchFamily="2" charset="0"/>
              </a:rPr>
              <a:t>In 1966, the </a:t>
            </a:r>
            <a:r>
              <a:rPr lang="en-US" b="1" i="0" dirty="0">
                <a:solidFill>
                  <a:srgbClr val="000000"/>
                </a:solidFill>
                <a:effectLst/>
                <a:latin typeface="Roboto" panose="02000000000000000000" pitchFamily="2" charset="0"/>
              </a:rPr>
              <a:t>Advanced Research Projects Agency</a:t>
            </a:r>
            <a:r>
              <a:rPr lang="en-US" b="0" i="0" dirty="0">
                <a:solidFill>
                  <a:srgbClr val="000000"/>
                </a:solidFill>
                <a:effectLst/>
                <a:latin typeface="Roboto" panose="02000000000000000000" pitchFamily="2" charset="0"/>
              </a:rPr>
              <a:t> (</a:t>
            </a:r>
            <a:r>
              <a:rPr lang="en-US" b="1" i="0" dirty="0">
                <a:solidFill>
                  <a:srgbClr val="000000"/>
                </a:solidFill>
                <a:effectLst/>
                <a:latin typeface="Roboto" panose="02000000000000000000" pitchFamily="2" charset="0"/>
              </a:rPr>
              <a:t>ARPA</a:t>
            </a:r>
            <a:r>
              <a:rPr lang="en-US" b="0" i="0" dirty="0">
                <a:solidFill>
                  <a:srgbClr val="000000"/>
                </a:solidFill>
                <a:effectLst/>
                <a:latin typeface="Roboto" panose="02000000000000000000" pitchFamily="2" charset="0"/>
              </a:rPr>
              <a:t>) hosted a program with several research institutions called Resource Sharing Computer Networks. ARPA's goal was to link different </a:t>
            </a:r>
            <a:r>
              <a:rPr lang="en-US" dirty="0">
                <a:latin typeface="Roboto" panose="02000000000000000000" pitchFamily="2" charset="0"/>
              </a:rPr>
              <a:t>computers</a:t>
            </a:r>
            <a:r>
              <a:rPr lang="en-US" b="0" i="0" dirty="0">
                <a:solidFill>
                  <a:srgbClr val="000000"/>
                </a:solidFill>
                <a:effectLst/>
                <a:latin typeface="Roboto" panose="02000000000000000000" pitchFamily="2" charset="0"/>
              </a:rPr>
              <a:t> together, both to increase overall computer power and to decentralize information storage.</a:t>
            </a:r>
            <a:endParaRPr lang="en-GB" dirty="0"/>
          </a:p>
        </p:txBody>
      </p:sp>
      <p:pic>
        <p:nvPicPr>
          <p:cNvPr id="1026" name="Picture 2" descr="Leonard Kleinrock demonstrates the functions of the Interface Message Processor (IMP), an essential component of ARPANET.">
            <a:extLst>
              <a:ext uri="{FF2B5EF4-FFF2-40B4-BE49-F238E27FC236}">
                <a16:creationId xmlns:a16="http://schemas.microsoft.com/office/drawing/2014/main" id="{F9FC2D0D-C7D3-4847-B5E3-0718568752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2155" y="835679"/>
            <a:ext cx="6379845" cy="477388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6DC48B4-B592-4A38-A317-95DA153DD50C}"/>
              </a:ext>
            </a:extLst>
          </p:cNvPr>
          <p:cNvSpPr txBox="1"/>
          <p:nvPr/>
        </p:nvSpPr>
        <p:spPr>
          <a:xfrm>
            <a:off x="4752415" y="5654302"/>
            <a:ext cx="7439585" cy="646331"/>
          </a:xfrm>
          <a:prstGeom prst="rect">
            <a:avLst/>
          </a:prstGeom>
          <a:noFill/>
        </p:spPr>
        <p:txBody>
          <a:bodyPr wrap="square">
            <a:spAutoFit/>
          </a:bodyPr>
          <a:lstStyle/>
          <a:p>
            <a:pPr algn="r"/>
            <a:r>
              <a:rPr lang="en-US" i="0" dirty="0">
                <a:solidFill>
                  <a:srgbClr val="000000"/>
                </a:solidFill>
                <a:effectLst/>
                <a:latin typeface="Roboto" panose="02000000000000000000" pitchFamily="2" charset="0"/>
              </a:rPr>
              <a:t>Leonard Kleinrock demonstrates the functions of the Interface Message Processor (IMP), an essential component of ARPANET.</a:t>
            </a:r>
            <a:endParaRPr lang="en-GB" dirty="0"/>
          </a:p>
        </p:txBody>
      </p:sp>
    </p:spTree>
    <p:extLst>
      <p:ext uri="{BB962C8B-B14F-4D97-AF65-F5344CB8AC3E}">
        <p14:creationId xmlns:p14="http://schemas.microsoft.com/office/powerpoint/2010/main" val="432349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938A4A-7FFB-449F-ABBB-4AED1E878751}"/>
              </a:ext>
            </a:extLst>
          </p:cNvPr>
          <p:cNvSpPr txBox="1"/>
          <p:nvPr/>
        </p:nvSpPr>
        <p:spPr>
          <a:xfrm>
            <a:off x="442913" y="115128"/>
            <a:ext cx="11387137" cy="3471467"/>
          </a:xfrm>
          <a:prstGeom prst="rect">
            <a:avLst/>
          </a:prstGeom>
        </p:spPr>
        <p:txBody>
          <a:bodyPr vert="horz" lIns="0" tIns="45720" rIns="0" bIns="45720" rtlCol="0">
            <a:noAutofit/>
          </a:bodyPr>
          <a:lstStyle/>
          <a:p>
            <a:pPr defTabSz="914400">
              <a:lnSpc>
                <a:spcPct val="90000"/>
              </a:lnSpc>
              <a:spcAft>
                <a:spcPts val="600"/>
              </a:spcAft>
              <a:buClr>
                <a:schemeClr val="accent1"/>
              </a:buClr>
              <a:buFont typeface="Calibri" panose="020F0502020204030204" pitchFamily="34" charset="0"/>
            </a:pPr>
            <a:r>
              <a:rPr lang="en-US" sz="1900" b="1" i="0" dirty="0">
                <a:effectLst/>
              </a:rPr>
              <a:t>The Berkeley socket API </a:t>
            </a:r>
            <a:r>
              <a:rPr lang="en-US" sz="1900" b="0" i="0" dirty="0">
                <a:effectLst/>
              </a:rPr>
              <a:t>typically provides the following functions:</a:t>
            </a:r>
          </a:p>
          <a:p>
            <a:pPr defTabSz="914400">
              <a:lnSpc>
                <a:spcPct val="90000"/>
              </a:lnSpc>
              <a:spcAft>
                <a:spcPts val="600"/>
              </a:spcAft>
              <a:buClr>
                <a:schemeClr val="accent1"/>
              </a:buClr>
              <a:buFont typeface="Calibri" panose="020F0502020204030204" pitchFamily="34" charset="0"/>
              <a:buChar char="•"/>
            </a:pPr>
            <a:r>
              <a:rPr lang="en-US" sz="1900" b="0" i="1" dirty="0">
                <a:effectLst/>
              </a:rPr>
              <a:t>socket()</a:t>
            </a:r>
            <a:r>
              <a:rPr lang="en-US" sz="1900" b="0" i="0" dirty="0">
                <a:effectLst/>
              </a:rPr>
              <a:t> creates a new socket of a certain type, identified by an integer number, and allocates system resources to it.</a:t>
            </a:r>
          </a:p>
          <a:p>
            <a:pPr defTabSz="914400">
              <a:lnSpc>
                <a:spcPct val="90000"/>
              </a:lnSpc>
              <a:spcAft>
                <a:spcPts val="600"/>
              </a:spcAft>
              <a:buClr>
                <a:schemeClr val="accent1"/>
              </a:buClr>
              <a:buFont typeface="Calibri" panose="020F0502020204030204" pitchFamily="34" charset="0"/>
              <a:buChar char="•"/>
            </a:pPr>
            <a:r>
              <a:rPr lang="en-US" sz="1900" b="0" i="1" dirty="0">
                <a:effectLst/>
              </a:rPr>
              <a:t>bind()</a:t>
            </a:r>
            <a:r>
              <a:rPr lang="en-US" sz="1900" b="0" i="0" dirty="0">
                <a:effectLst/>
              </a:rPr>
              <a:t> is typically used on the server side, and associates a socket with a socket address structure, i.e. a specified local IP address and a port number.</a:t>
            </a:r>
          </a:p>
          <a:p>
            <a:pPr defTabSz="914400">
              <a:lnSpc>
                <a:spcPct val="90000"/>
              </a:lnSpc>
              <a:spcAft>
                <a:spcPts val="600"/>
              </a:spcAft>
              <a:buClr>
                <a:schemeClr val="accent1"/>
              </a:buClr>
              <a:buFont typeface="Calibri" panose="020F0502020204030204" pitchFamily="34" charset="0"/>
              <a:buChar char="•"/>
            </a:pPr>
            <a:r>
              <a:rPr lang="en-US" sz="1900" b="0" i="1" dirty="0">
                <a:effectLst/>
              </a:rPr>
              <a:t>listen()</a:t>
            </a:r>
            <a:r>
              <a:rPr lang="en-US" sz="1900" b="0" i="0" dirty="0">
                <a:effectLst/>
              </a:rPr>
              <a:t> is used on the server side, and causes a bound TCP socket to enter listening state.</a:t>
            </a:r>
          </a:p>
          <a:p>
            <a:pPr defTabSz="914400">
              <a:lnSpc>
                <a:spcPct val="90000"/>
              </a:lnSpc>
              <a:spcAft>
                <a:spcPts val="600"/>
              </a:spcAft>
              <a:buClr>
                <a:schemeClr val="accent1"/>
              </a:buClr>
              <a:buFont typeface="Calibri" panose="020F0502020204030204" pitchFamily="34" charset="0"/>
              <a:buChar char="•"/>
            </a:pPr>
            <a:r>
              <a:rPr lang="en-US" sz="1900" b="0" i="1" dirty="0">
                <a:effectLst/>
              </a:rPr>
              <a:t>connect()</a:t>
            </a:r>
            <a:r>
              <a:rPr lang="en-US" sz="1900" b="0" i="0" dirty="0">
                <a:effectLst/>
              </a:rPr>
              <a:t> is used on the client side, and assigns a free local port number to a socket. In case of a TCP socket, it causes an attempt to establish a new TCP connection.</a:t>
            </a:r>
          </a:p>
          <a:p>
            <a:pPr defTabSz="914400">
              <a:lnSpc>
                <a:spcPct val="90000"/>
              </a:lnSpc>
              <a:spcAft>
                <a:spcPts val="600"/>
              </a:spcAft>
              <a:buClr>
                <a:schemeClr val="accent1"/>
              </a:buClr>
              <a:buFont typeface="Calibri" panose="020F0502020204030204" pitchFamily="34" charset="0"/>
              <a:buChar char="•"/>
            </a:pPr>
            <a:r>
              <a:rPr lang="en-US" sz="1900" b="0" i="1" dirty="0">
                <a:effectLst/>
              </a:rPr>
              <a:t>accept()</a:t>
            </a:r>
            <a:r>
              <a:rPr lang="en-US" sz="1900" b="0" i="0" dirty="0">
                <a:effectLst/>
              </a:rPr>
              <a:t> is used on the server side. It accepts a received incoming attempt to create a new TCP connection from the remote client, and creates a new socket associated with the socket address pair of this connection.</a:t>
            </a:r>
          </a:p>
          <a:p>
            <a:pPr defTabSz="914400">
              <a:lnSpc>
                <a:spcPct val="90000"/>
              </a:lnSpc>
              <a:spcAft>
                <a:spcPts val="600"/>
              </a:spcAft>
              <a:buClr>
                <a:schemeClr val="accent1"/>
              </a:buClr>
              <a:buFont typeface="Calibri" panose="020F0502020204030204" pitchFamily="34" charset="0"/>
              <a:buChar char="•"/>
            </a:pPr>
            <a:r>
              <a:rPr lang="en-US" sz="1900" b="0" i="1" dirty="0">
                <a:effectLst/>
              </a:rPr>
              <a:t>send()</a:t>
            </a:r>
            <a:r>
              <a:rPr lang="en-US" sz="1900" b="0" i="0" dirty="0">
                <a:effectLst/>
              </a:rPr>
              <a:t>, </a:t>
            </a:r>
            <a:r>
              <a:rPr lang="en-US" sz="1900" b="0" i="1" dirty="0" err="1">
                <a:effectLst/>
              </a:rPr>
              <a:t>recv</a:t>
            </a:r>
            <a:r>
              <a:rPr lang="en-US" sz="1900" b="0" i="1" dirty="0">
                <a:effectLst/>
              </a:rPr>
              <a:t>()</a:t>
            </a:r>
            <a:r>
              <a:rPr lang="en-US" sz="1900" b="0" i="0" dirty="0">
                <a:effectLst/>
              </a:rPr>
              <a:t>, </a:t>
            </a:r>
            <a:r>
              <a:rPr lang="en-US" sz="1900" b="0" i="1" dirty="0" err="1">
                <a:effectLst/>
              </a:rPr>
              <a:t>sendto</a:t>
            </a:r>
            <a:r>
              <a:rPr lang="en-US" sz="1900" b="0" i="1" dirty="0">
                <a:effectLst/>
              </a:rPr>
              <a:t>()</a:t>
            </a:r>
            <a:r>
              <a:rPr lang="en-US" sz="1900" b="0" i="0" dirty="0">
                <a:effectLst/>
              </a:rPr>
              <a:t>, and </a:t>
            </a:r>
            <a:r>
              <a:rPr lang="en-US" sz="1900" b="0" i="1" dirty="0" err="1">
                <a:effectLst/>
              </a:rPr>
              <a:t>recvfrom</a:t>
            </a:r>
            <a:r>
              <a:rPr lang="en-US" sz="1900" b="0" i="1" dirty="0">
                <a:effectLst/>
              </a:rPr>
              <a:t>()</a:t>
            </a:r>
            <a:r>
              <a:rPr lang="en-US" sz="1900" b="0" i="0" dirty="0">
                <a:effectLst/>
              </a:rPr>
              <a:t> are used for sending and receiving data. The standard functions </a:t>
            </a:r>
            <a:r>
              <a:rPr lang="en-US" sz="1900" b="0" i="1" dirty="0">
                <a:effectLst/>
              </a:rPr>
              <a:t>write()</a:t>
            </a:r>
            <a:r>
              <a:rPr lang="en-US" sz="1900" b="0" i="0" dirty="0">
                <a:effectLst/>
              </a:rPr>
              <a:t> and </a:t>
            </a:r>
            <a:r>
              <a:rPr lang="en-US" sz="1900" b="0" i="1" dirty="0">
                <a:effectLst/>
              </a:rPr>
              <a:t>read()</a:t>
            </a:r>
            <a:r>
              <a:rPr lang="en-US" sz="1900" b="0" i="0" dirty="0">
                <a:effectLst/>
              </a:rPr>
              <a:t> may also be used.</a:t>
            </a:r>
          </a:p>
          <a:p>
            <a:pPr defTabSz="914400">
              <a:lnSpc>
                <a:spcPct val="90000"/>
              </a:lnSpc>
              <a:spcAft>
                <a:spcPts val="600"/>
              </a:spcAft>
              <a:buClr>
                <a:schemeClr val="accent1"/>
              </a:buClr>
              <a:buFont typeface="Calibri" panose="020F0502020204030204" pitchFamily="34" charset="0"/>
              <a:buChar char="•"/>
            </a:pPr>
            <a:r>
              <a:rPr lang="en-US" sz="1900" b="0" i="1" dirty="0">
                <a:effectLst/>
              </a:rPr>
              <a:t>close()</a:t>
            </a:r>
            <a:r>
              <a:rPr lang="en-US" sz="1900" b="0" i="0" dirty="0">
                <a:effectLst/>
              </a:rPr>
              <a:t> causes the system to release resources allocated to a socket. In case of TCP, the connection is terminated.</a:t>
            </a:r>
          </a:p>
          <a:p>
            <a:pPr defTabSz="914400">
              <a:lnSpc>
                <a:spcPct val="90000"/>
              </a:lnSpc>
              <a:spcAft>
                <a:spcPts val="600"/>
              </a:spcAft>
              <a:buClr>
                <a:schemeClr val="accent1"/>
              </a:buClr>
              <a:buFont typeface="Calibri" panose="020F0502020204030204" pitchFamily="34" charset="0"/>
              <a:buChar char="•"/>
            </a:pPr>
            <a:r>
              <a:rPr lang="en-US" sz="1900" b="0" i="1" dirty="0" err="1">
                <a:effectLst/>
              </a:rPr>
              <a:t>gethostbyname</a:t>
            </a:r>
            <a:r>
              <a:rPr lang="en-US" sz="1900" b="0" i="1" dirty="0">
                <a:effectLst/>
              </a:rPr>
              <a:t>()</a:t>
            </a:r>
            <a:r>
              <a:rPr lang="en-US" sz="1900" b="0" i="0" dirty="0">
                <a:effectLst/>
              </a:rPr>
              <a:t> and </a:t>
            </a:r>
            <a:r>
              <a:rPr lang="en-US" sz="1900" b="0" i="1" dirty="0" err="1">
                <a:effectLst/>
              </a:rPr>
              <a:t>gethostbyaddr</a:t>
            </a:r>
            <a:r>
              <a:rPr lang="en-US" sz="1900" b="0" i="1" dirty="0">
                <a:effectLst/>
              </a:rPr>
              <a:t>()</a:t>
            </a:r>
            <a:r>
              <a:rPr lang="en-US" sz="1900" b="0" i="0" dirty="0">
                <a:effectLst/>
              </a:rPr>
              <a:t> are used to resolve host names and addresses. IPv4 only.</a:t>
            </a:r>
          </a:p>
          <a:p>
            <a:pPr defTabSz="914400">
              <a:lnSpc>
                <a:spcPct val="90000"/>
              </a:lnSpc>
              <a:spcAft>
                <a:spcPts val="600"/>
              </a:spcAft>
              <a:buClr>
                <a:schemeClr val="accent1"/>
              </a:buClr>
              <a:buFont typeface="Calibri" panose="020F0502020204030204" pitchFamily="34" charset="0"/>
              <a:buChar char="•"/>
            </a:pPr>
            <a:r>
              <a:rPr lang="en-US" sz="1900" b="0" i="1" dirty="0">
                <a:effectLst/>
              </a:rPr>
              <a:t>select()</a:t>
            </a:r>
            <a:r>
              <a:rPr lang="en-US" sz="1900" b="0" i="0" dirty="0">
                <a:effectLst/>
              </a:rPr>
              <a:t> is used to suspend, waiting for one or more of a provided list of sockets to be ready to read, ready to write, or that have errors.</a:t>
            </a:r>
          </a:p>
          <a:p>
            <a:pPr defTabSz="914400">
              <a:lnSpc>
                <a:spcPct val="90000"/>
              </a:lnSpc>
              <a:spcAft>
                <a:spcPts val="600"/>
              </a:spcAft>
              <a:buClr>
                <a:schemeClr val="accent1"/>
              </a:buClr>
              <a:buFont typeface="Calibri" panose="020F0502020204030204" pitchFamily="34" charset="0"/>
              <a:buChar char="•"/>
            </a:pPr>
            <a:r>
              <a:rPr lang="en-US" sz="1900" b="0" i="1" dirty="0">
                <a:effectLst/>
              </a:rPr>
              <a:t>poll()</a:t>
            </a:r>
            <a:r>
              <a:rPr lang="en-US" sz="1900" b="0" i="0" dirty="0">
                <a:effectLst/>
              </a:rPr>
              <a:t> is used to check on the state of a socket in a set of sockets. The set can be tested to see if any socket can be written to, read from or if an error occurred.</a:t>
            </a:r>
          </a:p>
          <a:p>
            <a:pPr defTabSz="914400">
              <a:lnSpc>
                <a:spcPct val="90000"/>
              </a:lnSpc>
              <a:spcAft>
                <a:spcPts val="600"/>
              </a:spcAft>
              <a:buClr>
                <a:schemeClr val="accent1"/>
              </a:buClr>
              <a:buFont typeface="Calibri" panose="020F0502020204030204" pitchFamily="34" charset="0"/>
              <a:buChar char="•"/>
            </a:pPr>
            <a:r>
              <a:rPr lang="en-US" sz="1900" b="0" i="1" dirty="0" err="1">
                <a:effectLst/>
              </a:rPr>
              <a:t>getsockopt</a:t>
            </a:r>
            <a:r>
              <a:rPr lang="en-US" sz="1900" b="0" i="1" dirty="0">
                <a:effectLst/>
              </a:rPr>
              <a:t>()</a:t>
            </a:r>
            <a:r>
              <a:rPr lang="en-US" sz="1900" b="0" i="0" dirty="0">
                <a:effectLst/>
              </a:rPr>
              <a:t> is used to retrieve the current value of a particular socket option for the specified socket.</a:t>
            </a:r>
          </a:p>
          <a:p>
            <a:pPr defTabSz="914400">
              <a:lnSpc>
                <a:spcPct val="90000"/>
              </a:lnSpc>
              <a:spcAft>
                <a:spcPts val="600"/>
              </a:spcAft>
              <a:buClr>
                <a:schemeClr val="accent1"/>
              </a:buClr>
              <a:buFont typeface="Calibri" panose="020F0502020204030204" pitchFamily="34" charset="0"/>
              <a:buChar char="•"/>
            </a:pPr>
            <a:r>
              <a:rPr lang="en-US" sz="1900" b="0" i="1" dirty="0" err="1">
                <a:effectLst/>
              </a:rPr>
              <a:t>setsockopt</a:t>
            </a:r>
            <a:r>
              <a:rPr lang="en-US" sz="1900" b="0" i="1" dirty="0">
                <a:effectLst/>
              </a:rPr>
              <a:t>()</a:t>
            </a:r>
            <a:r>
              <a:rPr lang="en-US" sz="1900" b="0" i="0" dirty="0">
                <a:effectLst/>
              </a:rPr>
              <a:t> is used to set a particular socket option for the specified socket.</a:t>
            </a:r>
          </a:p>
        </p:txBody>
      </p:sp>
    </p:spTree>
    <p:extLst>
      <p:ext uri="{BB962C8B-B14F-4D97-AF65-F5344CB8AC3E}">
        <p14:creationId xmlns:p14="http://schemas.microsoft.com/office/powerpoint/2010/main" val="433550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0FD3-B354-4258-802E-8C8E397A668D}"/>
              </a:ext>
            </a:extLst>
          </p:cNvPr>
          <p:cNvSpPr>
            <a:spLocks noGrp="1"/>
          </p:cNvSpPr>
          <p:nvPr>
            <p:ph type="title"/>
          </p:nvPr>
        </p:nvSpPr>
        <p:spPr/>
        <p:txBody>
          <a:bodyPr/>
          <a:lstStyle/>
          <a:p>
            <a:r>
              <a:rPr lang="en-US" dirty="0"/>
              <a:t>WebSocket</a:t>
            </a:r>
            <a:endParaRPr lang="en-GB" dirty="0"/>
          </a:p>
        </p:txBody>
      </p:sp>
      <p:sp>
        <p:nvSpPr>
          <p:cNvPr id="3" name="Content Placeholder 2">
            <a:extLst>
              <a:ext uri="{FF2B5EF4-FFF2-40B4-BE49-F238E27FC236}">
                <a16:creationId xmlns:a16="http://schemas.microsoft.com/office/drawing/2014/main" id="{0661B896-2D31-4409-86A2-817998EE9668}"/>
              </a:ext>
            </a:extLst>
          </p:cNvPr>
          <p:cNvSpPr>
            <a:spLocks noGrp="1"/>
          </p:cNvSpPr>
          <p:nvPr>
            <p:ph idx="1"/>
          </p:nvPr>
        </p:nvSpPr>
        <p:spPr>
          <a:xfrm>
            <a:off x="871538" y="1845734"/>
            <a:ext cx="6398501" cy="4023360"/>
          </a:xfrm>
        </p:spPr>
        <p:txBody>
          <a:bodyPr>
            <a:normAutofit/>
          </a:bodyPr>
          <a:lstStyle/>
          <a:p>
            <a:r>
              <a:rPr lang="en-GB" sz="2600" b="1" i="0" dirty="0">
                <a:solidFill>
                  <a:srgbClr val="3D3B49"/>
                </a:solidFill>
                <a:effectLst/>
              </a:rPr>
              <a:t>WebSocket</a:t>
            </a:r>
          </a:p>
          <a:p>
            <a:pPr marL="357188" indent="-357188">
              <a:buFont typeface="Courier New" panose="02070309020205020404" pitchFamily="49" charset="0"/>
              <a:buChar char="o"/>
            </a:pPr>
            <a:r>
              <a:rPr lang="en-US" sz="2600" dirty="0">
                <a:solidFill>
                  <a:srgbClr val="404040"/>
                </a:solidFill>
              </a:rPr>
              <a:t>Provides </a:t>
            </a:r>
            <a:r>
              <a:rPr lang="en-US" sz="2600" b="0" i="0" dirty="0">
                <a:solidFill>
                  <a:srgbClr val="404040"/>
                </a:solidFill>
                <a:effectLst/>
              </a:rPr>
              <a:t>persistent, bidirectional, full-duplex communications channel that operates over HTTP through a single TCP/IP socket connection between a client and server.</a:t>
            </a:r>
          </a:p>
          <a:p>
            <a:pPr marL="357188" indent="-357188">
              <a:buFont typeface="Courier New" panose="02070309020205020404" pitchFamily="49" charset="0"/>
              <a:buChar char="o"/>
            </a:pPr>
            <a:r>
              <a:rPr lang="en-US" sz="2600" b="0" i="0" dirty="0">
                <a:solidFill>
                  <a:srgbClr val="3D3B49"/>
                </a:solidFill>
                <a:effectLst/>
              </a:rPr>
              <a:t>Based on TCP</a:t>
            </a:r>
          </a:p>
          <a:p>
            <a:pPr marL="357188" indent="-357188">
              <a:buFont typeface="Courier New" panose="02070309020205020404" pitchFamily="49" charset="0"/>
              <a:buChar char="o"/>
            </a:pPr>
            <a:r>
              <a:rPr lang="en-US" sz="2600" dirty="0">
                <a:solidFill>
                  <a:srgbClr val="3D3B49"/>
                </a:solidFill>
              </a:rPr>
              <a:t>For real-time web applications</a:t>
            </a:r>
            <a:endParaRPr lang="en-US" sz="2600" b="0" i="0" dirty="0">
              <a:solidFill>
                <a:srgbClr val="3D3B49"/>
              </a:solidFill>
              <a:effectLst/>
            </a:endParaRPr>
          </a:p>
          <a:p>
            <a:pPr marL="357188" indent="-357188">
              <a:buFont typeface="Courier New" panose="02070309020205020404" pitchFamily="49" charset="0"/>
              <a:buChar char="o"/>
            </a:pPr>
            <a:endParaRPr lang="en-GB" sz="2600" b="1" i="0" dirty="0">
              <a:solidFill>
                <a:srgbClr val="3D3B49"/>
              </a:solidFill>
              <a:effectLst/>
            </a:endParaRPr>
          </a:p>
          <a:p>
            <a:pPr marL="357188" indent="-357188">
              <a:buFont typeface="Courier New" panose="02070309020205020404" pitchFamily="49" charset="0"/>
              <a:buChar char="o"/>
            </a:pPr>
            <a:endParaRPr lang="en-GB" sz="2600" dirty="0"/>
          </a:p>
        </p:txBody>
      </p:sp>
      <p:pic>
        <p:nvPicPr>
          <p:cNvPr id="2050" name="Picture 2">
            <a:extLst>
              <a:ext uri="{FF2B5EF4-FFF2-40B4-BE49-F238E27FC236}">
                <a16:creationId xmlns:a16="http://schemas.microsoft.com/office/drawing/2014/main" id="{083AA984-449F-4C3A-84CC-A9CFE9D64A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039" y="1011981"/>
            <a:ext cx="4921961" cy="4519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955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9A35-BDB5-4745-969D-19AE319EB941}"/>
              </a:ext>
            </a:extLst>
          </p:cNvPr>
          <p:cNvSpPr>
            <a:spLocks noGrp="1"/>
          </p:cNvSpPr>
          <p:nvPr>
            <p:ph type="title"/>
          </p:nvPr>
        </p:nvSpPr>
        <p:spPr/>
        <p:txBody>
          <a:bodyPr/>
          <a:lstStyle/>
          <a:p>
            <a:r>
              <a:rPr lang="en-US" dirty="0"/>
              <a:t>Networking Layers</a:t>
            </a:r>
            <a:endParaRPr lang="en-GB" dirty="0"/>
          </a:p>
        </p:txBody>
      </p:sp>
      <p:sp>
        <p:nvSpPr>
          <p:cNvPr id="3" name="Content Placeholder 2">
            <a:extLst>
              <a:ext uri="{FF2B5EF4-FFF2-40B4-BE49-F238E27FC236}">
                <a16:creationId xmlns:a16="http://schemas.microsoft.com/office/drawing/2014/main" id="{CB408E99-5546-4F24-AA4D-E8D81C997EDF}"/>
              </a:ext>
            </a:extLst>
          </p:cNvPr>
          <p:cNvSpPr>
            <a:spLocks noGrp="1"/>
          </p:cNvSpPr>
          <p:nvPr>
            <p:ph idx="1"/>
          </p:nvPr>
        </p:nvSpPr>
        <p:spPr/>
        <p:txBody>
          <a:bodyPr>
            <a:noAutofit/>
          </a:bodyPr>
          <a:lstStyle/>
          <a:p>
            <a:pPr marL="357188" indent="-357188">
              <a:buFont typeface="Courier New" panose="02070309020205020404" pitchFamily="49" charset="0"/>
              <a:buChar char="o"/>
            </a:pPr>
            <a:r>
              <a:rPr lang="en-US" sz="2200" b="1" dirty="0"/>
              <a:t>Application Layer: </a:t>
            </a:r>
            <a:r>
              <a:rPr lang="en-US" sz="2200" b="0" i="0" dirty="0">
                <a:solidFill>
                  <a:srgbClr val="3D3B49"/>
                </a:solidFill>
                <a:effectLst/>
              </a:rPr>
              <a:t>home to many fundamental protocols of the Internet that rely on the transport layer for end-to-end communication : </a:t>
            </a:r>
          </a:p>
          <a:p>
            <a:pPr marL="649796" lvl="1" indent="-357188">
              <a:buFont typeface="Courier New" panose="02070309020205020404" pitchFamily="49" charset="0"/>
              <a:buChar char="o"/>
            </a:pPr>
            <a:r>
              <a:rPr lang="en-US" sz="2200" b="1" i="0" dirty="0">
                <a:solidFill>
                  <a:srgbClr val="3D3B49"/>
                </a:solidFill>
                <a:effectLst/>
              </a:rPr>
              <a:t>DHCP</a:t>
            </a:r>
            <a:r>
              <a:rPr lang="en-US" sz="2200" b="0" i="0" dirty="0">
                <a:solidFill>
                  <a:srgbClr val="3D3B49"/>
                </a:solidFill>
                <a:effectLst/>
              </a:rPr>
              <a:t>: allowing a host to request configuration information automatically when it attaches to the network</a:t>
            </a:r>
          </a:p>
          <a:p>
            <a:pPr marL="649796" lvl="1" indent="-357188">
              <a:buFont typeface="Courier New" panose="02070309020205020404" pitchFamily="49" charset="0"/>
              <a:buChar char="o"/>
            </a:pPr>
            <a:r>
              <a:rPr lang="en-US" sz="2200" b="1" i="0" dirty="0">
                <a:solidFill>
                  <a:srgbClr val="3D3B49"/>
                </a:solidFill>
                <a:effectLst/>
              </a:rPr>
              <a:t>DNS</a:t>
            </a:r>
            <a:r>
              <a:rPr lang="en-US" sz="2200" b="0" i="0" dirty="0">
                <a:solidFill>
                  <a:srgbClr val="3D3B49"/>
                </a:solidFill>
                <a:effectLst/>
              </a:rPr>
              <a:t>: enables the translation of domain and subdomain names into IP addresses. DNS queries and responses are usually sent via UDP on port 53.</a:t>
            </a:r>
          </a:p>
          <a:p>
            <a:pPr marL="357188" indent="-357188">
              <a:buFont typeface="Courier New" panose="02070309020205020404" pitchFamily="49" charset="0"/>
              <a:buChar char="o"/>
            </a:pPr>
            <a:endParaRPr lang="en-US" sz="2200" b="0" i="0" dirty="0">
              <a:solidFill>
                <a:srgbClr val="3D3B49"/>
              </a:solidFill>
              <a:effectLst/>
            </a:endParaRPr>
          </a:p>
          <a:p>
            <a:pPr marL="0" indent="0">
              <a:buNone/>
            </a:pPr>
            <a:endParaRPr lang="en-US" sz="2200" b="0" i="0" dirty="0">
              <a:solidFill>
                <a:srgbClr val="3D3B49"/>
              </a:solidFill>
              <a:effectLst/>
            </a:endParaRPr>
          </a:p>
        </p:txBody>
      </p:sp>
    </p:spTree>
    <p:extLst>
      <p:ext uri="{BB962C8B-B14F-4D97-AF65-F5344CB8AC3E}">
        <p14:creationId xmlns:p14="http://schemas.microsoft.com/office/powerpoint/2010/main" val="2257597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B178E-BA96-4BF2-A6A5-B06414A44510}"/>
              </a:ext>
            </a:extLst>
          </p:cNvPr>
          <p:cNvSpPr>
            <a:spLocks noGrp="1"/>
          </p:cNvSpPr>
          <p:nvPr>
            <p:ph type="title"/>
          </p:nvPr>
        </p:nvSpPr>
        <p:spPr/>
        <p:txBody>
          <a:bodyPr/>
          <a:lstStyle/>
          <a:p>
            <a:r>
              <a:rPr lang="en-US" dirty="0"/>
              <a:t>Networking Layers</a:t>
            </a:r>
            <a:br>
              <a:rPr lang="en-US" dirty="0"/>
            </a:br>
            <a:endParaRPr lang="en-GB" dirty="0"/>
          </a:p>
        </p:txBody>
      </p:sp>
      <p:pic>
        <p:nvPicPr>
          <p:cNvPr id="4" name="Online Media 3" title="DHCP Explained | Step by Step">
            <a:hlinkClick r:id="" action="ppaction://media"/>
            <a:extLst>
              <a:ext uri="{FF2B5EF4-FFF2-40B4-BE49-F238E27FC236}">
                <a16:creationId xmlns:a16="http://schemas.microsoft.com/office/drawing/2014/main" id="{FF16F91B-9BB0-4C0D-AA51-1E570B6B37AA}"/>
              </a:ext>
            </a:extLst>
          </p:cNvPr>
          <p:cNvPicPr>
            <a:picLocks noGrp="1" noRot="1" noChangeAspect="1"/>
          </p:cNvPicPr>
          <p:nvPr>
            <p:ph idx="1"/>
            <a:videoFile r:link="rId1"/>
          </p:nvPr>
        </p:nvPicPr>
        <p:blipFill>
          <a:blip r:embed="rId3"/>
          <a:stretch>
            <a:fillRect/>
          </a:stretch>
        </p:blipFill>
        <p:spPr>
          <a:xfrm>
            <a:off x="1084228" y="1011981"/>
            <a:ext cx="10023544" cy="5663247"/>
          </a:xfrm>
          <a:prstGeom prst="rect">
            <a:avLst/>
          </a:prstGeom>
        </p:spPr>
      </p:pic>
    </p:spTree>
    <p:extLst>
      <p:ext uri="{BB962C8B-B14F-4D97-AF65-F5344CB8AC3E}">
        <p14:creationId xmlns:p14="http://schemas.microsoft.com/office/powerpoint/2010/main" val="3943141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4C3F-AF2F-4483-A9CC-30B083A3F320}"/>
              </a:ext>
            </a:extLst>
          </p:cNvPr>
          <p:cNvSpPr>
            <a:spLocks noGrp="1"/>
          </p:cNvSpPr>
          <p:nvPr>
            <p:ph type="title"/>
          </p:nvPr>
        </p:nvSpPr>
        <p:spPr/>
        <p:txBody>
          <a:bodyPr/>
          <a:lstStyle/>
          <a:p>
            <a:r>
              <a:rPr lang="en-US" dirty="0"/>
              <a:t>Networking Layer</a:t>
            </a:r>
            <a:br>
              <a:rPr lang="en-US" dirty="0"/>
            </a:br>
            <a:endParaRPr lang="en-GB" dirty="0"/>
          </a:p>
        </p:txBody>
      </p:sp>
      <p:pic>
        <p:nvPicPr>
          <p:cNvPr id="4" name="Online Media 3" title="DNS Explained | Domain Name System | Cisco CCNA 200-301">
            <a:hlinkClick r:id="" action="ppaction://media"/>
            <a:extLst>
              <a:ext uri="{FF2B5EF4-FFF2-40B4-BE49-F238E27FC236}">
                <a16:creationId xmlns:a16="http://schemas.microsoft.com/office/drawing/2014/main" id="{36904B89-CB7D-48D0-BC0B-DB12B389B0CB}"/>
              </a:ext>
            </a:extLst>
          </p:cNvPr>
          <p:cNvPicPr>
            <a:picLocks noGrp="1" noRot="1" noChangeAspect="1"/>
          </p:cNvPicPr>
          <p:nvPr>
            <p:ph idx="1"/>
            <a:videoFile r:link="rId1"/>
          </p:nvPr>
        </p:nvPicPr>
        <p:blipFill>
          <a:blip r:embed="rId3"/>
          <a:stretch>
            <a:fillRect/>
          </a:stretch>
        </p:blipFill>
        <p:spPr>
          <a:xfrm>
            <a:off x="1367170" y="1011981"/>
            <a:ext cx="9457659" cy="5343525"/>
          </a:xfrm>
          <a:prstGeom prst="rect">
            <a:avLst/>
          </a:prstGeom>
        </p:spPr>
      </p:pic>
    </p:spTree>
    <p:extLst>
      <p:ext uri="{BB962C8B-B14F-4D97-AF65-F5344CB8AC3E}">
        <p14:creationId xmlns:p14="http://schemas.microsoft.com/office/powerpoint/2010/main" val="225524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4C3F-AF2F-4483-A9CC-30B083A3F320}"/>
              </a:ext>
            </a:extLst>
          </p:cNvPr>
          <p:cNvSpPr>
            <a:spLocks noGrp="1"/>
          </p:cNvSpPr>
          <p:nvPr>
            <p:ph type="title"/>
          </p:nvPr>
        </p:nvSpPr>
        <p:spPr/>
        <p:txBody>
          <a:bodyPr/>
          <a:lstStyle/>
          <a:p>
            <a:r>
              <a:rPr lang="en-US" dirty="0"/>
              <a:t>Networking Layer</a:t>
            </a:r>
            <a:br>
              <a:rPr lang="en-US" dirty="0"/>
            </a:br>
            <a:endParaRPr lang="en-GB" dirty="0"/>
          </a:p>
        </p:txBody>
      </p:sp>
      <p:pic>
        <p:nvPicPr>
          <p:cNvPr id="6" name="Online Media 5" title="NAT Explained | Overload, Dynamic &amp; Static">
            <a:hlinkClick r:id="" action="ppaction://media"/>
            <a:extLst>
              <a:ext uri="{FF2B5EF4-FFF2-40B4-BE49-F238E27FC236}">
                <a16:creationId xmlns:a16="http://schemas.microsoft.com/office/drawing/2014/main" id="{BF4474D6-D11C-4846-9A4E-F6369D03C91C}"/>
              </a:ext>
            </a:extLst>
          </p:cNvPr>
          <p:cNvPicPr>
            <a:picLocks noGrp="1" noRot="1" noChangeAspect="1"/>
          </p:cNvPicPr>
          <p:nvPr>
            <p:ph idx="1"/>
            <a:videoFile r:link="rId1"/>
          </p:nvPr>
        </p:nvPicPr>
        <p:blipFill>
          <a:blip r:embed="rId3"/>
          <a:stretch>
            <a:fillRect/>
          </a:stretch>
        </p:blipFill>
        <p:spPr>
          <a:xfrm>
            <a:off x="1364218" y="1011981"/>
            <a:ext cx="9463564" cy="5346861"/>
          </a:xfrm>
          <a:prstGeom prst="rect">
            <a:avLst/>
          </a:prstGeom>
        </p:spPr>
      </p:pic>
    </p:spTree>
    <p:extLst>
      <p:ext uri="{BB962C8B-B14F-4D97-AF65-F5344CB8AC3E}">
        <p14:creationId xmlns:p14="http://schemas.microsoft.com/office/powerpoint/2010/main" val="5057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04FF3-FBFC-465B-9F3F-2BBEE9D91D5F}"/>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F8E762E1-0C4E-4E10-90FB-C4909EC73E59}"/>
              </a:ext>
            </a:extLst>
          </p:cNvPr>
          <p:cNvSpPr>
            <a:spLocks noGrp="1"/>
          </p:cNvSpPr>
          <p:nvPr>
            <p:ph idx="1"/>
          </p:nvPr>
        </p:nvSpPr>
        <p:spPr/>
        <p:txBody>
          <a:bodyPr/>
          <a:lstStyle/>
          <a:p>
            <a:r>
              <a:rPr lang="en-GB" dirty="0">
                <a:hlinkClick r:id="rId2"/>
              </a:rPr>
              <a:t>https://www.techtarget.com/searchnetworking/definition/packet</a:t>
            </a:r>
          </a:p>
          <a:p>
            <a:r>
              <a:rPr lang="en-GB" dirty="0">
                <a:hlinkClick r:id="rId2"/>
              </a:rPr>
              <a:t>https://docs-multiplayer.unity3d.com/docs/reference/glossary/high-level-terminology</a:t>
            </a:r>
            <a:endParaRPr lang="en-GB" dirty="0"/>
          </a:p>
          <a:p>
            <a:endParaRPr lang="en-GB" dirty="0"/>
          </a:p>
        </p:txBody>
      </p:sp>
    </p:spTree>
    <p:extLst>
      <p:ext uri="{BB962C8B-B14F-4D97-AF65-F5344CB8AC3E}">
        <p14:creationId xmlns:p14="http://schemas.microsoft.com/office/powerpoint/2010/main" val="2927958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 Others</a:t>
            </a:r>
            <a:endParaRPr lang="en-GB" dirty="0"/>
          </a:p>
        </p:txBody>
      </p:sp>
      <p:sp>
        <p:nvSpPr>
          <p:cNvPr id="3" name="Content Placeholder 2"/>
          <p:cNvSpPr>
            <a:spLocks noGrp="1"/>
          </p:cNvSpPr>
          <p:nvPr>
            <p:ph idx="1"/>
          </p:nvPr>
        </p:nvSpPr>
        <p:spPr/>
        <p:txBody>
          <a:bodyPr/>
          <a:lstStyle/>
          <a:p>
            <a:r>
              <a:rPr lang="en-US" dirty="0"/>
              <a:t>Papers</a:t>
            </a:r>
          </a:p>
          <a:p>
            <a:r>
              <a:rPr lang="en-GB" dirty="0">
                <a:hlinkClick r:id="rId2"/>
              </a:rPr>
              <a:t>https://link-springer-com.gcu.idm.oclc.org/content/pdf/10.1007/s11042-015-3001-y.pdf</a:t>
            </a:r>
            <a:endParaRPr lang="en-GB" dirty="0"/>
          </a:p>
          <a:p>
            <a:endParaRPr lang="en-GB" dirty="0"/>
          </a:p>
        </p:txBody>
      </p:sp>
    </p:spTree>
    <p:extLst>
      <p:ext uri="{BB962C8B-B14F-4D97-AF65-F5344CB8AC3E}">
        <p14:creationId xmlns:p14="http://schemas.microsoft.com/office/powerpoint/2010/main" val="4166337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28F82-FB21-4BA6-BE0E-E5C69B4F7BB5}"/>
              </a:ext>
            </a:extLst>
          </p:cNvPr>
          <p:cNvSpPr>
            <a:spLocks noGrp="1"/>
          </p:cNvSpPr>
          <p:nvPr>
            <p:ph type="title"/>
          </p:nvPr>
        </p:nvSpPr>
        <p:spPr/>
        <p:txBody>
          <a:bodyPr/>
          <a:lstStyle/>
          <a:p>
            <a:r>
              <a:rPr lang="en-US" dirty="0"/>
              <a:t>ARPANET</a:t>
            </a:r>
            <a:br>
              <a:rPr lang="en-US" dirty="0"/>
            </a:br>
            <a:endParaRPr lang="en-GB" dirty="0"/>
          </a:p>
        </p:txBody>
      </p:sp>
      <p:pic>
        <p:nvPicPr>
          <p:cNvPr id="4" name="Online Media 3" title="Packet Switching - How It Works">
            <a:hlinkClick r:id="" action="ppaction://media"/>
            <a:extLst>
              <a:ext uri="{FF2B5EF4-FFF2-40B4-BE49-F238E27FC236}">
                <a16:creationId xmlns:a16="http://schemas.microsoft.com/office/drawing/2014/main" id="{FCFF0313-B0C0-434B-B1AF-812B2DDF1504}"/>
              </a:ext>
            </a:extLst>
          </p:cNvPr>
          <p:cNvPicPr>
            <a:picLocks noGrp="1" noRot="1" noChangeAspect="1"/>
          </p:cNvPicPr>
          <p:nvPr>
            <p:ph idx="1"/>
            <a:videoFile r:link="rId1"/>
          </p:nvPr>
        </p:nvPicPr>
        <p:blipFill>
          <a:blip r:embed="rId4"/>
          <a:stretch>
            <a:fillRect/>
          </a:stretch>
        </p:blipFill>
        <p:spPr>
          <a:xfrm>
            <a:off x="2350994" y="1071318"/>
            <a:ext cx="7490012" cy="5616954"/>
          </a:xfrm>
          <a:prstGeom prst="rect">
            <a:avLst/>
          </a:prstGeom>
        </p:spPr>
      </p:pic>
    </p:spTree>
    <p:extLst>
      <p:ext uri="{BB962C8B-B14F-4D97-AF65-F5344CB8AC3E}">
        <p14:creationId xmlns:p14="http://schemas.microsoft.com/office/powerpoint/2010/main" val="353881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5774A-2B79-411F-8826-A98B2E212B41}"/>
              </a:ext>
            </a:extLst>
          </p:cNvPr>
          <p:cNvSpPr>
            <a:spLocks noGrp="1"/>
          </p:cNvSpPr>
          <p:nvPr>
            <p:ph type="title"/>
          </p:nvPr>
        </p:nvSpPr>
        <p:spPr/>
        <p:txBody>
          <a:bodyPr/>
          <a:lstStyle/>
          <a:p>
            <a:r>
              <a:rPr lang="en-US" dirty="0"/>
              <a:t>ARPANET PROTOCOLS</a:t>
            </a:r>
            <a:endParaRPr lang="en-GB" dirty="0"/>
          </a:p>
        </p:txBody>
      </p:sp>
      <p:sp>
        <p:nvSpPr>
          <p:cNvPr id="3" name="Content Placeholder 2">
            <a:extLst>
              <a:ext uri="{FF2B5EF4-FFF2-40B4-BE49-F238E27FC236}">
                <a16:creationId xmlns:a16="http://schemas.microsoft.com/office/drawing/2014/main" id="{9020CAB6-847B-4239-91F6-EB8F75AB855F}"/>
              </a:ext>
            </a:extLst>
          </p:cNvPr>
          <p:cNvSpPr>
            <a:spLocks noGrp="1"/>
          </p:cNvSpPr>
          <p:nvPr>
            <p:ph idx="1"/>
          </p:nvPr>
        </p:nvSpPr>
        <p:spPr/>
        <p:txBody>
          <a:bodyPr>
            <a:normAutofit/>
          </a:bodyPr>
          <a:lstStyle/>
          <a:p>
            <a:r>
              <a:rPr lang="en-US" sz="2400" dirty="0"/>
              <a:t>What are the needs:</a:t>
            </a:r>
          </a:p>
          <a:p>
            <a:pPr lvl="1"/>
            <a:r>
              <a:rPr lang="en-US" sz="2400" b="0" i="0" dirty="0">
                <a:solidFill>
                  <a:srgbClr val="000000"/>
                </a:solidFill>
                <a:effectLst/>
              </a:rPr>
              <a:t>Create a way for users to log in to the system remotely – which then became Telnet</a:t>
            </a:r>
          </a:p>
          <a:p>
            <a:pPr lvl="1"/>
            <a:r>
              <a:rPr lang="en-US" sz="2400" b="0" i="0" dirty="0">
                <a:solidFill>
                  <a:srgbClr val="000000"/>
                </a:solidFill>
                <a:effectLst/>
              </a:rPr>
              <a:t>make it possible to move files from one machine to another – which then became File Transport Protocol (TCP)</a:t>
            </a:r>
          </a:p>
          <a:p>
            <a:pPr lvl="1"/>
            <a:r>
              <a:rPr lang="en-US" sz="2400" dirty="0">
                <a:solidFill>
                  <a:srgbClr val="000000"/>
                </a:solidFill>
              </a:rPr>
              <a:t>Flexibility for computers to communicate in the network as well as expanding the network – which then </a:t>
            </a:r>
            <a:r>
              <a:rPr lang="en-US" sz="2400" b="1" i="0" dirty="0">
                <a:solidFill>
                  <a:srgbClr val="000000"/>
                </a:solidFill>
                <a:effectLst/>
              </a:rPr>
              <a:t>Network Control Program</a:t>
            </a:r>
            <a:r>
              <a:rPr lang="en-US" sz="2400" b="0" i="0" dirty="0">
                <a:solidFill>
                  <a:srgbClr val="000000"/>
                </a:solidFill>
                <a:effectLst/>
              </a:rPr>
              <a:t> (</a:t>
            </a:r>
            <a:r>
              <a:rPr lang="en-US" sz="2400" b="1" i="0" dirty="0">
                <a:solidFill>
                  <a:srgbClr val="000000"/>
                </a:solidFill>
                <a:effectLst/>
              </a:rPr>
              <a:t>NCP</a:t>
            </a:r>
            <a:r>
              <a:rPr lang="en-US" sz="2400" b="0" i="0" dirty="0">
                <a:solidFill>
                  <a:srgbClr val="000000"/>
                </a:solidFill>
                <a:effectLst/>
              </a:rPr>
              <a:t>), a symmetric host-host protocol, that controls the path and flow of data over ARPANET. It established the practice of using numeric host addresses for network communication and was a forerunner to today's </a:t>
            </a:r>
            <a:r>
              <a:rPr lang="en-US" sz="2400" dirty="0"/>
              <a:t>domain name servers</a:t>
            </a:r>
            <a:r>
              <a:rPr lang="en-US" sz="2400" b="0" i="0" dirty="0">
                <a:solidFill>
                  <a:srgbClr val="000000"/>
                </a:solidFill>
                <a:effectLst/>
              </a:rPr>
              <a:t> (DNS)</a:t>
            </a:r>
            <a:endParaRPr lang="en-US" sz="2400" dirty="0">
              <a:solidFill>
                <a:srgbClr val="000000"/>
              </a:solidFill>
            </a:endParaRPr>
          </a:p>
        </p:txBody>
      </p:sp>
    </p:spTree>
    <p:extLst>
      <p:ext uri="{BB962C8B-B14F-4D97-AF65-F5344CB8AC3E}">
        <p14:creationId xmlns:p14="http://schemas.microsoft.com/office/powerpoint/2010/main" val="1815991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7ED58-8AD3-4B1F-BF24-EDB18E89FC2C}"/>
              </a:ext>
            </a:extLst>
          </p:cNvPr>
          <p:cNvSpPr>
            <a:spLocks noGrp="1"/>
          </p:cNvSpPr>
          <p:nvPr>
            <p:ph type="title"/>
          </p:nvPr>
        </p:nvSpPr>
        <p:spPr/>
        <p:txBody>
          <a:bodyPr/>
          <a:lstStyle/>
          <a:p>
            <a:r>
              <a:rPr lang="en-US" dirty="0"/>
              <a:t>Communication Mode</a:t>
            </a:r>
            <a:endParaRPr lang="en-GB" dirty="0"/>
          </a:p>
        </p:txBody>
      </p:sp>
      <p:graphicFrame>
        <p:nvGraphicFramePr>
          <p:cNvPr id="4" name="Content Placeholder 3">
            <a:extLst>
              <a:ext uri="{FF2B5EF4-FFF2-40B4-BE49-F238E27FC236}">
                <a16:creationId xmlns:a16="http://schemas.microsoft.com/office/drawing/2014/main" id="{82D45EF8-7370-4443-BCB2-9CB101E31B2B}"/>
              </a:ext>
            </a:extLst>
          </p:cNvPr>
          <p:cNvGraphicFramePr>
            <a:graphicFrameLocks noGrp="1"/>
          </p:cNvGraphicFramePr>
          <p:nvPr>
            <p:ph idx="1"/>
            <p:extLst>
              <p:ext uri="{D42A27DB-BD31-4B8C-83A1-F6EECF244321}">
                <p14:modId xmlns:p14="http://schemas.microsoft.com/office/powerpoint/2010/main" val="2213264162"/>
              </p:ext>
            </p:extLst>
          </p:nvPr>
        </p:nvGraphicFramePr>
        <p:xfrm>
          <a:off x="283114" y="1985963"/>
          <a:ext cx="11686100" cy="3886200"/>
        </p:xfrm>
        <a:graphic>
          <a:graphicData uri="http://schemas.openxmlformats.org/drawingml/2006/table">
            <a:tbl>
              <a:tblPr/>
              <a:tblGrid>
                <a:gridCol w="2921525">
                  <a:extLst>
                    <a:ext uri="{9D8B030D-6E8A-4147-A177-3AD203B41FA5}">
                      <a16:colId xmlns:a16="http://schemas.microsoft.com/office/drawing/2014/main" val="4109432442"/>
                    </a:ext>
                  </a:extLst>
                </a:gridCol>
                <a:gridCol w="2921525">
                  <a:extLst>
                    <a:ext uri="{9D8B030D-6E8A-4147-A177-3AD203B41FA5}">
                      <a16:colId xmlns:a16="http://schemas.microsoft.com/office/drawing/2014/main" val="3974863518"/>
                    </a:ext>
                  </a:extLst>
                </a:gridCol>
                <a:gridCol w="2921525">
                  <a:extLst>
                    <a:ext uri="{9D8B030D-6E8A-4147-A177-3AD203B41FA5}">
                      <a16:colId xmlns:a16="http://schemas.microsoft.com/office/drawing/2014/main" val="3025724796"/>
                    </a:ext>
                  </a:extLst>
                </a:gridCol>
                <a:gridCol w="2921525">
                  <a:extLst>
                    <a:ext uri="{9D8B030D-6E8A-4147-A177-3AD203B41FA5}">
                      <a16:colId xmlns:a16="http://schemas.microsoft.com/office/drawing/2014/main" val="2337003077"/>
                    </a:ext>
                  </a:extLst>
                </a:gridCol>
              </a:tblGrid>
              <a:tr h="513272">
                <a:tc>
                  <a:txBody>
                    <a:bodyPr/>
                    <a:lstStyle/>
                    <a:p>
                      <a:pPr algn="l"/>
                      <a:r>
                        <a:rPr lang="en-GB" sz="2100" b="0">
                          <a:effectLst/>
                        </a:rPr>
                        <a:t>Basis for Comparison</a:t>
                      </a:r>
                    </a:p>
                  </a:txBody>
                  <a:tcPr marL="91656" marR="91656" marT="91656" marB="91656" anchor="ctr">
                    <a:lnL w="12700" cap="flat" cmpd="sng" algn="ctr">
                      <a:solidFill>
                        <a:srgbClr val="1076F4"/>
                      </a:solidFill>
                      <a:prstDash val="solid"/>
                      <a:round/>
                      <a:headEnd type="none" w="med" len="med"/>
                      <a:tailEnd type="none" w="med" len="med"/>
                    </a:lnL>
                    <a:lnR w="12700" cap="flat" cmpd="sng" algn="ctr">
                      <a:solidFill>
                        <a:srgbClr val="5075F4"/>
                      </a:solidFill>
                      <a:prstDash val="solid"/>
                      <a:round/>
                      <a:headEnd type="none" w="med" len="med"/>
                      <a:tailEnd type="none" w="med" len="med"/>
                    </a:lnR>
                    <a:lnT w="12700" cap="flat" cmpd="sng" algn="ctr">
                      <a:solidFill>
                        <a:srgbClr val="1076F4"/>
                      </a:solidFill>
                      <a:prstDash val="solid"/>
                      <a:round/>
                      <a:headEnd type="none" w="med" len="med"/>
                      <a:tailEnd type="none" w="med" len="med"/>
                    </a:lnT>
                    <a:lnB w="12700" cap="flat" cmpd="sng" algn="ctr">
                      <a:solidFill>
                        <a:srgbClr val="A082F4"/>
                      </a:solidFill>
                      <a:prstDash val="solid"/>
                      <a:round/>
                      <a:headEnd type="none" w="med" len="med"/>
                      <a:tailEnd type="none" w="med" len="med"/>
                    </a:lnB>
                    <a:solidFill>
                      <a:srgbClr val="FFFFFF"/>
                    </a:solidFill>
                  </a:tcPr>
                </a:tc>
                <a:tc>
                  <a:txBody>
                    <a:bodyPr/>
                    <a:lstStyle/>
                    <a:p>
                      <a:pPr algn="l"/>
                      <a:r>
                        <a:rPr lang="en-GB" sz="2100" b="1" dirty="0">
                          <a:effectLst/>
                        </a:rPr>
                        <a:t>Simplex</a:t>
                      </a:r>
                    </a:p>
                  </a:txBody>
                  <a:tcPr marL="91656" marR="91656" marT="91656" marB="91656" anchor="ctr">
                    <a:lnL w="12700" cap="flat" cmpd="sng" algn="ctr">
                      <a:solidFill>
                        <a:srgbClr val="5075F4"/>
                      </a:solidFill>
                      <a:prstDash val="solid"/>
                      <a:round/>
                      <a:headEnd type="none" w="med" len="med"/>
                      <a:tailEnd type="none" w="med" len="med"/>
                    </a:lnL>
                    <a:lnR w="12700" cap="flat" cmpd="sng" algn="ctr">
                      <a:solidFill>
                        <a:srgbClr val="807BF4"/>
                      </a:solidFill>
                      <a:prstDash val="solid"/>
                      <a:round/>
                      <a:headEnd type="none" w="med" len="med"/>
                      <a:tailEnd type="none" w="med" len="med"/>
                    </a:lnR>
                    <a:lnT w="12700" cap="flat" cmpd="sng" algn="ctr">
                      <a:solidFill>
                        <a:srgbClr val="5075F4"/>
                      </a:solidFill>
                      <a:prstDash val="solid"/>
                      <a:round/>
                      <a:headEnd type="none" w="med" len="med"/>
                      <a:tailEnd type="none" w="med" len="med"/>
                    </a:lnT>
                    <a:lnB w="12700" cap="flat" cmpd="sng" algn="ctr">
                      <a:solidFill>
                        <a:srgbClr val="D07FF4"/>
                      </a:solidFill>
                      <a:prstDash val="solid"/>
                      <a:round/>
                      <a:headEnd type="none" w="med" len="med"/>
                      <a:tailEnd type="none" w="med" len="med"/>
                    </a:lnB>
                    <a:solidFill>
                      <a:srgbClr val="FFFFFF"/>
                    </a:solidFill>
                  </a:tcPr>
                </a:tc>
                <a:tc>
                  <a:txBody>
                    <a:bodyPr/>
                    <a:lstStyle/>
                    <a:p>
                      <a:pPr algn="l"/>
                      <a:r>
                        <a:rPr lang="en-GB" sz="2100" b="1" dirty="0">
                          <a:effectLst/>
                        </a:rPr>
                        <a:t>Half Duplex</a:t>
                      </a:r>
                    </a:p>
                  </a:txBody>
                  <a:tcPr marL="91656" marR="91656" marT="91656" marB="91656" anchor="ctr">
                    <a:lnL w="12700" cap="flat" cmpd="sng" algn="ctr">
                      <a:solidFill>
                        <a:srgbClr val="807BF4"/>
                      </a:solidFill>
                      <a:prstDash val="solid"/>
                      <a:round/>
                      <a:headEnd type="none" w="med" len="med"/>
                      <a:tailEnd type="none" w="med" len="med"/>
                    </a:lnL>
                    <a:lnR w="12700" cap="flat" cmpd="sng" algn="ctr">
                      <a:solidFill>
                        <a:srgbClr val="6080F4"/>
                      </a:solidFill>
                      <a:prstDash val="solid"/>
                      <a:round/>
                      <a:headEnd type="none" w="med" len="med"/>
                      <a:tailEnd type="none" w="med" len="med"/>
                    </a:lnR>
                    <a:lnT w="12700" cap="flat" cmpd="sng" algn="ctr">
                      <a:solidFill>
                        <a:srgbClr val="807BF4"/>
                      </a:solidFill>
                      <a:prstDash val="solid"/>
                      <a:round/>
                      <a:headEnd type="none" w="med" len="med"/>
                      <a:tailEnd type="none" w="med" len="med"/>
                    </a:lnT>
                    <a:lnB w="12700" cap="flat" cmpd="sng" algn="ctr">
                      <a:solidFill>
                        <a:srgbClr val="6080F4"/>
                      </a:solidFill>
                      <a:prstDash val="solid"/>
                      <a:round/>
                      <a:headEnd type="none" w="med" len="med"/>
                      <a:tailEnd type="none" w="med" len="med"/>
                    </a:lnB>
                    <a:solidFill>
                      <a:srgbClr val="FFFFFF"/>
                    </a:solidFill>
                  </a:tcPr>
                </a:tc>
                <a:tc>
                  <a:txBody>
                    <a:bodyPr/>
                    <a:lstStyle/>
                    <a:p>
                      <a:pPr algn="l"/>
                      <a:r>
                        <a:rPr lang="en-GB" sz="2100" b="1" dirty="0">
                          <a:effectLst/>
                        </a:rPr>
                        <a:t>Full Duplex</a:t>
                      </a:r>
                    </a:p>
                  </a:txBody>
                  <a:tcPr marL="91656" marR="91656" marT="91656" marB="91656" anchor="ctr">
                    <a:lnL w="12700" cap="flat" cmpd="sng" algn="ctr">
                      <a:solidFill>
                        <a:srgbClr val="6080F4"/>
                      </a:solidFill>
                      <a:prstDash val="solid"/>
                      <a:round/>
                      <a:headEnd type="none" w="med" len="med"/>
                      <a:tailEnd type="none" w="med" len="med"/>
                    </a:lnL>
                    <a:lnR w="9525" cap="flat" cmpd="sng" algn="ctr">
                      <a:solidFill>
                        <a:srgbClr val="6080F4"/>
                      </a:solidFill>
                      <a:prstDash val="solid"/>
                      <a:round/>
                      <a:headEnd type="none" w="med" len="med"/>
                      <a:tailEnd type="none" w="med" len="med"/>
                    </a:lnR>
                    <a:lnT w="12700" cap="flat" cmpd="sng" algn="ctr">
                      <a:solidFill>
                        <a:srgbClr val="6080F4"/>
                      </a:solidFill>
                      <a:prstDash val="solid"/>
                      <a:round/>
                      <a:headEnd type="none" w="med" len="med"/>
                      <a:tailEnd type="none" w="med" len="med"/>
                    </a:lnT>
                    <a:lnB w="12700" cap="flat" cmpd="sng" algn="ctr">
                      <a:solidFill>
                        <a:srgbClr val="E08AF4"/>
                      </a:solidFill>
                      <a:prstDash val="solid"/>
                      <a:round/>
                      <a:headEnd type="none" w="med" len="med"/>
                      <a:tailEnd type="none" w="med" len="med"/>
                    </a:lnB>
                    <a:solidFill>
                      <a:srgbClr val="FFFFFF"/>
                    </a:solidFill>
                  </a:tcPr>
                </a:tc>
                <a:extLst>
                  <a:ext uri="{0D108BD9-81ED-4DB2-BD59-A6C34878D82A}">
                    <a16:rowId xmlns:a16="http://schemas.microsoft.com/office/drawing/2014/main" val="3426077705"/>
                  </a:ext>
                </a:extLst>
              </a:tr>
              <a:tr h="843232">
                <a:tc>
                  <a:txBody>
                    <a:bodyPr/>
                    <a:lstStyle/>
                    <a:p>
                      <a:pPr algn="l"/>
                      <a:r>
                        <a:rPr lang="en-GB" sz="2100" b="0">
                          <a:effectLst/>
                        </a:rPr>
                        <a:t>Direction of Communication</a:t>
                      </a:r>
                    </a:p>
                  </a:txBody>
                  <a:tcPr marL="91656" marR="91656" marT="91656" marB="91656" anchor="ctr">
                    <a:lnL w="12700" cap="flat" cmpd="sng" algn="ctr">
                      <a:solidFill>
                        <a:srgbClr val="A082F4"/>
                      </a:solidFill>
                      <a:prstDash val="solid"/>
                      <a:round/>
                      <a:headEnd type="none" w="med" len="med"/>
                      <a:tailEnd type="none" w="med" len="med"/>
                    </a:lnL>
                    <a:lnR w="12700" cap="flat" cmpd="sng" algn="ctr">
                      <a:solidFill>
                        <a:srgbClr val="D07FF4"/>
                      </a:solidFill>
                      <a:prstDash val="solid"/>
                      <a:round/>
                      <a:headEnd type="none" w="med" len="med"/>
                      <a:tailEnd type="none" w="med" len="med"/>
                    </a:lnR>
                    <a:lnT w="12700" cap="flat" cmpd="sng" algn="ctr">
                      <a:solidFill>
                        <a:srgbClr val="A082F4"/>
                      </a:solidFill>
                      <a:prstDash val="solid"/>
                      <a:round/>
                      <a:headEnd type="none" w="med" len="med"/>
                      <a:tailEnd type="none" w="med" len="med"/>
                    </a:lnT>
                    <a:lnB w="12700" cap="flat" cmpd="sng" algn="ctr">
                      <a:solidFill>
                        <a:srgbClr val="9089F4"/>
                      </a:solidFill>
                      <a:prstDash val="solid"/>
                      <a:round/>
                      <a:headEnd type="none" w="med" len="med"/>
                      <a:tailEnd type="none" w="med" len="med"/>
                    </a:lnB>
                    <a:solidFill>
                      <a:srgbClr val="FFFFFF"/>
                    </a:solidFill>
                  </a:tcPr>
                </a:tc>
                <a:tc>
                  <a:txBody>
                    <a:bodyPr/>
                    <a:lstStyle/>
                    <a:p>
                      <a:pPr algn="l"/>
                      <a:r>
                        <a:rPr lang="en-GB" sz="2100" b="0" dirty="0">
                          <a:effectLst/>
                        </a:rPr>
                        <a:t>Unidirectional</a:t>
                      </a:r>
                    </a:p>
                  </a:txBody>
                  <a:tcPr marL="91656" marR="91656" marT="91656" marB="91656" anchor="ctr">
                    <a:lnL w="12700" cap="flat" cmpd="sng" algn="ctr">
                      <a:solidFill>
                        <a:srgbClr val="D07FF4"/>
                      </a:solidFill>
                      <a:prstDash val="solid"/>
                      <a:round/>
                      <a:headEnd type="none" w="med" len="med"/>
                      <a:tailEnd type="none" w="med" len="med"/>
                    </a:lnL>
                    <a:lnR w="12700" cap="flat" cmpd="sng" algn="ctr">
                      <a:solidFill>
                        <a:srgbClr val="6080F4"/>
                      </a:solidFill>
                      <a:prstDash val="solid"/>
                      <a:round/>
                      <a:headEnd type="none" w="med" len="med"/>
                      <a:tailEnd type="none" w="med" len="med"/>
                    </a:lnR>
                    <a:lnT w="12700" cap="flat" cmpd="sng" algn="ctr">
                      <a:solidFill>
                        <a:srgbClr val="D07FF4"/>
                      </a:solidFill>
                      <a:prstDash val="solid"/>
                      <a:round/>
                      <a:headEnd type="none" w="med" len="med"/>
                      <a:tailEnd type="none" w="med" len="med"/>
                    </a:lnT>
                    <a:lnB w="12700" cap="flat" cmpd="sng" algn="ctr">
                      <a:solidFill>
                        <a:srgbClr val="0095F4"/>
                      </a:solidFill>
                      <a:prstDash val="solid"/>
                      <a:round/>
                      <a:headEnd type="none" w="med" len="med"/>
                      <a:tailEnd type="none" w="med" len="med"/>
                    </a:lnB>
                    <a:solidFill>
                      <a:srgbClr val="FFFFFF"/>
                    </a:solidFill>
                  </a:tcPr>
                </a:tc>
                <a:tc>
                  <a:txBody>
                    <a:bodyPr/>
                    <a:lstStyle/>
                    <a:p>
                      <a:pPr algn="l"/>
                      <a:r>
                        <a:rPr lang="en-US" sz="2100" b="0" dirty="0">
                          <a:effectLst/>
                        </a:rPr>
                        <a:t>Two-directional, one at a time</a:t>
                      </a:r>
                    </a:p>
                  </a:txBody>
                  <a:tcPr marL="91656" marR="91656" marT="91656" marB="91656" anchor="ctr">
                    <a:lnL w="12700" cap="flat" cmpd="sng" algn="ctr">
                      <a:solidFill>
                        <a:srgbClr val="6080F4"/>
                      </a:solidFill>
                      <a:prstDash val="solid"/>
                      <a:round/>
                      <a:headEnd type="none" w="med" len="med"/>
                      <a:tailEnd type="none" w="med" len="med"/>
                    </a:lnL>
                    <a:lnR w="12700" cap="flat" cmpd="sng" algn="ctr">
                      <a:solidFill>
                        <a:srgbClr val="E08AF4"/>
                      </a:solidFill>
                      <a:prstDash val="solid"/>
                      <a:round/>
                      <a:headEnd type="none" w="med" len="med"/>
                      <a:tailEnd type="none" w="med" len="med"/>
                    </a:lnR>
                    <a:lnT w="12700" cap="flat" cmpd="sng" algn="ctr">
                      <a:solidFill>
                        <a:srgbClr val="6080F4"/>
                      </a:solidFill>
                      <a:prstDash val="solid"/>
                      <a:round/>
                      <a:headEnd type="none" w="med" len="med"/>
                      <a:tailEnd type="none" w="med" len="med"/>
                    </a:lnT>
                    <a:lnB w="12700" cap="flat" cmpd="sng" algn="ctr">
                      <a:solidFill>
                        <a:srgbClr val="308CF4"/>
                      </a:solidFill>
                      <a:prstDash val="solid"/>
                      <a:round/>
                      <a:headEnd type="none" w="med" len="med"/>
                      <a:tailEnd type="none" w="med" len="med"/>
                    </a:lnB>
                    <a:solidFill>
                      <a:srgbClr val="FFFFFF"/>
                    </a:solidFill>
                  </a:tcPr>
                </a:tc>
                <a:tc>
                  <a:txBody>
                    <a:bodyPr/>
                    <a:lstStyle/>
                    <a:p>
                      <a:pPr algn="l"/>
                      <a:r>
                        <a:rPr lang="en-GB" sz="2100" b="0">
                          <a:effectLst/>
                        </a:rPr>
                        <a:t>Two-directional, simultaneously</a:t>
                      </a:r>
                    </a:p>
                  </a:txBody>
                  <a:tcPr marL="91656" marR="91656" marT="91656" marB="91656" anchor="ctr">
                    <a:lnL w="12700" cap="flat" cmpd="sng" algn="ctr">
                      <a:solidFill>
                        <a:srgbClr val="E08AF4"/>
                      </a:solidFill>
                      <a:prstDash val="solid"/>
                      <a:round/>
                      <a:headEnd type="none" w="med" len="med"/>
                      <a:tailEnd type="none" w="med" len="med"/>
                    </a:lnL>
                    <a:lnR w="9525" cap="flat" cmpd="sng" algn="ctr">
                      <a:solidFill>
                        <a:srgbClr val="E08AF4"/>
                      </a:solidFill>
                      <a:prstDash val="solid"/>
                      <a:round/>
                      <a:headEnd type="none" w="med" len="med"/>
                      <a:tailEnd type="none" w="med" len="med"/>
                    </a:lnR>
                    <a:lnT w="12700" cap="flat" cmpd="sng" algn="ctr">
                      <a:solidFill>
                        <a:srgbClr val="E08AF4"/>
                      </a:solidFill>
                      <a:prstDash val="solid"/>
                      <a:round/>
                      <a:headEnd type="none" w="med" len="med"/>
                      <a:tailEnd type="none" w="med" len="med"/>
                    </a:lnT>
                    <a:lnB w="12700" cap="flat" cmpd="sng" algn="ctr">
                      <a:solidFill>
                        <a:srgbClr val="D094F4"/>
                      </a:solidFill>
                      <a:prstDash val="solid"/>
                      <a:round/>
                      <a:headEnd type="none" w="med" len="med"/>
                      <a:tailEnd type="none" w="med" len="med"/>
                    </a:lnB>
                    <a:solidFill>
                      <a:srgbClr val="FFFFFF"/>
                    </a:solidFill>
                  </a:tcPr>
                </a:tc>
                <a:extLst>
                  <a:ext uri="{0D108BD9-81ED-4DB2-BD59-A6C34878D82A}">
                    <a16:rowId xmlns:a16="http://schemas.microsoft.com/office/drawing/2014/main" val="3230205942"/>
                  </a:ext>
                </a:extLst>
              </a:tr>
              <a:tr h="1173192">
                <a:tc>
                  <a:txBody>
                    <a:bodyPr/>
                    <a:lstStyle/>
                    <a:p>
                      <a:pPr algn="l"/>
                      <a:r>
                        <a:rPr lang="en-GB" sz="2100" b="0">
                          <a:effectLst/>
                        </a:rPr>
                        <a:t>Send / Receive</a:t>
                      </a:r>
                    </a:p>
                  </a:txBody>
                  <a:tcPr marL="91656" marR="91656" marT="91656" marB="91656" anchor="ctr">
                    <a:lnL w="12700" cap="flat" cmpd="sng" algn="ctr">
                      <a:solidFill>
                        <a:srgbClr val="9089F4"/>
                      </a:solidFill>
                      <a:prstDash val="solid"/>
                      <a:round/>
                      <a:headEnd type="none" w="med" len="med"/>
                      <a:tailEnd type="none" w="med" len="med"/>
                    </a:lnL>
                    <a:lnR w="12700" cap="flat" cmpd="sng" algn="ctr">
                      <a:solidFill>
                        <a:srgbClr val="0095F4"/>
                      </a:solidFill>
                      <a:prstDash val="solid"/>
                      <a:round/>
                      <a:headEnd type="none" w="med" len="med"/>
                      <a:tailEnd type="none" w="med" len="med"/>
                    </a:lnR>
                    <a:lnT w="12700" cap="flat" cmpd="sng" algn="ctr">
                      <a:solidFill>
                        <a:srgbClr val="9089F4"/>
                      </a:solidFill>
                      <a:prstDash val="solid"/>
                      <a:round/>
                      <a:headEnd type="none" w="med" len="med"/>
                      <a:tailEnd type="none" w="med" len="med"/>
                    </a:lnT>
                    <a:lnB w="12700" cap="flat" cmpd="sng" algn="ctr">
                      <a:solidFill>
                        <a:srgbClr val="208DF4"/>
                      </a:solidFill>
                      <a:prstDash val="solid"/>
                      <a:round/>
                      <a:headEnd type="none" w="med" len="med"/>
                      <a:tailEnd type="none" w="med" len="med"/>
                    </a:lnB>
                    <a:solidFill>
                      <a:srgbClr val="FFFFFF"/>
                    </a:solidFill>
                  </a:tcPr>
                </a:tc>
                <a:tc>
                  <a:txBody>
                    <a:bodyPr/>
                    <a:lstStyle/>
                    <a:p>
                      <a:pPr algn="l"/>
                      <a:r>
                        <a:rPr lang="en-US" sz="2100" b="0">
                          <a:effectLst/>
                        </a:rPr>
                        <a:t>Sender can only send data</a:t>
                      </a:r>
                    </a:p>
                  </a:txBody>
                  <a:tcPr marL="91656" marR="91656" marT="91656" marB="91656" anchor="ctr">
                    <a:lnL w="12700" cap="flat" cmpd="sng" algn="ctr">
                      <a:solidFill>
                        <a:srgbClr val="0095F4"/>
                      </a:solidFill>
                      <a:prstDash val="solid"/>
                      <a:round/>
                      <a:headEnd type="none" w="med" len="med"/>
                      <a:tailEnd type="none" w="med" len="med"/>
                    </a:lnL>
                    <a:lnR w="12700" cap="flat" cmpd="sng" algn="ctr">
                      <a:solidFill>
                        <a:srgbClr val="308CF4"/>
                      </a:solidFill>
                      <a:prstDash val="solid"/>
                      <a:round/>
                      <a:headEnd type="none" w="med" len="med"/>
                      <a:tailEnd type="none" w="med" len="med"/>
                    </a:lnR>
                    <a:lnT w="12700" cap="flat" cmpd="sng" algn="ctr">
                      <a:solidFill>
                        <a:srgbClr val="0095F4"/>
                      </a:solidFill>
                      <a:prstDash val="solid"/>
                      <a:round/>
                      <a:headEnd type="none" w="med" len="med"/>
                      <a:tailEnd type="none" w="med" len="med"/>
                    </a:lnT>
                    <a:lnB w="12700" cap="flat" cmpd="sng" algn="ctr">
                      <a:solidFill>
                        <a:srgbClr val="F098F4"/>
                      </a:solidFill>
                      <a:prstDash val="solid"/>
                      <a:round/>
                      <a:headEnd type="none" w="med" len="med"/>
                      <a:tailEnd type="none" w="med" len="med"/>
                    </a:lnB>
                    <a:solidFill>
                      <a:srgbClr val="FFFFFF"/>
                    </a:solidFill>
                  </a:tcPr>
                </a:tc>
                <a:tc>
                  <a:txBody>
                    <a:bodyPr/>
                    <a:lstStyle/>
                    <a:p>
                      <a:pPr algn="l"/>
                      <a:r>
                        <a:rPr lang="en-US" sz="2100" b="0">
                          <a:effectLst/>
                        </a:rPr>
                        <a:t>Sender can send and receive data, but one a time</a:t>
                      </a:r>
                    </a:p>
                  </a:txBody>
                  <a:tcPr marL="91656" marR="91656" marT="91656" marB="91656" anchor="ctr">
                    <a:lnL w="12700" cap="flat" cmpd="sng" algn="ctr">
                      <a:solidFill>
                        <a:srgbClr val="308CF4"/>
                      </a:solidFill>
                      <a:prstDash val="solid"/>
                      <a:round/>
                      <a:headEnd type="none" w="med" len="med"/>
                      <a:tailEnd type="none" w="med" len="med"/>
                    </a:lnL>
                    <a:lnR w="12700" cap="flat" cmpd="sng" algn="ctr">
                      <a:solidFill>
                        <a:srgbClr val="D094F4"/>
                      </a:solidFill>
                      <a:prstDash val="solid"/>
                      <a:round/>
                      <a:headEnd type="none" w="med" len="med"/>
                      <a:tailEnd type="none" w="med" len="med"/>
                    </a:lnR>
                    <a:lnT w="12700" cap="flat" cmpd="sng" algn="ctr">
                      <a:solidFill>
                        <a:srgbClr val="308CF4"/>
                      </a:solidFill>
                      <a:prstDash val="solid"/>
                      <a:round/>
                      <a:headEnd type="none" w="med" len="med"/>
                      <a:tailEnd type="none" w="med" len="med"/>
                    </a:lnT>
                    <a:lnB w="12700" cap="flat" cmpd="sng" algn="ctr">
                      <a:solidFill>
                        <a:srgbClr val="209CF4"/>
                      </a:solidFill>
                      <a:prstDash val="solid"/>
                      <a:round/>
                      <a:headEnd type="none" w="med" len="med"/>
                      <a:tailEnd type="none" w="med" len="med"/>
                    </a:lnB>
                    <a:solidFill>
                      <a:srgbClr val="FFFFFF"/>
                    </a:solidFill>
                  </a:tcPr>
                </a:tc>
                <a:tc>
                  <a:txBody>
                    <a:bodyPr/>
                    <a:lstStyle/>
                    <a:p>
                      <a:pPr algn="l"/>
                      <a:r>
                        <a:rPr lang="en-US" sz="2100" b="0">
                          <a:effectLst/>
                        </a:rPr>
                        <a:t>Sender can send and receive data simultaneously</a:t>
                      </a:r>
                    </a:p>
                  </a:txBody>
                  <a:tcPr marL="91656" marR="91656" marT="91656" marB="91656" anchor="ctr">
                    <a:lnL w="12700" cap="flat" cmpd="sng" algn="ctr">
                      <a:solidFill>
                        <a:srgbClr val="D094F4"/>
                      </a:solidFill>
                      <a:prstDash val="solid"/>
                      <a:round/>
                      <a:headEnd type="none" w="med" len="med"/>
                      <a:tailEnd type="none" w="med" len="med"/>
                    </a:lnL>
                    <a:lnR w="9525" cap="flat" cmpd="sng" algn="ctr">
                      <a:solidFill>
                        <a:srgbClr val="D094F4"/>
                      </a:solidFill>
                      <a:prstDash val="solid"/>
                      <a:round/>
                      <a:headEnd type="none" w="med" len="med"/>
                      <a:tailEnd type="none" w="med" len="med"/>
                    </a:lnR>
                    <a:lnT w="12700" cap="flat" cmpd="sng" algn="ctr">
                      <a:solidFill>
                        <a:srgbClr val="D094F4"/>
                      </a:solidFill>
                      <a:prstDash val="solid"/>
                      <a:round/>
                      <a:headEnd type="none" w="med" len="med"/>
                      <a:tailEnd type="none" w="med" len="med"/>
                    </a:lnT>
                    <a:lnB w="12700" cap="flat" cmpd="sng" algn="ctr">
                      <a:solidFill>
                        <a:srgbClr val="D09DF4"/>
                      </a:solidFill>
                      <a:prstDash val="solid"/>
                      <a:round/>
                      <a:headEnd type="none" w="med" len="med"/>
                      <a:tailEnd type="none" w="med" len="med"/>
                    </a:lnB>
                    <a:solidFill>
                      <a:srgbClr val="FFFFFF"/>
                    </a:solidFill>
                  </a:tcPr>
                </a:tc>
                <a:extLst>
                  <a:ext uri="{0D108BD9-81ED-4DB2-BD59-A6C34878D82A}">
                    <a16:rowId xmlns:a16="http://schemas.microsoft.com/office/drawing/2014/main" val="590243282"/>
                  </a:ext>
                </a:extLst>
              </a:tr>
              <a:tr h="843232">
                <a:tc>
                  <a:txBody>
                    <a:bodyPr/>
                    <a:lstStyle/>
                    <a:p>
                      <a:pPr algn="l"/>
                      <a:r>
                        <a:rPr lang="en-GB" sz="2100" b="0">
                          <a:effectLst/>
                        </a:rPr>
                        <a:t>Performance</a:t>
                      </a:r>
                    </a:p>
                  </a:txBody>
                  <a:tcPr marL="91656" marR="91656" marT="91656" marB="91656" anchor="ctr">
                    <a:lnL w="12700" cap="flat" cmpd="sng" algn="ctr">
                      <a:solidFill>
                        <a:srgbClr val="208DF4"/>
                      </a:solidFill>
                      <a:prstDash val="solid"/>
                      <a:round/>
                      <a:headEnd type="none" w="med" len="med"/>
                      <a:tailEnd type="none" w="med" len="med"/>
                    </a:lnL>
                    <a:lnR w="12700" cap="flat" cmpd="sng" algn="ctr">
                      <a:solidFill>
                        <a:srgbClr val="F098F4"/>
                      </a:solidFill>
                      <a:prstDash val="solid"/>
                      <a:round/>
                      <a:headEnd type="none" w="med" len="med"/>
                      <a:tailEnd type="none" w="med" len="med"/>
                    </a:lnR>
                    <a:lnT w="12700" cap="flat" cmpd="sng" algn="ctr">
                      <a:solidFill>
                        <a:srgbClr val="208DF4"/>
                      </a:solidFill>
                      <a:prstDash val="solid"/>
                      <a:round/>
                      <a:headEnd type="none" w="med" len="med"/>
                      <a:tailEnd type="none" w="med" len="med"/>
                    </a:lnT>
                    <a:lnB w="12700" cap="flat" cmpd="sng" algn="ctr">
                      <a:solidFill>
                        <a:srgbClr val="F09EF4"/>
                      </a:solidFill>
                      <a:prstDash val="solid"/>
                      <a:round/>
                      <a:headEnd type="none" w="med" len="med"/>
                      <a:tailEnd type="none" w="med" len="med"/>
                    </a:lnB>
                    <a:solidFill>
                      <a:srgbClr val="FFFFFF"/>
                    </a:solidFill>
                  </a:tcPr>
                </a:tc>
                <a:tc>
                  <a:txBody>
                    <a:bodyPr/>
                    <a:lstStyle/>
                    <a:p>
                      <a:pPr algn="l"/>
                      <a:r>
                        <a:rPr lang="en-US" sz="2100" b="0">
                          <a:effectLst/>
                        </a:rPr>
                        <a:t>Worst performing mode of transmission</a:t>
                      </a:r>
                    </a:p>
                  </a:txBody>
                  <a:tcPr marL="91656" marR="91656" marT="91656" marB="91656" anchor="ctr">
                    <a:lnL w="12700" cap="flat" cmpd="sng" algn="ctr">
                      <a:solidFill>
                        <a:srgbClr val="F098F4"/>
                      </a:solidFill>
                      <a:prstDash val="solid"/>
                      <a:round/>
                      <a:headEnd type="none" w="med" len="med"/>
                      <a:tailEnd type="none" w="med" len="med"/>
                    </a:lnL>
                    <a:lnR w="12700" cap="flat" cmpd="sng" algn="ctr">
                      <a:solidFill>
                        <a:srgbClr val="209CF4"/>
                      </a:solidFill>
                      <a:prstDash val="solid"/>
                      <a:round/>
                      <a:headEnd type="none" w="med" len="med"/>
                      <a:tailEnd type="none" w="med" len="med"/>
                    </a:lnR>
                    <a:lnT w="12700" cap="flat" cmpd="sng" algn="ctr">
                      <a:solidFill>
                        <a:srgbClr val="F098F4"/>
                      </a:solidFill>
                      <a:prstDash val="solid"/>
                      <a:round/>
                      <a:headEnd type="none" w="med" len="med"/>
                      <a:tailEnd type="none" w="med" len="med"/>
                    </a:lnT>
                    <a:lnB w="12700" cap="flat" cmpd="sng" algn="ctr">
                      <a:solidFill>
                        <a:srgbClr val="B09FF4"/>
                      </a:solidFill>
                      <a:prstDash val="solid"/>
                      <a:round/>
                      <a:headEnd type="none" w="med" len="med"/>
                      <a:tailEnd type="none" w="med" len="med"/>
                    </a:lnB>
                    <a:solidFill>
                      <a:srgbClr val="FFFFFF"/>
                    </a:solidFill>
                  </a:tcPr>
                </a:tc>
                <a:tc>
                  <a:txBody>
                    <a:bodyPr/>
                    <a:lstStyle/>
                    <a:p>
                      <a:pPr algn="l"/>
                      <a:r>
                        <a:rPr lang="en-GB" sz="2100" b="0">
                          <a:effectLst/>
                        </a:rPr>
                        <a:t>Better than Simplex</a:t>
                      </a:r>
                    </a:p>
                  </a:txBody>
                  <a:tcPr marL="91656" marR="91656" marT="91656" marB="91656" anchor="ctr">
                    <a:lnL w="12700" cap="flat" cmpd="sng" algn="ctr">
                      <a:solidFill>
                        <a:srgbClr val="209CF4"/>
                      </a:solidFill>
                      <a:prstDash val="solid"/>
                      <a:round/>
                      <a:headEnd type="none" w="med" len="med"/>
                      <a:tailEnd type="none" w="med" len="med"/>
                    </a:lnL>
                    <a:lnR w="12700" cap="flat" cmpd="sng" algn="ctr">
                      <a:solidFill>
                        <a:srgbClr val="D09DF4"/>
                      </a:solidFill>
                      <a:prstDash val="solid"/>
                      <a:round/>
                      <a:headEnd type="none" w="med" len="med"/>
                      <a:tailEnd type="none" w="med" len="med"/>
                    </a:lnR>
                    <a:lnT w="12700" cap="flat" cmpd="sng" algn="ctr">
                      <a:solidFill>
                        <a:srgbClr val="209CF4"/>
                      </a:solidFill>
                      <a:prstDash val="solid"/>
                      <a:round/>
                      <a:headEnd type="none" w="med" len="med"/>
                      <a:tailEnd type="none" w="med" len="med"/>
                    </a:lnT>
                    <a:lnB w="12700" cap="flat" cmpd="sng" algn="ctr">
                      <a:solidFill>
                        <a:srgbClr val="D09AF4"/>
                      </a:solidFill>
                      <a:prstDash val="solid"/>
                      <a:round/>
                      <a:headEnd type="none" w="med" len="med"/>
                      <a:tailEnd type="none" w="med" len="med"/>
                    </a:lnB>
                    <a:solidFill>
                      <a:srgbClr val="FFFFFF"/>
                    </a:solidFill>
                  </a:tcPr>
                </a:tc>
                <a:tc>
                  <a:txBody>
                    <a:bodyPr/>
                    <a:lstStyle/>
                    <a:p>
                      <a:pPr algn="l"/>
                      <a:r>
                        <a:rPr lang="en-US" sz="2100" b="0">
                          <a:effectLst/>
                        </a:rPr>
                        <a:t>Best performing mode of transmission</a:t>
                      </a:r>
                    </a:p>
                  </a:txBody>
                  <a:tcPr marL="91656" marR="91656" marT="91656" marB="91656" anchor="ctr">
                    <a:lnL w="12700" cap="flat" cmpd="sng" algn="ctr">
                      <a:solidFill>
                        <a:srgbClr val="D09DF4"/>
                      </a:solidFill>
                      <a:prstDash val="solid"/>
                      <a:round/>
                      <a:headEnd type="none" w="med" len="med"/>
                      <a:tailEnd type="none" w="med" len="med"/>
                    </a:lnL>
                    <a:lnR w="9525" cap="flat" cmpd="sng" algn="ctr">
                      <a:solidFill>
                        <a:srgbClr val="D09DF4"/>
                      </a:solidFill>
                      <a:prstDash val="solid"/>
                      <a:round/>
                      <a:headEnd type="none" w="med" len="med"/>
                      <a:tailEnd type="none" w="med" len="med"/>
                    </a:lnR>
                    <a:lnT w="12700" cap="flat" cmpd="sng" algn="ctr">
                      <a:solidFill>
                        <a:srgbClr val="D09DF4"/>
                      </a:solidFill>
                      <a:prstDash val="solid"/>
                      <a:round/>
                      <a:headEnd type="none" w="med" len="med"/>
                      <a:tailEnd type="none" w="med" len="med"/>
                    </a:lnT>
                    <a:lnB w="12700" cap="flat" cmpd="sng" algn="ctr">
                      <a:solidFill>
                        <a:srgbClr val="D0ACF4"/>
                      </a:solidFill>
                      <a:prstDash val="solid"/>
                      <a:round/>
                      <a:headEnd type="none" w="med" len="med"/>
                      <a:tailEnd type="none" w="med" len="med"/>
                    </a:lnB>
                    <a:solidFill>
                      <a:srgbClr val="FFFFFF"/>
                    </a:solidFill>
                  </a:tcPr>
                </a:tc>
                <a:extLst>
                  <a:ext uri="{0D108BD9-81ED-4DB2-BD59-A6C34878D82A}">
                    <a16:rowId xmlns:a16="http://schemas.microsoft.com/office/drawing/2014/main" val="2322442442"/>
                  </a:ext>
                </a:extLst>
              </a:tr>
              <a:tr h="513272">
                <a:tc>
                  <a:txBody>
                    <a:bodyPr/>
                    <a:lstStyle/>
                    <a:p>
                      <a:pPr algn="l"/>
                      <a:r>
                        <a:rPr lang="en-GB" sz="2100" b="0">
                          <a:effectLst/>
                        </a:rPr>
                        <a:t>Example</a:t>
                      </a:r>
                    </a:p>
                  </a:txBody>
                  <a:tcPr marL="91656" marR="91656" marT="91656" marB="91656" anchor="ctr">
                    <a:lnL w="12700" cap="flat" cmpd="sng" algn="ctr">
                      <a:solidFill>
                        <a:srgbClr val="F09EF4"/>
                      </a:solidFill>
                      <a:prstDash val="solid"/>
                      <a:round/>
                      <a:headEnd type="none" w="med" len="med"/>
                      <a:tailEnd type="none" w="med" len="med"/>
                    </a:lnL>
                    <a:lnR w="12700" cap="flat" cmpd="sng" algn="ctr">
                      <a:solidFill>
                        <a:srgbClr val="B09FF4"/>
                      </a:solidFill>
                      <a:prstDash val="solid"/>
                      <a:round/>
                      <a:headEnd type="none" w="med" len="med"/>
                      <a:tailEnd type="none" w="med" len="med"/>
                    </a:lnR>
                    <a:lnT w="12700" cap="flat" cmpd="sng" algn="ctr">
                      <a:solidFill>
                        <a:srgbClr val="F09EF4"/>
                      </a:solidFill>
                      <a:prstDash val="solid"/>
                      <a:round/>
                      <a:headEnd type="none" w="med" len="med"/>
                      <a:tailEnd type="none" w="med" len="med"/>
                    </a:lnT>
                    <a:lnB w="9525" cap="flat" cmpd="sng" algn="ctr">
                      <a:solidFill>
                        <a:srgbClr val="F09EF4"/>
                      </a:solidFill>
                      <a:prstDash val="solid"/>
                      <a:round/>
                      <a:headEnd type="none" w="med" len="med"/>
                      <a:tailEnd type="none" w="med" len="med"/>
                    </a:lnB>
                    <a:solidFill>
                      <a:srgbClr val="FFFFFF"/>
                    </a:solidFill>
                  </a:tcPr>
                </a:tc>
                <a:tc>
                  <a:txBody>
                    <a:bodyPr/>
                    <a:lstStyle/>
                    <a:p>
                      <a:pPr algn="l"/>
                      <a:r>
                        <a:rPr lang="en-GB" sz="2100" b="0">
                          <a:effectLst/>
                        </a:rPr>
                        <a:t>Keyboard and monitor</a:t>
                      </a:r>
                    </a:p>
                  </a:txBody>
                  <a:tcPr marL="91656" marR="91656" marT="91656" marB="91656" anchor="ctr">
                    <a:lnL w="12700" cap="flat" cmpd="sng" algn="ctr">
                      <a:solidFill>
                        <a:srgbClr val="B09FF4"/>
                      </a:solidFill>
                      <a:prstDash val="solid"/>
                      <a:round/>
                      <a:headEnd type="none" w="med" len="med"/>
                      <a:tailEnd type="none" w="med" len="med"/>
                    </a:lnL>
                    <a:lnR w="12700" cap="flat" cmpd="sng" algn="ctr">
                      <a:solidFill>
                        <a:srgbClr val="D09AF4"/>
                      </a:solidFill>
                      <a:prstDash val="solid"/>
                      <a:round/>
                      <a:headEnd type="none" w="med" len="med"/>
                      <a:tailEnd type="none" w="med" len="med"/>
                    </a:lnR>
                    <a:lnT w="12700" cap="flat" cmpd="sng" algn="ctr">
                      <a:solidFill>
                        <a:srgbClr val="B09FF4"/>
                      </a:solidFill>
                      <a:prstDash val="solid"/>
                      <a:round/>
                      <a:headEnd type="none" w="med" len="med"/>
                      <a:tailEnd type="none" w="med" len="med"/>
                    </a:lnT>
                    <a:lnB w="9525" cap="flat" cmpd="sng" algn="ctr">
                      <a:solidFill>
                        <a:srgbClr val="B09FF4"/>
                      </a:solidFill>
                      <a:prstDash val="solid"/>
                      <a:round/>
                      <a:headEnd type="none" w="med" len="med"/>
                      <a:tailEnd type="none" w="med" len="med"/>
                    </a:lnB>
                    <a:solidFill>
                      <a:srgbClr val="FFFFFF"/>
                    </a:solidFill>
                  </a:tcPr>
                </a:tc>
                <a:tc>
                  <a:txBody>
                    <a:bodyPr/>
                    <a:lstStyle/>
                    <a:p>
                      <a:pPr algn="l"/>
                      <a:r>
                        <a:rPr lang="en-GB" sz="2100" b="0">
                          <a:effectLst/>
                        </a:rPr>
                        <a:t>Walkie-talkie</a:t>
                      </a:r>
                    </a:p>
                  </a:txBody>
                  <a:tcPr marL="91656" marR="91656" marT="91656" marB="91656" anchor="ctr">
                    <a:lnL w="12700" cap="flat" cmpd="sng" algn="ctr">
                      <a:solidFill>
                        <a:srgbClr val="D09AF4"/>
                      </a:solidFill>
                      <a:prstDash val="solid"/>
                      <a:round/>
                      <a:headEnd type="none" w="med" len="med"/>
                      <a:tailEnd type="none" w="med" len="med"/>
                    </a:lnL>
                    <a:lnR w="12700" cap="flat" cmpd="sng" algn="ctr">
                      <a:solidFill>
                        <a:srgbClr val="D0ACF4"/>
                      </a:solidFill>
                      <a:prstDash val="solid"/>
                      <a:round/>
                      <a:headEnd type="none" w="med" len="med"/>
                      <a:tailEnd type="none" w="med" len="med"/>
                    </a:lnR>
                    <a:lnT w="12700" cap="flat" cmpd="sng" algn="ctr">
                      <a:solidFill>
                        <a:srgbClr val="D09AF4"/>
                      </a:solidFill>
                      <a:prstDash val="solid"/>
                      <a:round/>
                      <a:headEnd type="none" w="med" len="med"/>
                      <a:tailEnd type="none" w="med" len="med"/>
                    </a:lnT>
                    <a:lnB w="9525" cap="flat" cmpd="sng" algn="ctr">
                      <a:solidFill>
                        <a:srgbClr val="D09AF4"/>
                      </a:solidFill>
                      <a:prstDash val="solid"/>
                      <a:round/>
                      <a:headEnd type="none" w="med" len="med"/>
                      <a:tailEnd type="none" w="med" len="med"/>
                    </a:lnB>
                    <a:solidFill>
                      <a:srgbClr val="FFFFFF"/>
                    </a:solidFill>
                  </a:tcPr>
                </a:tc>
                <a:tc>
                  <a:txBody>
                    <a:bodyPr/>
                    <a:lstStyle/>
                    <a:p>
                      <a:pPr algn="l"/>
                      <a:r>
                        <a:rPr lang="en-GB" sz="2100" b="0" dirty="0">
                          <a:effectLst/>
                        </a:rPr>
                        <a:t>Telephone</a:t>
                      </a:r>
                    </a:p>
                  </a:txBody>
                  <a:tcPr marL="91656" marR="91656" marT="91656" marB="91656" anchor="ctr">
                    <a:lnL w="12700" cap="flat" cmpd="sng" algn="ctr">
                      <a:solidFill>
                        <a:srgbClr val="D0ACF4"/>
                      </a:solidFill>
                      <a:prstDash val="solid"/>
                      <a:round/>
                      <a:headEnd type="none" w="med" len="med"/>
                      <a:tailEnd type="none" w="med" len="med"/>
                    </a:lnL>
                    <a:lnR w="9525" cap="flat" cmpd="sng" algn="ctr">
                      <a:solidFill>
                        <a:srgbClr val="D0ACF4"/>
                      </a:solidFill>
                      <a:prstDash val="solid"/>
                      <a:round/>
                      <a:headEnd type="none" w="med" len="med"/>
                      <a:tailEnd type="none" w="med" len="med"/>
                    </a:lnR>
                    <a:lnT w="12700" cap="flat" cmpd="sng" algn="ctr">
                      <a:solidFill>
                        <a:srgbClr val="D0ACF4"/>
                      </a:solidFill>
                      <a:prstDash val="solid"/>
                      <a:round/>
                      <a:headEnd type="none" w="med" len="med"/>
                      <a:tailEnd type="none" w="med" len="med"/>
                    </a:lnT>
                    <a:lnB w="9525" cap="flat" cmpd="sng" algn="ctr">
                      <a:solidFill>
                        <a:srgbClr val="D0ACF4"/>
                      </a:solidFill>
                      <a:prstDash val="solid"/>
                      <a:round/>
                      <a:headEnd type="none" w="med" len="med"/>
                      <a:tailEnd type="none" w="med" len="med"/>
                    </a:lnB>
                    <a:solidFill>
                      <a:srgbClr val="FFFFFF"/>
                    </a:solidFill>
                  </a:tcPr>
                </a:tc>
                <a:extLst>
                  <a:ext uri="{0D108BD9-81ED-4DB2-BD59-A6C34878D82A}">
                    <a16:rowId xmlns:a16="http://schemas.microsoft.com/office/drawing/2014/main" val="3927320215"/>
                  </a:ext>
                </a:extLst>
              </a:tr>
            </a:tbl>
          </a:graphicData>
        </a:graphic>
      </p:graphicFrame>
    </p:spTree>
    <p:extLst>
      <p:ext uri="{BB962C8B-B14F-4D97-AF65-F5344CB8AC3E}">
        <p14:creationId xmlns:p14="http://schemas.microsoft.com/office/powerpoint/2010/main" val="3564406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6FD4-EB5A-46CA-9E8F-261DEBFFA9C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A54AC00-536B-48C3-90A4-EDD41A7819CA}"/>
              </a:ext>
            </a:extLst>
          </p:cNvPr>
          <p:cNvSpPr>
            <a:spLocks noGrp="1"/>
          </p:cNvSpPr>
          <p:nvPr>
            <p:ph idx="1"/>
          </p:nvPr>
        </p:nvSpPr>
        <p:spPr/>
        <p:txBody>
          <a:bodyPr/>
          <a:lstStyle/>
          <a:p>
            <a:endParaRPr lang="en-GB" dirty="0"/>
          </a:p>
        </p:txBody>
      </p:sp>
      <p:pic>
        <p:nvPicPr>
          <p:cNvPr id="2062" name="Picture 14">
            <a:extLst>
              <a:ext uri="{FF2B5EF4-FFF2-40B4-BE49-F238E27FC236}">
                <a16:creationId xmlns:a16="http://schemas.microsoft.com/office/drawing/2014/main" id="{290AC068-4367-4573-8886-D90451167C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639" y="152133"/>
            <a:ext cx="10100722" cy="6073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570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6F4A-BE66-4E27-982B-F758D6A3B41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077F535-9356-457D-9AE9-C06DC5B209C2}"/>
              </a:ext>
            </a:extLst>
          </p:cNvPr>
          <p:cNvSpPr>
            <a:spLocks noGrp="1"/>
          </p:cNvSpPr>
          <p:nvPr>
            <p:ph idx="1"/>
          </p:nvPr>
        </p:nvSpPr>
        <p:spPr/>
        <p:txBody>
          <a:bodyPr/>
          <a:lstStyle/>
          <a:p>
            <a:endParaRPr lang="en-GB"/>
          </a:p>
        </p:txBody>
      </p:sp>
      <p:pic>
        <p:nvPicPr>
          <p:cNvPr id="3074" name="Picture 2" descr="Image">
            <a:extLst>
              <a:ext uri="{FF2B5EF4-FFF2-40B4-BE49-F238E27FC236}">
                <a16:creationId xmlns:a16="http://schemas.microsoft.com/office/drawing/2014/main" id="{AB6E2940-EC9A-4588-B087-0F3E18A0D7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373" y="1225408"/>
            <a:ext cx="11591253" cy="4407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428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771B7-10BD-4903-AACA-F870E0CC39CB}"/>
              </a:ext>
            </a:extLst>
          </p:cNvPr>
          <p:cNvSpPr>
            <a:spLocks noGrp="1"/>
          </p:cNvSpPr>
          <p:nvPr>
            <p:ph type="title"/>
          </p:nvPr>
        </p:nvSpPr>
        <p:spPr/>
        <p:txBody>
          <a:bodyPr/>
          <a:lstStyle/>
          <a:p>
            <a:r>
              <a:rPr lang="en-US" dirty="0"/>
              <a:t>Network Protocols</a:t>
            </a:r>
            <a:endParaRPr lang="en-GB" dirty="0"/>
          </a:p>
        </p:txBody>
      </p:sp>
      <p:sp>
        <p:nvSpPr>
          <p:cNvPr id="3" name="Content Placeholder 2">
            <a:extLst>
              <a:ext uri="{FF2B5EF4-FFF2-40B4-BE49-F238E27FC236}">
                <a16:creationId xmlns:a16="http://schemas.microsoft.com/office/drawing/2014/main" id="{2CC1C4DB-78F7-462F-A7E6-506F0EF6D7D1}"/>
              </a:ext>
            </a:extLst>
          </p:cNvPr>
          <p:cNvSpPr>
            <a:spLocks noGrp="1"/>
          </p:cNvSpPr>
          <p:nvPr>
            <p:ph idx="1"/>
          </p:nvPr>
        </p:nvSpPr>
        <p:spPr/>
        <p:txBody>
          <a:bodyPr>
            <a:normAutofit/>
          </a:bodyPr>
          <a:lstStyle/>
          <a:p>
            <a:pPr marL="0" indent="0">
              <a:buNone/>
            </a:pPr>
            <a:r>
              <a:rPr lang="en-US" dirty="0"/>
              <a:t>Each layer has a duty, supporting the needs of the layer directly above it. Typically that duty includes</a:t>
            </a:r>
          </a:p>
          <a:p>
            <a:pPr>
              <a:buFont typeface="Courier New" panose="02070309020205020404" pitchFamily="49" charset="0"/>
              <a:buChar char="o"/>
            </a:pPr>
            <a:r>
              <a:rPr lang="en-US" dirty="0"/>
              <a:t>Accepting a block of data to transmit from a higher layer</a:t>
            </a:r>
          </a:p>
          <a:p>
            <a:pPr>
              <a:buFont typeface="Courier New" panose="02070309020205020404" pitchFamily="49" charset="0"/>
              <a:buChar char="o"/>
            </a:pPr>
            <a:r>
              <a:rPr lang="en-US" dirty="0"/>
              <a:t>Packaging the data up with a layer header and sometimes a footer</a:t>
            </a:r>
          </a:p>
          <a:p>
            <a:pPr>
              <a:buFont typeface="Courier New" panose="02070309020205020404" pitchFamily="49" charset="0"/>
              <a:buChar char="o"/>
            </a:pPr>
            <a:r>
              <a:rPr lang="en-US" dirty="0"/>
              <a:t>Forwarding the data to a lower layer for further transmission</a:t>
            </a:r>
          </a:p>
          <a:p>
            <a:pPr>
              <a:buFont typeface="Courier New" panose="02070309020205020404" pitchFamily="49" charset="0"/>
              <a:buChar char="o"/>
            </a:pPr>
            <a:r>
              <a:rPr lang="en-US" dirty="0"/>
              <a:t>Receiving transmitted data from a lower layer</a:t>
            </a:r>
          </a:p>
          <a:p>
            <a:pPr>
              <a:buFont typeface="Courier New" panose="02070309020205020404" pitchFamily="49" charset="0"/>
              <a:buChar char="o"/>
            </a:pPr>
            <a:r>
              <a:rPr lang="en-US" dirty="0"/>
              <a:t>Unpackaging transmitted data by removing the header</a:t>
            </a:r>
          </a:p>
          <a:p>
            <a:pPr>
              <a:buFont typeface="Courier New" panose="02070309020205020404" pitchFamily="49" charset="0"/>
              <a:buChar char="o"/>
            </a:pPr>
            <a:r>
              <a:rPr lang="en-US" dirty="0"/>
              <a:t>Forwarding transmitted data to a higher layer for further processing</a:t>
            </a:r>
            <a:endParaRPr lang="en-GB" dirty="0"/>
          </a:p>
        </p:txBody>
      </p:sp>
    </p:spTree>
    <p:extLst>
      <p:ext uri="{BB962C8B-B14F-4D97-AF65-F5344CB8AC3E}">
        <p14:creationId xmlns:p14="http://schemas.microsoft.com/office/powerpoint/2010/main" val="393430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9A35-BDB5-4745-969D-19AE319EB941}"/>
              </a:ext>
            </a:extLst>
          </p:cNvPr>
          <p:cNvSpPr>
            <a:spLocks noGrp="1"/>
          </p:cNvSpPr>
          <p:nvPr>
            <p:ph type="title"/>
          </p:nvPr>
        </p:nvSpPr>
        <p:spPr/>
        <p:txBody>
          <a:bodyPr/>
          <a:lstStyle/>
          <a:p>
            <a:r>
              <a:rPr lang="en-US" dirty="0"/>
              <a:t>Networking Layers</a:t>
            </a:r>
            <a:endParaRPr lang="en-GB" dirty="0"/>
          </a:p>
        </p:txBody>
      </p:sp>
      <p:sp>
        <p:nvSpPr>
          <p:cNvPr id="3" name="Content Placeholder 2">
            <a:extLst>
              <a:ext uri="{FF2B5EF4-FFF2-40B4-BE49-F238E27FC236}">
                <a16:creationId xmlns:a16="http://schemas.microsoft.com/office/drawing/2014/main" id="{CB408E99-5546-4F24-AA4D-E8D81C997EDF}"/>
              </a:ext>
            </a:extLst>
          </p:cNvPr>
          <p:cNvSpPr>
            <a:spLocks noGrp="1"/>
          </p:cNvSpPr>
          <p:nvPr>
            <p:ph idx="1"/>
          </p:nvPr>
        </p:nvSpPr>
        <p:spPr/>
        <p:txBody>
          <a:bodyPr/>
          <a:lstStyle/>
          <a:p>
            <a:pPr marL="357188" indent="-357188">
              <a:buFont typeface="Courier New" panose="02070309020205020404" pitchFamily="49" charset="0"/>
              <a:buChar char="o"/>
            </a:pPr>
            <a:r>
              <a:rPr lang="en-US" b="1" dirty="0"/>
              <a:t>Physical Layer: </a:t>
            </a:r>
            <a:r>
              <a:rPr lang="en-US" b="0" i="0" dirty="0">
                <a:solidFill>
                  <a:srgbClr val="3D3B49"/>
                </a:solidFill>
                <a:effectLst/>
              </a:rPr>
              <a:t>to provide a physical connection between networked computers, or hosts. A physical medium is necessary for the transmission of information.</a:t>
            </a:r>
            <a:endParaRPr lang="en-GB" b="0" i="0" dirty="0">
              <a:solidFill>
                <a:srgbClr val="3D3B49"/>
              </a:solidFill>
              <a:effectLst/>
            </a:endParaRPr>
          </a:p>
          <a:p>
            <a:pPr marL="357188" indent="-357188">
              <a:buFont typeface="Courier New" panose="02070309020205020404" pitchFamily="49" charset="0"/>
              <a:buChar char="o"/>
            </a:pPr>
            <a:r>
              <a:rPr lang="en-GB" b="1" i="0" dirty="0">
                <a:solidFill>
                  <a:srgbClr val="3D3B49"/>
                </a:solidFill>
                <a:effectLst/>
              </a:rPr>
              <a:t>Link Layer:</a:t>
            </a:r>
            <a:r>
              <a:rPr lang="en-GB" i="0" dirty="0">
                <a:solidFill>
                  <a:srgbClr val="3D3B49"/>
                </a:solidFill>
                <a:effectLst/>
              </a:rPr>
              <a:t> </a:t>
            </a:r>
            <a:r>
              <a:rPr lang="en-US" b="0" i="0" dirty="0">
                <a:solidFill>
                  <a:srgbClr val="3D3B49"/>
                </a:solidFill>
                <a:effectLst/>
              </a:rPr>
              <a:t>to provide a method of communication between physically connected hosts which a source host can package up information and transmit it through the physical layer, such that the intended destination host has a sporting chance of receiving the package and extracting the desired information.</a:t>
            </a:r>
            <a:endParaRPr lang="en-US" b="1" i="0" dirty="0">
              <a:solidFill>
                <a:srgbClr val="3D3B49"/>
              </a:solidFill>
              <a:effectLst/>
            </a:endParaRPr>
          </a:p>
        </p:txBody>
      </p:sp>
      <p:pic>
        <p:nvPicPr>
          <p:cNvPr id="5122" name="Picture 2" descr="Image">
            <a:extLst>
              <a:ext uri="{FF2B5EF4-FFF2-40B4-BE49-F238E27FC236}">
                <a16:creationId xmlns:a16="http://schemas.microsoft.com/office/drawing/2014/main" id="{E690687C-CD0A-41EE-B451-529B6DCB0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518" y="3728827"/>
            <a:ext cx="6872964" cy="3000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15462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1028</TotalTime>
  <Words>6617</Words>
  <Application>Microsoft Office PowerPoint</Application>
  <PresentationFormat>Widescreen</PresentationFormat>
  <Paragraphs>247</Paragraphs>
  <Slides>27</Slides>
  <Notes>17</Notes>
  <HiddenSlides>0</HiddenSlides>
  <MMClips>4</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-apple-system</vt:lpstr>
      <vt:lpstr>Arial</vt:lpstr>
      <vt:lpstr>Calibri</vt:lpstr>
      <vt:lpstr>Calibri Light</vt:lpstr>
      <vt:lpstr>Courier New</vt:lpstr>
      <vt:lpstr>IBM Plex Sans</vt:lpstr>
      <vt:lpstr>inherit</vt:lpstr>
      <vt:lpstr>Lora</vt:lpstr>
      <vt:lpstr>Noto serif</vt:lpstr>
      <vt:lpstr>Open Sans</vt:lpstr>
      <vt:lpstr>Roboto</vt:lpstr>
      <vt:lpstr>Tahoma</vt:lpstr>
      <vt:lpstr>Retrospect</vt:lpstr>
      <vt:lpstr>Network Games Programming</vt:lpstr>
      <vt:lpstr>ARPANET</vt:lpstr>
      <vt:lpstr>ARPANET </vt:lpstr>
      <vt:lpstr>ARPANET PROTOCOLS</vt:lpstr>
      <vt:lpstr>Communication Mode</vt:lpstr>
      <vt:lpstr>PowerPoint Presentation</vt:lpstr>
      <vt:lpstr>PowerPoint Presentation</vt:lpstr>
      <vt:lpstr>Network Protocols</vt:lpstr>
      <vt:lpstr>Networking Layers</vt:lpstr>
      <vt:lpstr>Networking Layers</vt:lpstr>
      <vt:lpstr>Networking Layers</vt:lpstr>
      <vt:lpstr>Networking Layers</vt:lpstr>
      <vt:lpstr>Networking Layers</vt:lpstr>
      <vt:lpstr>Networking Layers – Sockets Programming</vt:lpstr>
      <vt:lpstr>Networking Layers</vt:lpstr>
      <vt:lpstr>Networking Layers</vt:lpstr>
      <vt:lpstr>Networking Layers - TCP</vt:lpstr>
      <vt:lpstr>Sockets UDP and TCP</vt:lpstr>
      <vt:lpstr>Socket API</vt:lpstr>
      <vt:lpstr>PowerPoint Presentation</vt:lpstr>
      <vt:lpstr>WebSocket</vt:lpstr>
      <vt:lpstr>Networking Layers</vt:lpstr>
      <vt:lpstr>Networking Layers </vt:lpstr>
      <vt:lpstr>Networking Layer </vt:lpstr>
      <vt:lpstr>Networking Layer </vt:lpstr>
      <vt:lpstr>References</vt:lpstr>
      <vt:lpstr>References - Others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Mario Soflano</dc:creator>
  <cp:lastModifiedBy>Mario Soflano</cp:lastModifiedBy>
  <cp:revision>116</cp:revision>
  <dcterms:created xsi:type="dcterms:W3CDTF">2021-09-20T00:10:01Z</dcterms:created>
  <dcterms:modified xsi:type="dcterms:W3CDTF">2021-10-18T15:36:48Z</dcterms:modified>
</cp:coreProperties>
</file>