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60" r:id="rId5"/>
    <p:sldId id="261" r:id="rId6"/>
    <p:sldId id="259" r:id="rId7"/>
    <p:sldId id="262" r:id="rId8"/>
    <p:sldId id="264" r:id="rId9"/>
    <p:sldId id="265" r:id="rId10"/>
    <p:sldId id="263" r:id="rId11"/>
    <p:sldId id="269"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407531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254044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3905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254689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5829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3018619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3112501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47776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46295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70425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361051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1408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81213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3135991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56911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2FB6A0-923D-4091-A6A2-B64646B43E76}" type="datetimeFigureOut">
              <a:rPr lang="en-GB" smtClean="0"/>
              <a:t>21/12/2018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9B62C18-AB46-4372-8B68-CFEF0B929722}" type="slidenum">
              <a:rPr lang="en-GB" smtClean="0"/>
              <a:t>‹#›</a:t>
            </a:fld>
            <a:endParaRPr lang="en-GB" dirty="0"/>
          </a:p>
        </p:txBody>
      </p:sp>
    </p:spTree>
    <p:extLst>
      <p:ext uri="{BB962C8B-B14F-4D97-AF65-F5344CB8AC3E}">
        <p14:creationId xmlns:p14="http://schemas.microsoft.com/office/powerpoint/2010/main" val="20254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2FB6A0-923D-4091-A6A2-B64646B43E76}" type="datetimeFigureOut">
              <a:rPr lang="en-GB" smtClean="0"/>
              <a:t>21/12/2018</a:t>
            </a:fld>
            <a:endParaRPr lang="en-GB"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B62C18-AB46-4372-8B68-CFEF0B929722}" type="slidenum">
              <a:rPr lang="en-GB" smtClean="0"/>
              <a:t>‹#›</a:t>
            </a:fld>
            <a:endParaRPr lang="en-GB" dirty="0"/>
          </a:p>
        </p:txBody>
      </p:sp>
    </p:spTree>
    <p:extLst>
      <p:ext uri="{BB962C8B-B14F-4D97-AF65-F5344CB8AC3E}">
        <p14:creationId xmlns:p14="http://schemas.microsoft.com/office/powerpoint/2010/main" val="265450704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AB24-8BEC-41AA-A4FB-BC086C1223E6}"/>
              </a:ext>
            </a:extLst>
          </p:cNvPr>
          <p:cNvSpPr>
            <a:spLocks noGrp="1"/>
          </p:cNvSpPr>
          <p:nvPr>
            <p:ph type="ctrTitle"/>
          </p:nvPr>
        </p:nvSpPr>
        <p:spPr/>
        <p:txBody>
          <a:bodyPr/>
          <a:lstStyle/>
          <a:p>
            <a:r>
              <a:rPr lang="en-GB" dirty="0"/>
              <a:t>Flash For Computer Games</a:t>
            </a:r>
          </a:p>
        </p:txBody>
      </p:sp>
      <p:sp>
        <p:nvSpPr>
          <p:cNvPr id="3" name="Subtitle 2">
            <a:extLst>
              <a:ext uri="{FF2B5EF4-FFF2-40B4-BE49-F238E27FC236}">
                <a16:creationId xmlns:a16="http://schemas.microsoft.com/office/drawing/2014/main" id="{874DE793-63F6-428D-822F-CD306546DD4B}"/>
              </a:ext>
            </a:extLst>
          </p:cNvPr>
          <p:cNvSpPr>
            <a:spLocks noGrp="1"/>
          </p:cNvSpPr>
          <p:nvPr>
            <p:ph type="subTitle" idx="1"/>
          </p:nvPr>
        </p:nvSpPr>
        <p:spPr/>
        <p:txBody>
          <a:bodyPr/>
          <a:lstStyle/>
          <a:p>
            <a:r>
              <a:rPr lang="en-GB" dirty="0"/>
              <a:t>By Lewis Hawkins</a:t>
            </a:r>
          </a:p>
        </p:txBody>
      </p:sp>
    </p:spTree>
    <p:extLst>
      <p:ext uri="{BB962C8B-B14F-4D97-AF65-F5344CB8AC3E}">
        <p14:creationId xmlns:p14="http://schemas.microsoft.com/office/powerpoint/2010/main" val="19002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9553-1B2C-479D-A5AF-C275538259CA}"/>
              </a:ext>
            </a:extLst>
          </p:cNvPr>
          <p:cNvSpPr>
            <a:spLocks noGrp="1"/>
          </p:cNvSpPr>
          <p:nvPr>
            <p:ph type="title"/>
          </p:nvPr>
        </p:nvSpPr>
        <p:spPr>
          <a:xfrm>
            <a:off x="5536734" y="609600"/>
            <a:ext cx="3737268" cy="1320800"/>
          </a:xfrm>
        </p:spPr>
        <p:txBody>
          <a:bodyPr>
            <a:normAutofit/>
          </a:bodyPr>
          <a:lstStyle/>
          <a:p>
            <a:r>
              <a:rPr lang="en-GB" dirty="0"/>
              <a:t>Story</a:t>
            </a:r>
          </a:p>
        </p:txBody>
      </p:sp>
      <p:sp>
        <p:nvSpPr>
          <p:cNvPr id="3" name="Content Placeholder 2">
            <a:extLst>
              <a:ext uri="{FF2B5EF4-FFF2-40B4-BE49-F238E27FC236}">
                <a16:creationId xmlns:a16="http://schemas.microsoft.com/office/drawing/2014/main" id="{089DCF81-3D44-4791-8DB2-4D70C91601B1}"/>
              </a:ext>
            </a:extLst>
          </p:cNvPr>
          <p:cNvSpPr>
            <a:spLocks noGrp="1"/>
          </p:cNvSpPr>
          <p:nvPr>
            <p:ph idx="1"/>
          </p:nvPr>
        </p:nvSpPr>
        <p:spPr>
          <a:xfrm>
            <a:off x="5209563" y="2160589"/>
            <a:ext cx="4064439" cy="3880773"/>
          </a:xfrm>
        </p:spPr>
        <p:txBody>
          <a:bodyPr>
            <a:normAutofit/>
          </a:bodyPr>
          <a:lstStyle/>
          <a:p>
            <a:r>
              <a:rPr lang="en-GB" dirty="0"/>
              <a:t>A games story is important to keeping players entertained. </a:t>
            </a:r>
          </a:p>
          <a:p>
            <a:r>
              <a:rPr lang="en-GB" dirty="0"/>
              <a:t>It doesn’t have to be long and in depth like God of War, it can be short and only serve to add meaning to the gameplay like Mario.</a:t>
            </a:r>
          </a:p>
          <a:p>
            <a:r>
              <a:rPr lang="en-GB" dirty="0">
                <a:solidFill>
                  <a:srgbClr val="FF0000"/>
                </a:solidFill>
              </a:rPr>
              <a:t>Mario’s story is simply save the princess and defeat Bowser   </a:t>
            </a:r>
          </a:p>
          <a:p>
            <a:endParaRPr lang="en-GB" dirty="0"/>
          </a:p>
          <a:p>
            <a:endParaRPr lang="en-GB" dirty="0"/>
          </a:p>
        </p:txBody>
      </p:sp>
      <p:pic>
        <p:nvPicPr>
          <p:cNvPr id="5122" name="Picture 2" descr="Related image">
            <a:extLst>
              <a:ext uri="{FF2B5EF4-FFF2-40B4-BE49-F238E27FC236}">
                <a16:creationId xmlns:a16="http://schemas.microsoft.com/office/drawing/2014/main" id="{4088ED5D-9D1F-48B8-9BEE-DE28E057E8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599" r="12138" b="1"/>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86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B250-3E11-4B25-886C-F96C0A889460}"/>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dirty="0"/>
              <a:t>Doom 1993</a:t>
            </a:r>
          </a:p>
        </p:txBody>
      </p:sp>
      <p:sp>
        <p:nvSpPr>
          <p:cNvPr id="3" name="Content Placeholder 2">
            <a:extLst>
              <a:ext uri="{FF2B5EF4-FFF2-40B4-BE49-F238E27FC236}">
                <a16:creationId xmlns:a16="http://schemas.microsoft.com/office/drawing/2014/main" id="{C2DF6234-5A46-4F00-ACFE-E6E377B09F94}"/>
              </a:ext>
            </a:extLst>
          </p:cNvPr>
          <p:cNvSpPr>
            <a:spLocks noGrp="1"/>
          </p:cNvSpPr>
          <p:nvPr>
            <p:ph sz="half" idx="1"/>
          </p:nvPr>
        </p:nvSpPr>
        <p:spPr>
          <a:xfrm>
            <a:off x="5209563" y="2160589"/>
            <a:ext cx="4064439" cy="3880773"/>
          </a:xfrm>
        </p:spPr>
        <p:txBody>
          <a:bodyPr vert="horz" lIns="91440" tIns="45720" rIns="91440" bIns="45720" rtlCol="0">
            <a:normAutofit/>
          </a:bodyPr>
          <a:lstStyle/>
          <a:p>
            <a:r>
              <a:rPr lang="en-US" dirty="0">
                <a:solidFill>
                  <a:srgbClr val="FF0000"/>
                </a:solidFill>
              </a:rPr>
              <a:t>Doom is one of the many popular games made with Flash, and is one of to few FPS genre defining games in gaming.</a:t>
            </a:r>
          </a:p>
          <a:p>
            <a:r>
              <a:rPr lang="en-US" dirty="0">
                <a:solidFill>
                  <a:srgbClr val="FF0000"/>
                </a:solidFill>
              </a:rPr>
              <a:t>Doom’s story is simply to clear out the invading demons.</a:t>
            </a:r>
          </a:p>
        </p:txBody>
      </p:sp>
      <p:pic>
        <p:nvPicPr>
          <p:cNvPr id="27" name="Content Placeholder 26" descr="A picture containing text, book, person, building&#10;&#10;Description generated with very high confidence">
            <a:extLst>
              <a:ext uri="{FF2B5EF4-FFF2-40B4-BE49-F238E27FC236}">
                <a16:creationId xmlns:a16="http://schemas.microsoft.com/office/drawing/2014/main" id="{AAB9708E-B0D5-48CE-9C3A-5FBF70BACB4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8578" r="18912" b="-2"/>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134361248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853C-218E-4F39-8F41-E8F74F7150E8}"/>
              </a:ext>
            </a:extLst>
          </p:cNvPr>
          <p:cNvSpPr>
            <a:spLocks noGrp="1"/>
          </p:cNvSpPr>
          <p:nvPr>
            <p:ph type="title"/>
          </p:nvPr>
        </p:nvSpPr>
        <p:spPr/>
        <p:txBody>
          <a:bodyPr/>
          <a:lstStyle/>
          <a:p>
            <a:r>
              <a:rPr lang="en-GB" dirty="0"/>
              <a:t>Sound</a:t>
            </a:r>
          </a:p>
        </p:txBody>
      </p:sp>
      <p:sp>
        <p:nvSpPr>
          <p:cNvPr id="3" name="Content Placeholder 2">
            <a:extLst>
              <a:ext uri="{FF2B5EF4-FFF2-40B4-BE49-F238E27FC236}">
                <a16:creationId xmlns:a16="http://schemas.microsoft.com/office/drawing/2014/main" id="{A0B5A588-B146-485A-B674-33F73A2966A8}"/>
              </a:ext>
            </a:extLst>
          </p:cNvPr>
          <p:cNvSpPr>
            <a:spLocks noGrp="1"/>
          </p:cNvSpPr>
          <p:nvPr>
            <p:ph idx="1"/>
          </p:nvPr>
        </p:nvSpPr>
        <p:spPr/>
        <p:txBody>
          <a:bodyPr/>
          <a:lstStyle/>
          <a:p>
            <a:r>
              <a:rPr lang="en-GB" dirty="0"/>
              <a:t>Ambient sound is a good way of making a world believable, whether it’s birds or wind it provides a realistic result with little effort.</a:t>
            </a:r>
          </a:p>
          <a:p>
            <a:r>
              <a:rPr lang="en-GB" dirty="0"/>
              <a:t>Gunshots are a more direct result of a players input. It acts as a confirmation that the player has called for the game to respond. </a:t>
            </a:r>
          </a:p>
        </p:txBody>
      </p:sp>
    </p:spTree>
    <p:extLst>
      <p:ext uri="{BB962C8B-B14F-4D97-AF65-F5344CB8AC3E}">
        <p14:creationId xmlns:p14="http://schemas.microsoft.com/office/powerpoint/2010/main" val="353320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BF18-1251-4CB2-8400-B38A728C60FE}"/>
              </a:ext>
            </a:extLst>
          </p:cNvPr>
          <p:cNvSpPr>
            <a:spLocks noGrp="1"/>
          </p:cNvSpPr>
          <p:nvPr>
            <p:ph type="title"/>
          </p:nvPr>
        </p:nvSpPr>
        <p:spPr/>
        <p:txBody>
          <a:bodyPr/>
          <a:lstStyle/>
          <a:p>
            <a:r>
              <a:rPr lang="en-GB" dirty="0"/>
              <a:t>Game Plan</a:t>
            </a:r>
          </a:p>
        </p:txBody>
      </p:sp>
      <p:sp>
        <p:nvSpPr>
          <p:cNvPr id="3" name="Text Placeholder 2">
            <a:extLst>
              <a:ext uri="{FF2B5EF4-FFF2-40B4-BE49-F238E27FC236}">
                <a16:creationId xmlns:a16="http://schemas.microsoft.com/office/drawing/2014/main" id="{C2435475-93F4-466C-BBA0-DC0119819A8A}"/>
              </a:ext>
            </a:extLst>
          </p:cNvPr>
          <p:cNvSpPr>
            <a:spLocks noGrp="1"/>
          </p:cNvSpPr>
          <p:nvPr>
            <p:ph type="body" idx="1"/>
          </p:nvPr>
        </p:nvSpPr>
        <p:spPr/>
        <p:txBody>
          <a:bodyPr/>
          <a:lstStyle/>
          <a:p>
            <a:r>
              <a:rPr lang="en-GB" dirty="0"/>
              <a:t>Main Character </a:t>
            </a:r>
          </a:p>
        </p:txBody>
      </p:sp>
      <p:sp>
        <p:nvSpPr>
          <p:cNvPr id="4" name="Content Placeholder 3">
            <a:extLst>
              <a:ext uri="{FF2B5EF4-FFF2-40B4-BE49-F238E27FC236}">
                <a16:creationId xmlns:a16="http://schemas.microsoft.com/office/drawing/2014/main" id="{CBC715C4-BACE-4B7A-A787-C39F9E71C418}"/>
              </a:ext>
            </a:extLst>
          </p:cNvPr>
          <p:cNvSpPr>
            <a:spLocks noGrp="1"/>
          </p:cNvSpPr>
          <p:nvPr>
            <p:ph sz="half" idx="2"/>
          </p:nvPr>
        </p:nvSpPr>
        <p:spPr/>
        <p:txBody>
          <a:bodyPr/>
          <a:lstStyle/>
          <a:p>
            <a:r>
              <a:rPr lang="en-GB" dirty="0"/>
              <a:t>The main character is who the player plays as.</a:t>
            </a:r>
          </a:p>
          <a:p>
            <a:r>
              <a:rPr lang="en-GB" dirty="0"/>
              <a:t>They’re usually the most flushed out.</a:t>
            </a:r>
          </a:p>
          <a:p>
            <a:r>
              <a:rPr lang="en-GB" dirty="0"/>
              <a:t>They’re the centre of the story.</a:t>
            </a:r>
          </a:p>
        </p:txBody>
      </p:sp>
      <p:sp>
        <p:nvSpPr>
          <p:cNvPr id="5" name="Text Placeholder 4">
            <a:extLst>
              <a:ext uri="{FF2B5EF4-FFF2-40B4-BE49-F238E27FC236}">
                <a16:creationId xmlns:a16="http://schemas.microsoft.com/office/drawing/2014/main" id="{E5B28772-307E-4613-A451-00D1298A6C6C}"/>
              </a:ext>
            </a:extLst>
          </p:cNvPr>
          <p:cNvSpPr>
            <a:spLocks noGrp="1"/>
          </p:cNvSpPr>
          <p:nvPr>
            <p:ph type="body" sz="quarter" idx="3"/>
          </p:nvPr>
        </p:nvSpPr>
        <p:spPr/>
        <p:txBody>
          <a:bodyPr/>
          <a:lstStyle/>
          <a:p>
            <a:r>
              <a:rPr lang="en-GB" dirty="0"/>
              <a:t>Role of Objects</a:t>
            </a:r>
          </a:p>
        </p:txBody>
      </p:sp>
      <p:sp>
        <p:nvSpPr>
          <p:cNvPr id="6" name="Content Placeholder 5">
            <a:extLst>
              <a:ext uri="{FF2B5EF4-FFF2-40B4-BE49-F238E27FC236}">
                <a16:creationId xmlns:a16="http://schemas.microsoft.com/office/drawing/2014/main" id="{008081CF-4FD6-44CE-9578-16706CF26EE3}"/>
              </a:ext>
            </a:extLst>
          </p:cNvPr>
          <p:cNvSpPr>
            <a:spLocks noGrp="1"/>
          </p:cNvSpPr>
          <p:nvPr>
            <p:ph sz="quarter" idx="4"/>
          </p:nvPr>
        </p:nvSpPr>
        <p:spPr/>
        <p:txBody>
          <a:bodyPr/>
          <a:lstStyle/>
          <a:p>
            <a:r>
              <a:rPr lang="en-GB" dirty="0"/>
              <a:t>They’re used to make the game believable.</a:t>
            </a:r>
          </a:p>
          <a:p>
            <a:r>
              <a:rPr lang="en-GB" dirty="0"/>
              <a:t>They’re used to provide the player something to interact with.</a:t>
            </a:r>
          </a:p>
          <a:p>
            <a:r>
              <a:rPr lang="en-GB" dirty="0"/>
              <a:t>They can be used to give the player an idea of how to compete tasks.</a:t>
            </a:r>
          </a:p>
        </p:txBody>
      </p:sp>
    </p:spTree>
    <p:extLst>
      <p:ext uri="{BB962C8B-B14F-4D97-AF65-F5344CB8AC3E}">
        <p14:creationId xmlns:p14="http://schemas.microsoft.com/office/powerpoint/2010/main" val="396124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F685-270C-4578-999A-92BF90BC15FB}"/>
              </a:ext>
            </a:extLst>
          </p:cNvPr>
          <p:cNvSpPr>
            <a:spLocks noGrp="1"/>
          </p:cNvSpPr>
          <p:nvPr>
            <p:ph type="title"/>
          </p:nvPr>
        </p:nvSpPr>
        <p:spPr>
          <a:xfrm>
            <a:off x="677334" y="609600"/>
            <a:ext cx="8596668" cy="757806"/>
          </a:xfrm>
        </p:spPr>
        <p:txBody>
          <a:bodyPr/>
          <a:lstStyle/>
          <a:p>
            <a:r>
              <a:rPr lang="en-GB" dirty="0"/>
              <a:t>How Games Are Made in Flash</a:t>
            </a:r>
          </a:p>
        </p:txBody>
      </p:sp>
      <p:graphicFrame>
        <p:nvGraphicFramePr>
          <p:cNvPr id="7" name="Content Placeholder 6">
            <a:extLst>
              <a:ext uri="{FF2B5EF4-FFF2-40B4-BE49-F238E27FC236}">
                <a16:creationId xmlns:a16="http://schemas.microsoft.com/office/drawing/2014/main" id="{72F8EFA2-C20F-403A-944B-DBC45EB48047}"/>
              </a:ext>
            </a:extLst>
          </p:cNvPr>
          <p:cNvGraphicFramePr>
            <a:graphicFrameLocks noGrp="1"/>
          </p:cNvGraphicFramePr>
          <p:nvPr>
            <p:ph idx="1"/>
            <p:extLst>
              <p:ext uri="{D42A27DB-BD31-4B8C-83A1-F6EECF244321}">
                <p14:modId xmlns:p14="http://schemas.microsoft.com/office/powerpoint/2010/main" val="2872319513"/>
              </p:ext>
            </p:extLst>
          </p:nvPr>
        </p:nvGraphicFramePr>
        <p:xfrm>
          <a:off x="677863" y="2160588"/>
          <a:ext cx="8825733" cy="4043680"/>
        </p:xfrm>
        <a:graphic>
          <a:graphicData uri="http://schemas.openxmlformats.org/drawingml/2006/table">
            <a:tbl>
              <a:tblPr firstRow="1" firstCol="1" bandRow="1">
                <a:tableStyleId>{5C22544A-7EE6-4342-B048-85BDC9FD1C3A}</a:tableStyleId>
              </a:tblPr>
              <a:tblGrid>
                <a:gridCol w="1285161">
                  <a:extLst>
                    <a:ext uri="{9D8B030D-6E8A-4147-A177-3AD203B41FA5}">
                      <a16:colId xmlns:a16="http://schemas.microsoft.com/office/drawing/2014/main" val="751203606"/>
                    </a:ext>
                  </a:extLst>
                </a:gridCol>
                <a:gridCol w="507225">
                  <a:extLst>
                    <a:ext uri="{9D8B030D-6E8A-4147-A177-3AD203B41FA5}">
                      <a16:colId xmlns:a16="http://schemas.microsoft.com/office/drawing/2014/main" val="2758846838"/>
                    </a:ext>
                  </a:extLst>
                </a:gridCol>
                <a:gridCol w="781483">
                  <a:extLst>
                    <a:ext uri="{9D8B030D-6E8A-4147-A177-3AD203B41FA5}">
                      <a16:colId xmlns:a16="http://schemas.microsoft.com/office/drawing/2014/main" val="1417490160"/>
                    </a:ext>
                  </a:extLst>
                </a:gridCol>
                <a:gridCol w="781483">
                  <a:extLst>
                    <a:ext uri="{9D8B030D-6E8A-4147-A177-3AD203B41FA5}">
                      <a16:colId xmlns:a16="http://schemas.microsoft.com/office/drawing/2014/main" val="1664807031"/>
                    </a:ext>
                  </a:extLst>
                </a:gridCol>
                <a:gridCol w="781483">
                  <a:extLst>
                    <a:ext uri="{9D8B030D-6E8A-4147-A177-3AD203B41FA5}">
                      <a16:colId xmlns:a16="http://schemas.microsoft.com/office/drawing/2014/main" val="2547082457"/>
                    </a:ext>
                  </a:extLst>
                </a:gridCol>
                <a:gridCol w="781483">
                  <a:extLst>
                    <a:ext uri="{9D8B030D-6E8A-4147-A177-3AD203B41FA5}">
                      <a16:colId xmlns:a16="http://schemas.microsoft.com/office/drawing/2014/main" val="2820393987"/>
                    </a:ext>
                  </a:extLst>
                </a:gridCol>
                <a:gridCol w="781483">
                  <a:extLst>
                    <a:ext uri="{9D8B030D-6E8A-4147-A177-3AD203B41FA5}">
                      <a16:colId xmlns:a16="http://schemas.microsoft.com/office/drawing/2014/main" val="3348642086"/>
                    </a:ext>
                  </a:extLst>
                </a:gridCol>
                <a:gridCol w="781483">
                  <a:extLst>
                    <a:ext uri="{9D8B030D-6E8A-4147-A177-3AD203B41FA5}">
                      <a16:colId xmlns:a16="http://schemas.microsoft.com/office/drawing/2014/main" val="2744365351"/>
                    </a:ext>
                  </a:extLst>
                </a:gridCol>
                <a:gridCol w="781483">
                  <a:extLst>
                    <a:ext uri="{9D8B030D-6E8A-4147-A177-3AD203B41FA5}">
                      <a16:colId xmlns:a16="http://schemas.microsoft.com/office/drawing/2014/main" val="1054138075"/>
                    </a:ext>
                  </a:extLst>
                </a:gridCol>
                <a:gridCol w="781483">
                  <a:extLst>
                    <a:ext uri="{9D8B030D-6E8A-4147-A177-3AD203B41FA5}">
                      <a16:colId xmlns:a16="http://schemas.microsoft.com/office/drawing/2014/main" val="791103618"/>
                    </a:ext>
                  </a:extLst>
                </a:gridCol>
                <a:gridCol w="781483">
                  <a:extLst>
                    <a:ext uri="{9D8B030D-6E8A-4147-A177-3AD203B41FA5}">
                      <a16:colId xmlns:a16="http://schemas.microsoft.com/office/drawing/2014/main" val="2412057988"/>
                    </a:ext>
                  </a:extLst>
                </a:gridCol>
              </a:tblGrid>
              <a:tr h="370840">
                <a:tc>
                  <a:txBody>
                    <a:bodyPr/>
                    <a:lstStyle/>
                    <a:p>
                      <a:r>
                        <a:rPr lang="en-GB" dirty="0"/>
                        <a:t>Time</a:t>
                      </a:r>
                    </a:p>
                  </a:txBody>
                  <a:tcPr/>
                </a:tc>
                <a:tc>
                  <a:txBody>
                    <a:bodyPr/>
                    <a:lstStyle/>
                    <a:p>
                      <a:r>
                        <a:rPr lang="en-GB" dirty="0"/>
                        <a:t>10%</a:t>
                      </a:r>
                    </a:p>
                  </a:txBody>
                  <a:tcPr/>
                </a:tc>
                <a:tc>
                  <a:txBody>
                    <a:bodyPr/>
                    <a:lstStyle/>
                    <a:p>
                      <a:r>
                        <a:rPr lang="en-GB" dirty="0"/>
                        <a:t>20%</a:t>
                      </a:r>
                    </a:p>
                  </a:txBody>
                  <a:tcPr/>
                </a:tc>
                <a:tc>
                  <a:txBody>
                    <a:bodyPr/>
                    <a:lstStyle/>
                    <a:p>
                      <a:r>
                        <a:rPr lang="en-GB" dirty="0"/>
                        <a:t>30%</a:t>
                      </a:r>
                    </a:p>
                  </a:txBody>
                  <a:tcPr/>
                </a:tc>
                <a:tc>
                  <a:txBody>
                    <a:bodyPr/>
                    <a:lstStyle/>
                    <a:p>
                      <a:r>
                        <a:rPr lang="en-GB" dirty="0"/>
                        <a:t>40%</a:t>
                      </a:r>
                    </a:p>
                  </a:txBody>
                  <a:tcPr/>
                </a:tc>
                <a:tc>
                  <a:txBody>
                    <a:bodyPr/>
                    <a:lstStyle/>
                    <a:p>
                      <a:r>
                        <a:rPr lang="en-GB" dirty="0"/>
                        <a:t>50%</a:t>
                      </a:r>
                    </a:p>
                  </a:txBody>
                  <a:tcPr/>
                </a:tc>
                <a:tc>
                  <a:txBody>
                    <a:bodyPr/>
                    <a:lstStyle/>
                    <a:p>
                      <a:r>
                        <a:rPr lang="en-GB" dirty="0"/>
                        <a:t>60%</a:t>
                      </a:r>
                    </a:p>
                  </a:txBody>
                  <a:tcPr/>
                </a:tc>
                <a:tc>
                  <a:txBody>
                    <a:bodyPr/>
                    <a:lstStyle/>
                    <a:p>
                      <a:r>
                        <a:rPr lang="en-GB" dirty="0"/>
                        <a:t>70%</a:t>
                      </a:r>
                    </a:p>
                  </a:txBody>
                  <a:tcPr/>
                </a:tc>
                <a:tc>
                  <a:txBody>
                    <a:bodyPr/>
                    <a:lstStyle/>
                    <a:p>
                      <a:r>
                        <a:rPr lang="en-GB" dirty="0"/>
                        <a:t>80%</a:t>
                      </a:r>
                    </a:p>
                  </a:txBody>
                  <a:tcPr/>
                </a:tc>
                <a:tc>
                  <a:txBody>
                    <a:bodyPr/>
                    <a:lstStyle/>
                    <a:p>
                      <a:r>
                        <a:rPr lang="en-GB" dirty="0"/>
                        <a:t>90%</a:t>
                      </a:r>
                    </a:p>
                  </a:txBody>
                  <a:tcPr/>
                </a:tc>
                <a:tc>
                  <a:txBody>
                    <a:bodyPr/>
                    <a:lstStyle/>
                    <a:p>
                      <a:r>
                        <a:rPr lang="en-GB" dirty="0"/>
                        <a:t>100%</a:t>
                      </a:r>
                    </a:p>
                  </a:txBody>
                  <a:tcPr/>
                </a:tc>
                <a:extLst>
                  <a:ext uri="{0D108BD9-81ED-4DB2-BD59-A6C34878D82A}">
                    <a16:rowId xmlns:a16="http://schemas.microsoft.com/office/drawing/2014/main" val="2848235493"/>
                  </a:ext>
                </a:extLst>
              </a:tr>
              <a:tr h="370840">
                <a:tc>
                  <a:txBody>
                    <a:bodyPr/>
                    <a:lstStyle/>
                    <a:p>
                      <a:r>
                        <a:rPr lang="en-GB" dirty="0"/>
                        <a:t>Original Concept</a:t>
                      </a:r>
                    </a:p>
                  </a:txBody>
                  <a:tcPr/>
                </a:tc>
                <a:tc>
                  <a:txBody>
                    <a:bodyPr/>
                    <a:lstStyle/>
                    <a:p>
                      <a:endParaRPr lang="en-GB" dirty="0">
                        <a:solidFill>
                          <a:srgbClr val="FF0000"/>
                        </a:solidFill>
                        <a:highlight>
                          <a:srgbClr val="FFFF00"/>
                        </a:highlight>
                      </a:endParaRPr>
                    </a:p>
                  </a:txBody>
                  <a:tcPr>
                    <a:solidFill>
                      <a:srgbClr val="00B050"/>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54875603"/>
                  </a:ext>
                </a:extLst>
              </a:tr>
              <a:tr h="370840">
                <a:tc>
                  <a:txBody>
                    <a:bodyPr/>
                    <a:lstStyle/>
                    <a:p>
                      <a:r>
                        <a:rPr lang="en-GB" dirty="0"/>
                        <a:t>Asset Creation</a:t>
                      </a:r>
                    </a:p>
                  </a:txBody>
                  <a:tcPr/>
                </a:tc>
                <a:tc>
                  <a:txBody>
                    <a:bodyPr/>
                    <a:lstStyle/>
                    <a:p>
                      <a:endParaRPr lang="en-GB" dirty="0"/>
                    </a:p>
                  </a:txBody>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no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580205115"/>
                  </a:ext>
                </a:extLst>
              </a:tr>
              <a:tr h="370840">
                <a:tc>
                  <a:txBody>
                    <a:bodyPr/>
                    <a:lstStyle/>
                    <a:p>
                      <a:r>
                        <a:rPr lang="en-GB" dirty="0"/>
                        <a:t>Prototype</a:t>
                      </a:r>
                    </a:p>
                  </a:txBody>
                  <a:tcPr/>
                </a:tc>
                <a:tc>
                  <a:txBody>
                    <a:bodyPr/>
                    <a:lstStyle/>
                    <a:p>
                      <a:endParaRPr lang="en-GB" dirty="0"/>
                    </a:p>
                  </a:txBody>
                  <a:tcPr/>
                </a:tc>
                <a:tc>
                  <a:txBody>
                    <a:bodyPr/>
                    <a:lstStyle/>
                    <a:p>
                      <a:endParaRPr lang="en-GB" dirty="0"/>
                    </a:p>
                  </a:txBody>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02590354"/>
                  </a:ext>
                </a:extLst>
              </a:tr>
              <a:tr h="370840">
                <a:tc>
                  <a:txBody>
                    <a:bodyPr/>
                    <a:lstStyle/>
                    <a:p>
                      <a:r>
                        <a:rPr lang="en-GB" dirty="0"/>
                        <a:t>Alpha</a:t>
                      </a:r>
                    </a:p>
                  </a:txBody>
                  <a:tcPr/>
                </a:tc>
                <a:tc>
                  <a:txBody>
                    <a:bodyPr/>
                    <a:lstStyle/>
                    <a:p>
                      <a:endParaRPr lang="en-GB" dirty="0"/>
                    </a:p>
                  </a:txBody>
                  <a:tcPr/>
                </a:tc>
                <a:tc>
                  <a:txBody>
                    <a:bodyPr/>
                    <a:lstStyle/>
                    <a:p>
                      <a:endParaRPr lang="en-GB" dirty="0"/>
                    </a:p>
                  </a:txBody>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solidFill>
                      <a:srgbClr val="00B050"/>
                    </a:solidFill>
                  </a:tcPr>
                </a:tc>
                <a:tc>
                  <a:txBody>
                    <a:bodyPr/>
                    <a:lstStyle/>
                    <a:p>
                      <a:endParaRPr lang="en-GB" dirty="0"/>
                    </a:p>
                  </a:txBody>
                  <a:tcPr>
                    <a:no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71015592"/>
                  </a:ext>
                </a:extLst>
              </a:tr>
              <a:tr h="370840">
                <a:tc>
                  <a:txBody>
                    <a:bodyPr/>
                    <a:lstStyle/>
                    <a:p>
                      <a:r>
                        <a:rPr lang="en-GB" dirty="0"/>
                        <a:t>Beta</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rgbClr val="00B050"/>
                    </a:solid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190225838"/>
                  </a:ext>
                </a:extLst>
              </a:tr>
              <a:tr h="370840">
                <a:tc>
                  <a:txBody>
                    <a:bodyPr/>
                    <a:lstStyle/>
                    <a:p>
                      <a:r>
                        <a:rPr lang="en-GB" dirty="0"/>
                        <a:t>Final Testing</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rgbClr val="00B050"/>
                    </a:solidFill>
                  </a:tcPr>
                </a:tc>
                <a:tc>
                  <a:txBody>
                    <a:bodyPr/>
                    <a:lstStyle/>
                    <a:p>
                      <a:endParaRPr lang="en-GB" dirty="0"/>
                    </a:p>
                  </a:txBody>
                  <a:tcPr/>
                </a:tc>
                <a:extLst>
                  <a:ext uri="{0D108BD9-81ED-4DB2-BD59-A6C34878D82A}">
                    <a16:rowId xmlns:a16="http://schemas.microsoft.com/office/drawing/2014/main" val="1345517751"/>
                  </a:ext>
                </a:extLst>
              </a:tr>
              <a:tr h="370840">
                <a:tc>
                  <a:txBody>
                    <a:bodyPr/>
                    <a:lstStyle/>
                    <a:p>
                      <a:r>
                        <a:rPr lang="en-GB" dirty="0"/>
                        <a:t>Release</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rgbClr val="00B050"/>
                    </a:solidFill>
                  </a:tcPr>
                </a:tc>
                <a:extLst>
                  <a:ext uri="{0D108BD9-81ED-4DB2-BD59-A6C34878D82A}">
                    <a16:rowId xmlns:a16="http://schemas.microsoft.com/office/drawing/2014/main" val="3857910711"/>
                  </a:ext>
                </a:extLst>
              </a:tr>
            </a:tbl>
          </a:graphicData>
        </a:graphic>
      </p:graphicFrame>
      <p:sp>
        <p:nvSpPr>
          <p:cNvPr id="8" name="Title 1">
            <a:extLst>
              <a:ext uri="{FF2B5EF4-FFF2-40B4-BE49-F238E27FC236}">
                <a16:creationId xmlns:a16="http://schemas.microsoft.com/office/drawing/2014/main" id="{D6D34B5D-3867-4649-9322-C6228AB28AE7}"/>
              </a:ext>
            </a:extLst>
          </p:cNvPr>
          <p:cNvSpPr txBox="1">
            <a:spLocks/>
          </p:cNvSpPr>
          <p:nvPr/>
        </p:nvSpPr>
        <p:spPr>
          <a:xfrm>
            <a:off x="677334" y="1273729"/>
            <a:ext cx="8596668" cy="7578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a:solidFill>
                  <a:srgbClr val="FF0000"/>
                </a:solidFill>
              </a:rPr>
              <a:t>This chart displays the development cycle of a game made in flash.</a:t>
            </a:r>
          </a:p>
        </p:txBody>
      </p:sp>
    </p:spTree>
    <p:extLst>
      <p:ext uri="{BB962C8B-B14F-4D97-AF65-F5344CB8AC3E}">
        <p14:creationId xmlns:p14="http://schemas.microsoft.com/office/powerpoint/2010/main" val="401360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D0B9-9A2C-4A5A-81E6-C1CD6ACE7F94}"/>
              </a:ext>
            </a:extLst>
          </p:cNvPr>
          <p:cNvSpPr>
            <a:spLocks noGrp="1"/>
          </p:cNvSpPr>
          <p:nvPr>
            <p:ph type="title"/>
          </p:nvPr>
        </p:nvSpPr>
        <p:spPr/>
        <p:txBody>
          <a:bodyPr anchor="t">
            <a:normAutofit/>
          </a:bodyPr>
          <a:lstStyle/>
          <a:p>
            <a:r>
              <a:rPr lang="en-GB" dirty="0"/>
              <a:t>Flash for Game Development</a:t>
            </a:r>
          </a:p>
        </p:txBody>
      </p:sp>
      <p:sp>
        <p:nvSpPr>
          <p:cNvPr id="3" name="Content Placeholder 2">
            <a:extLst>
              <a:ext uri="{FF2B5EF4-FFF2-40B4-BE49-F238E27FC236}">
                <a16:creationId xmlns:a16="http://schemas.microsoft.com/office/drawing/2014/main" id="{E44D85D2-70BD-4E94-852D-116282AA0ACF}"/>
              </a:ext>
            </a:extLst>
          </p:cNvPr>
          <p:cNvSpPr>
            <a:spLocks noGrp="1"/>
          </p:cNvSpPr>
          <p:nvPr>
            <p:ph idx="1"/>
          </p:nvPr>
        </p:nvSpPr>
        <p:spPr>
          <a:xfrm>
            <a:off x="4063160" y="2160589"/>
            <a:ext cx="5207839" cy="3880773"/>
          </a:xfrm>
        </p:spPr>
        <p:txBody>
          <a:bodyPr>
            <a:normAutofit/>
          </a:bodyPr>
          <a:lstStyle/>
          <a:p>
            <a:pPr marL="0" indent="0">
              <a:buNone/>
            </a:pPr>
            <a:r>
              <a:rPr lang="en-GB" dirty="0"/>
              <a:t>FlashDevelop is an integrated development environment (IDE) for the development of Flash websites, web applications and video games. </a:t>
            </a:r>
          </a:p>
          <a:p>
            <a:pPr marL="0" indent="0">
              <a:buNone/>
            </a:pPr>
            <a:r>
              <a:rPr lang="en-GB" dirty="0"/>
              <a:t>The applications made with FlashDevelop are run on Flash Player or Adobe AIR, on Microsoft Windows, Mac OS X, Android, or iOS. </a:t>
            </a:r>
          </a:p>
          <a:p>
            <a:pPr marL="0" indent="0">
              <a:buNone/>
            </a:pPr>
            <a:endParaRPr lang="en-GB" dirty="0"/>
          </a:p>
        </p:txBody>
      </p:sp>
      <p:pic>
        <p:nvPicPr>
          <p:cNvPr id="1026" name="Picture 2" descr="Image result for flashDevelop logo">
            <a:extLst>
              <a:ext uri="{FF2B5EF4-FFF2-40B4-BE49-F238E27FC236}">
                <a16:creationId xmlns:a16="http://schemas.microsoft.com/office/drawing/2014/main" id="{93A52129-0254-45C5-BF41-C0C6AB4AE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74" y="2159331"/>
            <a:ext cx="2915973" cy="291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65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CC36-99C0-4F39-83D1-0C8DEAC3BFDA}"/>
              </a:ext>
            </a:extLst>
          </p:cNvPr>
          <p:cNvSpPr>
            <a:spLocks noGrp="1"/>
          </p:cNvSpPr>
          <p:nvPr>
            <p:ph type="title"/>
          </p:nvPr>
        </p:nvSpPr>
        <p:spPr/>
        <p:txBody>
          <a:bodyPr/>
          <a:lstStyle/>
          <a:p>
            <a:r>
              <a:rPr lang="en-GB" dirty="0"/>
              <a:t>ActionScript</a:t>
            </a:r>
          </a:p>
        </p:txBody>
      </p:sp>
      <p:sp>
        <p:nvSpPr>
          <p:cNvPr id="3" name="Text Placeholder 2">
            <a:extLst>
              <a:ext uri="{FF2B5EF4-FFF2-40B4-BE49-F238E27FC236}">
                <a16:creationId xmlns:a16="http://schemas.microsoft.com/office/drawing/2014/main" id="{1BC18592-5F33-4D98-ACBC-095B60FAC283}"/>
              </a:ext>
            </a:extLst>
          </p:cNvPr>
          <p:cNvSpPr>
            <a:spLocks noGrp="1"/>
          </p:cNvSpPr>
          <p:nvPr>
            <p:ph type="body" idx="1"/>
          </p:nvPr>
        </p:nvSpPr>
        <p:spPr/>
        <p:txBody>
          <a:bodyPr/>
          <a:lstStyle/>
          <a:p>
            <a:r>
              <a:rPr lang="en-GB" dirty="0"/>
              <a:t>Advantages</a:t>
            </a:r>
          </a:p>
        </p:txBody>
      </p:sp>
      <p:sp>
        <p:nvSpPr>
          <p:cNvPr id="4" name="Content Placeholder 3">
            <a:extLst>
              <a:ext uri="{FF2B5EF4-FFF2-40B4-BE49-F238E27FC236}">
                <a16:creationId xmlns:a16="http://schemas.microsoft.com/office/drawing/2014/main" id="{4C99946A-5807-427A-AC39-423CC3D16775}"/>
              </a:ext>
            </a:extLst>
          </p:cNvPr>
          <p:cNvSpPr>
            <a:spLocks noGrp="1"/>
          </p:cNvSpPr>
          <p:nvPr>
            <p:ph sz="half" idx="2"/>
          </p:nvPr>
        </p:nvSpPr>
        <p:spPr/>
        <p:txBody>
          <a:bodyPr/>
          <a:lstStyle/>
          <a:p>
            <a:r>
              <a:rPr lang="en-GB" dirty="0"/>
              <a:t>ActionScript 3.0 offers a 10-fold increase in performance over pervious versions of the language. </a:t>
            </a:r>
          </a:p>
          <a:p>
            <a:r>
              <a:rPr lang="en-GB" dirty="0"/>
              <a:t>ActionScript 3.0 includes hundreds of new APIs to work with.</a:t>
            </a:r>
          </a:p>
          <a:p>
            <a:r>
              <a:rPr lang="en-GB" dirty="0"/>
              <a:t>It’s object orientated.</a:t>
            </a:r>
          </a:p>
          <a:p>
            <a:r>
              <a:rPr lang="en-GB" dirty="0"/>
              <a:t>Flash Player is installed on 97% of all internet enabled computers.</a:t>
            </a:r>
          </a:p>
          <a:p>
            <a:r>
              <a:rPr lang="en-GB" dirty="0"/>
              <a:t>Easy to learn. </a:t>
            </a:r>
          </a:p>
          <a:p>
            <a:endParaRPr lang="en-GB" dirty="0"/>
          </a:p>
          <a:p>
            <a:endParaRPr lang="en-GB" dirty="0"/>
          </a:p>
        </p:txBody>
      </p:sp>
      <p:sp>
        <p:nvSpPr>
          <p:cNvPr id="5" name="Text Placeholder 4">
            <a:extLst>
              <a:ext uri="{FF2B5EF4-FFF2-40B4-BE49-F238E27FC236}">
                <a16:creationId xmlns:a16="http://schemas.microsoft.com/office/drawing/2014/main" id="{BB121DD6-955C-4944-B1F7-86DA73D0328B}"/>
              </a:ext>
            </a:extLst>
          </p:cNvPr>
          <p:cNvSpPr>
            <a:spLocks noGrp="1"/>
          </p:cNvSpPr>
          <p:nvPr>
            <p:ph type="body" sz="quarter" idx="3"/>
          </p:nvPr>
        </p:nvSpPr>
        <p:spPr/>
        <p:txBody>
          <a:bodyPr/>
          <a:lstStyle/>
          <a:p>
            <a:r>
              <a:rPr lang="en-GB" dirty="0"/>
              <a:t>Disadvantages </a:t>
            </a:r>
          </a:p>
        </p:txBody>
      </p:sp>
      <p:sp>
        <p:nvSpPr>
          <p:cNvPr id="6" name="Content Placeholder 5">
            <a:extLst>
              <a:ext uri="{FF2B5EF4-FFF2-40B4-BE49-F238E27FC236}">
                <a16:creationId xmlns:a16="http://schemas.microsoft.com/office/drawing/2014/main" id="{960C27AA-8CAE-411D-BFF2-5CBCD95A0B78}"/>
              </a:ext>
            </a:extLst>
          </p:cNvPr>
          <p:cNvSpPr>
            <a:spLocks noGrp="1"/>
          </p:cNvSpPr>
          <p:nvPr>
            <p:ph sz="quarter" idx="4"/>
          </p:nvPr>
        </p:nvSpPr>
        <p:spPr/>
        <p:txBody>
          <a:bodyPr/>
          <a:lstStyle/>
          <a:p>
            <a:r>
              <a:rPr lang="en-GB" dirty="0"/>
              <a:t>Learning curve for more advanced ActionScript is steep. </a:t>
            </a:r>
          </a:p>
          <a:p>
            <a:r>
              <a:rPr lang="en-GB" dirty="0"/>
              <a:t>Screen renders for the blind can’t read all aspects of Flash files.</a:t>
            </a:r>
          </a:p>
          <a:p>
            <a:r>
              <a:rPr lang="en-GB" dirty="0"/>
              <a:t>Not enough power to run complex programmes.   </a:t>
            </a:r>
          </a:p>
        </p:txBody>
      </p:sp>
    </p:spTree>
    <p:extLst>
      <p:ext uri="{BB962C8B-B14F-4D97-AF65-F5344CB8AC3E}">
        <p14:creationId xmlns:p14="http://schemas.microsoft.com/office/powerpoint/2010/main" val="348067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41E3-F417-4FD1-9FD3-1BA613987054}"/>
              </a:ext>
            </a:extLst>
          </p:cNvPr>
          <p:cNvSpPr>
            <a:spLocks noGrp="1"/>
          </p:cNvSpPr>
          <p:nvPr>
            <p:ph type="title"/>
          </p:nvPr>
        </p:nvSpPr>
        <p:spPr/>
        <p:txBody>
          <a:bodyPr/>
          <a:lstStyle/>
          <a:p>
            <a:r>
              <a:rPr lang="en-GB" dirty="0"/>
              <a:t>ActionScript vs Animation</a:t>
            </a:r>
          </a:p>
        </p:txBody>
      </p:sp>
      <p:sp>
        <p:nvSpPr>
          <p:cNvPr id="3" name="Text Placeholder 2">
            <a:extLst>
              <a:ext uri="{FF2B5EF4-FFF2-40B4-BE49-F238E27FC236}">
                <a16:creationId xmlns:a16="http://schemas.microsoft.com/office/drawing/2014/main" id="{D893DCB4-83EF-4905-9A01-8925EF3AF0F6}"/>
              </a:ext>
            </a:extLst>
          </p:cNvPr>
          <p:cNvSpPr>
            <a:spLocks noGrp="1"/>
          </p:cNvSpPr>
          <p:nvPr>
            <p:ph type="body" idx="1"/>
          </p:nvPr>
        </p:nvSpPr>
        <p:spPr/>
        <p:txBody>
          <a:bodyPr/>
          <a:lstStyle/>
          <a:p>
            <a:r>
              <a:rPr lang="en-GB" dirty="0"/>
              <a:t>ActionScript</a:t>
            </a:r>
          </a:p>
        </p:txBody>
      </p:sp>
      <p:sp>
        <p:nvSpPr>
          <p:cNvPr id="4" name="Content Placeholder 3">
            <a:extLst>
              <a:ext uri="{FF2B5EF4-FFF2-40B4-BE49-F238E27FC236}">
                <a16:creationId xmlns:a16="http://schemas.microsoft.com/office/drawing/2014/main" id="{20DCA5A0-CCA5-49F9-8A88-2B553927BDE5}"/>
              </a:ext>
            </a:extLst>
          </p:cNvPr>
          <p:cNvSpPr>
            <a:spLocks noGrp="1"/>
          </p:cNvSpPr>
          <p:nvPr>
            <p:ph sz="half" idx="2"/>
          </p:nvPr>
        </p:nvSpPr>
        <p:spPr/>
        <p:txBody>
          <a:bodyPr/>
          <a:lstStyle/>
          <a:p>
            <a:r>
              <a:rPr lang="en-GB" dirty="0"/>
              <a:t>ActionScript allows you to loop animations, meaning you don’t have to create longer walk cycles. </a:t>
            </a:r>
          </a:p>
          <a:p>
            <a:r>
              <a:rPr lang="en-GB" dirty="0"/>
              <a:t>Since its code, its easy to just change values to alter the overall look.</a:t>
            </a:r>
          </a:p>
          <a:p>
            <a:r>
              <a:rPr lang="en-GB" dirty="0"/>
              <a:t>You can randomly generate movement.</a:t>
            </a:r>
          </a:p>
          <a:p>
            <a:pPr marL="0" indent="0">
              <a:buNone/>
            </a:pPr>
            <a:br>
              <a:rPr lang="en-GB" dirty="0"/>
            </a:br>
            <a:endParaRPr lang="en-GB" dirty="0"/>
          </a:p>
        </p:txBody>
      </p:sp>
      <p:sp>
        <p:nvSpPr>
          <p:cNvPr id="5" name="Text Placeholder 4">
            <a:extLst>
              <a:ext uri="{FF2B5EF4-FFF2-40B4-BE49-F238E27FC236}">
                <a16:creationId xmlns:a16="http://schemas.microsoft.com/office/drawing/2014/main" id="{0F2C832F-BE3E-4F73-A66A-7DCB5E8B5BB3}"/>
              </a:ext>
            </a:extLst>
          </p:cNvPr>
          <p:cNvSpPr>
            <a:spLocks noGrp="1"/>
          </p:cNvSpPr>
          <p:nvPr>
            <p:ph type="body" sz="quarter" idx="3"/>
          </p:nvPr>
        </p:nvSpPr>
        <p:spPr/>
        <p:txBody>
          <a:bodyPr/>
          <a:lstStyle/>
          <a:p>
            <a:r>
              <a:rPr lang="en-GB" dirty="0"/>
              <a:t>Animation</a:t>
            </a:r>
          </a:p>
        </p:txBody>
      </p:sp>
      <p:sp>
        <p:nvSpPr>
          <p:cNvPr id="6" name="Content Placeholder 5">
            <a:extLst>
              <a:ext uri="{FF2B5EF4-FFF2-40B4-BE49-F238E27FC236}">
                <a16:creationId xmlns:a16="http://schemas.microsoft.com/office/drawing/2014/main" id="{0876C24D-EFE2-406D-8D98-7786C57F6144}"/>
              </a:ext>
            </a:extLst>
          </p:cNvPr>
          <p:cNvSpPr>
            <a:spLocks noGrp="1"/>
          </p:cNvSpPr>
          <p:nvPr>
            <p:ph sz="quarter" idx="4"/>
          </p:nvPr>
        </p:nvSpPr>
        <p:spPr/>
        <p:txBody>
          <a:bodyPr/>
          <a:lstStyle/>
          <a:p>
            <a:r>
              <a:rPr lang="en-GB" dirty="0"/>
              <a:t>Animation is one movement which cannot be changed. It also cannot be repeated without having to create the whole animation again.</a:t>
            </a:r>
          </a:p>
          <a:p>
            <a:r>
              <a:rPr lang="en-GB" dirty="0"/>
              <a:t>There’s no code involved so you don’t have to learn ActionScript.</a:t>
            </a:r>
          </a:p>
          <a:p>
            <a:endParaRPr lang="en-GB" dirty="0"/>
          </a:p>
          <a:p>
            <a:endParaRPr lang="en-GB" dirty="0"/>
          </a:p>
        </p:txBody>
      </p:sp>
    </p:spTree>
    <p:extLst>
      <p:ext uri="{BB962C8B-B14F-4D97-AF65-F5344CB8AC3E}">
        <p14:creationId xmlns:p14="http://schemas.microsoft.com/office/powerpoint/2010/main" val="317159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E083-277C-4F31-9F2B-E8CA1A622F0E}"/>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sz="3600" dirty="0"/>
              <a:t>Limitations of Flash</a:t>
            </a:r>
          </a:p>
        </p:txBody>
      </p:sp>
      <p:pic>
        <p:nvPicPr>
          <p:cNvPr id="2056" name="Picture 8" descr="Related image">
            <a:extLst>
              <a:ext uri="{FF2B5EF4-FFF2-40B4-BE49-F238E27FC236}">
                <a16:creationId xmlns:a16="http://schemas.microsoft.com/office/drawing/2014/main" id="{3A8106FB-8582-4827-8677-50AD513D21D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217" r="22077"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215821ED-339E-4003-B902-A1627CC2541A}"/>
              </a:ext>
            </a:extLst>
          </p:cNvPr>
          <p:cNvSpPr>
            <a:spLocks noGrp="1"/>
          </p:cNvSpPr>
          <p:nvPr>
            <p:ph type="body" sz="half" idx="2"/>
          </p:nvPr>
        </p:nvSpPr>
        <p:spPr>
          <a:xfrm>
            <a:off x="5209563" y="2160589"/>
            <a:ext cx="4064439" cy="3880773"/>
          </a:xfrm>
        </p:spPr>
        <p:txBody>
          <a:bodyPr vert="horz" lIns="91440" tIns="45720" rIns="91440" bIns="45720" rtlCol="0">
            <a:normAutofit/>
          </a:bodyPr>
          <a:lstStyle/>
          <a:p>
            <a:pPr marL="285750" indent="-285750">
              <a:buFont typeface="Wingdings 3" charset="2"/>
              <a:buChar char=""/>
            </a:pPr>
            <a:r>
              <a:rPr lang="en-US" dirty="0"/>
              <a:t>Flash is going to be shut-down in 2020.</a:t>
            </a:r>
          </a:p>
          <a:p>
            <a:pPr marL="285750" indent="-285750">
              <a:buFont typeface="Wingdings 3" charset="2"/>
              <a:buChar char=""/>
            </a:pPr>
            <a:r>
              <a:rPr lang="en-US" dirty="0"/>
              <a:t>ActionScript is cannot compete with other languages. </a:t>
            </a:r>
          </a:p>
          <a:p>
            <a:pPr marL="285750" indent="-285750">
              <a:buFont typeface="Wingdings 3" charset="2"/>
              <a:buChar char=""/>
            </a:pPr>
            <a:r>
              <a:rPr lang="en-US" dirty="0"/>
              <a:t>Games have to be run using Flash Player. </a:t>
            </a:r>
          </a:p>
          <a:p>
            <a:pPr marL="285750" indent="-285750">
              <a:buFont typeface="Wingdings 3" charset="2"/>
              <a:buChar char=""/>
            </a:pPr>
            <a:r>
              <a:rPr lang="en-US" dirty="0"/>
              <a:t>Very limited 3D animation capabilities. </a:t>
            </a:r>
          </a:p>
          <a:p>
            <a:pPr marL="285750" indent="-285750">
              <a:buFont typeface="Wingdings 3" charset="2"/>
              <a:buChar char=""/>
            </a:pPr>
            <a:r>
              <a:rPr lang="en-US" dirty="0"/>
              <a:t>The layout can be confusing.</a:t>
            </a:r>
          </a:p>
          <a:p>
            <a:pPr marL="285750" indent="-285750">
              <a:buFont typeface="Wingdings 3" charset="2"/>
              <a:buChar char=""/>
            </a:pPr>
            <a:r>
              <a:rPr lang="en-US" dirty="0"/>
              <a:t>Long load-up times.</a:t>
            </a:r>
          </a:p>
        </p:txBody>
      </p:sp>
    </p:spTree>
    <p:extLst>
      <p:ext uri="{BB962C8B-B14F-4D97-AF65-F5344CB8AC3E}">
        <p14:creationId xmlns:p14="http://schemas.microsoft.com/office/powerpoint/2010/main" val="374547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3E46-3BDE-4C0C-AC46-AF99641513E9}"/>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sz="3600" dirty="0">
                <a:solidFill>
                  <a:srgbClr val="FFFFFF"/>
                </a:solidFill>
              </a:rPr>
              <a:t>Flash Lite</a:t>
            </a:r>
          </a:p>
        </p:txBody>
      </p:sp>
      <p:pic>
        <p:nvPicPr>
          <p:cNvPr id="3074" name="Picture 2" descr="Image result for adobe flash lite">
            <a:extLst>
              <a:ext uri="{FF2B5EF4-FFF2-40B4-BE49-F238E27FC236}">
                <a16:creationId xmlns:a16="http://schemas.microsoft.com/office/drawing/2014/main" id="{75B5B5F1-B0C9-40F3-B4F6-9542DEE9EB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251" y="2383911"/>
            <a:ext cx="3856774" cy="217907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9405D8A-78E4-45DE-B823-4E2346BC7AD7}"/>
              </a:ext>
            </a:extLst>
          </p:cNvPr>
          <p:cNvSpPr>
            <a:spLocks noGrp="1"/>
          </p:cNvSpPr>
          <p:nvPr>
            <p:ph type="body" sz="half" idx="2"/>
          </p:nvPr>
        </p:nvSpPr>
        <p:spPr>
          <a:xfrm>
            <a:off x="4723751" y="2736661"/>
            <a:ext cx="4512988" cy="3317938"/>
          </a:xfrm>
        </p:spPr>
        <p:txBody>
          <a:bodyPr vert="horz" lIns="91440" tIns="45720" rIns="91440" bIns="45720" rtlCol="0" anchor="t">
            <a:normAutofit/>
          </a:bodyPr>
          <a:lstStyle/>
          <a:p>
            <a:pPr marL="285750" indent="-285750">
              <a:buFont typeface="Wingdings 3" charset="2"/>
              <a:buChar char=""/>
            </a:pPr>
            <a:r>
              <a:rPr lang="en-US" dirty="0">
                <a:solidFill>
                  <a:schemeClr val="tx1"/>
                </a:solidFill>
              </a:rPr>
              <a:t>A lightweight version of Flash Player.</a:t>
            </a:r>
          </a:p>
          <a:p>
            <a:pPr marL="285750" indent="-285750">
              <a:buFont typeface="Wingdings 3" charset="2"/>
              <a:buChar char=""/>
            </a:pPr>
            <a:r>
              <a:rPr lang="en-US" dirty="0">
                <a:solidFill>
                  <a:schemeClr val="tx1"/>
                </a:solidFill>
              </a:rPr>
              <a:t>Used for lower-end platforms, like mobile and Wii. </a:t>
            </a:r>
          </a:p>
          <a:p>
            <a:pPr marL="285750" indent="-285750">
              <a:buFont typeface="Wingdings 3" charset="2"/>
              <a:buChar char=""/>
            </a:pPr>
            <a:r>
              <a:rPr lang="en-US" dirty="0">
                <a:solidFill>
                  <a:schemeClr val="tx1"/>
                </a:solidFill>
              </a:rPr>
              <a:t>It allows multimedia content to be developed</a:t>
            </a:r>
            <a:r>
              <a:rPr lang="en-US" dirty="0">
                <a:solidFill>
                  <a:srgbClr val="FFFFFF"/>
                </a:solidFill>
              </a:rPr>
              <a:t> using Adobe Flash's tools.</a:t>
            </a:r>
          </a:p>
          <a:p>
            <a:pPr>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10561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5DE9-7155-4A45-9009-3A74D955A985}"/>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sz="3600" dirty="0"/>
              <a:t>Making Artificial Worlds</a:t>
            </a:r>
          </a:p>
        </p:txBody>
      </p:sp>
      <p:pic>
        <p:nvPicPr>
          <p:cNvPr id="4098" name="Picture 2" descr="Image result for 2d game world">
            <a:extLst>
              <a:ext uri="{FF2B5EF4-FFF2-40B4-BE49-F238E27FC236}">
                <a16:creationId xmlns:a16="http://schemas.microsoft.com/office/drawing/2014/main" id="{A6A6D745-F33B-4853-BE02-07FF332C5FB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4760913" y="2008577"/>
            <a:ext cx="4513262" cy="253922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E11B3EE-F57A-486A-A4A1-551327427AB5}"/>
              </a:ext>
            </a:extLst>
          </p:cNvPr>
          <p:cNvSpPr>
            <a:spLocks noGrp="1"/>
          </p:cNvSpPr>
          <p:nvPr>
            <p:ph type="body" sz="half" idx="2"/>
          </p:nvPr>
        </p:nvSpPr>
        <p:spPr>
          <a:xfrm>
            <a:off x="677334" y="2160589"/>
            <a:ext cx="3851122" cy="3880773"/>
          </a:xfrm>
        </p:spPr>
        <p:txBody>
          <a:bodyPr vert="horz" lIns="91440" tIns="45720" rIns="91440" bIns="45720" rtlCol="0">
            <a:normAutofit/>
          </a:bodyPr>
          <a:lstStyle/>
          <a:p>
            <a:pPr>
              <a:buFont typeface="Wingdings 3" charset="2"/>
              <a:buChar char=""/>
            </a:pPr>
            <a:r>
              <a:rPr lang="en-US" dirty="0"/>
              <a:t>Making artificial worlds is all about making them believable, and fit for purpose. The world needs to feel alive which is usually created through making trees move, adding birds or other creatures, and layers of perspective. </a:t>
            </a:r>
          </a:p>
        </p:txBody>
      </p:sp>
    </p:spTree>
    <p:extLst>
      <p:ext uri="{BB962C8B-B14F-4D97-AF65-F5344CB8AC3E}">
        <p14:creationId xmlns:p14="http://schemas.microsoft.com/office/powerpoint/2010/main" val="278216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F8E0-4C1D-48AE-8C4D-E34AD5D93569}"/>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sz="3600" dirty="0"/>
              <a:t>Interactivity </a:t>
            </a:r>
          </a:p>
        </p:txBody>
      </p:sp>
      <p:pic>
        <p:nvPicPr>
          <p:cNvPr id="6146" name="Picture 2" descr="Related image">
            <a:extLst>
              <a:ext uri="{FF2B5EF4-FFF2-40B4-BE49-F238E27FC236}">
                <a16:creationId xmlns:a16="http://schemas.microsoft.com/office/drawing/2014/main" id="{8DBF1D08-7BEC-459A-B8D5-4F77479A7F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960" r="26790"/>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CF0FD29D-80E1-4CF0-920B-F94EF3177BCD}"/>
              </a:ext>
            </a:extLst>
          </p:cNvPr>
          <p:cNvSpPr>
            <a:spLocks noGrp="1"/>
          </p:cNvSpPr>
          <p:nvPr>
            <p:ph type="body" sz="half" idx="2"/>
          </p:nvPr>
        </p:nvSpPr>
        <p:spPr>
          <a:xfrm>
            <a:off x="5209563" y="2160589"/>
            <a:ext cx="4064439" cy="3880773"/>
          </a:xfrm>
        </p:spPr>
        <p:txBody>
          <a:bodyPr vert="horz" lIns="91440" tIns="45720" rIns="91440" bIns="45720" rtlCol="0">
            <a:normAutofit/>
          </a:bodyPr>
          <a:lstStyle/>
          <a:p>
            <a:pPr>
              <a:buFont typeface="Wingdings 3" charset="2"/>
              <a:buChar char=""/>
            </a:pPr>
            <a:r>
              <a:rPr lang="en-US" dirty="0"/>
              <a:t>The player needs to be able to interact with many objects within the game. Whether it’s just enemies and doors, or as much as grass moving under the players feet, it all goes towards making the game believable.</a:t>
            </a:r>
          </a:p>
        </p:txBody>
      </p:sp>
    </p:spTree>
    <p:extLst>
      <p:ext uri="{BB962C8B-B14F-4D97-AF65-F5344CB8AC3E}">
        <p14:creationId xmlns:p14="http://schemas.microsoft.com/office/powerpoint/2010/main" val="18113782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FCD3-91D5-47C9-8168-113DA9964F50}"/>
              </a:ext>
            </a:extLst>
          </p:cNvPr>
          <p:cNvSpPr>
            <a:spLocks noGrp="1"/>
          </p:cNvSpPr>
          <p:nvPr>
            <p:ph type="title"/>
          </p:nvPr>
        </p:nvSpPr>
        <p:spPr/>
        <p:txBody>
          <a:bodyPr/>
          <a:lstStyle/>
          <a:p>
            <a:r>
              <a:rPr lang="en-GB" dirty="0"/>
              <a:t>Objects</a:t>
            </a:r>
          </a:p>
        </p:txBody>
      </p:sp>
      <p:sp>
        <p:nvSpPr>
          <p:cNvPr id="3" name="Content Placeholder 2">
            <a:extLst>
              <a:ext uri="{FF2B5EF4-FFF2-40B4-BE49-F238E27FC236}">
                <a16:creationId xmlns:a16="http://schemas.microsoft.com/office/drawing/2014/main" id="{B9E4C6AF-2E2C-4E63-B3E0-2E2A64F4D45E}"/>
              </a:ext>
            </a:extLst>
          </p:cNvPr>
          <p:cNvSpPr>
            <a:spLocks noGrp="1"/>
          </p:cNvSpPr>
          <p:nvPr>
            <p:ph idx="1"/>
          </p:nvPr>
        </p:nvSpPr>
        <p:spPr/>
        <p:txBody>
          <a:bodyPr/>
          <a:lstStyle/>
          <a:p>
            <a:r>
              <a:rPr lang="en-GB" dirty="0"/>
              <a:t>An object in a game is also known as an “entity”, and a “Game Object”.</a:t>
            </a:r>
          </a:p>
          <a:p>
            <a:r>
              <a:rPr lang="en-GB" dirty="0"/>
              <a:t>There’re two types of objects; physical, and non-physical.</a:t>
            </a:r>
          </a:p>
          <a:p>
            <a:r>
              <a:rPr lang="en-GB" dirty="0"/>
              <a:t>Physical objects are objects that either react to an input/event, or are visible to the player.</a:t>
            </a:r>
          </a:p>
          <a:p>
            <a:r>
              <a:rPr lang="en-GB" dirty="0"/>
              <a:t>Non-physical objects are invisible objects that work independently to the player.</a:t>
            </a:r>
          </a:p>
          <a:p>
            <a:r>
              <a:rPr lang="en-GB" dirty="0">
                <a:solidFill>
                  <a:srgbClr val="FF0000"/>
                </a:solidFill>
              </a:rPr>
              <a:t>Both have an important role whether it’s the Player (Physical) or a Save Manager (Non-physical).</a:t>
            </a:r>
          </a:p>
        </p:txBody>
      </p:sp>
    </p:spTree>
    <p:extLst>
      <p:ext uri="{BB962C8B-B14F-4D97-AF65-F5344CB8AC3E}">
        <p14:creationId xmlns:p14="http://schemas.microsoft.com/office/powerpoint/2010/main" val="31607454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345</TotalTime>
  <Words>723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Flash For Computer Games</vt:lpstr>
      <vt:lpstr>Flash for Game Development</vt:lpstr>
      <vt:lpstr>ActionScript</vt:lpstr>
      <vt:lpstr>ActionScript vs Animation</vt:lpstr>
      <vt:lpstr>Limitations of Flash</vt:lpstr>
      <vt:lpstr>Flash Lite</vt:lpstr>
      <vt:lpstr>Making Artificial Worlds</vt:lpstr>
      <vt:lpstr>Interactivity </vt:lpstr>
      <vt:lpstr>Objects</vt:lpstr>
      <vt:lpstr>Story</vt:lpstr>
      <vt:lpstr>Doom 1993</vt:lpstr>
      <vt:lpstr>Sound</vt:lpstr>
      <vt:lpstr>Game Plan</vt:lpstr>
      <vt:lpstr>How Games Are Made in Flash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 For Computer Games</dc:title>
  <dc:creator>User</dc:creator>
  <cp:lastModifiedBy>User</cp:lastModifiedBy>
  <cp:revision>31</cp:revision>
  <dcterms:created xsi:type="dcterms:W3CDTF">2018-11-15T22:21:43Z</dcterms:created>
  <dcterms:modified xsi:type="dcterms:W3CDTF">2018-12-21T16:15:04Z</dcterms:modified>
</cp:coreProperties>
</file>