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4"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322125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183177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72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418843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777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327905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42731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6080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169012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FB6A0-923D-4091-A6A2-B64646B43E76}" type="datetimeFigureOut">
              <a:rPr lang="en-GB" smtClean="0"/>
              <a:t>16/11/2018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106932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FB6A0-923D-4091-A6A2-B64646B43E76}" type="datetimeFigureOut">
              <a:rPr lang="en-GB" smtClean="0"/>
              <a:t>16/11/2018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229437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FB6A0-923D-4091-A6A2-B64646B43E76}" type="datetimeFigureOut">
              <a:rPr lang="en-GB" smtClean="0"/>
              <a:t>16/11/2018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239211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FB6A0-923D-4091-A6A2-B64646B43E76}" type="datetimeFigureOut">
              <a:rPr lang="en-GB" smtClean="0"/>
              <a:t>16/11/2018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186192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FB6A0-923D-4091-A6A2-B64646B43E76}" type="datetimeFigureOut">
              <a:rPr lang="en-GB" smtClean="0"/>
              <a:t>16/11/2018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68974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2FB6A0-923D-4091-A6A2-B64646B43E76}" type="datetimeFigureOut">
              <a:rPr lang="en-GB" smtClean="0"/>
              <a:t>16/11/2018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303408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2FB6A0-923D-4091-A6A2-B64646B43E76}" type="datetimeFigureOut">
              <a:rPr lang="en-GB" smtClean="0"/>
              <a:t>16/11/2018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B62C18-AB46-4372-8B68-CFEF0B929722}" type="slidenum">
              <a:rPr lang="en-GB" smtClean="0"/>
              <a:t>‹#›</a:t>
            </a:fld>
            <a:endParaRPr lang="en-GB"/>
          </a:p>
        </p:txBody>
      </p:sp>
    </p:spTree>
    <p:extLst>
      <p:ext uri="{BB962C8B-B14F-4D97-AF65-F5344CB8AC3E}">
        <p14:creationId xmlns:p14="http://schemas.microsoft.com/office/powerpoint/2010/main" val="289100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2FB6A0-923D-4091-A6A2-B64646B43E76}" type="datetimeFigureOut">
              <a:rPr lang="en-GB" smtClean="0"/>
              <a:t>16/11/2018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B62C18-AB46-4372-8B68-CFEF0B929722}" type="slidenum">
              <a:rPr lang="en-GB" smtClean="0"/>
              <a:t>‹#›</a:t>
            </a:fld>
            <a:endParaRPr lang="en-GB"/>
          </a:p>
        </p:txBody>
      </p:sp>
    </p:spTree>
    <p:extLst>
      <p:ext uri="{BB962C8B-B14F-4D97-AF65-F5344CB8AC3E}">
        <p14:creationId xmlns:p14="http://schemas.microsoft.com/office/powerpoint/2010/main" val="2852659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B24-8BEC-41AA-A4FB-BC086C1223E6}"/>
              </a:ext>
            </a:extLst>
          </p:cNvPr>
          <p:cNvSpPr>
            <a:spLocks noGrp="1"/>
          </p:cNvSpPr>
          <p:nvPr>
            <p:ph type="ctrTitle"/>
          </p:nvPr>
        </p:nvSpPr>
        <p:spPr/>
        <p:txBody>
          <a:bodyPr/>
          <a:lstStyle/>
          <a:p>
            <a:r>
              <a:rPr lang="en-GB" dirty="0"/>
              <a:t>Flash For Computer Games</a:t>
            </a:r>
          </a:p>
        </p:txBody>
      </p:sp>
      <p:sp>
        <p:nvSpPr>
          <p:cNvPr id="3" name="Subtitle 2">
            <a:extLst>
              <a:ext uri="{FF2B5EF4-FFF2-40B4-BE49-F238E27FC236}">
                <a16:creationId xmlns:a16="http://schemas.microsoft.com/office/drawing/2014/main" id="{874DE793-63F6-428D-822F-CD306546DD4B}"/>
              </a:ext>
            </a:extLst>
          </p:cNvPr>
          <p:cNvSpPr>
            <a:spLocks noGrp="1"/>
          </p:cNvSpPr>
          <p:nvPr>
            <p:ph type="subTitle" idx="1"/>
          </p:nvPr>
        </p:nvSpPr>
        <p:spPr/>
        <p:txBody>
          <a:bodyPr/>
          <a:lstStyle/>
          <a:p>
            <a:r>
              <a:rPr lang="en-GB" dirty="0"/>
              <a:t>By Lewis Hawkins</a:t>
            </a:r>
          </a:p>
        </p:txBody>
      </p:sp>
    </p:spTree>
    <p:extLst>
      <p:ext uri="{BB962C8B-B14F-4D97-AF65-F5344CB8AC3E}">
        <p14:creationId xmlns:p14="http://schemas.microsoft.com/office/powerpoint/2010/main" val="19002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9553-1B2C-479D-A5AF-C275538259CA}"/>
              </a:ext>
            </a:extLst>
          </p:cNvPr>
          <p:cNvSpPr>
            <a:spLocks noGrp="1"/>
          </p:cNvSpPr>
          <p:nvPr>
            <p:ph type="title"/>
          </p:nvPr>
        </p:nvSpPr>
        <p:spPr>
          <a:xfrm>
            <a:off x="5536734" y="609600"/>
            <a:ext cx="3737268" cy="1320800"/>
          </a:xfrm>
        </p:spPr>
        <p:txBody>
          <a:bodyPr>
            <a:normAutofit/>
          </a:bodyPr>
          <a:lstStyle/>
          <a:p>
            <a:r>
              <a:rPr lang="en-GB"/>
              <a:t>Story</a:t>
            </a:r>
            <a:endParaRPr lang="en-GB" dirty="0"/>
          </a:p>
        </p:txBody>
      </p:sp>
      <p:sp>
        <p:nvSpPr>
          <p:cNvPr id="3" name="Content Placeholder 2">
            <a:extLst>
              <a:ext uri="{FF2B5EF4-FFF2-40B4-BE49-F238E27FC236}">
                <a16:creationId xmlns:a16="http://schemas.microsoft.com/office/drawing/2014/main" id="{089DCF81-3D44-4791-8DB2-4D70C91601B1}"/>
              </a:ext>
            </a:extLst>
          </p:cNvPr>
          <p:cNvSpPr>
            <a:spLocks noGrp="1"/>
          </p:cNvSpPr>
          <p:nvPr>
            <p:ph idx="1"/>
          </p:nvPr>
        </p:nvSpPr>
        <p:spPr>
          <a:xfrm>
            <a:off x="5209563" y="2160589"/>
            <a:ext cx="4064439" cy="3880773"/>
          </a:xfrm>
        </p:spPr>
        <p:txBody>
          <a:bodyPr>
            <a:normAutofit/>
          </a:bodyPr>
          <a:lstStyle/>
          <a:p>
            <a:r>
              <a:rPr lang="en-GB"/>
              <a:t>A games story is important to keeping players entertained. </a:t>
            </a:r>
          </a:p>
          <a:p>
            <a:r>
              <a:rPr lang="en-GB"/>
              <a:t>It doesn’t have to be long and in depth like God of War, it can be short and only serve to ad meaning to the gameplay like Mario.</a:t>
            </a:r>
          </a:p>
          <a:p>
            <a:endParaRPr lang="en-GB"/>
          </a:p>
          <a:p>
            <a:endParaRPr lang="en-GB" dirty="0"/>
          </a:p>
        </p:txBody>
      </p:sp>
      <p:pic>
        <p:nvPicPr>
          <p:cNvPr id="5122" name="Picture 2" descr="Related image">
            <a:extLst>
              <a:ext uri="{FF2B5EF4-FFF2-40B4-BE49-F238E27FC236}">
                <a16:creationId xmlns:a16="http://schemas.microsoft.com/office/drawing/2014/main" id="{4088ED5D-9D1F-48B8-9BEE-DE28E057E8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99" r="12138"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1"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786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853C-218E-4F39-8F41-E8F74F7150E8}"/>
              </a:ext>
            </a:extLst>
          </p:cNvPr>
          <p:cNvSpPr>
            <a:spLocks noGrp="1"/>
          </p:cNvSpPr>
          <p:nvPr>
            <p:ph type="title"/>
          </p:nvPr>
        </p:nvSpPr>
        <p:spPr/>
        <p:txBody>
          <a:bodyPr/>
          <a:lstStyle/>
          <a:p>
            <a:r>
              <a:rPr lang="en-GB" dirty="0"/>
              <a:t>Sound</a:t>
            </a:r>
          </a:p>
        </p:txBody>
      </p:sp>
      <p:sp>
        <p:nvSpPr>
          <p:cNvPr id="3" name="Content Placeholder 2">
            <a:extLst>
              <a:ext uri="{FF2B5EF4-FFF2-40B4-BE49-F238E27FC236}">
                <a16:creationId xmlns:a16="http://schemas.microsoft.com/office/drawing/2014/main" id="{A0B5A588-B146-485A-B674-33F73A2966A8}"/>
              </a:ext>
            </a:extLst>
          </p:cNvPr>
          <p:cNvSpPr>
            <a:spLocks noGrp="1"/>
          </p:cNvSpPr>
          <p:nvPr>
            <p:ph idx="1"/>
          </p:nvPr>
        </p:nvSpPr>
        <p:spPr/>
        <p:txBody>
          <a:bodyPr/>
          <a:lstStyle/>
          <a:p>
            <a:r>
              <a:rPr lang="en-GB" dirty="0"/>
              <a:t>Ambient sound is a good way of making a world believable, whether it’s birds or wind it provides a realistic result with little effort.</a:t>
            </a:r>
          </a:p>
          <a:p>
            <a:r>
              <a:rPr lang="en-GB" dirty="0"/>
              <a:t>Gunshots are a more direct result of a players input. It acts as a confirmation that the player has called for the game to respond. </a:t>
            </a:r>
          </a:p>
        </p:txBody>
      </p:sp>
    </p:spTree>
    <p:extLst>
      <p:ext uri="{BB962C8B-B14F-4D97-AF65-F5344CB8AC3E}">
        <p14:creationId xmlns:p14="http://schemas.microsoft.com/office/powerpoint/2010/main" val="353320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BF18-1251-4CB2-8400-B38A728C60FE}"/>
              </a:ext>
            </a:extLst>
          </p:cNvPr>
          <p:cNvSpPr>
            <a:spLocks noGrp="1"/>
          </p:cNvSpPr>
          <p:nvPr>
            <p:ph type="title"/>
          </p:nvPr>
        </p:nvSpPr>
        <p:spPr/>
        <p:txBody>
          <a:bodyPr/>
          <a:lstStyle/>
          <a:p>
            <a:r>
              <a:rPr lang="en-GB" dirty="0"/>
              <a:t>Game Plan</a:t>
            </a:r>
          </a:p>
        </p:txBody>
      </p:sp>
      <p:sp>
        <p:nvSpPr>
          <p:cNvPr id="3" name="Text Placeholder 2">
            <a:extLst>
              <a:ext uri="{FF2B5EF4-FFF2-40B4-BE49-F238E27FC236}">
                <a16:creationId xmlns:a16="http://schemas.microsoft.com/office/drawing/2014/main" id="{C2435475-93F4-466C-BBA0-DC0119819A8A}"/>
              </a:ext>
            </a:extLst>
          </p:cNvPr>
          <p:cNvSpPr>
            <a:spLocks noGrp="1"/>
          </p:cNvSpPr>
          <p:nvPr>
            <p:ph type="body" idx="1"/>
          </p:nvPr>
        </p:nvSpPr>
        <p:spPr/>
        <p:txBody>
          <a:bodyPr/>
          <a:lstStyle/>
          <a:p>
            <a:r>
              <a:rPr lang="en-GB" dirty="0"/>
              <a:t>Main Character </a:t>
            </a:r>
          </a:p>
        </p:txBody>
      </p:sp>
      <p:sp>
        <p:nvSpPr>
          <p:cNvPr id="4" name="Content Placeholder 3">
            <a:extLst>
              <a:ext uri="{FF2B5EF4-FFF2-40B4-BE49-F238E27FC236}">
                <a16:creationId xmlns:a16="http://schemas.microsoft.com/office/drawing/2014/main" id="{CBC715C4-BACE-4B7A-A787-C39F9E71C418}"/>
              </a:ext>
            </a:extLst>
          </p:cNvPr>
          <p:cNvSpPr>
            <a:spLocks noGrp="1"/>
          </p:cNvSpPr>
          <p:nvPr>
            <p:ph sz="half" idx="2"/>
          </p:nvPr>
        </p:nvSpPr>
        <p:spPr/>
        <p:txBody>
          <a:bodyPr/>
          <a:lstStyle/>
          <a:p>
            <a:r>
              <a:rPr lang="en-GB" dirty="0"/>
              <a:t>The main character is who the player plays as.</a:t>
            </a:r>
          </a:p>
          <a:p>
            <a:r>
              <a:rPr lang="en-GB" dirty="0"/>
              <a:t>They’re usually the most flushed out.</a:t>
            </a:r>
          </a:p>
          <a:p>
            <a:r>
              <a:rPr lang="en-GB" dirty="0"/>
              <a:t>They’re the centre of the story.</a:t>
            </a:r>
          </a:p>
        </p:txBody>
      </p:sp>
      <p:sp>
        <p:nvSpPr>
          <p:cNvPr id="5" name="Text Placeholder 4">
            <a:extLst>
              <a:ext uri="{FF2B5EF4-FFF2-40B4-BE49-F238E27FC236}">
                <a16:creationId xmlns:a16="http://schemas.microsoft.com/office/drawing/2014/main" id="{E5B28772-307E-4613-A451-00D1298A6C6C}"/>
              </a:ext>
            </a:extLst>
          </p:cNvPr>
          <p:cNvSpPr>
            <a:spLocks noGrp="1"/>
          </p:cNvSpPr>
          <p:nvPr>
            <p:ph type="body" sz="quarter" idx="3"/>
          </p:nvPr>
        </p:nvSpPr>
        <p:spPr/>
        <p:txBody>
          <a:bodyPr/>
          <a:lstStyle/>
          <a:p>
            <a:r>
              <a:rPr lang="en-GB" dirty="0"/>
              <a:t>Role of Objects</a:t>
            </a:r>
          </a:p>
        </p:txBody>
      </p:sp>
      <p:sp>
        <p:nvSpPr>
          <p:cNvPr id="6" name="Content Placeholder 5">
            <a:extLst>
              <a:ext uri="{FF2B5EF4-FFF2-40B4-BE49-F238E27FC236}">
                <a16:creationId xmlns:a16="http://schemas.microsoft.com/office/drawing/2014/main" id="{008081CF-4FD6-44CE-9578-16706CF26EE3}"/>
              </a:ext>
            </a:extLst>
          </p:cNvPr>
          <p:cNvSpPr>
            <a:spLocks noGrp="1"/>
          </p:cNvSpPr>
          <p:nvPr>
            <p:ph sz="quarter" idx="4"/>
          </p:nvPr>
        </p:nvSpPr>
        <p:spPr/>
        <p:txBody>
          <a:bodyPr/>
          <a:lstStyle/>
          <a:p>
            <a:r>
              <a:rPr lang="en-GB" dirty="0"/>
              <a:t>They’re used to make the game believable.</a:t>
            </a:r>
          </a:p>
          <a:p>
            <a:r>
              <a:rPr lang="en-GB" dirty="0"/>
              <a:t>They’re used to provide the player something to interact with.</a:t>
            </a:r>
          </a:p>
          <a:p>
            <a:r>
              <a:rPr lang="en-GB" dirty="0"/>
              <a:t>They can be used to give the player an idea of how </a:t>
            </a:r>
            <a:r>
              <a:rPr lang="en-GB"/>
              <a:t>to compete tasks.</a:t>
            </a:r>
          </a:p>
        </p:txBody>
      </p:sp>
    </p:spTree>
    <p:extLst>
      <p:ext uri="{BB962C8B-B14F-4D97-AF65-F5344CB8AC3E}">
        <p14:creationId xmlns:p14="http://schemas.microsoft.com/office/powerpoint/2010/main" val="396124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D0B9-9A2C-4A5A-81E6-C1CD6ACE7F94}"/>
              </a:ext>
            </a:extLst>
          </p:cNvPr>
          <p:cNvSpPr>
            <a:spLocks noGrp="1"/>
          </p:cNvSpPr>
          <p:nvPr>
            <p:ph type="title"/>
          </p:nvPr>
        </p:nvSpPr>
        <p:spPr>
          <a:xfrm>
            <a:off x="677334" y="609600"/>
            <a:ext cx="8596668" cy="1320800"/>
          </a:xfrm>
        </p:spPr>
        <p:txBody>
          <a:bodyPr anchor="t">
            <a:normAutofit/>
          </a:bodyPr>
          <a:lstStyle/>
          <a:p>
            <a:r>
              <a:rPr lang="en-GB"/>
              <a:t>Flash for Game Development</a:t>
            </a:r>
            <a:endParaRPr lang="en-GB" dirty="0"/>
          </a:p>
        </p:txBody>
      </p:sp>
      <p:pic>
        <p:nvPicPr>
          <p:cNvPr id="1026" name="Picture 2" descr="Image result for flashDevelop logo">
            <a:extLst>
              <a:ext uri="{FF2B5EF4-FFF2-40B4-BE49-F238E27FC236}">
                <a16:creationId xmlns:a16="http://schemas.microsoft.com/office/drawing/2014/main" id="{93A52129-0254-45C5-BF41-C0C6AB4AE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74" y="2159331"/>
            <a:ext cx="2915973" cy="29159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44D85D2-70BD-4E94-852D-116282AA0ACF}"/>
              </a:ext>
            </a:extLst>
          </p:cNvPr>
          <p:cNvSpPr>
            <a:spLocks noGrp="1"/>
          </p:cNvSpPr>
          <p:nvPr>
            <p:ph idx="1"/>
          </p:nvPr>
        </p:nvSpPr>
        <p:spPr>
          <a:xfrm>
            <a:off x="4063160" y="2160589"/>
            <a:ext cx="5207839" cy="3880773"/>
          </a:xfrm>
        </p:spPr>
        <p:txBody>
          <a:bodyPr>
            <a:normAutofit/>
          </a:bodyPr>
          <a:lstStyle/>
          <a:p>
            <a:pPr marL="0" indent="0">
              <a:buNone/>
            </a:pPr>
            <a:r>
              <a:rPr lang="en-GB"/>
              <a:t>FlashDevelop is an integrated development environment (IDE) for the development of Flash websites, web applications and video games. </a:t>
            </a:r>
          </a:p>
          <a:p>
            <a:pPr marL="0" indent="0">
              <a:buNone/>
            </a:pPr>
            <a:r>
              <a:rPr lang="en-GB"/>
              <a:t>The applications made with FlashDevelop are run on Flash Player or Adobe AIR, on Microsoft Windows, Mac OS X, Android, or iOS. </a:t>
            </a:r>
          </a:p>
          <a:p>
            <a:pPr marL="0" indent="0">
              <a:buNone/>
            </a:pPr>
            <a:endParaRPr lang="en-GB" dirty="0"/>
          </a:p>
        </p:txBody>
      </p:sp>
    </p:spTree>
    <p:extLst>
      <p:ext uri="{BB962C8B-B14F-4D97-AF65-F5344CB8AC3E}">
        <p14:creationId xmlns:p14="http://schemas.microsoft.com/office/powerpoint/2010/main" val="196765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CC36-99C0-4F39-83D1-0C8DEAC3BFDA}"/>
              </a:ext>
            </a:extLst>
          </p:cNvPr>
          <p:cNvSpPr>
            <a:spLocks noGrp="1"/>
          </p:cNvSpPr>
          <p:nvPr>
            <p:ph type="title"/>
          </p:nvPr>
        </p:nvSpPr>
        <p:spPr/>
        <p:txBody>
          <a:bodyPr/>
          <a:lstStyle/>
          <a:p>
            <a:r>
              <a:rPr lang="en-GB" dirty="0"/>
              <a:t>ActionScript</a:t>
            </a:r>
          </a:p>
        </p:txBody>
      </p:sp>
      <p:sp>
        <p:nvSpPr>
          <p:cNvPr id="3" name="Text Placeholder 2">
            <a:extLst>
              <a:ext uri="{FF2B5EF4-FFF2-40B4-BE49-F238E27FC236}">
                <a16:creationId xmlns:a16="http://schemas.microsoft.com/office/drawing/2014/main" id="{1BC18592-5F33-4D98-ACBC-095B60FAC283}"/>
              </a:ext>
            </a:extLst>
          </p:cNvPr>
          <p:cNvSpPr>
            <a:spLocks noGrp="1"/>
          </p:cNvSpPr>
          <p:nvPr>
            <p:ph type="body" idx="1"/>
          </p:nvPr>
        </p:nvSpPr>
        <p:spPr/>
        <p:txBody>
          <a:bodyPr/>
          <a:lstStyle/>
          <a:p>
            <a:r>
              <a:rPr lang="en-GB" dirty="0"/>
              <a:t>Advantages</a:t>
            </a:r>
          </a:p>
        </p:txBody>
      </p:sp>
      <p:sp>
        <p:nvSpPr>
          <p:cNvPr id="4" name="Content Placeholder 3">
            <a:extLst>
              <a:ext uri="{FF2B5EF4-FFF2-40B4-BE49-F238E27FC236}">
                <a16:creationId xmlns:a16="http://schemas.microsoft.com/office/drawing/2014/main" id="{4C99946A-5807-427A-AC39-423CC3D16775}"/>
              </a:ext>
            </a:extLst>
          </p:cNvPr>
          <p:cNvSpPr>
            <a:spLocks noGrp="1"/>
          </p:cNvSpPr>
          <p:nvPr>
            <p:ph sz="half" idx="2"/>
          </p:nvPr>
        </p:nvSpPr>
        <p:spPr/>
        <p:txBody>
          <a:bodyPr/>
          <a:lstStyle/>
          <a:p>
            <a:r>
              <a:rPr lang="en-GB" dirty="0"/>
              <a:t>ActionScript 3.0 offers a 10-fold increase in performance over pervious versions of the language. </a:t>
            </a:r>
          </a:p>
          <a:p>
            <a:r>
              <a:rPr lang="en-GB" dirty="0"/>
              <a:t>ActionScript 3.0 includes hundreds of new APIs to work with.</a:t>
            </a:r>
          </a:p>
          <a:p>
            <a:r>
              <a:rPr lang="en-GB" dirty="0"/>
              <a:t>It’s object orientated.</a:t>
            </a:r>
          </a:p>
          <a:p>
            <a:r>
              <a:rPr lang="en-GB" dirty="0"/>
              <a:t>Flash Player is installed on 97% of all internet enabled computers.</a:t>
            </a:r>
          </a:p>
          <a:p>
            <a:r>
              <a:rPr lang="en-GB" dirty="0"/>
              <a:t>Easy to learn. </a:t>
            </a:r>
          </a:p>
          <a:p>
            <a:endParaRPr lang="en-GB" dirty="0"/>
          </a:p>
          <a:p>
            <a:endParaRPr lang="en-GB" dirty="0"/>
          </a:p>
        </p:txBody>
      </p:sp>
      <p:sp>
        <p:nvSpPr>
          <p:cNvPr id="5" name="Text Placeholder 4">
            <a:extLst>
              <a:ext uri="{FF2B5EF4-FFF2-40B4-BE49-F238E27FC236}">
                <a16:creationId xmlns:a16="http://schemas.microsoft.com/office/drawing/2014/main" id="{BB121DD6-955C-4944-B1F7-86DA73D0328B}"/>
              </a:ext>
            </a:extLst>
          </p:cNvPr>
          <p:cNvSpPr>
            <a:spLocks noGrp="1"/>
          </p:cNvSpPr>
          <p:nvPr>
            <p:ph type="body" sz="quarter" idx="3"/>
          </p:nvPr>
        </p:nvSpPr>
        <p:spPr/>
        <p:txBody>
          <a:bodyPr/>
          <a:lstStyle/>
          <a:p>
            <a:r>
              <a:rPr lang="en-GB" dirty="0"/>
              <a:t>Disadvantages </a:t>
            </a:r>
          </a:p>
        </p:txBody>
      </p:sp>
      <p:sp>
        <p:nvSpPr>
          <p:cNvPr id="6" name="Content Placeholder 5">
            <a:extLst>
              <a:ext uri="{FF2B5EF4-FFF2-40B4-BE49-F238E27FC236}">
                <a16:creationId xmlns:a16="http://schemas.microsoft.com/office/drawing/2014/main" id="{960C27AA-8CAE-411D-BFF2-5CBCD95A0B78}"/>
              </a:ext>
            </a:extLst>
          </p:cNvPr>
          <p:cNvSpPr>
            <a:spLocks noGrp="1"/>
          </p:cNvSpPr>
          <p:nvPr>
            <p:ph sz="quarter" idx="4"/>
          </p:nvPr>
        </p:nvSpPr>
        <p:spPr/>
        <p:txBody>
          <a:bodyPr/>
          <a:lstStyle/>
          <a:p>
            <a:r>
              <a:rPr lang="en-GB" dirty="0"/>
              <a:t>Learning curve for more advanced ActionScript is steep. </a:t>
            </a:r>
          </a:p>
          <a:p>
            <a:r>
              <a:rPr lang="en-GB" dirty="0"/>
              <a:t>Screen renders for the blind can’t read all aspects of Flash files.</a:t>
            </a:r>
          </a:p>
          <a:p>
            <a:r>
              <a:rPr lang="en-GB" dirty="0"/>
              <a:t>Not enough power to run complex programmes.   </a:t>
            </a:r>
          </a:p>
        </p:txBody>
      </p:sp>
    </p:spTree>
    <p:extLst>
      <p:ext uri="{BB962C8B-B14F-4D97-AF65-F5344CB8AC3E}">
        <p14:creationId xmlns:p14="http://schemas.microsoft.com/office/powerpoint/2010/main" val="348067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41E3-F417-4FD1-9FD3-1BA613987054}"/>
              </a:ext>
            </a:extLst>
          </p:cNvPr>
          <p:cNvSpPr>
            <a:spLocks noGrp="1"/>
          </p:cNvSpPr>
          <p:nvPr>
            <p:ph type="title"/>
          </p:nvPr>
        </p:nvSpPr>
        <p:spPr/>
        <p:txBody>
          <a:bodyPr/>
          <a:lstStyle/>
          <a:p>
            <a:r>
              <a:rPr lang="en-GB" dirty="0"/>
              <a:t>ActionScript vs Animation</a:t>
            </a:r>
          </a:p>
        </p:txBody>
      </p:sp>
      <p:sp>
        <p:nvSpPr>
          <p:cNvPr id="3" name="Text Placeholder 2">
            <a:extLst>
              <a:ext uri="{FF2B5EF4-FFF2-40B4-BE49-F238E27FC236}">
                <a16:creationId xmlns:a16="http://schemas.microsoft.com/office/drawing/2014/main" id="{D893DCB4-83EF-4905-9A01-8925EF3AF0F6}"/>
              </a:ext>
            </a:extLst>
          </p:cNvPr>
          <p:cNvSpPr>
            <a:spLocks noGrp="1"/>
          </p:cNvSpPr>
          <p:nvPr>
            <p:ph type="body" idx="1"/>
          </p:nvPr>
        </p:nvSpPr>
        <p:spPr/>
        <p:txBody>
          <a:bodyPr/>
          <a:lstStyle/>
          <a:p>
            <a:r>
              <a:rPr lang="en-GB" dirty="0"/>
              <a:t>ActionScript</a:t>
            </a:r>
          </a:p>
        </p:txBody>
      </p:sp>
      <p:sp>
        <p:nvSpPr>
          <p:cNvPr id="4" name="Content Placeholder 3">
            <a:extLst>
              <a:ext uri="{FF2B5EF4-FFF2-40B4-BE49-F238E27FC236}">
                <a16:creationId xmlns:a16="http://schemas.microsoft.com/office/drawing/2014/main" id="{20DCA5A0-CCA5-49F9-8A88-2B553927BDE5}"/>
              </a:ext>
            </a:extLst>
          </p:cNvPr>
          <p:cNvSpPr>
            <a:spLocks noGrp="1"/>
          </p:cNvSpPr>
          <p:nvPr>
            <p:ph sz="half" idx="2"/>
          </p:nvPr>
        </p:nvSpPr>
        <p:spPr/>
        <p:txBody>
          <a:bodyPr/>
          <a:lstStyle/>
          <a:p>
            <a:r>
              <a:rPr lang="en-GB" dirty="0"/>
              <a:t>ActionScript allows you to loop animations, meaning you don’t have to create longer walk cycles. </a:t>
            </a:r>
          </a:p>
          <a:p>
            <a:r>
              <a:rPr lang="en-GB" dirty="0"/>
              <a:t>Since its code, its easy to just change values to alter the overall look.</a:t>
            </a:r>
          </a:p>
          <a:p>
            <a:r>
              <a:rPr lang="en-GB" dirty="0"/>
              <a:t>You can randomly generate movement.</a:t>
            </a:r>
          </a:p>
          <a:p>
            <a:pPr marL="0" indent="0">
              <a:buNone/>
            </a:pPr>
            <a:br>
              <a:rPr lang="en-GB" dirty="0"/>
            </a:br>
            <a:endParaRPr lang="en-GB" dirty="0"/>
          </a:p>
        </p:txBody>
      </p:sp>
      <p:sp>
        <p:nvSpPr>
          <p:cNvPr id="5" name="Text Placeholder 4">
            <a:extLst>
              <a:ext uri="{FF2B5EF4-FFF2-40B4-BE49-F238E27FC236}">
                <a16:creationId xmlns:a16="http://schemas.microsoft.com/office/drawing/2014/main" id="{0F2C832F-BE3E-4F73-A66A-7DCB5E8B5BB3}"/>
              </a:ext>
            </a:extLst>
          </p:cNvPr>
          <p:cNvSpPr>
            <a:spLocks noGrp="1"/>
          </p:cNvSpPr>
          <p:nvPr>
            <p:ph type="body" sz="quarter" idx="3"/>
          </p:nvPr>
        </p:nvSpPr>
        <p:spPr/>
        <p:txBody>
          <a:bodyPr/>
          <a:lstStyle/>
          <a:p>
            <a:r>
              <a:rPr lang="en-GB" dirty="0"/>
              <a:t>Animation</a:t>
            </a:r>
          </a:p>
        </p:txBody>
      </p:sp>
      <p:sp>
        <p:nvSpPr>
          <p:cNvPr id="6" name="Content Placeholder 5">
            <a:extLst>
              <a:ext uri="{FF2B5EF4-FFF2-40B4-BE49-F238E27FC236}">
                <a16:creationId xmlns:a16="http://schemas.microsoft.com/office/drawing/2014/main" id="{0876C24D-EFE2-406D-8D98-7786C57F6144}"/>
              </a:ext>
            </a:extLst>
          </p:cNvPr>
          <p:cNvSpPr>
            <a:spLocks noGrp="1"/>
          </p:cNvSpPr>
          <p:nvPr>
            <p:ph sz="quarter" idx="4"/>
          </p:nvPr>
        </p:nvSpPr>
        <p:spPr/>
        <p:txBody>
          <a:bodyPr/>
          <a:lstStyle/>
          <a:p>
            <a:r>
              <a:rPr lang="en-GB" dirty="0"/>
              <a:t>Animation is one movement which cannot be changed. It also cannot be repeated without having to create the whole animation again.</a:t>
            </a:r>
          </a:p>
          <a:p>
            <a:r>
              <a:rPr lang="en-GB" dirty="0"/>
              <a:t>There’s no code involved so you don’t have to learn ActionScript.</a:t>
            </a:r>
          </a:p>
          <a:p>
            <a:endParaRPr lang="en-GB" dirty="0"/>
          </a:p>
          <a:p>
            <a:endParaRPr lang="en-GB" dirty="0"/>
          </a:p>
        </p:txBody>
      </p:sp>
    </p:spTree>
    <p:extLst>
      <p:ext uri="{BB962C8B-B14F-4D97-AF65-F5344CB8AC3E}">
        <p14:creationId xmlns:p14="http://schemas.microsoft.com/office/powerpoint/2010/main" val="317159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 name="Straight Connector 7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60AE083-277C-4F31-9F2B-E8CA1A622F0E}"/>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a:t>Limitations of Flash</a:t>
            </a:r>
          </a:p>
        </p:txBody>
      </p:sp>
      <p:sp>
        <p:nvSpPr>
          <p:cNvPr id="4" name="Text Placeholder 3">
            <a:extLst>
              <a:ext uri="{FF2B5EF4-FFF2-40B4-BE49-F238E27FC236}">
                <a16:creationId xmlns:a16="http://schemas.microsoft.com/office/drawing/2014/main" id="{215821ED-339E-4003-B902-A1627CC2541A}"/>
              </a:ext>
            </a:extLst>
          </p:cNvPr>
          <p:cNvSpPr>
            <a:spLocks noGrp="1"/>
          </p:cNvSpPr>
          <p:nvPr>
            <p:ph type="body" sz="half" idx="2"/>
          </p:nvPr>
        </p:nvSpPr>
        <p:spPr>
          <a:xfrm>
            <a:off x="5209563" y="2160589"/>
            <a:ext cx="4064439" cy="3880773"/>
          </a:xfrm>
        </p:spPr>
        <p:txBody>
          <a:bodyPr vert="horz" lIns="91440" tIns="45720" rIns="91440" bIns="45720" rtlCol="0">
            <a:normAutofit/>
          </a:bodyPr>
          <a:lstStyle/>
          <a:p>
            <a:pPr marL="285750" indent="-285750">
              <a:buFont typeface="Wingdings 3" charset="2"/>
              <a:buChar char=""/>
            </a:pPr>
            <a:r>
              <a:rPr lang="en-US"/>
              <a:t>Flash is going to be shut-down in 2020.</a:t>
            </a:r>
          </a:p>
          <a:p>
            <a:pPr marL="285750" indent="-285750">
              <a:buFont typeface="Wingdings 3" charset="2"/>
              <a:buChar char=""/>
            </a:pPr>
            <a:r>
              <a:rPr lang="en-US"/>
              <a:t>ActionScript is cannot compete with other languages. </a:t>
            </a:r>
          </a:p>
          <a:p>
            <a:pPr marL="285750" indent="-285750">
              <a:buFont typeface="Wingdings 3" charset="2"/>
              <a:buChar char=""/>
            </a:pPr>
            <a:r>
              <a:rPr lang="en-US"/>
              <a:t>Games have to be run using Flash Player. </a:t>
            </a:r>
          </a:p>
          <a:p>
            <a:pPr marL="285750" indent="-285750">
              <a:buFont typeface="Wingdings 3" charset="2"/>
              <a:buChar char=""/>
            </a:pPr>
            <a:r>
              <a:rPr lang="en-US"/>
              <a:t>Very limited 3D animation capabilities. </a:t>
            </a:r>
          </a:p>
          <a:p>
            <a:pPr marL="285750" indent="-285750">
              <a:buFont typeface="Wingdings 3" charset="2"/>
              <a:buChar char=""/>
            </a:pPr>
            <a:r>
              <a:rPr lang="en-US"/>
              <a:t>The layout can be confusing.</a:t>
            </a:r>
          </a:p>
          <a:p>
            <a:pPr marL="285750" indent="-285750">
              <a:buFont typeface="Wingdings 3" charset="2"/>
              <a:buChar char=""/>
            </a:pPr>
            <a:r>
              <a:rPr lang="en-US"/>
              <a:t>Long load-up times.</a:t>
            </a:r>
          </a:p>
        </p:txBody>
      </p:sp>
      <p:pic>
        <p:nvPicPr>
          <p:cNvPr id="2056" name="Picture 8" descr="Related image">
            <a:extLst>
              <a:ext uri="{FF2B5EF4-FFF2-40B4-BE49-F238E27FC236}">
                <a16:creationId xmlns:a16="http://schemas.microsoft.com/office/drawing/2014/main" id="{3A8106FB-8582-4827-8677-50AD513D21D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217" r="22077"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9" name="Isosceles Triangle 8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547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5"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043E46-3BDE-4C0C-AC46-AF99641513E9}"/>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sz="3600">
                <a:solidFill>
                  <a:srgbClr val="FFFFFF"/>
                </a:solidFill>
              </a:rPr>
              <a:t>Flash Lite</a:t>
            </a:r>
          </a:p>
        </p:txBody>
      </p:sp>
      <p:pic>
        <p:nvPicPr>
          <p:cNvPr id="3074" name="Picture 2" descr="Image result for adobe flash lite">
            <a:extLst>
              <a:ext uri="{FF2B5EF4-FFF2-40B4-BE49-F238E27FC236}">
                <a16:creationId xmlns:a16="http://schemas.microsoft.com/office/drawing/2014/main" id="{75B5B5F1-B0C9-40F3-B4F6-9542DEE9EB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251" y="2383911"/>
            <a:ext cx="3856774" cy="217907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9405D8A-78E4-45DE-B823-4E2346BC7AD7}"/>
              </a:ext>
            </a:extLst>
          </p:cNvPr>
          <p:cNvSpPr>
            <a:spLocks noGrp="1"/>
          </p:cNvSpPr>
          <p:nvPr>
            <p:ph type="body" sz="half" idx="2"/>
          </p:nvPr>
        </p:nvSpPr>
        <p:spPr>
          <a:xfrm>
            <a:off x="7181725" y="2837329"/>
            <a:ext cx="4512988" cy="3317938"/>
          </a:xfrm>
        </p:spPr>
        <p:txBody>
          <a:bodyPr vert="horz" lIns="91440" tIns="45720" rIns="91440" bIns="45720" rtlCol="0" anchor="t">
            <a:normAutofit/>
          </a:bodyPr>
          <a:lstStyle/>
          <a:p>
            <a:pPr marL="285750" indent="-285750">
              <a:buFont typeface="Wingdings 3" charset="2"/>
              <a:buChar char=""/>
            </a:pPr>
            <a:r>
              <a:rPr lang="en-US">
                <a:solidFill>
                  <a:srgbClr val="FFFFFF"/>
                </a:solidFill>
              </a:rPr>
              <a:t>A lightweight version of Flash Player.</a:t>
            </a:r>
          </a:p>
          <a:p>
            <a:pPr marL="285750" indent="-285750">
              <a:buFont typeface="Wingdings 3" charset="2"/>
              <a:buChar char=""/>
            </a:pPr>
            <a:r>
              <a:rPr lang="en-US">
                <a:solidFill>
                  <a:srgbClr val="FFFFFF"/>
                </a:solidFill>
              </a:rPr>
              <a:t>Used for lower-end platforms, like mobile and Wii. </a:t>
            </a:r>
          </a:p>
          <a:p>
            <a:pPr marL="285750" indent="-285750">
              <a:buFont typeface="Wingdings 3" charset="2"/>
              <a:buChar char=""/>
            </a:pPr>
            <a:r>
              <a:rPr lang="en-US">
                <a:solidFill>
                  <a:srgbClr val="FFFFFF"/>
                </a:solidFill>
              </a:rPr>
              <a:t>It allows multimedia content to be developed using Adobe Flashs tools.</a:t>
            </a:r>
          </a:p>
          <a:p>
            <a:pPr>
              <a:buFont typeface="Wingdings 3" charset="2"/>
              <a:buChar char=""/>
            </a:pPr>
            <a:endParaRPr lang="en-US">
              <a:solidFill>
                <a:srgbClr val="FFFFFF"/>
              </a:solidFill>
            </a:endParaRPr>
          </a:p>
        </p:txBody>
      </p:sp>
    </p:spTree>
    <p:extLst>
      <p:ext uri="{BB962C8B-B14F-4D97-AF65-F5344CB8AC3E}">
        <p14:creationId xmlns:p14="http://schemas.microsoft.com/office/powerpoint/2010/main" val="10561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98" name="Picture 2" descr="Image result for 2d game world">
            <a:extLst>
              <a:ext uri="{FF2B5EF4-FFF2-40B4-BE49-F238E27FC236}">
                <a16:creationId xmlns:a16="http://schemas.microsoft.com/office/drawing/2014/main" id="{A6A6D745-F33B-4853-BE02-07FF332C5FB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336" r="17686"/>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1E5DE9-7155-4A45-9009-3A74D955A985}"/>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a:t>Making Artificial Worlds</a:t>
            </a:r>
          </a:p>
        </p:txBody>
      </p:sp>
      <p:sp>
        <p:nvSpPr>
          <p:cNvPr id="4" name="Text Placeholder 3">
            <a:extLst>
              <a:ext uri="{FF2B5EF4-FFF2-40B4-BE49-F238E27FC236}">
                <a16:creationId xmlns:a16="http://schemas.microsoft.com/office/drawing/2014/main" id="{9E11B3EE-F57A-486A-A4A1-551327427AB5}"/>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a:buFont typeface="Wingdings 3" charset="2"/>
              <a:buChar char=""/>
            </a:pPr>
            <a:r>
              <a:rPr lang="en-US"/>
              <a:t>Making artificial worlds is all about making them believable, and fit for purpose. The world needs to feel alive which is usually created through making trees move, adding birds or other creatures, and layers of perspective. </a:t>
            </a:r>
          </a:p>
        </p:txBody>
      </p:sp>
      <p:cxnSp>
        <p:nvCxnSpPr>
          <p:cNvPr id="83" name="Straight Connector 8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216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148"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304F8E0-4C1D-48AE-8C4D-E34AD5D93569}"/>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a:t>Interactivity </a:t>
            </a:r>
          </a:p>
        </p:txBody>
      </p:sp>
      <p:sp>
        <p:nvSpPr>
          <p:cNvPr id="4" name="Text Placeholder 3">
            <a:extLst>
              <a:ext uri="{FF2B5EF4-FFF2-40B4-BE49-F238E27FC236}">
                <a16:creationId xmlns:a16="http://schemas.microsoft.com/office/drawing/2014/main" id="{CF0FD29D-80E1-4CF0-920B-F94EF3177BCD}"/>
              </a:ext>
            </a:extLst>
          </p:cNvPr>
          <p:cNvSpPr>
            <a:spLocks noGrp="1"/>
          </p:cNvSpPr>
          <p:nvPr>
            <p:ph type="body" sz="half" idx="2"/>
          </p:nvPr>
        </p:nvSpPr>
        <p:spPr>
          <a:xfrm>
            <a:off x="5209563" y="2160589"/>
            <a:ext cx="4064439" cy="3880773"/>
          </a:xfrm>
        </p:spPr>
        <p:txBody>
          <a:bodyPr vert="horz" lIns="91440" tIns="45720" rIns="91440" bIns="45720" rtlCol="0">
            <a:normAutofit/>
          </a:bodyPr>
          <a:lstStyle/>
          <a:p>
            <a:pPr>
              <a:buFont typeface="Wingdings 3" charset="2"/>
              <a:buChar char=""/>
            </a:pPr>
            <a:r>
              <a:rPr lang="en-US"/>
              <a:t>The player needs to be able to interact with may objects within the game. Whether it’s just enemies and doors, or as much as grass moving under the players feet, it all goes towards making the game believable.</a:t>
            </a:r>
          </a:p>
        </p:txBody>
      </p:sp>
      <p:pic>
        <p:nvPicPr>
          <p:cNvPr id="6146" name="Picture 2" descr="Related image">
            <a:extLst>
              <a:ext uri="{FF2B5EF4-FFF2-40B4-BE49-F238E27FC236}">
                <a16:creationId xmlns:a16="http://schemas.microsoft.com/office/drawing/2014/main" id="{8DBF1D08-7BEC-459A-B8D5-4F77479A7F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960" r="26790"/>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6149"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13782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FCD3-91D5-47C9-8168-113DA9964F50}"/>
              </a:ext>
            </a:extLst>
          </p:cNvPr>
          <p:cNvSpPr>
            <a:spLocks noGrp="1"/>
          </p:cNvSpPr>
          <p:nvPr>
            <p:ph type="title"/>
          </p:nvPr>
        </p:nvSpPr>
        <p:spPr/>
        <p:txBody>
          <a:bodyPr/>
          <a:lstStyle/>
          <a:p>
            <a:r>
              <a:rPr lang="en-GB" dirty="0"/>
              <a:t>Objects</a:t>
            </a:r>
          </a:p>
        </p:txBody>
      </p:sp>
      <p:sp>
        <p:nvSpPr>
          <p:cNvPr id="3" name="Content Placeholder 2">
            <a:extLst>
              <a:ext uri="{FF2B5EF4-FFF2-40B4-BE49-F238E27FC236}">
                <a16:creationId xmlns:a16="http://schemas.microsoft.com/office/drawing/2014/main" id="{B9E4C6AF-2E2C-4E63-B3E0-2E2A64F4D45E}"/>
              </a:ext>
            </a:extLst>
          </p:cNvPr>
          <p:cNvSpPr>
            <a:spLocks noGrp="1"/>
          </p:cNvSpPr>
          <p:nvPr>
            <p:ph idx="1"/>
          </p:nvPr>
        </p:nvSpPr>
        <p:spPr/>
        <p:txBody>
          <a:bodyPr/>
          <a:lstStyle/>
          <a:p>
            <a:r>
              <a:rPr lang="en-GB" dirty="0"/>
              <a:t>An object in a game is also known as an “entity”, and a “Game Object”.</a:t>
            </a:r>
          </a:p>
          <a:p>
            <a:r>
              <a:rPr lang="en-GB" dirty="0"/>
              <a:t>There’re two types of objects; physical, and non-physical.</a:t>
            </a:r>
          </a:p>
          <a:p>
            <a:r>
              <a:rPr lang="en-GB" dirty="0"/>
              <a:t>Physical objects are objects that either react to an input/event, or are visible to the player.</a:t>
            </a:r>
          </a:p>
          <a:p>
            <a:r>
              <a:rPr lang="en-GB" dirty="0"/>
              <a:t>Non-physical objects are invisible objects that work independently to the player.</a:t>
            </a:r>
          </a:p>
        </p:txBody>
      </p:sp>
    </p:spTree>
    <p:extLst>
      <p:ext uri="{BB962C8B-B14F-4D97-AF65-F5344CB8AC3E}">
        <p14:creationId xmlns:p14="http://schemas.microsoft.com/office/powerpoint/2010/main" val="31607454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606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Flash For Computer Games</vt:lpstr>
      <vt:lpstr>Flash for Game Development</vt:lpstr>
      <vt:lpstr>ActionScript</vt:lpstr>
      <vt:lpstr>ActionScript vs Animation</vt:lpstr>
      <vt:lpstr>Limitations of Flash</vt:lpstr>
      <vt:lpstr>Flash Lite</vt:lpstr>
      <vt:lpstr>Making Artificial Worlds</vt:lpstr>
      <vt:lpstr>Interactivity </vt:lpstr>
      <vt:lpstr>Objects</vt:lpstr>
      <vt:lpstr>Story</vt:lpstr>
      <vt:lpstr>Sound</vt:lpstr>
      <vt:lpstr>Game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For Computer Games</dc:title>
  <dc:creator>User</dc:creator>
  <cp:lastModifiedBy>User</cp:lastModifiedBy>
  <cp:revision>20</cp:revision>
  <dcterms:created xsi:type="dcterms:W3CDTF">2018-11-15T22:21:43Z</dcterms:created>
  <dcterms:modified xsi:type="dcterms:W3CDTF">2018-11-16T16:18:48Z</dcterms:modified>
</cp:coreProperties>
</file>