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22" d="100"/>
          <a:sy n="22" d="100"/>
        </p:scale>
        <p:origin x="78" y="120"/>
      </p:cViewPr>
      <p:guideLst/>
    </p:cSldViewPr>
  </p:slideViewPr>
  <p:notesTextViewPr>
    <p:cViewPr>
      <p:scale>
        <a:sx n="3" d="2"/>
        <a:sy n="3" d="2"/>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5" name="Rectangle 44"/>
          <p:cNvSpPr/>
          <p:nvPr/>
        </p:nvSpPr>
        <p:spPr>
          <a:xfrm>
            <a:off x="685800" y="14798040"/>
            <a:ext cx="4572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85800" y="23301960"/>
            <a:ext cx="457200" cy="9144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01"/>
          <p:cNvSpPr>
            <a:spLocks noChangeArrowheads="1"/>
          </p:cNvSpPr>
          <p:nvPr userDrawn="1"/>
        </p:nvSpPr>
        <p:spPr bwMode="auto">
          <a:xfrm>
            <a:off x="1" y="32004000"/>
            <a:ext cx="43891200" cy="914400"/>
          </a:xfrm>
          <a:prstGeom prst="rect">
            <a:avLst/>
          </a:prstGeom>
          <a:solidFill>
            <a:schemeClr val="accent2">
              <a:lumMod val="60000"/>
              <a:lumOff val="40000"/>
            </a:schemeClr>
          </a:solidFill>
          <a:ln>
            <a:noFill/>
          </a:ln>
          <a:effectLst/>
        </p:spPr>
        <p:txBody>
          <a:bodyPr wrap="none" anchor="ctr"/>
          <a:lstStyle/>
          <a:p>
            <a:r>
              <a:rPr lang="en-US" dirty="0" smtClean="0"/>
              <a:t>`</a:t>
            </a:r>
            <a:endParaRPr lang="en-US" dirty="0"/>
          </a:p>
        </p:txBody>
      </p:sp>
      <p:sp>
        <p:nvSpPr>
          <p:cNvPr id="59" name="Line 112"/>
          <p:cNvSpPr>
            <a:spLocks noChangeShapeType="1"/>
          </p:cNvSpPr>
          <p:nvPr userDrawn="1"/>
        </p:nvSpPr>
        <p:spPr bwMode="white">
          <a:xfrm>
            <a:off x="0" y="32004000"/>
            <a:ext cx="43891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42"/>
          <p:cNvSpPr/>
          <p:nvPr userDrawn="1"/>
        </p:nvSpPr>
        <p:spPr bwMode="white">
          <a:xfrm>
            <a:off x="29591222"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bwMode="white">
          <a:xfrm>
            <a:off x="15363158"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bwMode="white">
          <a:xfrm>
            <a:off x="1116805"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 y="6172200"/>
            <a:ext cx="4572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1"/>
          <p:cNvSpPr>
            <a:spLocks noChangeArrowheads="1"/>
          </p:cNvSpPr>
          <p:nvPr userDrawn="1"/>
        </p:nvSpPr>
        <p:spPr bwMode="auto">
          <a:xfrm>
            <a:off x="1143001" y="3886200"/>
            <a:ext cx="42748200" cy="1600200"/>
          </a:xfrm>
          <a:prstGeom prst="rect">
            <a:avLst/>
          </a:prstGeom>
          <a:solidFill>
            <a:schemeClr val="accent2">
              <a:lumMod val="20000"/>
              <a:lumOff val="80000"/>
            </a:schemeClr>
          </a:solidFill>
          <a:ln>
            <a:noFill/>
          </a:ln>
          <a:effectLst/>
        </p:spPr>
        <p:txBody>
          <a:bodyPr wrap="none" anchor="ctr"/>
          <a:lstStyle/>
          <a:p>
            <a:endParaRPr lang="en-US"/>
          </a:p>
        </p:txBody>
      </p:sp>
      <p:sp>
        <p:nvSpPr>
          <p:cNvPr id="6" name="Title 5"/>
          <p:cNvSpPr>
            <a:spLocks noGrp="1"/>
          </p:cNvSpPr>
          <p:nvPr userDrawn="1">
            <p:ph type="title"/>
          </p:nvPr>
        </p:nvSpPr>
        <p:spPr/>
        <p:txBody>
          <a:bodyPr/>
          <a:lstStyle/>
          <a:p>
            <a:r>
              <a:rPr lang="en-US" smtClean="0"/>
              <a:t>Click to edit Master title style</a:t>
            </a:r>
            <a:endParaRPr lang="en-US"/>
          </a:p>
        </p:txBody>
      </p:sp>
      <p:sp>
        <p:nvSpPr>
          <p:cNvPr id="31" name="Text Placeholder 6"/>
          <p:cNvSpPr>
            <a:spLocks noGrp="1"/>
          </p:cNvSpPr>
          <p:nvPr userDrawn="1">
            <p:ph type="body" sz="quarter" idx="36"/>
          </p:nvPr>
        </p:nvSpPr>
        <p:spPr bwMode="auto">
          <a:xfrm>
            <a:off x="2209800" y="4083469"/>
            <a:ext cx="35661600" cy="1276992"/>
          </a:xfrm>
        </p:spPr>
        <p:txBody>
          <a:bodyPr anchor="ctr">
            <a:noAutofit/>
          </a:bodyPr>
          <a:lstStyle>
            <a:lvl1pPr marL="0" indent="0">
              <a:spcBef>
                <a:spcPts val="0"/>
              </a:spcBef>
              <a:buNone/>
              <a:defRPr sz="2400">
                <a:solidFill>
                  <a:schemeClr val="tx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userDrawn="1">
            <p:ph type="body" sz="quarter" idx="13" hasCustomPrompt="1"/>
          </p:nvPr>
        </p:nvSpPr>
        <p:spPr>
          <a:xfrm>
            <a:off x="1170431" y="6172200"/>
            <a:ext cx="13044367" cy="914400"/>
          </a:xfrm>
          <a:prstGeom prst="rect">
            <a:avLst/>
          </a:prstGeom>
          <a:solidFill>
            <a:schemeClr val="tx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userDrawn="1">
            <p:ph sz="quarter" idx="24" hasCustomPrompt="1"/>
          </p:nvPr>
        </p:nvSpPr>
        <p:spPr>
          <a:xfrm>
            <a:off x="1174552" y="7086600"/>
            <a:ext cx="13048488" cy="684082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userDrawn="1">
            <p:ph type="body" sz="quarter" idx="17" hasCustomPrompt="1"/>
          </p:nvPr>
        </p:nvSpPr>
        <p:spPr>
          <a:xfrm>
            <a:off x="1170431" y="14798040"/>
            <a:ext cx="13048488" cy="914400"/>
          </a:xfrm>
          <a:prstGeom prst="rect">
            <a:avLst/>
          </a:prstGeom>
          <a:solidFill>
            <a:schemeClr val="accent5"/>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userDrawn="1">
            <p:ph sz="quarter" idx="25" hasCustomPrompt="1"/>
          </p:nvPr>
        </p:nvSpPr>
        <p:spPr>
          <a:xfrm>
            <a:off x="1174552" y="15712439"/>
            <a:ext cx="13048488" cy="7440169"/>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userDrawn="1">
            <p:ph type="body" sz="quarter" idx="19" hasCustomPrompt="1"/>
          </p:nvPr>
        </p:nvSpPr>
        <p:spPr>
          <a:xfrm>
            <a:off x="1170431" y="23301960"/>
            <a:ext cx="13048488" cy="914400"/>
          </a:xfrm>
          <a:prstGeom prst="rect">
            <a:avLst/>
          </a:prstGeom>
          <a:solidFill>
            <a:schemeClr val="accent2">
              <a:lumMod val="75000"/>
            </a:schemeClr>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userDrawn="1">
            <p:ph sz="quarter" idx="26" hasCustomPrompt="1"/>
          </p:nvPr>
        </p:nvSpPr>
        <p:spPr>
          <a:xfrm>
            <a:off x="1174552" y="24216361"/>
            <a:ext cx="13048488" cy="726338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userDrawn="1">
            <p:ph type="body" sz="quarter" idx="21" hasCustomPrompt="1"/>
          </p:nvPr>
        </p:nvSpPr>
        <p:spPr>
          <a:xfrm>
            <a:off x="15416784" y="6172200"/>
            <a:ext cx="13048488" cy="914400"/>
          </a:xfrm>
          <a:prstGeom prst="rect">
            <a:avLst/>
          </a:prstGeom>
          <a:solidFill>
            <a:schemeClr val="accent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userDrawn="1">
            <p:ph sz="quarter" idx="27" hasCustomPrompt="1"/>
          </p:nvPr>
        </p:nvSpPr>
        <p:spPr>
          <a:xfrm>
            <a:off x="15416784" y="7086600"/>
            <a:ext cx="13048488" cy="492612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userDrawn="1">
            <p:ph sz="quarter" idx="23" hasCustomPrompt="1"/>
          </p:nvPr>
        </p:nvSpPr>
        <p:spPr>
          <a:xfrm>
            <a:off x="15416784" y="12456478"/>
            <a:ext cx="13048488" cy="6172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57" name="Content Placeholder 17"/>
          <p:cNvSpPr>
            <a:spLocks noGrp="1"/>
          </p:cNvSpPr>
          <p:nvPr>
            <p:ph sz="quarter" idx="37" hasCustomPrompt="1"/>
          </p:nvPr>
        </p:nvSpPr>
        <p:spPr>
          <a:xfrm>
            <a:off x="15416784" y="19072430"/>
            <a:ext cx="13048488" cy="3918814"/>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6"/>
          <p:cNvSpPr>
            <a:spLocks noGrp="1"/>
          </p:cNvSpPr>
          <p:nvPr userDrawn="1">
            <p:ph type="body" sz="quarter" idx="29" hasCustomPrompt="1"/>
          </p:nvPr>
        </p:nvSpPr>
        <p:spPr>
          <a:xfrm>
            <a:off x="15416784" y="2330196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userDrawn="1">
            <p:ph sz="quarter" idx="30" hasCustomPrompt="1"/>
          </p:nvPr>
        </p:nvSpPr>
        <p:spPr>
          <a:xfrm>
            <a:off x="15416784"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userDrawn="1">
            <p:ph type="body" sz="quarter" idx="31" hasCustomPrompt="1"/>
          </p:nvPr>
        </p:nvSpPr>
        <p:spPr>
          <a:xfrm>
            <a:off x="29644848" y="617220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userDrawn="1">
            <p:ph sz="quarter" idx="32" hasCustomPrompt="1"/>
          </p:nvPr>
        </p:nvSpPr>
        <p:spPr>
          <a:xfrm>
            <a:off x="29644848" y="7086600"/>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userDrawn="1">
            <p:ph sz="quarter" idx="33" hasCustomPrompt="1"/>
          </p:nvPr>
        </p:nvSpPr>
        <p:spPr>
          <a:xfrm>
            <a:off x="29644848" y="15251886"/>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userDrawn="1">
            <p:ph type="body" sz="quarter" idx="34" hasCustomPrompt="1"/>
          </p:nvPr>
        </p:nvSpPr>
        <p:spPr>
          <a:xfrm>
            <a:off x="29644848" y="23301960"/>
            <a:ext cx="13048488" cy="914400"/>
          </a:xfrm>
          <a:prstGeom prst="rect">
            <a:avLst/>
          </a:prstGeom>
          <a:solidFill>
            <a:schemeClr val="accent3"/>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userDrawn="1">
            <p:ph sz="quarter" idx="35" hasCustomPrompt="1"/>
          </p:nvPr>
        </p:nvSpPr>
        <p:spPr>
          <a:xfrm>
            <a:off x="29644848"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40" name="Line 115"/>
          <p:cNvSpPr>
            <a:spLocks noChangeShapeType="1"/>
          </p:cNvSpPr>
          <p:nvPr/>
        </p:nvSpPr>
        <p:spPr bwMode="white">
          <a:xfrm>
            <a:off x="114300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15"/>
          <p:cNvSpPr>
            <a:spLocks noChangeShapeType="1"/>
          </p:cNvSpPr>
          <p:nvPr/>
        </p:nvSpPr>
        <p:spPr bwMode="white">
          <a:xfrm>
            <a:off x="1143000" y="2330196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Rectangle 48"/>
          <p:cNvSpPr/>
          <p:nvPr userDrawn="1"/>
        </p:nvSpPr>
        <p:spPr>
          <a:xfrm>
            <a:off x="14927686" y="6172200"/>
            <a:ext cx="4572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ne 115"/>
          <p:cNvSpPr>
            <a:spLocks noChangeShapeType="1"/>
          </p:cNvSpPr>
          <p:nvPr userDrawn="1"/>
        </p:nvSpPr>
        <p:spPr bwMode="white">
          <a:xfrm>
            <a:off x="15387315"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Rectangle 50"/>
          <p:cNvSpPr/>
          <p:nvPr userDrawn="1"/>
        </p:nvSpPr>
        <p:spPr>
          <a:xfrm>
            <a:off x="29138880" y="6172200"/>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ne 115"/>
          <p:cNvSpPr>
            <a:spLocks noChangeShapeType="1"/>
          </p:cNvSpPr>
          <p:nvPr userDrawn="1"/>
        </p:nvSpPr>
        <p:spPr bwMode="white">
          <a:xfrm>
            <a:off x="2959608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Rectangle 52"/>
          <p:cNvSpPr/>
          <p:nvPr userDrawn="1"/>
        </p:nvSpPr>
        <p:spPr>
          <a:xfrm>
            <a:off x="29141928" y="23298912"/>
            <a:ext cx="4572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ine 115"/>
          <p:cNvSpPr>
            <a:spLocks noChangeShapeType="1"/>
          </p:cNvSpPr>
          <p:nvPr userDrawn="1"/>
        </p:nvSpPr>
        <p:spPr bwMode="white">
          <a:xfrm>
            <a:off x="29596080"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54"/>
          <p:cNvSpPr/>
          <p:nvPr userDrawn="1"/>
        </p:nvSpPr>
        <p:spPr>
          <a:xfrm>
            <a:off x="14932152" y="23298912"/>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ine 115"/>
          <p:cNvSpPr>
            <a:spLocks noChangeShapeType="1"/>
          </p:cNvSpPr>
          <p:nvPr userDrawn="1"/>
        </p:nvSpPr>
        <p:spPr bwMode="white">
          <a:xfrm>
            <a:off x="15389352"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Date Placeholder 2"/>
          <p:cNvSpPr>
            <a:spLocks noGrp="1"/>
          </p:cNvSpPr>
          <p:nvPr userDrawn="1">
            <p:ph type="dt" sz="half" idx="10"/>
          </p:nvPr>
        </p:nvSpPr>
        <p:spPr/>
        <p:txBody>
          <a:bodyPr/>
          <a:lstStyle/>
          <a:p>
            <a:fld id="{ECAA57DF-1C19-4726-AB84-014692BAD8F5}" type="datetimeFigureOut">
              <a:rPr lang="en-US" smtClean="0"/>
              <a:t>4/19/2016</a:t>
            </a:fld>
            <a:endParaRPr lang="en-US"/>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1B4C631-C489-4C11-812F-2172FBEAE82B}" type="slidenum">
              <a:rPr lang="en-US" smtClean="0"/>
              <a:t>‹#›</a:t>
            </a:fld>
            <a:endParaRPr lang="en-US"/>
          </a:p>
        </p:txBody>
      </p:sp>
      <p:sp>
        <p:nvSpPr>
          <p:cNvPr id="46" name="Line 115"/>
          <p:cNvSpPr>
            <a:spLocks noChangeShapeType="1"/>
          </p:cNvSpPr>
          <p:nvPr/>
        </p:nvSpPr>
        <p:spPr bwMode="white">
          <a:xfrm>
            <a:off x="1143000" y="1479804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04"/>
          <p:cNvSpPr>
            <a:spLocks noChangeArrowheads="1"/>
          </p:cNvSpPr>
          <p:nvPr userDrawn="1"/>
        </p:nvSpPr>
        <p:spPr bwMode="auto">
          <a:xfrm flipH="1">
            <a:off x="685800" y="0"/>
            <a:ext cx="457200" cy="3886200"/>
          </a:xfrm>
          <a:prstGeom prst="rect">
            <a:avLst/>
          </a:prstGeom>
          <a:solidFill>
            <a:schemeClr val="accent2"/>
          </a:solidFill>
          <a:ln>
            <a:noFill/>
          </a:ln>
          <a:effectLst/>
        </p:spPr>
        <p:txBody>
          <a:bodyPr wrap="none" anchor="ctr"/>
          <a:lstStyle/>
          <a:p>
            <a:endParaRPr lang="en-US"/>
          </a:p>
        </p:txBody>
      </p:sp>
      <p:sp>
        <p:nvSpPr>
          <p:cNvPr id="7" name="Rectangle 6"/>
          <p:cNvSpPr/>
          <p:nvPr userDrawn="1"/>
        </p:nvSpPr>
        <p:spPr bwMode="auto">
          <a:xfrm>
            <a:off x="1142999" y="0"/>
            <a:ext cx="42748200" cy="3886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2209800" y="1219260"/>
            <a:ext cx="35661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4/19/2016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grpSp>
        <p:nvGrpSpPr>
          <p:cNvPr id="8" name="Group 7"/>
          <p:cNvGrpSpPr/>
          <p:nvPr userDrawn="1"/>
        </p:nvGrpSpPr>
        <p:grpSpPr bwMode="white">
          <a:xfrm>
            <a:off x="1143000" y="0"/>
            <a:ext cx="42748200" cy="5513832"/>
            <a:chOff x="1143000" y="0"/>
            <a:chExt cx="42748200" cy="5513832"/>
          </a:xfrm>
        </p:grpSpPr>
        <p:sp>
          <p:nvSpPr>
            <p:cNvPr id="9" name="Line 112"/>
            <p:cNvSpPr>
              <a:spLocks noChangeShapeType="1"/>
            </p:cNvSpPr>
            <p:nvPr userDrawn="1"/>
          </p:nvSpPr>
          <p:spPr bwMode="white">
            <a:xfrm>
              <a:off x="1143000" y="3899217"/>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5"/>
            <p:cNvSpPr>
              <a:spLocks noChangeShapeType="1"/>
            </p:cNvSpPr>
            <p:nvPr userDrawn="1"/>
          </p:nvSpPr>
          <p:spPr bwMode="white">
            <a:xfrm>
              <a:off x="1143000" y="0"/>
              <a:ext cx="0" cy="5513832"/>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2"/>
            <p:cNvSpPr>
              <a:spLocks noChangeShapeType="1"/>
            </p:cNvSpPr>
            <p:nvPr userDrawn="1"/>
          </p:nvSpPr>
          <p:spPr bwMode="white">
            <a:xfrm>
              <a:off x="1143000" y="5486400"/>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000" b="1" kern="1200">
          <a:solidFill>
            <a:schemeClr val="tx2"/>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120170"/>
            <a:ext cx="35661600" cy="2514540"/>
          </a:xfrm>
        </p:spPr>
        <p:txBody>
          <a:bodyPr>
            <a:normAutofit/>
          </a:bodyPr>
          <a:lstStyle/>
          <a:p>
            <a:pPr fontAlgn="base"/>
            <a:r>
              <a:rPr lang="en-US" b="0" dirty="0" smtClean="0"/>
              <a:t> </a:t>
            </a:r>
            <a:r>
              <a:rPr lang="en-US" b="0" i="1" dirty="0"/>
              <a:t>Importing Gender Equality: </a:t>
            </a:r>
            <a:r>
              <a:rPr lang="en-US" b="0" i="1" dirty="0" smtClean="0"/>
              <a:t>Globalization, Female Employment and the Female Labor Participation Rate</a:t>
            </a:r>
            <a:endParaRPr lang="en-US" b="0" i="1" dirty="0"/>
          </a:p>
        </p:txBody>
      </p:sp>
      <p:sp>
        <p:nvSpPr>
          <p:cNvPr id="23" name="Text Placeholder 22"/>
          <p:cNvSpPr>
            <a:spLocks noGrp="1"/>
          </p:cNvSpPr>
          <p:nvPr>
            <p:ph type="body" sz="quarter" idx="36"/>
          </p:nvPr>
        </p:nvSpPr>
        <p:spPr/>
        <p:txBody>
          <a:bodyPr/>
          <a:lstStyle/>
          <a:p>
            <a:r>
              <a:rPr lang="en-US" sz="4400" dirty="0" smtClean="0"/>
              <a:t>Rachel Antoinette  Lewis, Economics</a:t>
            </a:r>
          </a:p>
          <a:p>
            <a:r>
              <a:rPr lang="en-US" sz="4400" dirty="0"/>
              <a:t>Mentor: </a:t>
            </a:r>
            <a:r>
              <a:rPr lang="en-US" sz="4400" dirty="0" err="1"/>
              <a:t>Yassaman</a:t>
            </a:r>
            <a:r>
              <a:rPr lang="en-US" sz="4400" dirty="0"/>
              <a:t> </a:t>
            </a:r>
            <a:r>
              <a:rPr lang="en-US" sz="4400" dirty="0" err="1"/>
              <a:t>Saadatmund</a:t>
            </a:r>
            <a:endParaRPr lang="en-US" sz="4400" dirty="0"/>
          </a:p>
        </p:txBody>
      </p:sp>
      <p:sp>
        <p:nvSpPr>
          <p:cNvPr id="5" name="Text Placeholder 4"/>
          <p:cNvSpPr>
            <a:spLocks noGrp="1"/>
          </p:cNvSpPr>
          <p:nvPr>
            <p:ph type="body" sz="quarter" idx="13"/>
          </p:nvPr>
        </p:nvSpPr>
        <p:spPr/>
        <p:txBody>
          <a:bodyPr/>
          <a:lstStyle/>
          <a:p>
            <a:r>
              <a:rPr lang="en-US" dirty="0" smtClean="0"/>
              <a:t>Abstract</a:t>
            </a:r>
            <a:endParaRPr lang="en-US" dirty="0"/>
          </a:p>
        </p:txBody>
      </p:sp>
      <p:sp>
        <p:nvSpPr>
          <p:cNvPr id="11" name="Content Placeholder 10"/>
          <p:cNvSpPr>
            <a:spLocks noGrp="1"/>
          </p:cNvSpPr>
          <p:nvPr>
            <p:ph sz="quarter" idx="24"/>
          </p:nvPr>
        </p:nvSpPr>
        <p:spPr/>
        <p:txBody>
          <a:bodyPr>
            <a:normAutofit lnSpcReduction="10000"/>
          </a:bodyPr>
          <a:lstStyle/>
          <a:p>
            <a:pPr marL="0" lvl="0" indent="0">
              <a:buNone/>
            </a:pPr>
            <a:r>
              <a:rPr lang="en-US" sz="3200" dirty="0">
                <a:solidFill>
                  <a:schemeClr val="dk1"/>
                </a:solidFill>
                <a:sym typeface="Calibri"/>
              </a:rPr>
              <a:t>This study investigates the impact of globalization on the employment of women and female labor force participation rate of a sample of 101 developed and developing countries during 2003-2012. To identify the  combined effect of </a:t>
            </a:r>
            <a:r>
              <a:rPr lang="en-US" sz="3200" dirty="0"/>
              <a:t>the economic, political and social globalization, I conducted an econometric regression with female unemployment being the dependent variable. T account for two correlated control variables, fertility rate and average years of schooling for females, I have applied two models. My main finding show that globalization has a small and negative impact on unemployment. This suggests that globalization improved the hiring of women. The results support the implications of Becker’s theory and many of the academic papers written about female employment and the female labor participation rate . Also, the evidence shows that the higher the country’s population growth rate, the more likely women are to enter the workforce.</a:t>
            </a:r>
            <a:endParaRPr lang="en-US" sz="3200" dirty="0">
              <a:solidFill>
                <a:schemeClr val="dk1"/>
              </a:solidFill>
              <a:sym typeface="Calibri"/>
            </a:endParaRPr>
          </a:p>
          <a:p>
            <a:endParaRPr lang="en-US" dirty="0"/>
          </a:p>
        </p:txBody>
      </p:sp>
      <p:sp>
        <p:nvSpPr>
          <p:cNvPr id="7" name="Text Placeholder 6"/>
          <p:cNvSpPr>
            <a:spLocks noGrp="1"/>
          </p:cNvSpPr>
          <p:nvPr>
            <p:ph type="body" sz="quarter" idx="17"/>
          </p:nvPr>
        </p:nvSpPr>
        <p:spPr/>
        <p:txBody>
          <a:bodyPr/>
          <a:lstStyle/>
          <a:p>
            <a:r>
              <a:rPr lang="en-US" smtClean="0"/>
              <a:t>Background</a:t>
            </a:r>
            <a:endParaRPr lang="en-US" dirty="0"/>
          </a:p>
        </p:txBody>
      </p:sp>
      <p:sp>
        <p:nvSpPr>
          <p:cNvPr id="12" name="Content Placeholder 11"/>
          <p:cNvSpPr>
            <a:spLocks noGrp="1"/>
          </p:cNvSpPr>
          <p:nvPr>
            <p:ph sz="quarter" idx="25"/>
          </p:nvPr>
        </p:nvSpPr>
        <p:spPr/>
        <p:txBody>
          <a:bodyPr/>
          <a:lstStyle/>
          <a:p>
            <a:pPr marL="0" indent="0">
              <a:buNone/>
            </a:pPr>
            <a:r>
              <a:rPr lang="en-US" sz="3200" dirty="0"/>
              <a:t>While there is a large amount of literature analyzing the impacts of trade liberalization on women employment and labor force participation across skill and income, there is very little is known about the gender effects of trade reforms and social globalization .  However, the lack of female employment and the female labor participation  affect most countries around the world because of traditional gender roles, religion preference, civil freedom and absence of integration.  Recent literature on gender and globalization is largely centralized around Gary Becker’s Economics of Discrimination Theory (1957) that states competition decreases discrimination. Based on Becker’s theory, the increase in foreign competition due to globalization will cause a reduction in discriminatory practices toward women because the employer prejudice is ‘driven out of the market’ in the long run</a:t>
            </a:r>
            <a:r>
              <a:rPr lang="en-US" dirty="0"/>
              <a:t>. </a:t>
            </a:r>
          </a:p>
          <a:p>
            <a:endParaRPr lang="en-US" dirty="0"/>
          </a:p>
        </p:txBody>
      </p:sp>
      <p:sp>
        <p:nvSpPr>
          <p:cNvPr id="8" name="Text Placeholder 7"/>
          <p:cNvSpPr>
            <a:spLocks noGrp="1"/>
          </p:cNvSpPr>
          <p:nvPr>
            <p:ph type="body" sz="quarter" idx="19"/>
          </p:nvPr>
        </p:nvSpPr>
        <p:spPr/>
        <p:txBody>
          <a:bodyPr/>
          <a:lstStyle/>
          <a:p>
            <a:r>
              <a:rPr lang="en-US" dirty="0" smtClean="0"/>
              <a:t>Future Research </a:t>
            </a:r>
            <a:endParaRPr lang="en-US" dirty="0"/>
          </a:p>
        </p:txBody>
      </p:sp>
      <p:sp>
        <p:nvSpPr>
          <p:cNvPr id="13" name="Content Placeholder 12"/>
          <p:cNvSpPr>
            <a:spLocks noGrp="1"/>
          </p:cNvSpPr>
          <p:nvPr>
            <p:ph sz="quarter" idx="26"/>
          </p:nvPr>
        </p:nvSpPr>
        <p:spPr/>
        <p:txBody>
          <a:bodyPr/>
          <a:lstStyle/>
          <a:p>
            <a:pPr marL="0" lvl="0" indent="0">
              <a:buNone/>
            </a:pPr>
            <a:r>
              <a:rPr lang="en-US" sz="3200" dirty="0">
                <a:solidFill>
                  <a:schemeClr val="dk1"/>
                </a:solidFill>
                <a:latin typeface="Calibri"/>
                <a:ea typeface="Calibri"/>
                <a:cs typeface="Calibri"/>
                <a:sym typeface="Calibri"/>
              </a:rPr>
              <a:t>The data presents only a small insight into how globalization affect  the employment of women around the globe. According to World Bank, there are approx. 196 countries in the world and my regression used 101 of those countries. There are a number of reasons why data may not be available for some indicators for all countries and years.  Some countries do not regularly report data due to conflict, lack of statistical capacity, or other reasons. Ideally, future studies will have more quality data observations for omitted countries. Also, there are other data issues that need to be addressed in future research. Theoretically, the countries’ primary religion,  literacy rate, government regime along with other economic and social controls would have been included but they were obtainable. </a:t>
            </a:r>
          </a:p>
          <a:p>
            <a:endParaRPr lang="en-US" dirty="0"/>
          </a:p>
        </p:txBody>
      </p:sp>
      <p:sp>
        <p:nvSpPr>
          <p:cNvPr id="9" name="Text Placeholder 8"/>
          <p:cNvSpPr>
            <a:spLocks noGrp="1"/>
          </p:cNvSpPr>
          <p:nvPr>
            <p:ph type="body" sz="quarter" idx="21"/>
          </p:nvPr>
        </p:nvSpPr>
        <p:spPr/>
        <p:txBody>
          <a:bodyPr/>
          <a:lstStyle/>
          <a:p>
            <a:r>
              <a:rPr lang="en-US" dirty="0" smtClean="0"/>
              <a:t>Methods</a:t>
            </a:r>
            <a:endParaRPr lang="en-US" dirty="0"/>
          </a:p>
        </p:txBody>
      </p:sp>
      <p:sp>
        <p:nvSpPr>
          <p:cNvPr id="14" name="Content Placeholder 13"/>
          <p:cNvSpPr>
            <a:spLocks noGrp="1"/>
          </p:cNvSpPr>
          <p:nvPr>
            <p:ph sz="quarter" idx="27"/>
          </p:nvPr>
        </p:nvSpPr>
        <p:spPr>
          <a:xfrm>
            <a:off x="15394374" y="7086600"/>
            <a:ext cx="13048488" cy="7212470"/>
          </a:xfrm>
        </p:spPr>
        <p:txBody>
          <a:bodyPr>
            <a:normAutofit/>
          </a:bodyPr>
          <a:lstStyle/>
          <a:p>
            <a:r>
              <a:rPr lang="en-US" sz="3200" dirty="0"/>
              <a:t>Raw data was collected from the World Bank databases and the KOF Index of Globalization.  To account for multicollinearity between fertility rate and expected years of schooling for females, each variable is used in a separate model. Both of these models use manually demeaned data and period fixed effects to account for unobservable fixed effects, and to partially address endogeneity that is associated with omitted variable bias. In addition, to account for serial correlation, [{n*t-k}/{n*(t-1)-k}] is used to create a correction factor which is multiplied with the initially underestimated standard errors to recalculate accurate t-statistics (Wooldridge, 2002). Finally, </a:t>
            </a:r>
            <a:r>
              <a:rPr lang="en-US" sz="3200" dirty="0" err="1"/>
              <a:t>heteroskedasticity</a:t>
            </a:r>
            <a:r>
              <a:rPr lang="en-US" sz="3200" dirty="0"/>
              <a:t> was found in both of the models according to the test provided by Baum (2001). Hence, White's cross section correction was used to account for it (White, 1980).</a:t>
            </a:r>
          </a:p>
        </p:txBody>
      </p:sp>
      <p:sp>
        <p:nvSpPr>
          <p:cNvPr id="15" name="Content Placeholder 14"/>
          <p:cNvSpPr>
            <a:spLocks noGrp="1"/>
          </p:cNvSpPr>
          <p:nvPr>
            <p:ph sz="quarter" idx="37"/>
          </p:nvPr>
        </p:nvSpPr>
        <p:spPr/>
        <p:txBody>
          <a:bodyPr/>
          <a:lstStyle/>
          <a:p>
            <a:r>
              <a:rPr lang="en-US" dirty="0" smtClean="0"/>
              <a:t>Type additional information or methods here.</a:t>
            </a:r>
            <a:endParaRPr lang="en-US" dirty="0"/>
          </a:p>
        </p:txBody>
      </p:sp>
      <p:sp>
        <p:nvSpPr>
          <p:cNvPr id="16" name="Text Placeholder 15"/>
          <p:cNvSpPr>
            <a:spLocks noGrp="1"/>
          </p:cNvSpPr>
          <p:nvPr>
            <p:ph type="body" sz="quarter" idx="29"/>
          </p:nvPr>
        </p:nvSpPr>
        <p:spPr/>
        <p:txBody>
          <a:bodyPr/>
          <a:lstStyle/>
          <a:p>
            <a:r>
              <a:rPr lang="en-US" dirty="0" smtClean="0"/>
              <a:t>References</a:t>
            </a:r>
            <a:endParaRPr lang="en-US" dirty="0"/>
          </a:p>
        </p:txBody>
      </p:sp>
      <p:sp>
        <p:nvSpPr>
          <p:cNvPr id="17" name="Content Placeholder 16"/>
          <p:cNvSpPr>
            <a:spLocks noGrp="1"/>
          </p:cNvSpPr>
          <p:nvPr>
            <p:ph sz="quarter" idx="30"/>
          </p:nvPr>
        </p:nvSpPr>
        <p:spPr/>
        <p:txBody>
          <a:bodyPr/>
          <a:lstStyle/>
          <a:p>
            <a:pPr fontAlgn="base"/>
            <a:r>
              <a:rPr lang="en-US" sz="3200" dirty="0"/>
              <a:t>Wooldridge, J. M. (2010). Econometric analysis of cross section and panel data. MIT press.</a:t>
            </a:r>
          </a:p>
          <a:p>
            <a:pPr fontAlgn="base"/>
            <a:r>
              <a:rPr lang="en-US" sz="3200" dirty="0"/>
              <a:t/>
            </a:r>
            <a:br>
              <a:rPr lang="en-US" sz="3200" dirty="0"/>
            </a:br>
            <a:r>
              <a:rPr lang="en-US" sz="3200" dirty="0"/>
              <a:t>Baum, C. F. (2001). Residual diagnostics for cross-section time series regression models. The Stata Journal, 1(1), 101-104.</a:t>
            </a:r>
          </a:p>
          <a:p>
            <a:pPr fontAlgn="base"/>
            <a:r>
              <a:rPr lang="en-US" sz="3200" dirty="0"/>
              <a:t/>
            </a:r>
            <a:br>
              <a:rPr lang="en-US" sz="3200" dirty="0"/>
            </a:br>
            <a:r>
              <a:rPr lang="en-US" sz="3200" dirty="0"/>
              <a:t>White, H. (1980). A </a:t>
            </a:r>
            <a:r>
              <a:rPr lang="en-US" sz="3200" dirty="0" err="1"/>
              <a:t>heteroskedasticity</a:t>
            </a:r>
            <a:r>
              <a:rPr lang="en-US" sz="3200" dirty="0"/>
              <a:t>-consistent covariance matrix estimator and a direct test for </a:t>
            </a:r>
            <a:r>
              <a:rPr lang="en-US" sz="3200" dirty="0" err="1"/>
              <a:t>heteroskedasticity</a:t>
            </a:r>
            <a:r>
              <a:rPr lang="en-US" sz="3200" dirty="0"/>
              <a:t>. </a:t>
            </a:r>
            <a:r>
              <a:rPr lang="en-US" sz="3200" dirty="0" err="1"/>
              <a:t>Econometrica</a:t>
            </a:r>
            <a:r>
              <a:rPr lang="en-US" sz="3200" dirty="0"/>
              <a:t>: Journal of the Econometric Society, 817-838.</a:t>
            </a:r>
          </a:p>
          <a:p>
            <a:pPr fontAlgn="base"/>
            <a:r>
              <a:rPr lang="en-US" sz="3200" dirty="0"/>
              <a:t/>
            </a:r>
            <a:br>
              <a:rPr lang="en-US" sz="3200" dirty="0"/>
            </a:br>
            <a:r>
              <a:rPr lang="en-US" sz="3200" dirty="0"/>
              <a:t>Along with a host of  academic research papers about globalization and </a:t>
            </a:r>
            <a:r>
              <a:rPr lang="en-US" sz="3200" dirty="0" smtClean="0"/>
              <a:t>female employment, gender wage inequality and female </a:t>
            </a:r>
            <a:r>
              <a:rPr lang="en-US" sz="3200" dirty="0"/>
              <a:t>labor participation rate</a:t>
            </a:r>
          </a:p>
          <a:p>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sp>
        <p:nvSpPr>
          <p:cNvPr id="21" name="Text Placeholder 20"/>
          <p:cNvSpPr>
            <a:spLocks noGrp="1"/>
          </p:cNvSpPr>
          <p:nvPr>
            <p:ph type="body" sz="quarter" idx="34"/>
          </p:nvPr>
        </p:nvSpPr>
        <p:spPr/>
        <p:txBody>
          <a:bodyPr/>
          <a:lstStyle/>
          <a:p>
            <a:r>
              <a:rPr lang="en-US" smtClean="0"/>
              <a:t>Conclusions</a:t>
            </a:r>
            <a:endParaRPr lang="en-US" dirty="0"/>
          </a:p>
        </p:txBody>
      </p:sp>
      <p:sp>
        <p:nvSpPr>
          <p:cNvPr id="22" name="Content Placeholder 21"/>
          <p:cNvSpPr>
            <a:spLocks noGrp="1"/>
          </p:cNvSpPr>
          <p:nvPr>
            <p:ph sz="quarter" idx="35"/>
          </p:nvPr>
        </p:nvSpPr>
        <p:spPr/>
        <p:txBody>
          <a:bodyPr/>
          <a:lstStyle/>
          <a:p>
            <a:pPr marL="0" indent="0">
              <a:buNone/>
            </a:pPr>
            <a:r>
              <a:rPr lang="en-US" dirty="0"/>
              <a:t>I </a:t>
            </a:r>
            <a:r>
              <a:rPr lang="en-US" sz="3200" dirty="0"/>
              <a:t>found that my variable of interest, globalization, does increase the employment of women. Thus, the highly statistically significant  results support my branding theory: Globalization positively impacts the female employment  in both developed and developing countries. Countries with higher inequality in the income distribution of its nation's residents, measured by the GINI index, are more likely to have less overall female employment. Macroeconomics factors such as GDP per capita and inflation are linked to female employment. GDP has a very large positive effect , while inflation has a fairly small negative effect.  My research also indicates that countries with a larger female population percentage and higher population growth have more women working. Lastly, Agricultural value had the most prevalent  positive effect on female employment. </a:t>
            </a:r>
          </a:p>
          <a:p>
            <a:pPr marL="0" indent="0">
              <a:buNone/>
            </a:pPr>
            <a:endParaRPr lang="en-US"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65530" y="1120170"/>
            <a:ext cx="3627108" cy="1895587"/>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4994" y="7581246"/>
            <a:ext cx="5255207" cy="963251"/>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31603" y="7634206"/>
            <a:ext cx="5279594" cy="963251"/>
          </a:xfrm>
          <a:prstGeom prst="rect">
            <a:avLst/>
          </a:prstGeom>
        </p:spPr>
      </p:pic>
      <p:pic>
        <p:nvPicPr>
          <p:cNvPr id="33" name="Content Placeholder 32"/>
          <p:cNvPicPr>
            <a:picLocks noGrp="1" noChangeAspect="1"/>
          </p:cNvPicPr>
          <p:nvPr>
            <p:ph sz="quarter" idx="23"/>
          </p:nvPr>
        </p:nvPicPr>
        <p:blipFill>
          <a:blip r:embed="rId5">
            <a:extLst>
              <a:ext uri="{28A0092B-C50C-407E-A947-70E740481C1C}">
                <a14:useLocalDpi xmlns:a14="http://schemas.microsoft.com/office/drawing/2010/main" val="0"/>
              </a:ext>
            </a:extLst>
          </a:blip>
          <a:stretch>
            <a:fillRect/>
          </a:stretch>
        </p:blipFill>
        <p:spPr>
          <a:xfrm>
            <a:off x="34974738" y="8656962"/>
            <a:ext cx="5334462" cy="5797798"/>
          </a:xfr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40276" y="8653312"/>
            <a:ext cx="5334462" cy="5797798"/>
          </a:xfrm>
          <a:prstGeom prst="rect">
            <a:avLst/>
          </a:prstGeom>
        </p:spPr>
      </p:pic>
      <p:sp>
        <p:nvSpPr>
          <p:cNvPr id="36" name="Content Placeholder 35"/>
          <p:cNvSpPr>
            <a:spLocks noGrp="1"/>
          </p:cNvSpPr>
          <p:nvPr>
            <p:ph sz="quarter" idx="32"/>
          </p:nvPr>
        </p:nvSpPr>
        <p:spPr/>
        <p:txBody>
          <a:bodyPr/>
          <a:lstStyle/>
          <a:p>
            <a:endParaRPr lang="en-US" dirty="0"/>
          </a:p>
        </p:txBody>
      </p:sp>
      <p:pic>
        <p:nvPicPr>
          <p:cNvPr id="39" name="Content Placeholder 38"/>
          <p:cNvPicPr>
            <a:picLocks noGrp="1" noChangeAspect="1"/>
          </p:cNvPicPr>
          <p:nvPr>
            <p:ph sz="quarter" idx="33"/>
          </p:nvPr>
        </p:nvPicPr>
        <p:blipFill>
          <a:blip r:embed="rId7"/>
          <a:stretch>
            <a:fillRect/>
          </a:stretch>
        </p:blipFill>
        <p:spPr>
          <a:xfrm>
            <a:off x="29813247" y="15437802"/>
            <a:ext cx="6626926" cy="7117397"/>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0CDA158F-BD11-4947-AD81-47123E717BAC}" vid="{D7EF840D-21B4-42C8-9035-CFD5E088B4D5}"/>
    </a:ext>
  </a:extLst>
</a:theme>
</file>

<file path=ppt/theme/theme2.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1A831-6165-46D3-80FA-B53FDB37F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green design)</Template>
  <TotalTime>0</TotalTime>
  <Words>788</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Medical Poster</vt:lpstr>
      <vt:lpstr> Importing Gender Equality: Globalization, Female Employment and the Female Labor Participation Rate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2016-04-18T21:54:36Z</dcterms:created>
  <dcterms:modified xsi:type="dcterms:W3CDTF">2016-04-19T14:48:52Z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TC040010579991</vt:lpwstr>
  </property>
</Properties>
</file>