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9" r:id="rId3"/>
    <p:sldId id="263" r:id="rId4"/>
    <p:sldId id="260" r:id="rId5"/>
    <p:sldId id="264" r:id="rId6"/>
    <p:sldId id="267" r:id="rId7"/>
    <p:sldId id="266" r:id="rId8"/>
    <p:sldId id="268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76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17BAE23-7599-4123-9A6E-3A8C795A1F0B}">
          <p14:sldIdLst>
            <p14:sldId id="256"/>
            <p14:sldId id="259"/>
            <p14:sldId id="263"/>
            <p14:sldId id="260"/>
          </p14:sldIdLst>
        </p14:section>
        <p14:section name="The Competition" id="{303EDE57-7C26-4B1D-B767-76F568520BA0}">
          <p14:sldIdLst>
            <p14:sldId id="264"/>
            <p14:sldId id="267"/>
            <p14:sldId id="266"/>
          </p14:sldIdLst>
        </p14:section>
        <p14:section name="The Controller Design" id="{2A3C8A8D-FF26-4162-877D-B822176651B5}">
          <p14:sldIdLst>
            <p14:sldId id="268"/>
            <p14:sldId id="269"/>
            <p14:sldId id="271"/>
            <p14:sldId id="270"/>
          </p14:sldIdLst>
        </p14:section>
        <p14:section name="Joystick" id="{A8C4CB1D-B85A-4B12-8A14-147FA4788B2B}">
          <p14:sldIdLst>
            <p14:sldId id="272"/>
            <p14:sldId id="273"/>
            <p14:sldId id="274"/>
            <p14:sldId id="275"/>
            <p14:sldId id="276"/>
          </p14:sldIdLst>
        </p14:section>
        <p14:section name="Virtual Lead" id="{CC304925-009F-43E1-8F7D-3C37DEF357BB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527FBB-4E6B-4D34-A40B-5888D3ED34D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916159-40B5-4303-A82C-DB9A220A304A}">
      <dgm:prSet/>
      <dgm:spPr/>
      <dgm:t>
        <a:bodyPr/>
        <a:lstStyle/>
        <a:p>
          <a:r>
            <a:rPr lang="en-US"/>
            <a:t>Force of the joystick is determined by distance from the center.</a:t>
          </a:r>
        </a:p>
      </dgm:t>
    </dgm:pt>
    <dgm:pt modelId="{12AF5585-4740-4AD6-9D6E-C507663D3408}" type="parTrans" cxnId="{29C2BAE5-A8D9-46D7-82F4-6E39F155908D}">
      <dgm:prSet/>
      <dgm:spPr/>
      <dgm:t>
        <a:bodyPr/>
        <a:lstStyle/>
        <a:p>
          <a:endParaRPr lang="en-US"/>
        </a:p>
      </dgm:t>
    </dgm:pt>
    <dgm:pt modelId="{9EB66943-D0E8-4049-B35A-7B8BAED827C2}" type="sibTrans" cxnId="{29C2BAE5-A8D9-46D7-82F4-6E39F155908D}">
      <dgm:prSet/>
      <dgm:spPr/>
      <dgm:t>
        <a:bodyPr/>
        <a:lstStyle/>
        <a:p>
          <a:endParaRPr lang="en-US"/>
        </a:p>
      </dgm:t>
    </dgm:pt>
    <dgm:pt modelId="{FBF5D61A-F25D-4ED5-87CC-398FAE7C827F}">
      <dgm:prSet/>
      <dgm:spPr/>
      <dgm:t>
        <a:bodyPr/>
        <a:lstStyle/>
        <a:p>
          <a:r>
            <a:rPr lang="en-US"/>
            <a:t>The force of a pull is then calculated as a ratio of the maximum defined force.</a:t>
          </a:r>
        </a:p>
      </dgm:t>
    </dgm:pt>
    <dgm:pt modelId="{9D5D0909-4DCA-4B51-9FC5-CD45F6DDEA03}" type="parTrans" cxnId="{56EB9513-C399-43DA-A244-F72DEAF00AAA}">
      <dgm:prSet/>
      <dgm:spPr/>
      <dgm:t>
        <a:bodyPr/>
        <a:lstStyle/>
        <a:p>
          <a:endParaRPr lang="en-US"/>
        </a:p>
      </dgm:t>
    </dgm:pt>
    <dgm:pt modelId="{DFE18851-6820-4DCB-8FC1-BB27D4E3BACA}" type="sibTrans" cxnId="{56EB9513-C399-43DA-A244-F72DEAF00AAA}">
      <dgm:prSet/>
      <dgm:spPr/>
      <dgm:t>
        <a:bodyPr/>
        <a:lstStyle/>
        <a:p>
          <a:endParaRPr lang="en-US"/>
        </a:p>
      </dgm:t>
    </dgm:pt>
    <dgm:pt modelId="{9ECB3B9D-E479-48EF-BD58-9F01757F7C44}">
      <dgm:prSet/>
      <dgm:spPr/>
      <dgm:t>
        <a:bodyPr/>
        <a:lstStyle/>
        <a:p>
          <a:r>
            <a:rPr lang="en-US"/>
            <a:t>This is used to scale the motor speeds of the robot</a:t>
          </a:r>
        </a:p>
      </dgm:t>
    </dgm:pt>
    <dgm:pt modelId="{60DAE9D4-BF1F-479D-8CE4-04A9CBA28A75}" type="parTrans" cxnId="{47745BA2-D2CE-4F81-8567-F2807B6C1CBC}">
      <dgm:prSet/>
      <dgm:spPr/>
      <dgm:t>
        <a:bodyPr/>
        <a:lstStyle/>
        <a:p>
          <a:endParaRPr lang="en-US"/>
        </a:p>
      </dgm:t>
    </dgm:pt>
    <dgm:pt modelId="{8FE2D8D2-E62E-4F6E-A7E4-C3D594D02BB8}" type="sibTrans" cxnId="{47745BA2-D2CE-4F81-8567-F2807B6C1CBC}">
      <dgm:prSet/>
      <dgm:spPr/>
      <dgm:t>
        <a:bodyPr/>
        <a:lstStyle/>
        <a:p>
          <a:endParaRPr lang="en-US"/>
        </a:p>
      </dgm:t>
    </dgm:pt>
    <dgm:pt modelId="{A37ED1BA-5790-4285-B08A-544C0D12D614}" type="pres">
      <dgm:prSet presAssocID="{47527FBB-4E6B-4D34-A40B-5888D3ED34D2}" presName="vert0" presStyleCnt="0">
        <dgm:presLayoutVars>
          <dgm:dir/>
          <dgm:animOne val="branch"/>
          <dgm:animLvl val="lvl"/>
        </dgm:presLayoutVars>
      </dgm:prSet>
      <dgm:spPr/>
    </dgm:pt>
    <dgm:pt modelId="{FC7DFEE5-2083-4646-B6B0-A7E258F7123C}" type="pres">
      <dgm:prSet presAssocID="{E1916159-40B5-4303-A82C-DB9A220A304A}" presName="thickLine" presStyleLbl="alignNode1" presStyleIdx="0" presStyleCnt="3"/>
      <dgm:spPr/>
    </dgm:pt>
    <dgm:pt modelId="{B91D8633-3081-4F38-95AF-AEC273F116C2}" type="pres">
      <dgm:prSet presAssocID="{E1916159-40B5-4303-A82C-DB9A220A304A}" presName="horz1" presStyleCnt="0"/>
      <dgm:spPr/>
    </dgm:pt>
    <dgm:pt modelId="{6C37FCE7-8143-41D5-990D-75026BF0B652}" type="pres">
      <dgm:prSet presAssocID="{E1916159-40B5-4303-A82C-DB9A220A304A}" presName="tx1" presStyleLbl="revTx" presStyleIdx="0" presStyleCnt="3"/>
      <dgm:spPr/>
    </dgm:pt>
    <dgm:pt modelId="{3696D76B-1A02-4709-9ADE-660D177155BA}" type="pres">
      <dgm:prSet presAssocID="{E1916159-40B5-4303-A82C-DB9A220A304A}" presName="vert1" presStyleCnt="0"/>
      <dgm:spPr/>
    </dgm:pt>
    <dgm:pt modelId="{FA53FEA6-15DE-4F76-B8FF-95AD9C9F92F3}" type="pres">
      <dgm:prSet presAssocID="{FBF5D61A-F25D-4ED5-87CC-398FAE7C827F}" presName="thickLine" presStyleLbl="alignNode1" presStyleIdx="1" presStyleCnt="3"/>
      <dgm:spPr/>
    </dgm:pt>
    <dgm:pt modelId="{09B07571-1F97-49A6-B3BA-B28A61BEEFFE}" type="pres">
      <dgm:prSet presAssocID="{FBF5D61A-F25D-4ED5-87CC-398FAE7C827F}" presName="horz1" presStyleCnt="0"/>
      <dgm:spPr/>
    </dgm:pt>
    <dgm:pt modelId="{7755B4F3-1680-4717-BE04-4988D5F4E327}" type="pres">
      <dgm:prSet presAssocID="{FBF5D61A-F25D-4ED5-87CC-398FAE7C827F}" presName="tx1" presStyleLbl="revTx" presStyleIdx="1" presStyleCnt="3"/>
      <dgm:spPr/>
    </dgm:pt>
    <dgm:pt modelId="{F95481F3-F79B-4119-9069-7A57FC17E43A}" type="pres">
      <dgm:prSet presAssocID="{FBF5D61A-F25D-4ED5-87CC-398FAE7C827F}" presName="vert1" presStyleCnt="0"/>
      <dgm:spPr/>
    </dgm:pt>
    <dgm:pt modelId="{AD57CB3B-6739-42DE-9294-E717AE7E8F80}" type="pres">
      <dgm:prSet presAssocID="{9ECB3B9D-E479-48EF-BD58-9F01757F7C44}" presName="thickLine" presStyleLbl="alignNode1" presStyleIdx="2" presStyleCnt="3"/>
      <dgm:spPr/>
    </dgm:pt>
    <dgm:pt modelId="{D3924783-E3D3-47A2-921D-C3FCC47BCB41}" type="pres">
      <dgm:prSet presAssocID="{9ECB3B9D-E479-48EF-BD58-9F01757F7C44}" presName="horz1" presStyleCnt="0"/>
      <dgm:spPr/>
    </dgm:pt>
    <dgm:pt modelId="{D1F8A3CA-7EDD-4F67-9408-EB9D63E61BA0}" type="pres">
      <dgm:prSet presAssocID="{9ECB3B9D-E479-48EF-BD58-9F01757F7C44}" presName="tx1" presStyleLbl="revTx" presStyleIdx="2" presStyleCnt="3"/>
      <dgm:spPr/>
    </dgm:pt>
    <dgm:pt modelId="{76D399ED-7AB7-47B8-84CE-E75AD95D85C9}" type="pres">
      <dgm:prSet presAssocID="{9ECB3B9D-E479-48EF-BD58-9F01757F7C44}" presName="vert1" presStyleCnt="0"/>
      <dgm:spPr/>
    </dgm:pt>
  </dgm:ptLst>
  <dgm:cxnLst>
    <dgm:cxn modelId="{C3E81B05-F016-43E6-A5C2-54241605124C}" type="presOf" srcId="{FBF5D61A-F25D-4ED5-87CC-398FAE7C827F}" destId="{7755B4F3-1680-4717-BE04-4988D5F4E327}" srcOrd="0" destOrd="0" presId="urn:microsoft.com/office/officeart/2008/layout/LinedList"/>
    <dgm:cxn modelId="{56EB9513-C399-43DA-A244-F72DEAF00AAA}" srcId="{47527FBB-4E6B-4D34-A40B-5888D3ED34D2}" destId="{FBF5D61A-F25D-4ED5-87CC-398FAE7C827F}" srcOrd="1" destOrd="0" parTransId="{9D5D0909-4DCA-4B51-9FC5-CD45F6DDEA03}" sibTransId="{DFE18851-6820-4DCB-8FC1-BB27D4E3BACA}"/>
    <dgm:cxn modelId="{47745BA2-D2CE-4F81-8567-F2807B6C1CBC}" srcId="{47527FBB-4E6B-4D34-A40B-5888D3ED34D2}" destId="{9ECB3B9D-E479-48EF-BD58-9F01757F7C44}" srcOrd="2" destOrd="0" parTransId="{60DAE9D4-BF1F-479D-8CE4-04A9CBA28A75}" sibTransId="{8FE2D8D2-E62E-4F6E-A7E4-C3D594D02BB8}"/>
    <dgm:cxn modelId="{E612CBB8-9105-4AAF-86BA-490394BCA646}" type="presOf" srcId="{9ECB3B9D-E479-48EF-BD58-9F01757F7C44}" destId="{D1F8A3CA-7EDD-4F67-9408-EB9D63E61BA0}" srcOrd="0" destOrd="0" presId="urn:microsoft.com/office/officeart/2008/layout/LinedList"/>
    <dgm:cxn modelId="{6CC2EEBA-48DE-4F63-BBF4-77B2A407ED09}" type="presOf" srcId="{47527FBB-4E6B-4D34-A40B-5888D3ED34D2}" destId="{A37ED1BA-5790-4285-B08A-544C0D12D614}" srcOrd="0" destOrd="0" presId="urn:microsoft.com/office/officeart/2008/layout/LinedList"/>
    <dgm:cxn modelId="{29C2BAE5-A8D9-46D7-82F4-6E39F155908D}" srcId="{47527FBB-4E6B-4D34-A40B-5888D3ED34D2}" destId="{E1916159-40B5-4303-A82C-DB9A220A304A}" srcOrd="0" destOrd="0" parTransId="{12AF5585-4740-4AD6-9D6E-C507663D3408}" sibTransId="{9EB66943-D0E8-4049-B35A-7B8BAED827C2}"/>
    <dgm:cxn modelId="{AC986FF6-BC3D-4174-B1E6-64AED96A9596}" type="presOf" srcId="{E1916159-40B5-4303-A82C-DB9A220A304A}" destId="{6C37FCE7-8143-41D5-990D-75026BF0B652}" srcOrd="0" destOrd="0" presId="urn:microsoft.com/office/officeart/2008/layout/LinedList"/>
    <dgm:cxn modelId="{4F006566-1A35-4435-9311-34DE625A9549}" type="presParOf" srcId="{A37ED1BA-5790-4285-B08A-544C0D12D614}" destId="{FC7DFEE5-2083-4646-B6B0-A7E258F7123C}" srcOrd="0" destOrd="0" presId="urn:microsoft.com/office/officeart/2008/layout/LinedList"/>
    <dgm:cxn modelId="{AC969C68-6242-48A1-8707-0623EA5466FE}" type="presParOf" srcId="{A37ED1BA-5790-4285-B08A-544C0D12D614}" destId="{B91D8633-3081-4F38-95AF-AEC273F116C2}" srcOrd="1" destOrd="0" presId="urn:microsoft.com/office/officeart/2008/layout/LinedList"/>
    <dgm:cxn modelId="{2C3699B5-6DF8-4760-B881-76995F2BA5F6}" type="presParOf" srcId="{B91D8633-3081-4F38-95AF-AEC273F116C2}" destId="{6C37FCE7-8143-41D5-990D-75026BF0B652}" srcOrd="0" destOrd="0" presId="urn:microsoft.com/office/officeart/2008/layout/LinedList"/>
    <dgm:cxn modelId="{85094882-0ECB-4056-9287-DBE1D8F0F88D}" type="presParOf" srcId="{B91D8633-3081-4F38-95AF-AEC273F116C2}" destId="{3696D76B-1A02-4709-9ADE-660D177155BA}" srcOrd="1" destOrd="0" presId="urn:microsoft.com/office/officeart/2008/layout/LinedList"/>
    <dgm:cxn modelId="{F36F07B6-3148-48E5-9634-083DEDC44D62}" type="presParOf" srcId="{A37ED1BA-5790-4285-B08A-544C0D12D614}" destId="{FA53FEA6-15DE-4F76-B8FF-95AD9C9F92F3}" srcOrd="2" destOrd="0" presId="urn:microsoft.com/office/officeart/2008/layout/LinedList"/>
    <dgm:cxn modelId="{5F151AD9-2395-45FD-8DD9-585002E260B3}" type="presParOf" srcId="{A37ED1BA-5790-4285-B08A-544C0D12D614}" destId="{09B07571-1F97-49A6-B3BA-B28A61BEEFFE}" srcOrd="3" destOrd="0" presId="urn:microsoft.com/office/officeart/2008/layout/LinedList"/>
    <dgm:cxn modelId="{FDCCF739-18B8-480F-AD1B-8AF2DA7D6D76}" type="presParOf" srcId="{09B07571-1F97-49A6-B3BA-B28A61BEEFFE}" destId="{7755B4F3-1680-4717-BE04-4988D5F4E327}" srcOrd="0" destOrd="0" presId="urn:microsoft.com/office/officeart/2008/layout/LinedList"/>
    <dgm:cxn modelId="{E6A86E90-3490-4B71-BC33-3C4201759AE5}" type="presParOf" srcId="{09B07571-1F97-49A6-B3BA-B28A61BEEFFE}" destId="{F95481F3-F79B-4119-9069-7A57FC17E43A}" srcOrd="1" destOrd="0" presId="urn:microsoft.com/office/officeart/2008/layout/LinedList"/>
    <dgm:cxn modelId="{4E38FBE5-FFA6-4611-81E5-F19401EEEE7C}" type="presParOf" srcId="{A37ED1BA-5790-4285-B08A-544C0D12D614}" destId="{AD57CB3B-6739-42DE-9294-E717AE7E8F80}" srcOrd="4" destOrd="0" presId="urn:microsoft.com/office/officeart/2008/layout/LinedList"/>
    <dgm:cxn modelId="{37838904-D3FE-46DD-9DF7-81DD49DB22CB}" type="presParOf" srcId="{A37ED1BA-5790-4285-B08A-544C0D12D614}" destId="{D3924783-E3D3-47A2-921D-C3FCC47BCB41}" srcOrd="5" destOrd="0" presId="urn:microsoft.com/office/officeart/2008/layout/LinedList"/>
    <dgm:cxn modelId="{EE2E8D30-69FA-4782-B1DB-4D7C1164A91C}" type="presParOf" srcId="{D3924783-E3D3-47A2-921D-C3FCC47BCB41}" destId="{D1F8A3CA-7EDD-4F67-9408-EB9D63E61BA0}" srcOrd="0" destOrd="0" presId="urn:microsoft.com/office/officeart/2008/layout/LinedList"/>
    <dgm:cxn modelId="{B2C7C2C3-74AA-4C9D-A3F5-5C3DB2432520}" type="presParOf" srcId="{D3924783-E3D3-47A2-921D-C3FCC47BCB41}" destId="{76D399ED-7AB7-47B8-84CE-E75AD95D85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DFEE5-2083-4646-B6B0-A7E258F7123C}">
      <dsp:nvSpPr>
        <dsp:cNvPr id="0" name=""/>
        <dsp:cNvSpPr/>
      </dsp:nvSpPr>
      <dsp:spPr>
        <a:xfrm>
          <a:off x="0" y="2321"/>
          <a:ext cx="6245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7FCE7-8143-41D5-990D-75026BF0B652}">
      <dsp:nvSpPr>
        <dsp:cNvPr id="0" name=""/>
        <dsp:cNvSpPr/>
      </dsp:nvSpPr>
      <dsp:spPr>
        <a:xfrm>
          <a:off x="0" y="2321"/>
          <a:ext cx="6245352" cy="1583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Force of the joystick is determined by distance from the center.</a:t>
          </a:r>
        </a:p>
      </dsp:txBody>
      <dsp:txXfrm>
        <a:off x="0" y="2321"/>
        <a:ext cx="6245352" cy="1583412"/>
      </dsp:txXfrm>
    </dsp:sp>
    <dsp:sp modelId="{FA53FEA6-15DE-4F76-B8FF-95AD9C9F92F3}">
      <dsp:nvSpPr>
        <dsp:cNvPr id="0" name=""/>
        <dsp:cNvSpPr/>
      </dsp:nvSpPr>
      <dsp:spPr>
        <a:xfrm>
          <a:off x="0" y="1585733"/>
          <a:ext cx="6245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5B4F3-1680-4717-BE04-4988D5F4E327}">
      <dsp:nvSpPr>
        <dsp:cNvPr id="0" name=""/>
        <dsp:cNvSpPr/>
      </dsp:nvSpPr>
      <dsp:spPr>
        <a:xfrm>
          <a:off x="0" y="1585733"/>
          <a:ext cx="6245352" cy="1583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force of a pull is then calculated as a ratio of the maximum defined force.</a:t>
          </a:r>
        </a:p>
      </dsp:txBody>
      <dsp:txXfrm>
        <a:off x="0" y="1585733"/>
        <a:ext cx="6245352" cy="1583412"/>
      </dsp:txXfrm>
    </dsp:sp>
    <dsp:sp modelId="{AD57CB3B-6739-42DE-9294-E717AE7E8F80}">
      <dsp:nvSpPr>
        <dsp:cNvPr id="0" name=""/>
        <dsp:cNvSpPr/>
      </dsp:nvSpPr>
      <dsp:spPr>
        <a:xfrm>
          <a:off x="0" y="3169146"/>
          <a:ext cx="6245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8A3CA-7EDD-4F67-9408-EB9D63E61BA0}">
      <dsp:nvSpPr>
        <dsp:cNvPr id="0" name=""/>
        <dsp:cNvSpPr/>
      </dsp:nvSpPr>
      <dsp:spPr>
        <a:xfrm>
          <a:off x="0" y="3169146"/>
          <a:ext cx="6245352" cy="1583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This is used to scale the motor speeds of the robot</a:t>
          </a:r>
        </a:p>
      </dsp:txBody>
      <dsp:txXfrm>
        <a:off x="0" y="3169146"/>
        <a:ext cx="6245352" cy="1583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45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5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4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4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300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3/30/2023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0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0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3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3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3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0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74384-CA28-189D-724C-0EE79E15A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584" y="893935"/>
            <a:ext cx="6202267" cy="3339390"/>
          </a:xfrm>
        </p:spPr>
        <p:txBody>
          <a:bodyPr anchor="b">
            <a:normAutofit/>
          </a:bodyPr>
          <a:lstStyle/>
          <a:p>
            <a:r>
              <a:rPr lang="en-US" sz="4700" dirty="0"/>
              <a:t>Virtual Lead: A Competition and Web-Based Smartphone Controller for a Self-Driving Robot</a:t>
            </a:r>
            <a:endParaRPr lang="en-GB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EE14C-79EE-DF0F-20B1-D0C2D6404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583" y="4458488"/>
            <a:ext cx="6202268" cy="1328163"/>
          </a:xfrm>
        </p:spPr>
        <p:txBody>
          <a:bodyPr anchor="t">
            <a:normAutofit/>
          </a:bodyPr>
          <a:lstStyle/>
          <a:p>
            <a:r>
              <a:rPr lang="en-US"/>
              <a:t>Lewis Trundle (2469635T)</a:t>
            </a:r>
          </a:p>
          <a:p>
            <a:r>
              <a:rPr lang="en-US"/>
              <a:t>Supervised by Jonathan </a:t>
            </a:r>
            <a:r>
              <a:rPr lang="en-US" err="1"/>
              <a:t>Grizou</a:t>
            </a:r>
            <a:endParaRPr lang="en-GB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1C115D8-8885-49B2-578C-1F43CC2985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0"/>
          <a:stretch/>
        </p:blipFill>
        <p:spPr>
          <a:xfrm>
            <a:off x="20" y="10"/>
            <a:ext cx="4635294" cy="6857990"/>
          </a:xfrm>
          <a:prstGeom prst="rect">
            <a:avLst/>
          </a:prstGeom>
        </p:spPr>
      </p:pic>
      <p:sp>
        <p:nvSpPr>
          <p:cNvPr id="3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6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B6C47-5510-2394-AB5A-BCE26FA0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/>
              <a:t>Communication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AE81FB6-0959-2F7E-590E-D88C605CD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3379738"/>
            <a:ext cx="6775703" cy="13890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62C0-0A76-12FD-B75A-C3738565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202302"/>
            <a:ext cx="3541205" cy="3579788"/>
          </a:xfrm>
        </p:spPr>
        <p:txBody>
          <a:bodyPr>
            <a:normAutofit/>
          </a:bodyPr>
          <a:lstStyle/>
          <a:p>
            <a:r>
              <a:rPr lang="en-US" dirty="0"/>
              <a:t>Web Bluetooth to connect from Web Browser to Pixl.js</a:t>
            </a:r>
          </a:p>
          <a:p>
            <a:r>
              <a:rPr lang="en-US" dirty="0"/>
              <a:t>Pixl.js uses serial communication to activate functions of the robot.</a:t>
            </a:r>
          </a:p>
          <a:p>
            <a:r>
              <a:rPr lang="en-US" dirty="0"/>
              <a:t>A UART connection is established to communicate.</a:t>
            </a:r>
            <a:endParaRPr lang="en-GB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255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28877"/>
            <a:ext cx="12191999" cy="24291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B6C47-5510-2394-AB5A-BCE26FA0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680793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Controllable Attributes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62C0-0A76-12FD-B75A-C3738565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699715"/>
            <a:ext cx="6039340" cy="3299791"/>
          </a:xfrm>
        </p:spPr>
        <p:txBody>
          <a:bodyPr anchor="ctr">
            <a:normAutofit/>
          </a:bodyPr>
          <a:lstStyle/>
          <a:p>
            <a:r>
              <a:rPr lang="en-US" dirty="0"/>
              <a:t>Don’t use sensors on robot. Instead, we control the robot’s:</a:t>
            </a:r>
          </a:p>
          <a:p>
            <a:pPr lvl="1"/>
            <a:r>
              <a:rPr lang="en-US" dirty="0"/>
              <a:t>   - Motor speed</a:t>
            </a:r>
          </a:p>
          <a:p>
            <a:pPr lvl="1"/>
            <a:r>
              <a:rPr lang="en-US" dirty="0"/>
              <a:t>   - Motor direction</a:t>
            </a:r>
          </a:p>
          <a:p>
            <a:r>
              <a:rPr lang="en-US" dirty="0"/>
              <a:t>Motors can be changed individually.</a:t>
            </a:r>
          </a:p>
          <a:p>
            <a:r>
              <a:rPr lang="en-US" dirty="0"/>
              <a:t>Upload code to the robot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1A1973-7B75-43B0-EA4E-91DC68E23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951" y="1705837"/>
            <a:ext cx="3973000" cy="12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3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B6C47-5510-2394-AB5A-BCE26FA0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/>
              <a:t>Manual Control: The Joystick</a:t>
            </a:r>
            <a:endParaRPr lang="en-GB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1EEE29D-3C0F-EDA8-4821-327300E59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64" y="3785486"/>
            <a:ext cx="4252041" cy="210339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65FCB01F-2CD6-784A-F280-17188951A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93" y="2077427"/>
            <a:ext cx="1912625" cy="38663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62C0-0A76-12FD-B75A-C3738565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202302"/>
            <a:ext cx="3541205" cy="3579788"/>
          </a:xfrm>
        </p:spPr>
        <p:txBody>
          <a:bodyPr>
            <a:normAutofit/>
          </a:bodyPr>
          <a:lstStyle/>
          <a:p>
            <a:r>
              <a:rPr lang="en-GB" dirty="0"/>
              <a:t>encompasses both </a:t>
            </a:r>
            <a:r>
              <a:rPr lang="en-GB" dirty="0" err="1"/>
              <a:t>uni</a:t>
            </a:r>
            <a:r>
              <a:rPr lang="en-GB" dirty="0"/>
              <a:t>-directional movement</a:t>
            </a:r>
            <a:r>
              <a:rPr lang="en-US" dirty="0"/>
              <a:t> and turns</a:t>
            </a:r>
          </a:p>
          <a:p>
            <a:r>
              <a:rPr lang="en-GB" dirty="0"/>
              <a:t>high degree of precision</a:t>
            </a:r>
            <a:endParaRPr lang="en-US" dirty="0"/>
          </a:p>
          <a:p>
            <a:r>
              <a:rPr lang="en-US" dirty="0"/>
              <a:t>simulate the feeling of game station controller</a:t>
            </a:r>
            <a:endParaRPr lang="en-GB" dirty="0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6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E773-5288-8B4A-190A-F7ABC9C8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of the Joystick Pull</a:t>
            </a:r>
            <a:endParaRPr lang="en-GB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2BD2E63-B555-4698-F349-D9B1864548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4648" y="758952"/>
          <a:ext cx="6245352" cy="475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B2358C5-ED1F-184F-F61B-49C3FE37B8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3" y="3422523"/>
            <a:ext cx="2781300" cy="2676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FB43A-7BF9-5FCE-CFED-C5E3C51EB106}"/>
              </a:ext>
            </a:extLst>
          </p:cNvPr>
          <p:cNvSpPr txBox="1"/>
          <p:nvPr/>
        </p:nvSpPr>
        <p:spPr>
          <a:xfrm>
            <a:off x="3914013" y="5175718"/>
            <a:ext cx="973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0.9/1.5 </a:t>
            </a:r>
            <a:br>
              <a:rPr lang="en-US" dirty="0"/>
            </a:br>
            <a:r>
              <a:rPr lang="en-US" dirty="0"/>
              <a:t>= 0.6 </a:t>
            </a:r>
            <a:br>
              <a:rPr lang="en-US" dirty="0"/>
            </a:br>
            <a:r>
              <a:rPr lang="en-US" dirty="0"/>
              <a:t>= 60%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06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24266-E5F7-2BC6-737C-84B59030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928374"/>
            <a:ext cx="3888994" cy="2033652"/>
          </a:xfrm>
        </p:spPr>
        <p:txBody>
          <a:bodyPr>
            <a:normAutofit/>
          </a:bodyPr>
          <a:lstStyle/>
          <a:p>
            <a:r>
              <a:rPr lang="en-US" sz="4700"/>
              <a:t>Translating Angles to Motor Speeds</a:t>
            </a:r>
            <a:endParaRPr lang="en-GB" sz="47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F13EA1-F66C-4347-AEBF-A5438DF27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5"/>
            <a:ext cx="12191999" cy="3474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D8A72BB6-47E5-86AD-BBC4-F4DE95D65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1" y="793249"/>
            <a:ext cx="5173133" cy="188819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72CFD20-FC6B-B51C-D231-3CE96DF85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406" y="723401"/>
            <a:ext cx="5166594" cy="2027888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132777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3F30-9109-292C-C31A-B060BF9F8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335" y="3928374"/>
            <a:ext cx="6138665" cy="20336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Angle-motor mapping translates an angle to move at into speeds for the left and right motor.</a:t>
            </a:r>
          </a:p>
          <a:p>
            <a:r>
              <a:rPr lang="en-US" dirty="0"/>
              <a:t>The mapping is a piecewise linear function.</a:t>
            </a:r>
          </a:p>
          <a:p>
            <a:r>
              <a:rPr lang="en-US" dirty="0"/>
              <a:t>Motor speeds are defined at specific angles.</a:t>
            </a:r>
          </a:p>
          <a:p>
            <a:r>
              <a:rPr lang="en-US" dirty="0"/>
              <a:t>Tight mapping causes robot to turn faster (opposed to the loose mapping).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74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70F89FC-9FE3-997F-ACE3-1F9CFE8C4C29}"/>
              </a:ext>
            </a:extLst>
          </p:cNvPr>
          <p:cNvSpPr/>
          <p:nvPr/>
        </p:nvSpPr>
        <p:spPr>
          <a:xfrm>
            <a:off x="1131298" y="497345"/>
            <a:ext cx="9929402" cy="58633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352F9-E678-0198-0667-DBE9CDF2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809" y="2305508"/>
            <a:ext cx="8896380" cy="2246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Joystick Demonstration</a:t>
            </a:r>
            <a:endParaRPr lang="en-GB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046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70F89FC-9FE3-997F-ACE3-1F9CFE8C4C29}"/>
              </a:ext>
            </a:extLst>
          </p:cNvPr>
          <p:cNvSpPr/>
          <p:nvPr/>
        </p:nvSpPr>
        <p:spPr>
          <a:xfrm>
            <a:off x="1131298" y="497345"/>
            <a:ext cx="9929402" cy="58633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352F9-E678-0198-0667-DBE9CDF2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809" y="2305508"/>
            <a:ext cx="8896380" cy="2246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Joystick Demonstration</a:t>
            </a:r>
            <a:endParaRPr lang="en-GB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83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11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C79C7-25DC-5C0B-6644-6A6E4FF1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2819-92C3-9A53-9675-5F67F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3368920"/>
          </a:xfrm>
        </p:spPr>
        <p:txBody>
          <a:bodyPr anchor="ctr">
            <a:normAutofit/>
          </a:bodyPr>
          <a:lstStyle/>
          <a:p>
            <a:r>
              <a:rPr lang="en-US" dirty="0"/>
              <a:t>Self-driving robot competitions are a great way to learn and develop new skills, while collaborating with other people.</a:t>
            </a:r>
          </a:p>
          <a:p>
            <a:r>
              <a:rPr lang="en-US" dirty="0"/>
              <a:t>Most competitions are not affordable – requiring expensive robots.</a:t>
            </a:r>
          </a:p>
          <a:p>
            <a:r>
              <a:rPr lang="en-US" dirty="0"/>
              <a:t>The same self-driving techniques are used – need more variation and exploration into new approaches.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49FA96-B782-14C4-4482-ADB8D4ECF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951" y="2712783"/>
            <a:ext cx="3973000" cy="2771167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78862-9049-3C04-8A0E-8B8B673B1203}"/>
              </a:ext>
            </a:extLst>
          </p:cNvPr>
          <p:cNvSpPr txBox="1"/>
          <p:nvPr/>
        </p:nvSpPr>
        <p:spPr>
          <a:xfrm>
            <a:off x="7453951" y="5206834"/>
            <a:ext cx="3973000" cy="27711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i="1">
                <a:solidFill>
                  <a:srgbClr val="FFFFFF"/>
                </a:solidFill>
              </a:rPr>
              <a:t>AWS </a:t>
            </a:r>
            <a:r>
              <a:rPr lang="en-US" sz="1300" i="1" err="1">
                <a:solidFill>
                  <a:srgbClr val="FFFFFF"/>
                </a:solidFill>
              </a:rPr>
              <a:t>DeepRacer</a:t>
            </a:r>
            <a:r>
              <a:rPr lang="en-US" sz="1300" i="1">
                <a:solidFill>
                  <a:srgbClr val="FFFFFF"/>
                </a:solidFill>
              </a:rPr>
              <a:t> car – costing $399</a:t>
            </a:r>
            <a:endParaRPr lang="en-GB" sz="1300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1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A47DA2F-53EF-75D4-6E6A-77EE48FEC1D8}"/>
              </a:ext>
            </a:extLst>
          </p:cNvPr>
          <p:cNvSpPr/>
          <p:nvPr/>
        </p:nvSpPr>
        <p:spPr>
          <a:xfrm>
            <a:off x="0" y="0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43119F-691F-FE17-92EB-73225D951340}"/>
              </a:ext>
            </a:extLst>
          </p:cNvPr>
          <p:cNvSpPr/>
          <p:nvPr/>
        </p:nvSpPr>
        <p:spPr>
          <a:xfrm>
            <a:off x="14290" y="2576511"/>
            <a:ext cx="6095999" cy="34385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77B57-54CB-2533-156C-A39A739C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6" y="3611594"/>
            <a:ext cx="5060823" cy="10432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900" dirty="0">
                <a:solidFill>
                  <a:schemeClr val="bg1"/>
                </a:solidFill>
              </a:rPr>
              <a:t>Competition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FD5D09-BB6E-71A1-B2F2-C1B708B44C7A}"/>
              </a:ext>
            </a:extLst>
          </p:cNvPr>
          <p:cNvSpPr txBox="1">
            <a:spLocks/>
          </p:cNvSpPr>
          <p:nvPr/>
        </p:nvSpPr>
        <p:spPr>
          <a:xfrm>
            <a:off x="7172323" y="2907392"/>
            <a:ext cx="4260723" cy="104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900" dirty="0"/>
              <a:t>Controller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7902B0-FF51-5F65-5EFB-4B937C22C903}"/>
              </a:ext>
            </a:extLst>
          </p:cNvPr>
          <p:cNvSpPr/>
          <p:nvPr/>
        </p:nvSpPr>
        <p:spPr>
          <a:xfrm>
            <a:off x="6110289" y="2576511"/>
            <a:ext cx="6095999" cy="34385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4B9D2BC-2520-4DCD-858D-E9CD104F87E4}"/>
              </a:ext>
            </a:extLst>
          </p:cNvPr>
          <p:cNvSpPr txBox="1">
            <a:spLocks/>
          </p:cNvSpPr>
          <p:nvPr/>
        </p:nvSpPr>
        <p:spPr>
          <a:xfrm>
            <a:off x="6662738" y="3824059"/>
            <a:ext cx="5060823" cy="104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900" dirty="0">
                <a:solidFill>
                  <a:schemeClr val="bg1"/>
                </a:solidFill>
              </a:rPr>
              <a:t>Controller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8CED50F-D25A-07AA-0319-9FA2D5D818F8}"/>
              </a:ext>
            </a:extLst>
          </p:cNvPr>
          <p:cNvSpPr txBox="1">
            <a:spLocks/>
          </p:cNvSpPr>
          <p:nvPr/>
        </p:nvSpPr>
        <p:spPr>
          <a:xfrm>
            <a:off x="497015" y="314577"/>
            <a:ext cx="5433267" cy="1326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Intended Products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71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F58750F-6DAA-9656-0586-EC666C11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4013073" cy="97359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Aims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1E8B2E-6DB5-10F2-D63E-D3038204F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3277366"/>
            <a:ext cx="4013072" cy="3071421"/>
          </a:xfrm>
        </p:spPr>
        <p:txBody>
          <a:bodyPr>
            <a:normAutofit/>
          </a:bodyPr>
          <a:lstStyle/>
          <a:p>
            <a:r>
              <a:rPr lang="en-US" sz="2800" dirty="0"/>
              <a:t>Affordable</a:t>
            </a:r>
          </a:p>
          <a:p>
            <a:r>
              <a:rPr lang="en-US" sz="2800" dirty="0"/>
              <a:t>Accessible</a:t>
            </a:r>
          </a:p>
          <a:p>
            <a:r>
              <a:rPr lang="en-US" sz="2800" dirty="0"/>
              <a:t>Collaborative</a:t>
            </a:r>
          </a:p>
          <a:p>
            <a:r>
              <a:rPr lang="en-US" sz="2800" dirty="0"/>
              <a:t>Versatile</a:t>
            </a:r>
            <a:endParaRPr lang="en-GB" sz="28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C24F733-381F-F8D0-EA63-93F8A5AE3DA7}"/>
              </a:ext>
            </a:extLst>
          </p:cNvPr>
          <p:cNvSpPr txBox="1">
            <a:spLocks/>
          </p:cNvSpPr>
          <p:nvPr/>
        </p:nvSpPr>
        <p:spPr>
          <a:xfrm>
            <a:off x="5582942" y="3277364"/>
            <a:ext cx="5594043" cy="2955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Promote affordable solutions</a:t>
            </a:r>
          </a:p>
          <a:p>
            <a:r>
              <a:rPr lang="en-US" sz="2400" dirty="0"/>
              <a:t>Be accessible to use</a:t>
            </a:r>
          </a:p>
          <a:p>
            <a:r>
              <a:rPr lang="en-US" sz="2400" dirty="0"/>
              <a:t>Provides precise and responsive manual control</a:t>
            </a:r>
          </a:p>
          <a:p>
            <a:r>
              <a:rPr lang="en-US" sz="2400" dirty="0"/>
              <a:t>Presents a novel self-driving approach</a:t>
            </a:r>
            <a:endParaRPr lang="en-GB" sz="2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67EB1B-E1A9-C0C1-1CE9-C8C2C49BE530}"/>
              </a:ext>
            </a:extLst>
          </p:cNvPr>
          <p:cNvCxnSpPr>
            <a:cxnSpLocks/>
          </p:cNvCxnSpPr>
          <p:nvPr/>
        </p:nvCxnSpPr>
        <p:spPr>
          <a:xfrm>
            <a:off x="4772024" y="1955969"/>
            <a:ext cx="0" cy="49020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35059F-C246-12D1-E594-CC8570C391D8}"/>
              </a:ext>
            </a:extLst>
          </p:cNvPr>
          <p:cNvSpPr/>
          <p:nvPr/>
        </p:nvSpPr>
        <p:spPr>
          <a:xfrm>
            <a:off x="353498" y="2261310"/>
            <a:ext cx="4013067" cy="7926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981C272-3C63-3BF5-84F7-1206C74B75B2}"/>
              </a:ext>
            </a:extLst>
          </p:cNvPr>
          <p:cNvSpPr txBox="1">
            <a:spLocks/>
          </p:cNvSpPr>
          <p:nvPr/>
        </p:nvSpPr>
        <p:spPr>
          <a:xfrm>
            <a:off x="977381" y="2343282"/>
            <a:ext cx="2765299" cy="628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Competition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30DBC0-E556-ADDF-2B31-6C144F5DC547}"/>
              </a:ext>
            </a:extLst>
          </p:cNvPr>
          <p:cNvSpPr/>
          <p:nvPr/>
        </p:nvSpPr>
        <p:spPr>
          <a:xfrm>
            <a:off x="6373103" y="2220350"/>
            <a:ext cx="4013067" cy="7926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5C8D2EA-3394-7AC0-7AC1-EFA8CDFB42A8}"/>
              </a:ext>
            </a:extLst>
          </p:cNvPr>
          <p:cNvSpPr txBox="1">
            <a:spLocks/>
          </p:cNvSpPr>
          <p:nvPr/>
        </p:nvSpPr>
        <p:spPr>
          <a:xfrm>
            <a:off x="7181328" y="2343282"/>
            <a:ext cx="2601367" cy="628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Controller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1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70F89FC-9FE3-997F-ACE3-1F9CFE8C4C29}"/>
              </a:ext>
            </a:extLst>
          </p:cNvPr>
          <p:cNvSpPr/>
          <p:nvPr/>
        </p:nvSpPr>
        <p:spPr>
          <a:xfrm>
            <a:off x="1131298" y="497345"/>
            <a:ext cx="9929402" cy="58633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352F9-E678-0198-0667-DBE9CDF2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809" y="2393262"/>
            <a:ext cx="8896380" cy="19471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 Competition: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Website Demonstration</a:t>
            </a:r>
            <a:endParaRPr lang="en-GB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CFCD4298-E77E-B9AD-27BB-4297A6734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99" y="764275"/>
            <a:ext cx="7094401" cy="5019289"/>
          </a:xfrm>
          <a:prstGeom prst="rect">
            <a:avLst/>
          </a:prstGeom>
        </p:spPr>
      </p:pic>
      <p:sp>
        <p:nvSpPr>
          <p:cNvPr id="10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C79C7-25DC-5C0B-6644-6A6E4FF1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5" y="758953"/>
            <a:ext cx="6248397" cy="1688352"/>
          </a:xfrm>
        </p:spPr>
        <p:txBody>
          <a:bodyPr>
            <a:normAutofit/>
          </a:bodyPr>
          <a:lstStyle/>
          <a:p>
            <a:r>
              <a:rPr lang="en-US" sz="5600"/>
              <a:t>The Simplified Competition</a:t>
            </a:r>
            <a:endParaRPr lang="en-GB" sz="5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4727" y="263093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2819-92C3-9A53-9675-5F67F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72" y="2854520"/>
            <a:ext cx="6245352" cy="26593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3 Stages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/>
              <a:t>Navigating around an object and back using the manual control.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/>
              <a:t>Navigating through a slalom and back using the manual control.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/>
              <a:t>Navigating through a slalom and back using the autonomous control.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GB"/>
          </a:p>
        </p:txBody>
      </p:sp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16331980-4D68-33FF-132A-24FBB6C53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936" y="758951"/>
            <a:ext cx="1333463" cy="4762371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70F89FC-9FE3-997F-ACE3-1F9CFE8C4C29}"/>
              </a:ext>
            </a:extLst>
          </p:cNvPr>
          <p:cNvSpPr/>
          <p:nvPr/>
        </p:nvSpPr>
        <p:spPr>
          <a:xfrm>
            <a:off x="1131298" y="497345"/>
            <a:ext cx="9929402" cy="58633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352F9-E678-0198-0667-DBE9CDF2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809" y="2801269"/>
            <a:ext cx="8896380" cy="12554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The Controller</a:t>
            </a:r>
            <a:endParaRPr lang="en-GB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5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093DE-4BC8-BC5A-3CA0-5FA43DAB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574815"/>
          </a:xfrm>
        </p:spPr>
        <p:txBody>
          <a:bodyPr anchor="ctr">
            <a:normAutofit/>
          </a:bodyPr>
          <a:lstStyle/>
          <a:p>
            <a:r>
              <a:rPr lang="en-US"/>
              <a:t>Restrictions</a:t>
            </a:r>
            <a:endParaRPr lang="en-GB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D432F0E-2208-AF1F-3DD1-789E1D057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3" r="2" b="15820"/>
          <a:stretch/>
        </p:blipFill>
        <p:spPr>
          <a:xfrm>
            <a:off x="20" y="10"/>
            <a:ext cx="4595888" cy="3428990"/>
          </a:xfrm>
          <a:prstGeom prst="rect">
            <a:avLst/>
          </a:prstGeom>
        </p:spPr>
      </p:pic>
      <p:pic>
        <p:nvPicPr>
          <p:cNvPr id="9" name="Picture 8" descr="A picture containing indoor&#10;&#10;Description automatically generated">
            <a:extLst>
              <a:ext uri="{FF2B5EF4-FFF2-40B4-BE49-F238E27FC236}">
                <a16:creationId xmlns:a16="http://schemas.microsoft.com/office/drawing/2014/main" id="{8328AFD9-8FB2-73C8-A5C2-146C195D81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4" r="2" b="23930"/>
          <a:stretch/>
        </p:blipFill>
        <p:spPr>
          <a:xfrm>
            <a:off x="20" y="3429000"/>
            <a:ext cx="4595888" cy="3429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4029F6-98B0-E7ED-7F2C-10E5C2300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08" y="2593076"/>
            <a:ext cx="6281663" cy="3189014"/>
          </a:xfrm>
        </p:spPr>
        <p:txBody>
          <a:bodyPr>
            <a:normAutofit/>
          </a:bodyPr>
          <a:lstStyle/>
          <a:p>
            <a:r>
              <a:rPr lang="en-US" dirty="0"/>
              <a:t>Web browser based</a:t>
            </a:r>
          </a:p>
          <a:p>
            <a:r>
              <a:rPr lang="en-US" dirty="0"/>
              <a:t>Must work with the </a:t>
            </a:r>
            <a:r>
              <a:rPr lang="en-US" dirty="0" err="1"/>
              <a:t>Zumo</a:t>
            </a:r>
            <a:r>
              <a:rPr lang="en-US" dirty="0"/>
              <a:t> Robot for Arduino with attached Espruino Pixl.js.</a:t>
            </a:r>
          </a:p>
          <a:p>
            <a:r>
              <a:rPr lang="en-US" dirty="0"/>
              <a:t>Must integrate smartphone technology and work with Android OS</a:t>
            </a:r>
            <a:endParaRPr lang="en-GB" dirty="0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0473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378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Sitka Banner</vt:lpstr>
      <vt:lpstr>HeadlinesVTI</vt:lpstr>
      <vt:lpstr>Virtual Lead: A Competition and Web-Based Smartphone Controller for a Self-Driving Robot</vt:lpstr>
      <vt:lpstr>Motivation</vt:lpstr>
      <vt:lpstr>Competition</vt:lpstr>
      <vt:lpstr>Aims</vt:lpstr>
      <vt:lpstr>The Competition:  Website Demonstration</vt:lpstr>
      <vt:lpstr>PowerPoint Presentation</vt:lpstr>
      <vt:lpstr>The Simplified Competition</vt:lpstr>
      <vt:lpstr>The Controller</vt:lpstr>
      <vt:lpstr>Restrictions</vt:lpstr>
      <vt:lpstr>Communication</vt:lpstr>
      <vt:lpstr>Controllable Attributes</vt:lpstr>
      <vt:lpstr>Manual Control: The Joystick</vt:lpstr>
      <vt:lpstr>Force of the Joystick Pull</vt:lpstr>
      <vt:lpstr>Translating Angles to Motor Speeds</vt:lpstr>
      <vt:lpstr>Joystick Demonstration</vt:lpstr>
      <vt:lpstr>Joystick 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Lead: A Competition and Web-Based Smartphone Controller for a Self-Driving Robot</dc:title>
  <dc:creator>Lewis Trundle (student)</dc:creator>
  <cp:lastModifiedBy>Lewis Trundle (student)</cp:lastModifiedBy>
  <cp:revision>12</cp:revision>
  <dcterms:created xsi:type="dcterms:W3CDTF">2023-03-26T20:57:37Z</dcterms:created>
  <dcterms:modified xsi:type="dcterms:W3CDTF">2023-03-29T23:21:00Z</dcterms:modified>
</cp:coreProperties>
</file>