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3" r:id="rId8"/>
    <p:sldId id="264" r:id="rId9"/>
    <p:sldId id="265" r:id="rId10"/>
    <p:sldId id="266" r:id="rId11"/>
    <p:sldId id="267" r:id="rId12"/>
    <p:sldId id="280" r:id="rId13"/>
    <p:sldId id="273" r:id="rId14"/>
    <p:sldId id="281" r:id="rId15"/>
    <p:sldId id="284" r:id="rId16"/>
    <p:sldId id="285" r:id="rId17"/>
    <p:sldId id="286" r:id="rId18"/>
    <p:sldId id="287" r:id="rId19"/>
    <p:sldId id="276" r:id="rId20"/>
    <p:sldId id="275" r:id="rId21"/>
    <p:sldId id="262" r:id="rId22"/>
    <p:sldId id="269" r:id="rId23"/>
    <p:sldId id="290" r:id="rId24"/>
    <p:sldId id="289" r:id="rId25"/>
    <p:sldId id="288"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64431B2-9D34-4021-B1F3-1EB98AF8EE67}">
          <p14:sldIdLst>
            <p14:sldId id="256"/>
            <p14:sldId id="257"/>
            <p14:sldId id="258"/>
            <p14:sldId id="259"/>
          </p14:sldIdLst>
        </p14:section>
        <p14:section name="TactiHelm System" id="{437FAF78-749B-4D65-AD19-C218E6D2C8FC}">
          <p14:sldIdLst>
            <p14:sldId id="260"/>
            <p14:sldId id="261"/>
            <p14:sldId id="263"/>
            <p14:sldId id="264"/>
          </p14:sldIdLst>
        </p14:section>
        <p14:section name="Lab Study" id="{973E5075-84F8-4B85-8827-329707201B2C}">
          <p14:sldIdLst>
            <p14:sldId id="265"/>
            <p14:sldId id="266"/>
            <p14:sldId id="267"/>
            <p14:sldId id="280"/>
            <p14:sldId id="273"/>
          </p14:sldIdLst>
        </p14:section>
        <p14:section name="User Study" id="{3A646B67-3873-4C00-AD85-55476C8E0A04}">
          <p14:sldIdLst>
            <p14:sldId id="281"/>
            <p14:sldId id="284"/>
            <p14:sldId id="285"/>
            <p14:sldId id="286"/>
            <p14:sldId id="287"/>
          </p14:sldIdLst>
        </p14:section>
        <p14:section name="Conclusions" id="{F6CD00E7-7B90-4F83-85E3-9D355A89ECA0}">
          <p14:sldIdLst>
            <p14:sldId id="276"/>
            <p14:sldId id="275"/>
          </p14:sldIdLst>
        </p14:section>
        <p14:section name="Appendices" id="{102B9404-B446-461E-B1C0-5008E935F7D9}">
          <p14:sldIdLst>
            <p14:sldId id="262"/>
            <p14:sldId id="269"/>
            <p14:sldId id="290"/>
            <p14:sldId id="289"/>
            <p14:sldId id="288"/>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5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9BBD47-E70F-40DB-8CCA-6AD77B9560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1216193-A757-4529-968E-6D676892CE49}">
      <dgm:prSet custT="1"/>
      <dgm:spPr/>
      <dgm:t>
        <a:bodyPr/>
        <a:lstStyle/>
        <a:p>
          <a:r>
            <a:rPr lang="en-US" sz="2500" dirty="0"/>
            <a:t>41,000 cyclists are fatally injured annually worldwide </a:t>
          </a:r>
          <a:r>
            <a:rPr lang="en-US" sz="1600" dirty="0"/>
            <a:t>[1]</a:t>
          </a:r>
          <a:r>
            <a:rPr lang="en-US" sz="2500" dirty="0"/>
            <a:t>.</a:t>
          </a:r>
        </a:p>
      </dgm:t>
    </dgm:pt>
    <dgm:pt modelId="{52157325-4CCA-40C8-9EAF-86A92A971670}" type="parTrans" cxnId="{73E718D1-E1FA-467E-BDBA-29042AA72F57}">
      <dgm:prSet/>
      <dgm:spPr/>
      <dgm:t>
        <a:bodyPr/>
        <a:lstStyle/>
        <a:p>
          <a:endParaRPr lang="en-US"/>
        </a:p>
      </dgm:t>
    </dgm:pt>
    <dgm:pt modelId="{93BD2061-5D6F-4CAF-85B4-195B0A37C84F}" type="sibTrans" cxnId="{73E718D1-E1FA-467E-BDBA-29042AA72F57}">
      <dgm:prSet/>
      <dgm:spPr/>
      <dgm:t>
        <a:bodyPr/>
        <a:lstStyle/>
        <a:p>
          <a:endParaRPr lang="en-US"/>
        </a:p>
      </dgm:t>
    </dgm:pt>
    <dgm:pt modelId="{43FB2BBD-7AA1-436D-A454-A44166C44F8E}">
      <dgm:prSet custT="1"/>
      <dgm:spPr/>
      <dgm:t>
        <a:bodyPr/>
        <a:lstStyle/>
        <a:p>
          <a:r>
            <a:rPr lang="en-US" sz="2500" dirty="0"/>
            <a:t>Leading cause of fatalities is collisions with other vehicles approaching from behind </a:t>
          </a:r>
          <a:r>
            <a:rPr lang="en-US" sz="1600" dirty="0"/>
            <a:t>[2, 3]</a:t>
          </a:r>
          <a:r>
            <a:rPr lang="en-US" sz="2600" dirty="0"/>
            <a:t>.</a:t>
          </a:r>
        </a:p>
      </dgm:t>
    </dgm:pt>
    <dgm:pt modelId="{30E24B94-3CDA-4C42-9635-182DC95528D2}" type="parTrans" cxnId="{1962A343-DC1F-46A3-99C1-5F4DD946639A}">
      <dgm:prSet/>
      <dgm:spPr/>
      <dgm:t>
        <a:bodyPr/>
        <a:lstStyle/>
        <a:p>
          <a:endParaRPr lang="en-US"/>
        </a:p>
      </dgm:t>
    </dgm:pt>
    <dgm:pt modelId="{53B93611-4419-421C-B634-B7CB58082B89}" type="sibTrans" cxnId="{1962A343-DC1F-46A3-99C1-5F4DD946639A}">
      <dgm:prSet/>
      <dgm:spPr/>
      <dgm:t>
        <a:bodyPr/>
        <a:lstStyle/>
        <a:p>
          <a:endParaRPr lang="en-US"/>
        </a:p>
      </dgm:t>
    </dgm:pt>
    <dgm:pt modelId="{4CB92A46-A5D8-43C6-93EE-4190E276164D}">
      <dgm:prSet custT="1"/>
      <dgm:spPr/>
      <dgm:t>
        <a:bodyPr/>
        <a:lstStyle/>
        <a:p>
          <a:r>
            <a:rPr lang="en-US" sz="2500" dirty="0"/>
            <a:t>Technologies such as bike radars provide unique alerting methods, utilising visual, auditory, and vibrotactile feedback.</a:t>
          </a:r>
        </a:p>
      </dgm:t>
    </dgm:pt>
    <dgm:pt modelId="{98AA1FE2-1A61-447F-8A5A-31FCBA2BC451}" type="parTrans" cxnId="{5916D422-A570-483F-A855-8ADFF67C98D0}">
      <dgm:prSet/>
      <dgm:spPr/>
      <dgm:t>
        <a:bodyPr/>
        <a:lstStyle/>
        <a:p>
          <a:endParaRPr lang="en-US"/>
        </a:p>
      </dgm:t>
    </dgm:pt>
    <dgm:pt modelId="{110BDC7E-F26C-49B5-87CE-1BB127F674A0}" type="sibTrans" cxnId="{5916D422-A570-483F-A855-8ADFF67C98D0}">
      <dgm:prSet/>
      <dgm:spPr/>
      <dgm:t>
        <a:bodyPr/>
        <a:lstStyle/>
        <a:p>
          <a:endParaRPr lang="en-US"/>
        </a:p>
      </dgm:t>
    </dgm:pt>
    <dgm:pt modelId="{777DD674-58BF-41F1-8D9F-E30B1248DE99}">
      <dgm:prSet custT="1"/>
      <dgm:spPr/>
      <dgm:t>
        <a:bodyPr/>
        <a:lstStyle/>
        <a:p>
          <a:r>
            <a:rPr lang="en-US" sz="2500" dirty="0"/>
            <a:t>Yet to be explored is how the cycling helmet can be used.</a:t>
          </a:r>
        </a:p>
      </dgm:t>
    </dgm:pt>
    <dgm:pt modelId="{6DB7445E-956B-40A6-B71B-ADE2977B35E7}" type="parTrans" cxnId="{8B94C376-FD84-4B22-B960-A665AB6881FE}">
      <dgm:prSet/>
      <dgm:spPr/>
      <dgm:t>
        <a:bodyPr/>
        <a:lstStyle/>
        <a:p>
          <a:endParaRPr lang="en-US"/>
        </a:p>
      </dgm:t>
    </dgm:pt>
    <dgm:pt modelId="{7CADFF39-BD9D-49AD-B3B0-0A8F6F0112F9}" type="sibTrans" cxnId="{8B94C376-FD84-4B22-B960-A665AB6881FE}">
      <dgm:prSet/>
      <dgm:spPr/>
      <dgm:t>
        <a:bodyPr/>
        <a:lstStyle/>
        <a:p>
          <a:endParaRPr lang="en-US"/>
        </a:p>
      </dgm:t>
    </dgm:pt>
    <dgm:pt modelId="{1EBC3D5A-1D50-4E3D-94F6-15A27757376F}" type="pres">
      <dgm:prSet presAssocID="{D89BBD47-E70F-40DB-8CCA-6AD77B9560A1}" presName="linear" presStyleCnt="0">
        <dgm:presLayoutVars>
          <dgm:animLvl val="lvl"/>
          <dgm:resizeHandles val="exact"/>
        </dgm:presLayoutVars>
      </dgm:prSet>
      <dgm:spPr/>
    </dgm:pt>
    <dgm:pt modelId="{9830FFA5-976D-44A1-B685-9377B841A744}" type="pres">
      <dgm:prSet presAssocID="{A1216193-A757-4529-968E-6D676892CE49}" presName="parentText" presStyleLbl="node1" presStyleIdx="0" presStyleCnt="4">
        <dgm:presLayoutVars>
          <dgm:chMax val="0"/>
          <dgm:bulletEnabled val="1"/>
        </dgm:presLayoutVars>
      </dgm:prSet>
      <dgm:spPr/>
    </dgm:pt>
    <dgm:pt modelId="{2485E0A6-BC55-4E05-9521-C0581F1DBBF4}" type="pres">
      <dgm:prSet presAssocID="{93BD2061-5D6F-4CAF-85B4-195B0A37C84F}" presName="spacer" presStyleCnt="0"/>
      <dgm:spPr/>
    </dgm:pt>
    <dgm:pt modelId="{70562733-5992-4D96-B321-FE29F4189145}" type="pres">
      <dgm:prSet presAssocID="{43FB2BBD-7AA1-436D-A454-A44166C44F8E}" presName="parentText" presStyleLbl="node1" presStyleIdx="1" presStyleCnt="4" custLinFactNeighborX="928" custLinFactNeighborY="-32806">
        <dgm:presLayoutVars>
          <dgm:chMax val="0"/>
          <dgm:bulletEnabled val="1"/>
        </dgm:presLayoutVars>
      </dgm:prSet>
      <dgm:spPr/>
    </dgm:pt>
    <dgm:pt modelId="{4CA17E40-ECBA-4E9D-BF80-5630DE9E85DF}" type="pres">
      <dgm:prSet presAssocID="{53B93611-4419-421C-B634-B7CB58082B89}" presName="spacer" presStyleCnt="0"/>
      <dgm:spPr/>
    </dgm:pt>
    <dgm:pt modelId="{FC66522E-890D-41B9-ABDE-B380584DAA8F}" type="pres">
      <dgm:prSet presAssocID="{4CB92A46-A5D8-43C6-93EE-4190E276164D}" presName="parentText" presStyleLbl="node1" presStyleIdx="2" presStyleCnt="4">
        <dgm:presLayoutVars>
          <dgm:chMax val="0"/>
          <dgm:bulletEnabled val="1"/>
        </dgm:presLayoutVars>
      </dgm:prSet>
      <dgm:spPr/>
    </dgm:pt>
    <dgm:pt modelId="{7C41F95D-FE35-45DE-B371-77E0A5479669}" type="pres">
      <dgm:prSet presAssocID="{110BDC7E-F26C-49B5-87CE-1BB127F674A0}" presName="spacer" presStyleCnt="0"/>
      <dgm:spPr/>
    </dgm:pt>
    <dgm:pt modelId="{18292671-D75E-4073-9D24-EA8456C04B09}" type="pres">
      <dgm:prSet presAssocID="{777DD674-58BF-41F1-8D9F-E30B1248DE99}" presName="parentText" presStyleLbl="node1" presStyleIdx="3" presStyleCnt="4">
        <dgm:presLayoutVars>
          <dgm:chMax val="0"/>
          <dgm:bulletEnabled val="1"/>
        </dgm:presLayoutVars>
      </dgm:prSet>
      <dgm:spPr/>
    </dgm:pt>
  </dgm:ptLst>
  <dgm:cxnLst>
    <dgm:cxn modelId="{C6F24815-7AFF-42A5-852A-9DF223BE2F3A}" type="presOf" srcId="{43FB2BBD-7AA1-436D-A454-A44166C44F8E}" destId="{70562733-5992-4D96-B321-FE29F4189145}" srcOrd="0" destOrd="0" presId="urn:microsoft.com/office/officeart/2005/8/layout/vList2"/>
    <dgm:cxn modelId="{5916D422-A570-483F-A855-8ADFF67C98D0}" srcId="{D89BBD47-E70F-40DB-8CCA-6AD77B9560A1}" destId="{4CB92A46-A5D8-43C6-93EE-4190E276164D}" srcOrd="2" destOrd="0" parTransId="{98AA1FE2-1A61-447F-8A5A-31FCBA2BC451}" sibTransId="{110BDC7E-F26C-49B5-87CE-1BB127F674A0}"/>
    <dgm:cxn modelId="{1962A343-DC1F-46A3-99C1-5F4DD946639A}" srcId="{D89BBD47-E70F-40DB-8CCA-6AD77B9560A1}" destId="{43FB2BBD-7AA1-436D-A454-A44166C44F8E}" srcOrd="1" destOrd="0" parTransId="{30E24B94-3CDA-4C42-9635-182DC95528D2}" sibTransId="{53B93611-4419-421C-B634-B7CB58082B89}"/>
    <dgm:cxn modelId="{E5C87E67-7C3C-4163-96E6-BA4C904507CF}" type="presOf" srcId="{4CB92A46-A5D8-43C6-93EE-4190E276164D}" destId="{FC66522E-890D-41B9-ABDE-B380584DAA8F}" srcOrd="0" destOrd="0" presId="urn:microsoft.com/office/officeart/2005/8/layout/vList2"/>
    <dgm:cxn modelId="{8B94C376-FD84-4B22-B960-A665AB6881FE}" srcId="{D89BBD47-E70F-40DB-8CCA-6AD77B9560A1}" destId="{777DD674-58BF-41F1-8D9F-E30B1248DE99}" srcOrd="3" destOrd="0" parTransId="{6DB7445E-956B-40A6-B71B-ADE2977B35E7}" sibTransId="{7CADFF39-BD9D-49AD-B3B0-0A8F6F0112F9}"/>
    <dgm:cxn modelId="{5016B1A3-EDE3-4D6C-96EC-AB0338E70641}" type="presOf" srcId="{777DD674-58BF-41F1-8D9F-E30B1248DE99}" destId="{18292671-D75E-4073-9D24-EA8456C04B09}" srcOrd="0" destOrd="0" presId="urn:microsoft.com/office/officeart/2005/8/layout/vList2"/>
    <dgm:cxn modelId="{FFBCE8CB-1505-4EE4-B2FB-89C652EC2B1E}" type="presOf" srcId="{A1216193-A757-4529-968E-6D676892CE49}" destId="{9830FFA5-976D-44A1-B685-9377B841A744}" srcOrd="0" destOrd="0" presId="urn:microsoft.com/office/officeart/2005/8/layout/vList2"/>
    <dgm:cxn modelId="{042B58D0-8352-4A07-A700-9586555B7112}" type="presOf" srcId="{D89BBD47-E70F-40DB-8CCA-6AD77B9560A1}" destId="{1EBC3D5A-1D50-4E3D-94F6-15A27757376F}" srcOrd="0" destOrd="0" presId="urn:microsoft.com/office/officeart/2005/8/layout/vList2"/>
    <dgm:cxn modelId="{73E718D1-E1FA-467E-BDBA-29042AA72F57}" srcId="{D89BBD47-E70F-40DB-8CCA-6AD77B9560A1}" destId="{A1216193-A757-4529-968E-6D676892CE49}" srcOrd="0" destOrd="0" parTransId="{52157325-4CCA-40C8-9EAF-86A92A971670}" sibTransId="{93BD2061-5D6F-4CAF-85B4-195B0A37C84F}"/>
    <dgm:cxn modelId="{034E1199-0C12-4C18-B3A0-2DC4D221070E}" type="presParOf" srcId="{1EBC3D5A-1D50-4E3D-94F6-15A27757376F}" destId="{9830FFA5-976D-44A1-B685-9377B841A744}" srcOrd="0" destOrd="0" presId="urn:microsoft.com/office/officeart/2005/8/layout/vList2"/>
    <dgm:cxn modelId="{BA8BBFE5-B6F9-4D1B-BED4-4860AC83360F}" type="presParOf" srcId="{1EBC3D5A-1D50-4E3D-94F6-15A27757376F}" destId="{2485E0A6-BC55-4E05-9521-C0581F1DBBF4}" srcOrd="1" destOrd="0" presId="urn:microsoft.com/office/officeart/2005/8/layout/vList2"/>
    <dgm:cxn modelId="{D7F36D50-328D-4ED8-B96E-A59437B410F5}" type="presParOf" srcId="{1EBC3D5A-1D50-4E3D-94F6-15A27757376F}" destId="{70562733-5992-4D96-B321-FE29F4189145}" srcOrd="2" destOrd="0" presId="urn:microsoft.com/office/officeart/2005/8/layout/vList2"/>
    <dgm:cxn modelId="{9F5DAE98-23BB-46F0-9B24-39CBE3001C1E}" type="presParOf" srcId="{1EBC3D5A-1D50-4E3D-94F6-15A27757376F}" destId="{4CA17E40-ECBA-4E9D-BF80-5630DE9E85DF}" srcOrd="3" destOrd="0" presId="urn:microsoft.com/office/officeart/2005/8/layout/vList2"/>
    <dgm:cxn modelId="{88C3DEDA-0C55-4FAA-A17F-D7BFA97EB53F}" type="presParOf" srcId="{1EBC3D5A-1D50-4E3D-94F6-15A27757376F}" destId="{FC66522E-890D-41B9-ABDE-B380584DAA8F}" srcOrd="4" destOrd="0" presId="urn:microsoft.com/office/officeart/2005/8/layout/vList2"/>
    <dgm:cxn modelId="{AFA47DA7-4A55-459A-9E61-E92EB4427DB1}" type="presParOf" srcId="{1EBC3D5A-1D50-4E3D-94F6-15A27757376F}" destId="{7C41F95D-FE35-45DE-B371-77E0A5479669}" srcOrd="5" destOrd="0" presId="urn:microsoft.com/office/officeart/2005/8/layout/vList2"/>
    <dgm:cxn modelId="{5D62FF31-C799-4830-A93F-BE36E999D6E8}" type="presParOf" srcId="{1EBC3D5A-1D50-4E3D-94F6-15A27757376F}" destId="{18292671-D75E-4073-9D24-EA8456C04B0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416459A-C377-4197-8126-39ED15B425A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0C686F0-3A1F-46BA-B97D-33A705FC8827}">
      <dgm:prSet/>
      <dgm:spPr/>
      <dgm:t>
        <a:bodyPr/>
        <a:lstStyle/>
        <a:p>
          <a:r>
            <a:rPr lang="en-GB"/>
            <a:t>References:</a:t>
          </a:r>
          <a:endParaRPr lang="en-US"/>
        </a:p>
      </dgm:t>
    </dgm:pt>
    <dgm:pt modelId="{24747260-1A99-41F3-B5A9-90A16DD354F5}" type="parTrans" cxnId="{46BB1BDD-3AAD-460C-8172-175E254766D4}">
      <dgm:prSet/>
      <dgm:spPr/>
      <dgm:t>
        <a:bodyPr/>
        <a:lstStyle/>
        <a:p>
          <a:endParaRPr lang="en-US"/>
        </a:p>
      </dgm:t>
    </dgm:pt>
    <dgm:pt modelId="{C3362AC7-FA1E-45ED-9137-EDC22E6627EF}" type="sibTrans" cxnId="{46BB1BDD-3AAD-460C-8172-175E254766D4}">
      <dgm:prSet/>
      <dgm:spPr/>
      <dgm:t>
        <a:bodyPr/>
        <a:lstStyle/>
        <a:p>
          <a:endParaRPr lang="en-US"/>
        </a:p>
      </dgm:t>
    </dgm:pt>
    <dgm:pt modelId="{E9FF1D25-EBBD-4E2C-9745-85D6608413CF}">
      <dgm:prSet/>
      <dgm:spPr/>
      <dgm:t>
        <a:bodyPr/>
        <a:lstStyle/>
        <a:p>
          <a:pPr>
            <a:buFont typeface="+mj-lt"/>
            <a:buAutoNum type="arabicPeriod"/>
          </a:pPr>
          <a:r>
            <a:rPr lang="en-US" dirty="0"/>
            <a:t>World Health Organization. Global status report on road safety 2018. World Health Organization, 2018</a:t>
          </a:r>
        </a:p>
      </dgm:t>
    </dgm:pt>
    <dgm:pt modelId="{9037E6C8-8425-492C-9864-A3DED14D05E7}" type="parTrans" cxnId="{61A98A1F-975A-45BB-9011-008D8514C080}">
      <dgm:prSet/>
      <dgm:spPr/>
      <dgm:t>
        <a:bodyPr/>
        <a:lstStyle/>
        <a:p>
          <a:endParaRPr lang="en-US"/>
        </a:p>
      </dgm:t>
    </dgm:pt>
    <dgm:pt modelId="{7104A400-E75E-44E6-8143-6CED26A76E09}" type="sibTrans" cxnId="{61A98A1F-975A-45BB-9011-008D8514C080}">
      <dgm:prSet/>
      <dgm:spPr/>
      <dgm:t>
        <a:bodyPr/>
        <a:lstStyle/>
        <a:p>
          <a:endParaRPr lang="en-US"/>
        </a:p>
      </dgm:t>
    </dgm:pt>
    <dgm:pt modelId="{96712940-4041-48BD-83E0-7919223965C2}">
      <dgm:prSet/>
      <dgm:spPr/>
      <dgm:t>
        <a:bodyPr/>
        <a:lstStyle/>
        <a:p>
          <a:pPr>
            <a:buFont typeface="+mj-lt"/>
            <a:buAutoNum type="arabicPeriod"/>
          </a:pPr>
          <a:r>
            <a:rPr lang="en-US" dirty="0"/>
            <a:t>Michal </a:t>
          </a:r>
          <a:r>
            <a:rPr lang="en-US" dirty="0" err="1"/>
            <a:t>Bil</a:t>
          </a:r>
          <a:r>
            <a:rPr lang="en-US" dirty="0"/>
            <a:t>, Martina </a:t>
          </a:r>
          <a:r>
            <a:rPr lang="en-US" dirty="0" err="1"/>
            <a:t>Bilova</a:t>
          </a:r>
          <a:r>
            <a:rPr lang="en-US" dirty="0"/>
            <a:t>, and Ivo Muller. Critical factors in fatal collisions of adult cyclists with automobiles. Accident Analysis Prevention, 42(6):1632–1636, 2010.</a:t>
          </a:r>
        </a:p>
      </dgm:t>
    </dgm:pt>
    <dgm:pt modelId="{292706C1-A6E0-4551-8D37-29F86027679D}" type="parTrans" cxnId="{586C49B1-031E-4BA8-A03A-DB6FECBE804B}">
      <dgm:prSet/>
      <dgm:spPr/>
      <dgm:t>
        <a:bodyPr/>
        <a:lstStyle/>
        <a:p>
          <a:endParaRPr lang="en-US"/>
        </a:p>
      </dgm:t>
    </dgm:pt>
    <dgm:pt modelId="{1D470E58-A0CB-4C1A-9892-6E3F1908EEC5}" type="sibTrans" cxnId="{586C49B1-031E-4BA8-A03A-DB6FECBE804B}">
      <dgm:prSet/>
      <dgm:spPr/>
      <dgm:t>
        <a:bodyPr/>
        <a:lstStyle/>
        <a:p>
          <a:endParaRPr lang="en-US"/>
        </a:p>
      </dgm:t>
    </dgm:pt>
    <dgm:pt modelId="{E6C03BD6-B90B-4368-8394-06BAA5348B84}">
      <dgm:prSet/>
      <dgm:spPr/>
      <dgm:t>
        <a:bodyPr/>
        <a:lstStyle/>
        <a:p>
          <a:pPr>
            <a:buFont typeface="+mj-lt"/>
            <a:buAutoNum type="arabicPeriod"/>
          </a:pPr>
          <a:r>
            <a:rPr lang="en-US" dirty="0" err="1"/>
            <a:t>Dovile</a:t>
          </a:r>
          <a:r>
            <a:rPr lang="en-US" dirty="0"/>
            <a:t> </a:t>
          </a:r>
          <a:r>
            <a:rPr lang="en-US" dirty="0" err="1"/>
            <a:t>Adminaite</a:t>
          </a:r>
          <a:r>
            <a:rPr lang="en-US" dirty="0"/>
            <a:t>, Richard </a:t>
          </a:r>
          <a:r>
            <a:rPr lang="en-US" dirty="0" err="1"/>
            <a:t>Allsop</a:t>
          </a:r>
          <a:r>
            <a:rPr lang="en-US" dirty="0"/>
            <a:t>, and </a:t>
          </a:r>
          <a:r>
            <a:rPr lang="en-US" dirty="0" err="1"/>
            <a:t>Graziella</a:t>
          </a:r>
          <a:r>
            <a:rPr lang="en-US" dirty="0"/>
            <a:t> </a:t>
          </a:r>
          <a:r>
            <a:rPr lang="en-US" dirty="0" err="1"/>
            <a:t>Jost</a:t>
          </a:r>
          <a:r>
            <a:rPr lang="en-US" dirty="0"/>
            <a:t>. Making walking and cycling on </a:t>
          </a:r>
          <a:r>
            <a:rPr lang="en-US" dirty="0" err="1"/>
            <a:t>europe’s</a:t>
          </a:r>
          <a:r>
            <a:rPr lang="en-US" dirty="0"/>
            <a:t> roads safer. 2015.</a:t>
          </a:r>
        </a:p>
      </dgm:t>
    </dgm:pt>
    <dgm:pt modelId="{82EB616F-C4AD-4740-894A-B218F0E14A22}" type="parTrans" cxnId="{03A8A40C-E263-4607-B31B-B695F15942A6}">
      <dgm:prSet/>
      <dgm:spPr/>
      <dgm:t>
        <a:bodyPr/>
        <a:lstStyle/>
        <a:p>
          <a:endParaRPr lang="en-US"/>
        </a:p>
      </dgm:t>
    </dgm:pt>
    <dgm:pt modelId="{F517BAFC-947F-40DF-B3BC-4A6D78C58467}" type="sibTrans" cxnId="{03A8A40C-E263-4607-B31B-B695F15942A6}">
      <dgm:prSet/>
      <dgm:spPr/>
      <dgm:t>
        <a:bodyPr/>
        <a:lstStyle/>
        <a:p>
          <a:endParaRPr lang="en-US"/>
        </a:p>
      </dgm:t>
    </dgm:pt>
    <dgm:pt modelId="{F2DDFFC1-0A15-45DF-9522-AEF3A553CF41}" type="pres">
      <dgm:prSet presAssocID="{3416459A-C377-4197-8126-39ED15B425A3}" presName="linear" presStyleCnt="0">
        <dgm:presLayoutVars>
          <dgm:animLvl val="lvl"/>
          <dgm:resizeHandles val="exact"/>
        </dgm:presLayoutVars>
      </dgm:prSet>
      <dgm:spPr/>
    </dgm:pt>
    <dgm:pt modelId="{ADD454B4-6361-41E1-B0DB-8D59B9E7D993}" type="pres">
      <dgm:prSet presAssocID="{50C686F0-3A1F-46BA-B97D-33A705FC8827}" presName="parentText" presStyleLbl="node1" presStyleIdx="0" presStyleCnt="1">
        <dgm:presLayoutVars>
          <dgm:chMax val="0"/>
          <dgm:bulletEnabled val="1"/>
        </dgm:presLayoutVars>
      </dgm:prSet>
      <dgm:spPr/>
    </dgm:pt>
    <dgm:pt modelId="{04AA0A6E-E926-420E-8257-70D5BA4DAE3E}" type="pres">
      <dgm:prSet presAssocID="{50C686F0-3A1F-46BA-B97D-33A705FC8827}" presName="childText" presStyleLbl="revTx" presStyleIdx="0" presStyleCnt="1">
        <dgm:presLayoutVars>
          <dgm:bulletEnabled val="1"/>
        </dgm:presLayoutVars>
      </dgm:prSet>
      <dgm:spPr/>
    </dgm:pt>
  </dgm:ptLst>
  <dgm:cxnLst>
    <dgm:cxn modelId="{03A8A40C-E263-4607-B31B-B695F15942A6}" srcId="{50C686F0-3A1F-46BA-B97D-33A705FC8827}" destId="{E6C03BD6-B90B-4368-8394-06BAA5348B84}" srcOrd="2" destOrd="0" parTransId="{82EB616F-C4AD-4740-894A-B218F0E14A22}" sibTransId="{F517BAFC-947F-40DF-B3BC-4A6D78C58467}"/>
    <dgm:cxn modelId="{61A98A1F-975A-45BB-9011-008D8514C080}" srcId="{50C686F0-3A1F-46BA-B97D-33A705FC8827}" destId="{E9FF1D25-EBBD-4E2C-9745-85D6608413CF}" srcOrd="0" destOrd="0" parTransId="{9037E6C8-8425-492C-9864-A3DED14D05E7}" sibTransId="{7104A400-E75E-44E6-8143-6CED26A76E09}"/>
    <dgm:cxn modelId="{6A3AE339-379D-494D-A4B3-06FDA79524E7}" type="presOf" srcId="{E6C03BD6-B90B-4368-8394-06BAA5348B84}" destId="{04AA0A6E-E926-420E-8257-70D5BA4DAE3E}" srcOrd="0" destOrd="2" presId="urn:microsoft.com/office/officeart/2005/8/layout/vList2"/>
    <dgm:cxn modelId="{77964571-DA54-43C6-A1A2-3F16AAAEDCF3}" type="presOf" srcId="{E9FF1D25-EBBD-4E2C-9745-85D6608413CF}" destId="{04AA0A6E-E926-420E-8257-70D5BA4DAE3E}" srcOrd="0" destOrd="0" presId="urn:microsoft.com/office/officeart/2005/8/layout/vList2"/>
    <dgm:cxn modelId="{45B70873-9105-402F-A56E-60C875E73308}" type="presOf" srcId="{96712940-4041-48BD-83E0-7919223965C2}" destId="{04AA0A6E-E926-420E-8257-70D5BA4DAE3E}" srcOrd="0" destOrd="1" presId="urn:microsoft.com/office/officeart/2005/8/layout/vList2"/>
    <dgm:cxn modelId="{586C49B1-031E-4BA8-A03A-DB6FECBE804B}" srcId="{50C686F0-3A1F-46BA-B97D-33A705FC8827}" destId="{96712940-4041-48BD-83E0-7919223965C2}" srcOrd="1" destOrd="0" parTransId="{292706C1-A6E0-4551-8D37-29F86027679D}" sibTransId="{1D470E58-A0CB-4C1A-9892-6E3F1908EEC5}"/>
    <dgm:cxn modelId="{CA1CDDC2-ACA5-44A7-8383-1DC6C3220798}" type="presOf" srcId="{50C686F0-3A1F-46BA-B97D-33A705FC8827}" destId="{ADD454B4-6361-41E1-B0DB-8D59B9E7D993}" srcOrd="0" destOrd="0" presId="urn:microsoft.com/office/officeart/2005/8/layout/vList2"/>
    <dgm:cxn modelId="{F3636ACF-264B-4D18-A039-9C0441D979CB}" type="presOf" srcId="{3416459A-C377-4197-8126-39ED15B425A3}" destId="{F2DDFFC1-0A15-45DF-9522-AEF3A553CF41}" srcOrd="0" destOrd="0" presId="urn:microsoft.com/office/officeart/2005/8/layout/vList2"/>
    <dgm:cxn modelId="{46BB1BDD-3AAD-460C-8172-175E254766D4}" srcId="{3416459A-C377-4197-8126-39ED15B425A3}" destId="{50C686F0-3A1F-46BA-B97D-33A705FC8827}" srcOrd="0" destOrd="0" parTransId="{24747260-1A99-41F3-B5A9-90A16DD354F5}" sibTransId="{C3362AC7-FA1E-45ED-9137-EDC22E6627EF}"/>
    <dgm:cxn modelId="{09337C47-F77C-4854-B26F-E567F686C07C}" type="presParOf" srcId="{F2DDFFC1-0A15-45DF-9522-AEF3A553CF41}" destId="{ADD454B4-6361-41E1-B0DB-8D59B9E7D993}" srcOrd="0" destOrd="0" presId="urn:microsoft.com/office/officeart/2005/8/layout/vList2"/>
    <dgm:cxn modelId="{3FB3EA2A-0CD9-41F4-86AD-CB7BE251D50B}" type="presParOf" srcId="{F2DDFFC1-0A15-45DF-9522-AEF3A553CF41}" destId="{04AA0A6E-E926-420E-8257-70D5BA4DAE3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7EE050-B4CC-44A2-B8CF-15A68A32D96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9CD61E7-EF34-4193-B8C3-A6417FF81B3F}">
      <dgm:prSet custT="1"/>
      <dgm:spPr/>
      <dgm:t>
        <a:bodyPr/>
        <a:lstStyle/>
        <a:p>
          <a:pPr>
            <a:lnSpc>
              <a:spcPct val="100000"/>
            </a:lnSpc>
          </a:pPr>
          <a:r>
            <a:rPr lang="en-US" sz="1800" i="1" dirty="0"/>
            <a:t>What hazard information is most useful for warning cyclists?</a:t>
          </a:r>
          <a:endParaRPr lang="en-US" sz="1800" dirty="0"/>
        </a:p>
      </dgm:t>
    </dgm:pt>
    <dgm:pt modelId="{A2DF297E-9E90-42D3-BDEC-65F92FA78963}" type="parTrans" cxnId="{496377FD-766D-4BF2-8C85-3C4448852022}">
      <dgm:prSet/>
      <dgm:spPr/>
      <dgm:t>
        <a:bodyPr/>
        <a:lstStyle/>
        <a:p>
          <a:endParaRPr lang="en-US"/>
        </a:p>
      </dgm:t>
    </dgm:pt>
    <dgm:pt modelId="{A7073DA8-8630-4EC1-9AFE-D632356524D2}" type="sibTrans" cxnId="{496377FD-766D-4BF2-8C85-3C4448852022}">
      <dgm:prSet/>
      <dgm:spPr/>
      <dgm:t>
        <a:bodyPr/>
        <a:lstStyle/>
        <a:p>
          <a:pPr>
            <a:lnSpc>
              <a:spcPct val="100000"/>
            </a:lnSpc>
          </a:pPr>
          <a:endParaRPr lang="en-US"/>
        </a:p>
      </dgm:t>
    </dgm:pt>
    <dgm:pt modelId="{9EC5DB6B-A5F5-423D-89BB-347C92F173A9}">
      <dgm:prSet custT="1"/>
      <dgm:spPr/>
      <dgm:t>
        <a:bodyPr/>
        <a:lstStyle/>
        <a:p>
          <a:pPr>
            <a:lnSpc>
              <a:spcPct val="100000"/>
            </a:lnSpc>
          </a:pPr>
          <a:r>
            <a:rPr lang="en-US" sz="1800" i="1" dirty="0"/>
            <a:t>How can this information be encoded using vibrotactile feedback?</a:t>
          </a:r>
          <a:endParaRPr lang="en-US" sz="1800" dirty="0"/>
        </a:p>
      </dgm:t>
    </dgm:pt>
    <dgm:pt modelId="{A4F13FFA-47D3-44B3-A0E9-B544D608FEAF}" type="parTrans" cxnId="{92DBC901-65BD-4481-9661-FE9BEECEC819}">
      <dgm:prSet/>
      <dgm:spPr/>
      <dgm:t>
        <a:bodyPr/>
        <a:lstStyle/>
        <a:p>
          <a:endParaRPr lang="en-US"/>
        </a:p>
      </dgm:t>
    </dgm:pt>
    <dgm:pt modelId="{9060BB0D-2C1C-4001-962E-9379A46B662F}" type="sibTrans" cxnId="{92DBC901-65BD-4481-9661-FE9BEECEC819}">
      <dgm:prSet/>
      <dgm:spPr/>
      <dgm:t>
        <a:bodyPr/>
        <a:lstStyle/>
        <a:p>
          <a:pPr>
            <a:lnSpc>
              <a:spcPct val="100000"/>
            </a:lnSpc>
          </a:pPr>
          <a:endParaRPr lang="en-US"/>
        </a:p>
      </dgm:t>
    </dgm:pt>
    <dgm:pt modelId="{26AADECD-3083-4F88-B262-63C6B8C51C7E}">
      <dgm:prSet custT="1"/>
      <dgm:spPr/>
      <dgm:t>
        <a:bodyPr/>
        <a:lstStyle/>
        <a:p>
          <a:pPr>
            <a:lnSpc>
              <a:spcPct val="100000"/>
            </a:lnSpc>
          </a:pPr>
          <a:r>
            <a:rPr lang="en-US" sz="1800" i="1" dirty="0"/>
            <a:t>How can this be incorporated into a helmet-based display?</a:t>
          </a:r>
          <a:endParaRPr lang="en-US" sz="1800" dirty="0"/>
        </a:p>
      </dgm:t>
    </dgm:pt>
    <dgm:pt modelId="{84A3D6B4-74BD-4BEC-953D-BB443A48422D}" type="parTrans" cxnId="{68DF140E-7D66-4357-A4FF-7F2998BBE89A}">
      <dgm:prSet/>
      <dgm:spPr/>
      <dgm:t>
        <a:bodyPr/>
        <a:lstStyle/>
        <a:p>
          <a:endParaRPr lang="en-US"/>
        </a:p>
      </dgm:t>
    </dgm:pt>
    <dgm:pt modelId="{B9AB4D48-4A2F-42CF-A1B7-DEC5DF9E3ABF}" type="sibTrans" cxnId="{68DF140E-7D66-4357-A4FF-7F2998BBE89A}">
      <dgm:prSet/>
      <dgm:spPr/>
      <dgm:t>
        <a:bodyPr/>
        <a:lstStyle/>
        <a:p>
          <a:endParaRPr lang="en-US"/>
        </a:p>
      </dgm:t>
    </dgm:pt>
    <dgm:pt modelId="{632E34B0-8500-41B2-BF39-A8B8D6B5134A}" type="pres">
      <dgm:prSet presAssocID="{847EE050-B4CC-44A2-B8CF-15A68A32D960}" presName="root" presStyleCnt="0">
        <dgm:presLayoutVars>
          <dgm:dir/>
          <dgm:resizeHandles val="exact"/>
        </dgm:presLayoutVars>
      </dgm:prSet>
      <dgm:spPr/>
    </dgm:pt>
    <dgm:pt modelId="{7452B1CE-5D10-4055-A8E5-6277717B4708}" type="pres">
      <dgm:prSet presAssocID="{847EE050-B4CC-44A2-B8CF-15A68A32D960}" presName="container" presStyleCnt="0">
        <dgm:presLayoutVars>
          <dgm:dir/>
          <dgm:resizeHandles val="exact"/>
        </dgm:presLayoutVars>
      </dgm:prSet>
      <dgm:spPr/>
    </dgm:pt>
    <dgm:pt modelId="{DBEE56F5-23D8-442D-AB77-35404943EA49}" type="pres">
      <dgm:prSet presAssocID="{E9CD61E7-EF34-4193-B8C3-A6417FF81B3F}" presName="compNode" presStyleCnt="0"/>
      <dgm:spPr/>
    </dgm:pt>
    <dgm:pt modelId="{518EA0F2-07E4-4E62-B561-F597565EDC2F}" type="pres">
      <dgm:prSet presAssocID="{E9CD61E7-EF34-4193-B8C3-A6417FF81B3F}" presName="iconBgRect" presStyleLbl="bgShp" presStyleIdx="0" presStyleCnt="3"/>
      <dgm:spPr/>
    </dgm:pt>
    <dgm:pt modelId="{7A4DC06C-2512-438C-978C-DC0C7BD28488}" type="pres">
      <dgm:prSet presAssocID="{E9CD61E7-EF34-4193-B8C3-A6417FF81B3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2C19E40E-7B21-49A5-94E6-63D1EE352BE2}" type="pres">
      <dgm:prSet presAssocID="{E9CD61E7-EF34-4193-B8C3-A6417FF81B3F}" presName="spaceRect" presStyleCnt="0"/>
      <dgm:spPr/>
    </dgm:pt>
    <dgm:pt modelId="{23A00113-FC47-4BAC-90BD-C1B47C16323A}" type="pres">
      <dgm:prSet presAssocID="{E9CD61E7-EF34-4193-B8C3-A6417FF81B3F}" presName="textRect" presStyleLbl="revTx" presStyleIdx="0" presStyleCnt="3">
        <dgm:presLayoutVars>
          <dgm:chMax val="1"/>
          <dgm:chPref val="1"/>
        </dgm:presLayoutVars>
      </dgm:prSet>
      <dgm:spPr/>
    </dgm:pt>
    <dgm:pt modelId="{E3EDC31F-AAAA-4543-8B4C-D1A9FB21095F}" type="pres">
      <dgm:prSet presAssocID="{A7073DA8-8630-4EC1-9AFE-D632356524D2}" presName="sibTrans" presStyleLbl="sibTrans2D1" presStyleIdx="0" presStyleCnt="0"/>
      <dgm:spPr/>
    </dgm:pt>
    <dgm:pt modelId="{8E6243C9-3293-4EA6-80DE-B3621EC4C08D}" type="pres">
      <dgm:prSet presAssocID="{9EC5DB6B-A5F5-423D-89BB-347C92F173A9}" presName="compNode" presStyleCnt="0"/>
      <dgm:spPr/>
    </dgm:pt>
    <dgm:pt modelId="{A7E03402-8023-49ED-83C9-8CCC0ACB1A7D}" type="pres">
      <dgm:prSet presAssocID="{9EC5DB6B-A5F5-423D-89BB-347C92F173A9}" presName="iconBgRect" presStyleLbl="bgShp" presStyleIdx="1" presStyleCnt="3"/>
      <dgm:spPr>
        <a:ln>
          <a:noFill/>
        </a:ln>
      </dgm:spPr>
    </dgm:pt>
    <dgm:pt modelId="{1BD2D672-038C-4E44-9894-C6EF614765E3}" type="pres">
      <dgm:prSet presAssocID="{9EC5DB6B-A5F5-423D-89BB-347C92F173A9}"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nger Symbol with solid fill"/>
        </a:ext>
      </dgm:extLst>
    </dgm:pt>
    <dgm:pt modelId="{78F0C990-16AE-4B73-83F9-59D132AFAC48}" type="pres">
      <dgm:prSet presAssocID="{9EC5DB6B-A5F5-423D-89BB-347C92F173A9}" presName="spaceRect" presStyleCnt="0"/>
      <dgm:spPr/>
    </dgm:pt>
    <dgm:pt modelId="{20BC29A8-C8EC-4B95-BEB2-6C6005AE8DE8}" type="pres">
      <dgm:prSet presAssocID="{9EC5DB6B-A5F5-423D-89BB-347C92F173A9}" presName="textRect" presStyleLbl="revTx" presStyleIdx="1" presStyleCnt="3">
        <dgm:presLayoutVars>
          <dgm:chMax val="1"/>
          <dgm:chPref val="1"/>
        </dgm:presLayoutVars>
      </dgm:prSet>
      <dgm:spPr/>
    </dgm:pt>
    <dgm:pt modelId="{D56C5870-CA42-4F25-B52E-7D2EAB0D26A2}" type="pres">
      <dgm:prSet presAssocID="{9060BB0D-2C1C-4001-962E-9379A46B662F}" presName="sibTrans" presStyleLbl="sibTrans2D1" presStyleIdx="0" presStyleCnt="0"/>
      <dgm:spPr/>
    </dgm:pt>
    <dgm:pt modelId="{CE6BA91E-CC1E-400A-9C94-BD353FB1F849}" type="pres">
      <dgm:prSet presAssocID="{26AADECD-3083-4F88-B262-63C6B8C51C7E}" presName="compNode" presStyleCnt="0"/>
      <dgm:spPr/>
    </dgm:pt>
    <dgm:pt modelId="{2F094C8D-46A3-403F-A88E-AEF8918E6F3B}" type="pres">
      <dgm:prSet presAssocID="{26AADECD-3083-4F88-B262-63C6B8C51C7E}" presName="iconBgRect" presStyleLbl="bgShp" presStyleIdx="2" presStyleCnt="3"/>
      <dgm:spPr/>
    </dgm:pt>
    <dgm:pt modelId="{D693129C-AD37-4D18-823D-1FB882BDE3E1}" type="pres">
      <dgm:prSet presAssocID="{26AADECD-3083-4F88-B262-63C6B8C51C7E}"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ycling with solid fill"/>
        </a:ext>
      </dgm:extLst>
    </dgm:pt>
    <dgm:pt modelId="{3DACACB3-5D5B-4D48-9952-9C9810114A42}" type="pres">
      <dgm:prSet presAssocID="{26AADECD-3083-4F88-B262-63C6B8C51C7E}" presName="spaceRect" presStyleCnt="0"/>
      <dgm:spPr/>
    </dgm:pt>
    <dgm:pt modelId="{EA2D41B5-08C1-4D00-AAEE-E9726ADA0332}" type="pres">
      <dgm:prSet presAssocID="{26AADECD-3083-4F88-B262-63C6B8C51C7E}" presName="textRect" presStyleLbl="revTx" presStyleIdx="2" presStyleCnt="3">
        <dgm:presLayoutVars>
          <dgm:chMax val="1"/>
          <dgm:chPref val="1"/>
        </dgm:presLayoutVars>
      </dgm:prSet>
      <dgm:spPr/>
    </dgm:pt>
  </dgm:ptLst>
  <dgm:cxnLst>
    <dgm:cxn modelId="{92DBC901-65BD-4481-9661-FE9BEECEC819}" srcId="{847EE050-B4CC-44A2-B8CF-15A68A32D960}" destId="{9EC5DB6B-A5F5-423D-89BB-347C92F173A9}" srcOrd="1" destOrd="0" parTransId="{A4F13FFA-47D3-44B3-A0E9-B544D608FEAF}" sibTransId="{9060BB0D-2C1C-4001-962E-9379A46B662F}"/>
    <dgm:cxn modelId="{68DF140E-7D66-4357-A4FF-7F2998BBE89A}" srcId="{847EE050-B4CC-44A2-B8CF-15A68A32D960}" destId="{26AADECD-3083-4F88-B262-63C6B8C51C7E}" srcOrd="2" destOrd="0" parTransId="{84A3D6B4-74BD-4BEC-953D-BB443A48422D}" sibTransId="{B9AB4D48-4A2F-42CF-A1B7-DEC5DF9E3ABF}"/>
    <dgm:cxn modelId="{0E5C5820-F760-448E-A173-A74D3DF23E29}" type="presOf" srcId="{A7073DA8-8630-4EC1-9AFE-D632356524D2}" destId="{E3EDC31F-AAAA-4543-8B4C-D1A9FB21095F}" srcOrd="0" destOrd="0" presId="urn:microsoft.com/office/officeart/2018/2/layout/IconCircleList"/>
    <dgm:cxn modelId="{861AA83D-8A1B-42A3-BD11-2EA1811666AC}" type="presOf" srcId="{9EC5DB6B-A5F5-423D-89BB-347C92F173A9}" destId="{20BC29A8-C8EC-4B95-BEB2-6C6005AE8DE8}" srcOrd="0" destOrd="0" presId="urn:microsoft.com/office/officeart/2018/2/layout/IconCircleList"/>
    <dgm:cxn modelId="{3E82F25D-6002-4CD4-85E4-3F4BBE23F23A}" type="presOf" srcId="{26AADECD-3083-4F88-B262-63C6B8C51C7E}" destId="{EA2D41B5-08C1-4D00-AAEE-E9726ADA0332}" srcOrd="0" destOrd="0" presId="urn:microsoft.com/office/officeart/2018/2/layout/IconCircleList"/>
    <dgm:cxn modelId="{DE796B7E-7E59-4E59-8022-AF919B16AC20}" type="presOf" srcId="{847EE050-B4CC-44A2-B8CF-15A68A32D960}" destId="{632E34B0-8500-41B2-BF39-A8B8D6B5134A}" srcOrd="0" destOrd="0" presId="urn:microsoft.com/office/officeart/2018/2/layout/IconCircleList"/>
    <dgm:cxn modelId="{240DB48D-F17C-4535-A0CF-2201D1E0136B}" type="presOf" srcId="{E9CD61E7-EF34-4193-B8C3-A6417FF81B3F}" destId="{23A00113-FC47-4BAC-90BD-C1B47C16323A}" srcOrd="0" destOrd="0" presId="urn:microsoft.com/office/officeart/2018/2/layout/IconCircleList"/>
    <dgm:cxn modelId="{EB521FB6-D81D-4475-A889-8A2A1AA1A9C0}" type="presOf" srcId="{9060BB0D-2C1C-4001-962E-9379A46B662F}" destId="{D56C5870-CA42-4F25-B52E-7D2EAB0D26A2}" srcOrd="0" destOrd="0" presId="urn:microsoft.com/office/officeart/2018/2/layout/IconCircleList"/>
    <dgm:cxn modelId="{496377FD-766D-4BF2-8C85-3C4448852022}" srcId="{847EE050-B4CC-44A2-B8CF-15A68A32D960}" destId="{E9CD61E7-EF34-4193-B8C3-A6417FF81B3F}" srcOrd="0" destOrd="0" parTransId="{A2DF297E-9E90-42D3-BDEC-65F92FA78963}" sibTransId="{A7073DA8-8630-4EC1-9AFE-D632356524D2}"/>
    <dgm:cxn modelId="{9EE7A90F-F90E-440E-B45D-469091DDB152}" type="presParOf" srcId="{632E34B0-8500-41B2-BF39-A8B8D6B5134A}" destId="{7452B1CE-5D10-4055-A8E5-6277717B4708}" srcOrd="0" destOrd="0" presId="urn:microsoft.com/office/officeart/2018/2/layout/IconCircleList"/>
    <dgm:cxn modelId="{7303FA21-18D2-4CEB-94E2-32CB7DF2BEBD}" type="presParOf" srcId="{7452B1CE-5D10-4055-A8E5-6277717B4708}" destId="{DBEE56F5-23D8-442D-AB77-35404943EA49}" srcOrd="0" destOrd="0" presId="urn:microsoft.com/office/officeart/2018/2/layout/IconCircleList"/>
    <dgm:cxn modelId="{B33E726F-38A0-4DE0-9EC6-E6B8EE62688A}" type="presParOf" srcId="{DBEE56F5-23D8-442D-AB77-35404943EA49}" destId="{518EA0F2-07E4-4E62-B561-F597565EDC2F}" srcOrd="0" destOrd="0" presId="urn:microsoft.com/office/officeart/2018/2/layout/IconCircleList"/>
    <dgm:cxn modelId="{DEFFD1B4-0A87-49DA-B4E9-47B71DC5C1CB}" type="presParOf" srcId="{DBEE56F5-23D8-442D-AB77-35404943EA49}" destId="{7A4DC06C-2512-438C-978C-DC0C7BD28488}" srcOrd="1" destOrd="0" presId="urn:microsoft.com/office/officeart/2018/2/layout/IconCircleList"/>
    <dgm:cxn modelId="{36906C89-C5EE-45AA-A1DF-660F4DB3547B}" type="presParOf" srcId="{DBEE56F5-23D8-442D-AB77-35404943EA49}" destId="{2C19E40E-7B21-49A5-94E6-63D1EE352BE2}" srcOrd="2" destOrd="0" presId="urn:microsoft.com/office/officeart/2018/2/layout/IconCircleList"/>
    <dgm:cxn modelId="{EECA5EEA-52E5-4FE8-A045-0CA036033D31}" type="presParOf" srcId="{DBEE56F5-23D8-442D-AB77-35404943EA49}" destId="{23A00113-FC47-4BAC-90BD-C1B47C16323A}" srcOrd="3" destOrd="0" presId="urn:microsoft.com/office/officeart/2018/2/layout/IconCircleList"/>
    <dgm:cxn modelId="{086CA0FD-E6AB-4305-9A13-475D6565AAA0}" type="presParOf" srcId="{7452B1CE-5D10-4055-A8E5-6277717B4708}" destId="{E3EDC31F-AAAA-4543-8B4C-D1A9FB21095F}" srcOrd="1" destOrd="0" presId="urn:microsoft.com/office/officeart/2018/2/layout/IconCircleList"/>
    <dgm:cxn modelId="{C8DB76B8-A2DB-4247-9E82-E318BFFD9C7C}" type="presParOf" srcId="{7452B1CE-5D10-4055-A8E5-6277717B4708}" destId="{8E6243C9-3293-4EA6-80DE-B3621EC4C08D}" srcOrd="2" destOrd="0" presId="urn:microsoft.com/office/officeart/2018/2/layout/IconCircleList"/>
    <dgm:cxn modelId="{0B02394A-123D-46F6-8215-57735C8E0F53}" type="presParOf" srcId="{8E6243C9-3293-4EA6-80DE-B3621EC4C08D}" destId="{A7E03402-8023-49ED-83C9-8CCC0ACB1A7D}" srcOrd="0" destOrd="0" presId="urn:microsoft.com/office/officeart/2018/2/layout/IconCircleList"/>
    <dgm:cxn modelId="{570F7068-0F60-415E-84B5-D25770ED9A7D}" type="presParOf" srcId="{8E6243C9-3293-4EA6-80DE-B3621EC4C08D}" destId="{1BD2D672-038C-4E44-9894-C6EF614765E3}" srcOrd="1" destOrd="0" presId="urn:microsoft.com/office/officeart/2018/2/layout/IconCircleList"/>
    <dgm:cxn modelId="{708BEB18-4FCC-4AFD-8045-85BB4EDE98DB}" type="presParOf" srcId="{8E6243C9-3293-4EA6-80DE-B3621EC4C08D}" destId="{78F0C990-16AE-4B73-83F9-59D132AFAC48}" srcOrd="2" destOrd="0" presId="urn:microsoft.com/office/officeart/2018/2/layout/IconCircleList"/>
    <dgm:cxn modelId="{CEA9E8CD-DDC4-49EC-BB15-C0252F5966EC}" type="presParOf" srcId="{8E6243C9-3293-4EA6-80DE-B3621EC4C08D}" destId="{20BC29A8-C8EC-4B95-BEB2-6C6005AE8DE8}" srcOrd="3" destOrd="0" presId="urn:microsoft.com/office/officeart/2018/2/layout/IconCircleList"/>
    <dgm:cxn modelId="{60D2BECE-A90C-4351-929C-1F290D22CFEA}" type="presParOf" srcId="{7452B1CE-5D10-4055-A8E5-6277717B4708}" destId="{D56C5870-CA42-4F25-B52E-7D2EAB0D26A2}" srcOrd="3" destOrd="0" presId="urn:microsoft.com/office/officeart/2018/2/layout/IconCircleList"/>
    <dgm:cxn modelId="{107534CC-F6B1-4FB4-9C40-87FCEF4EFE8D}" type="presParOf" srcId="{7452B1CE-5D10-4055-A8E5-6277717B4708}" destId="{CE6BA91E-CC1E-400A-9C94-BD353FB1F849}" srcOrd="4" destOrd="0" presId="urn:microsoft.com/office/officeart/2018/2/layout/IconCircleList"/>
    <dgm:cxn modelId="{B9A525AC-0BBF-4319-99F4-1DDF7D25E9F0}" type="presParOf" srcId="{CE6BA91E-CC1E-400A-9C94-BD353FB1F849}" destId="{2F094C8D-46A3-403F-A88E-AEF8918E6F3B}" srcOrd="0" destOrd="0" presId="urn:microsoft.com/office/officeart/2018/2/layout/IconCircleList"/>
    <dgm:cxn modelId="{DC58A303-F926-43FA-B142-8F2FAA7E2CC0}" type="presParOf" srcId="{CE6BA91E-CC1E-400A-9C94-BD353FB1F849}" destId="{D693129C-AD37-4D18-823D-1FB882BDE3E1}" srcOrd="1" destOrd="0" presId="urn:microsoft.com/office/officeart/2018/2/layout/IconCircleList"/>
    <dgm:cxn modelId="{6FA3A6A5-8568-4EA2-B47C-37FE854802D7}" type="presParOf" srcId="{CE6BA91E-CC1E-400A-9C94-BD353FB1F849}" destId="{3DACACB3-5D5B-4D48-9952-9C9810114A42}" srcOrd="2" destOrd="0" presId="urn:microsoft.com/office/officeart/2018/2/layout/IconCircleList"/>
    <dgm:cxn modelId="{5204ABF7-02D8-4437-B9AA-19FC261DEA82}" type="presParOf" srcId="{CE6BA91E-CC1E-400A-9C94-BD353FB1F849}" destId="{EA2D41B5-08C1-4D00-AAEE-E9726ADA033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9BBD47-E70F-40DB-8CCA-6AD77B9560A1}" type="doc">
      <dgm:prSet loTypeId="urn:microsoft.com/office/officeart/2005/8/layout/architecture" loCatId="list" qsTypeId="urn:microsoft.com/office/officeart/2005/8/quickstyle/simple1" qsCatId="simple" csTypeId="urn:microsoft.com/office/officeart/2005/8/colors/accent1_2" csCatId="accent1" phldr="1"/>
      <dgm:spPr/>
      <dgm:t>
        <a:bodyPr/>
        <a:lstStyle/>
        <a:p>
          <a:endParaRPr lang="en-US"/>
        </a:p>
      </dgm:t>
    </dgm:pt>
    <dgm:pt modelId="{A1216193-A757-4529-968E-6D676892CE49}">
      <dgm:prSet custT="1"/>
      <dgm:spPr/>
      <dgm:t>
        <a:bodyPr/>
        <a:lstStyle/>
        <a:p>
          <a:r>
            <a:rPr lang="en-US" sz="2600" b="1" dirty="0"/>
            <a:t>73%</a:t>
          </a:r>
          <a:r>
            <a:rPr lang="en-US" sz="2600" dirty="0"/>
            <a:t> had suffered an injury whilst cycling</a:t>
          </a:r>
        </a:p>
      </dgm:t>
    </dgm:pt>
    <dgm:pt modelId="{52157325-4CCA-40C8-9EAF-86A92A971670}" type="parTrans" cxnId="{73E718D1-E1FA-467E-BDBA-29042AA72F57}">
      <dgm:prSet/>
      <dgm:spPr/>
      <dgm:t>
        <a:bodyPr/>
        <a:lstStyle/>
        <a:p>
          <a:endParaRPr lang="en-US"/>
        </a:p>
      </dgm:t>
    </dgm:pt>
    <dgm:pt modelId="{93BD2061-5D6F-4CAF-85B4-195B0A37C84F}" type="sibTrans" cxnId="{73E718D1-E1FA-467E-BDBA-29042AA72F57}">
      <dgm:prSet/>
      <dgm:spPr/>
      <dgm:t>
        <a:bodyPr/>
        <a:lstStyle/>
        <a:p>
          <a:endParaRPr lang="en-US"/>
        </a:p>
      </dgm:t>
    </dgm:pt>
    <dgm:pt modelId="{43FB2BBD-7AA1-436D-A454-A44166C44F8E}">
      <dgm:prSet custT="1"/>
      <dgm:spPr/>
      <dgm:t>
        <a:bodyPr/>
        <a:lstStyle/>
        <a:p>
          <a:r>
            <a:rPr lang="en-US" sz="2600" b="1" dirty="0"/>
            <a:t>80%</a:t>
          </a:r>
          <a:r>
            <a:rPr lang="en-US" sz="2600" dirty="0"/>
            <a:t> said that they regularly wear a helmet</a:t>
          </a:r>
        </a:p>
      </dgm:t>
    </dgm:pt>
    <dgm:pt modelId="{30E24B94-3CDA-4C42-9635-182DC95528D2}" type="parTrans" cxnId="{1962A343-DC1F-46A3-99C1-5F4DD946639A}">
      <dgm:prSet/>
      <dgm:spPr/>
      <dgm:t>
        <a:bodyPr/>
        <a:lstStyle/>
        <a:p>
          <a:endParaRPr lang="en-US"/>
        </a:p>
      </dgm:t>
    </dgm:pt>
    <dgm:pt modelId="{53B93611-4419-421C-B634-B7CB58082B89}" type="sibTrans" cxnId="{1962A343-DC1F-46A3-99C1-5F4DD946639A}">
      <dgm:prSet/>
      <dgm:spPr/>
      <dgm:t>
        <a:bodyPr/>
        <a:lstStyle/>
        <a:p>
          <a:endParaRPr lang="en-US"/>
        </a:p>
      </dgm:t>
    </dgm:pt>
    <dgm:pt modelId="{777DD674-58BF-41F1-8D9F-E30B1248DE99}">
      <dgm:prSet custT="1"/>
      <dgm:spPr/>
      <dgm:t>
        <a:bodyPr/>
        <a:lstStyle/>
        <a:p>
          <a:r>
            <a:rPr lang="en-US" sz="2600" b="1" dirty="0"/>
            <a:t>10%</a:t>
          </a:r>
          <a:r>
            <a:rPr lang="en-US" sz="2600" dirty="0"/>
            <a:t> responded that they own a bike radar.</a:t>
          </a:r>
        </a:p>
      </dgm:t>
    </dgm:pt>
    <dgm:pt modelId="{6DB7445E-956B-40A6-B71B-ADE2977B35E7}" type="parTrans" cxnId="{8B94C376-FD84-4B22-B960-A665AB6881FE}">
      <dgm:prSet/>
      <dgm:spPr/>
      <dgm:t>
        <a:bodyPr/>
        <a:lstStyle/>
        <a:p>
          <a:endParaRPr lang="en-US"/>
        </a:p>
      </dgm:t>
    </dgm:pt>
    <dgm:pt modelId="{7CADFF39-BD9D-49AD-B3B0-0A8F6F0112F9}" type="sibTrans" cxnId="{8B94C376-FD84-4B22-B960-A665AB6881FE}">
      <dgm:prSet/>
      <dgm:spPr/>
      <dgm:t>
        <a:bodyPr/>
        <a:lstStyle/>
        <a:p>
          <a:endParaRPr lang="en-US"/>
        </a:p>
      </dgm:t>
    </dgm:pt>
    <dgm:pt modelId="{4CB92A46-A5D8-43C6-93EE-4190E276164D}">
      <dgm:prSet custT="1"/>
      <dgm:spPr/>
      <dgm:t>
        <a:bodyPr/>
        <a:lstStyle/>
        <a:p>
          <a:r>
            <a:rPr lang="en-US" sz="2400" b="1" dirty="0"/>
            <a:t>40%</a:t>
          </a:r>
          <a:r>
            <a:rPr lang="en-US" sz="2400" dirty="0"/>
            <a:t> stated that close passes from cars were a top safety challenge while cycling. </a:t>
          </a:r>
        </a:p>
      </dgm:t>
    </dgm:pt>
    <dgm:pt modelId="{110BDC7E-F26C-49B5-87CE-1BB127F674A0}" type="sibTrans" cxnId="{5916D422-A570-483F-A855-8ADFF67C98D0}">
      <dgm:prSet/>
      <dgm:spPr/>
      <dgm:t>
        <a:bodyPr/>
        <a:lstStyle/>
        <a:p>
          <a:endParaRPr lang="en-US"/>
        </a:p>
      </dgm:t>
    </dgm:pt>
    <dgm:pt modelId="{98AA1FE2-1A61-447F-8A5A-31FCBA2BC451}" type="parTrans" cxnId="{5916D422-A570-483F-A855-8ADFF67C98D0}">
      <dgm:prSet/>
      <dgm:spPr/>
      <dgm:t>
        <a:bodyPr/>
        <a:lstStyle/>
        <a:p>
          <a:endParaRPr lang="en-US"/>
        </a:p>
      </dgm:t>
    </dgm:pt>
    <dgm:pt modelId="{9A37CBFC-ABA2-48B7-B9FA-5801CE69B9C9}" type="pres">
      <dgm:prSet presAssocID="{D89BBD47-E70F-40DB-8CCA-6AD77B9560A1}" presName="Name0" presStyleCnt="0">
        <dgm:presLayoutVars>
          <dgm:chPref val="1"/>
          <dgm:dir/>
          <dgm:animOne val="branch"/>
          <dgm:animLvl val="lvl"/>
          <dgm:resizeHandles/>
        </dgm:presLayoutVars>
      </dgm:prSet>
      <dgm:spPr/>
    </dgm:pt>
    <dgm:pt modelId="{DB65C179-99FC-42B5-9538-6841CC3632B8}" type="pres">
      <dgm:prSet presAssocID="{A1216193-A757-4529-968E-6D676892CE49}" presName="vertOne" presStyleCnt="0"/>
      <dgm:spPr/>
    </dgm:pt>
    <dgm:pt modelId="{0A7453E7-EF70-486D-A39C-6BC720CDB97B}" type="pres">
      <dgm:prSet presAssocID="{A1216193-A757-4529-968E-6D676892CE49}" presName="txOne" presStyleLbl="node0" presStyleIdx="0" presStyleCnt="4" custScaleX="115815">
        <dgm:presLayoutVars>
          <dgm:chPref val="3"/>
        </dgm:presLayoutVars>
      </dgm:prSet>
      <dgm:spPr/>
    </dgm:pt>
    <dgm:pt modelId="{158C2002-AAA3-42FD-B630-F9354996367C}" type="pres">
      <dgm:prSet presAssocID="{A1216193-A757-4529-968E-6D676892CE49}" presName="horzOne" presStyleCnt="0"/>
      <dgm:spPr/>
    </dgm:pt>
    <dgm:pt modelId="{809CB027-BF58-4090-9E2C-A84B3216AD29}" type="pres">
      <dgm:prSet presAssocID="{93BD2061-5D6F-4CAF-85B4-195B0A37C84F}" presName="sibSpaceOne" presStyleCnt="0"/>
      <dgm:spPr/>
    </dgm:pt>
    <dgm:pt modelId="{3BA4862F-888F-445F-8841-63765A062F36}" type="pres">
      <dgm:prSet presAssocID="{43FB2BBD-7AA1-436D-A454-A44166C44F8E}" presName="vertOne" presStyleCnt="0"/>
      <dgm:spPr/>
    </dgm:pt>
    <dgm:pt modelId="{84F343B0-5B71-4A92-9502-08CC0615C078}" type="pres">
      <dgm:prSet presAssocID="{43FB2BBD-7AA1-436D-A454-A44166C44F8E}" presName="txOne" presStyleLbl="node0" presStyleIdx="1" presStyleCnt="4" custScaleX="115815">
        <dgm:presLayoutVars>
          <dgm:chPref val="3"/>
        </dgm:presLayoutVars>
      </dgm:prSet>
      <dgm:spPr/>
    </dgm:pt>
    <dgm:pt modelId="{3D804030-A5CE-4522-B8B5-5022CC690EE8}" type="pres">
      <dgm:prSet presAssocID="{43FB2BBD-7AA1-436D-A454-A44166C44F8E}" presName="horzOne" presStyleCnt="0"/>
      <dgm:spPr/>
    </dgm:pt>
    <dgm:pt modelId="{CFFAD448-E013-4B3B-83DF-FC963DFE3C20}" type="pres">
      <dgm:prSet presAssocID="{53B93611-4419-421C-B634-B7CB58082B89}" presName="sibSpaceOne" presStyleCnt="0"/>
      <dgm:spPr/>
    </dgm:pt>
    <dgm:pt modelId="{2C3D6C12-519A-4461-AB6A-DA526E54B760}" type="pres">
      <dgm:prSet presAssocID="{4CB92A46-A5D8-43C6-93EE-4190E276164D}" presName="vertOne" presStyleCnt="0"/>
      <dgm:spPr/>
    </dgm:pt>
    <dgm:pt modelId="{9C1C4067-DC8E-4458-9E22-E43A1F7A0A00}" type="pres">
      <dgm:prSet presAssocID="{4CB92A46-A5D8-43C6-93EE-4190E276164D}" presName="txOne" presStyleLbl="node0" presStyleIdx="2" presStyleCnt="4" custScaleX="115815">
        <dgm:presLayoutVars>
          <dgm:chPref val="3"/>
        </dgm:presLayoutVars>
      </dgm:prSet>
      <dgm:spPr/>
    </dgm:pt>
    <dgm:pt modelId="{EE86D8C2-E960-411B-A03A-DA9C0B7A660B}" type="pres">
      <dgm:prSet presAssocID="{4CB92A46-A5D8-43C6-93EE-4190E276164D}" presName="horzOne" presStyleCnt="0"/>
      <dgm:spPr/>
    </dgm:pt>
    <dgm:pt modelId="{EB742881-9ABE-48FB-89C7-F88AC0FA3E7E}" type="pres">
      <dgm:prSet presAssocID="{110BDC7E-F26C-49B5-87CE-1BB127F674A0}" presName="sibSpaceOne" presStyleCnt="0"/>
      <dgm:spPr/>
    </dgm:pt>
    <dgm:pt modelId="{DBD518DD-E89E-42E1-B741-E33DA0F0FE85}" type="pres">
      <dgm:prSet presAssocID="{777DD674-58BF-41F1-8D9F-E30B1248DE99}" presName="vertOne" presStyleCnt="0"/>
      <dgm:spPr/>
    </dgm:pt>
    <dgm:pt modelId="{2C4E5A30-C924-452E-8174-FAF21F6C0BE2}" type="pres">
      <dgm:prSet presAssocID="{777DD674-58BF-41F1-8D9F-E30B1248DE99}" presName="txOne" presStyleLbl="node0" presStyleIdx="3" presStyleCnt="4" custScaleX="115815">
        <dgm:presLayoutVars>
          <dgm:chPref val="3"/>
        </dgm:presLayoutVars>
      </dgm:prSet>
      <dgm:spPr/>
    </dgm:pt>
    <dgm:pt modelId="{2EC4D451-7059-4CCA-A855-4F309143939B}" type="pres">
      <dgm:prSet presAssocID="{777DD674-58BF-41F1-8D9F-E30B1248DE99}" presName="horzOne" presStyleCnt="0"/>
      <dgm:spPr/>
    </dgm:pt>
  </dgm:ptLst>
  <dgm:cxnLst>
    <dgm:cxn modelId="{5916D422-A570-483F-A855-8ADFF67C98D0}" srcId="{D89BBD47-E70F-40DB-8CCA-6AD77B9560A1}" destId="{4CB92A46-A5D8-43C6-93EE-4190E276164D}" srcOrd="2" destOrd="0" parTransId="{98AA1FE2-1A61-447F-8A5A-31FCBA2BC451}" sibTransId="{110BDC7E-F26C-49B5-87CE-1BB127F674A0}"/>
    <dgm:cxn modelId="{1962A343-DC1F-46A3-99C1-5F4DD946639A}" srcId="{D89BBD47-E70F-40DB-8CCA-6AD77B9560A1}" destId="{43FB2BBD-7AA1-436D-A454-A44166C44F8E}" srcOrd="1" destOrd="0" parTransId="{30E24B94-3CDA-4C42-9635-182DC95528D2}" sibTransId="{53B93611-4419-421C-B634-B7CB58082B89}"/>
    <dgm:cxn modelId="{8B94C376-FD84-4B22-B960-A665AB6881FE}" srcId="{D89BBD47-E70F-40DB-8CCA-6AD77B9560A1}" destId="{777DD674-58BF-41F1-8D9F-E30B1248DE99}" srcOrd="3" destOrd="0" parTransId="{6DB7445E-956B-40A6-B71B-ADE2977B35E7}" sibTransId="{7CADFF39-BD9D-49AD-B3B0-0A8F6F0112F9}"/>
    <dgm:cxn modelId="{F202AE95-83DC-4238-A847-555D5358242E}" type="presOf" srcId="{A1216193-A757-4529-968E-6D676892CE49}" destId="{0A7453E7-EF70-486D-A39C-6BC720CDB97B}" srcOrd="0" destOrd="0" presId="urn:microsoft.com/office/officeart/2005/8/layout/architecture"/>
    <dgm:cxn modelId="{1766759F-B896-405D-8271-02C8F834C958}" type="presOf" srcId="{4CB92A46-A5D8-43C6-93EE-4190E276164D}" destId="{9C1C4067-DC8E-4458-9E22-E43A1F7A0A00}" srcOrd="0" destOrd="0" presId="urn:microsoft.com/office/officeart/2005/8/layout/architecture"/>
    <dgm:cxn modelId="{D8536CAB-EACF-47D9-A9BE-E4575BA3E0B5}" type="presOf" srcId="{D89BBD47-E70F-40DB-8CCA-6AD77B9560A1}" destId="{9A37CBFC-ABA2-48B7-B9FA-5801CE69B9C9}" srcOrd="0" destOrd="0" presId="urn:microsoft.com/office/officeart/2005/8/layout/architecture"/>
    <dgm:cxn modelId="{73E718D1-E1FA-467E-BDBA-29042AA72F57}" srcId="{D89BBD47-E70F-40DB-8CCA-6AD77B9560A1}" destId="{A1216193-A757-4529-968E-6D676892CE49}" srcOrd="0" destOrd="0" parTransId="{52157325-4CCA-40C8-9EAF-86A92A971670}" sibTransId="{93BD2061-5D6F-4CAF-85B4-195B0A37C84F}"/>
    <dgm:cxn modelId="{A879FED1-53E6-4218-B3A3-F90B4ACC268D}" type="presOf" srcId="{43FB2BBD-7AA1-436D-A454-A44166C44F8E}" destId="{84F343B0-5B71-4A92-9502-08CC0615C078}" srcOrd="0" destOrd="0" presId="urn:microsoft.com/office/officeart/2005/8/layout/architecture"/>
    <dgm:cxn modelId="{755291D4-02CF-4AC0-8AA8-2A45F7D6EBF2}" type="presOf" srcId="{777DD674-58BF-41F1-8D9F-E30B1248DE99}" destId="{2C4E5A30-C924-452E-8174-FAF21F6C0BE2}" srcOrd="0" destOrd="0" presId="urn:microsoft.com/office/officeart/2005/8/layout/architecture"/>
    <dgm:cxn modelId="{8D8F5DEC-7AF0-47C6-8258-A283A06AF932}" type="presParOf" srcId="{9A37CBFC-ABA2-48B7-B9FA-5801CE69B9C9}" destId="{DB65C179-99FC-42B5-9538-6841CC3632B8}" srcOrd="0" destOrd="0" presId="urn:microsoft.com/office/officeart/2005/8/layout/architecture"/>
    <dgm:cxn modelId="{4F47719E-E23F-4A9F-8D88-D6B3889A352A}" type="presParOf" srcId="{DB65C179-99FC-42B5-9538-6841CC3632B8}" destId="{0A7453E7-EF70-486D-A39C-6BC720CDB97B}" srcOrd="0" destOrd="0" presId="urn:microsoft.com/office/officeart/2005/8/layout/architecture"/>
    <dgm:cxn modelId="{4333715F-2F73-4611-8C47-883FB15979B4}" type="presParOf" srcId="{DB65C179-99FC-42B5-9538-6841CC3632B8}" destId="{158C2002-AAA3-42FD-B630-F9354996367C}" srcOrd="1" destOrd="0" presId="urn:microsoft.com/office/officeart/2005/8/layout/architecture"/>
    <dgm:cxn modelId="{24E6F080-F567-4C17-ABF1-9F496C2BB2D2}" type="presParOf" srcId="{9A37CBFC-ABA2-48B7-B9FA-5801CE69B9C9}" destId="{809CB027-BF58-4090-9E2C-A84B3216AD29}" srcOrd="1" destOrd="0" presId="urn:microsoft.com/office/officeart/2005/8/layout/architecture"/>
    <dgm:cxn modelId="{94F39FED-D142-4A8F-9312-011E2F6BF6CA}" type="presParOf" srcId="{9A37CBFC-ABA2-48B7-B9FA-5801CE69B9C9}" destId="{3BA4862F-888F-445F-8841-63765A062F36}" srcOrd="2" destOrd="0" presId="urn:microsoft.com/office/officeart/2005/8/layout/architecture"/>
    <dgm:cxn modelId="{AA4DED51-0020-4B40-9F0B-EA3E3754E6EB}" type="presParOf" srcId="{3BA4862F-888F-445F-8841-63765A062F36}" destId="{84F343B0-5B71-4A92-9502-08CC0615C078}" srcOrd="0" destOrd="0" presId="urn:microsoft.com/office/officeart/2005/8/layout/architecture"/>
    <dgm:cxn modelId="{DD662363-0743-456E-81CC-103FFB12A451}" type="presParOf" srcId="{3BA4862F-888F-445F-8841-63765A062F36}" destId="{3D804030-A5CE-4522-B8B5-5022CC690EE8}" srcOrd="1" destOrd="0" presId="urn:microsoft.com/office/officeart/2005/8/layout/architecture"/>
    <dgm:cxn modelId="{5AB91F8D-26F2-4257-B3C8-E46962067242}" type="presParOf" srcId="{9A37CBFC-ABA2-48B7-B9FA-5801CE69B9C9}" destId="{CFFAD448-E013-4B3B-83DF-FC963DFE3C20}" srcOrd="3" destOrd="0" presId="urn:microsoft.com/office/officeart/2005/8/layout/architecture"/>
    <dgm:cxn modelId="{84A68415-1F90-45B1-8ABD-3207600401E2}" type="presParOf" srcId="{9A37CBFC-ABA2-48B7-B9FA-5801CE69B9C9}" destId="{2C3D6C12-519A-4461-AB6A-DA526E54B760}" srcOrd="4" destOrd="0" presId="urn:microsoft.com/office/officeart/2005/8/layout/architecture"/>
    <dgm:cxn modelId="{5B02C317-6368-44B9-AA9E-696D0DC04F88}" type="presParOf" srcId="{2C3D6C12-519A-4461-AB6A-DA526E54B760}" destId="{9C1C4067-DC8E-4458-9E22-E43A1F7A0A00}" srcOrd="0" destOrd="0" presId="urn:microsoft.com/office/officeart/2005/8/layout/architecture"/>
    <dgm:cxn modelId="{0B9816F8-026B-4A78-B5BA-6650378FDBD9}" type="presParOf" srcId="{2C3D6C12-519A-4461-AB6A-DA526E54B760}" destId="{EE86D8C2-E960-411B-A03A-DA9C0B7A660B}" srcOrd="1" destOrd="0" presId="urn:microsoft.com/office/officeart/2005/8/layout/architecture"/>
    <dgm:cxn modelId="{DFC82CBE-BB4A-4772-901C-CA5154A25D1F}" type="presParOf" srcId="{9A37CBFC-ABA2-48B7-B9FA-5801CE69B9C9}" destId="{EB742881-9ABE-48FB-89C7-F88AC0FA3E7E}" srcOrd="5" destOrd="0" presId="urn:microsoft.com/office/officeart/2005/8/layout/architecture"/>
    <dgm:cxn modelId="{07C02EA2-B6C1-4CFD-A2CF-E3C3A999C9BB}" type="presParOf" srcId="{9A37CBFC-ABA2-48B7-B9FA-5801CE69B9C9}" destId="{DBD518DD-E89E-42E1-B741-E33DA0F0FE85}" srcOrd="6" destOrd="0" presId="urn:microsoft.com/office/officeart/2005/8/layout/architecture"/>
    <dgm:cxn modelId="{BBC3F13D-988A-4A55-833E-B4F677263FC5}" type="presParOf" srcId="{DBD518DD-E89E-42E1-B741-E33DA0F0FE85}" destId="{2C4E5A30-C924-452E-8174-FAF21F6C0BE2}" srcOrd="0" destOrd="0" presId="urn:microsoft.com/office/officeart/2005/8/layout/architecture"/>
    <dgm:cxn modelId="{35FFBAB2-0E0F-4FB2-B5F1-83395CE85489}" type="presParOf" srcId="{DBD518DD-E89E-42E1-B741-E33DA0F0FE85}" destId="{2EC4D451-7059-4CCA-A855-4F309143939B}"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5151F3-5FE1-4051-99D5-E4608CCAFDE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E9F941C-480C-424A-8816-0C2BEE8FB117}">
      <dgm:prSet/>
      <dgm:spPr/>
      <dgm:t>
        <a:bodyPr/>
        <a:lstStyle/>
        <a:p>
          <a:r>
            <a:rPr lang="en-US" dirty="0"/>
            <a:t>RQ1. Is the sagittal plane of the scalp a suitable location for vibrotactile stimulation, for a helmet-based display?</a:t>
          </a:r>
        </a:p>
      </dgm:t>
    </dgm:pt>
    <dgm:pt modelId="{87D3D2DD-178D-45D1-8AA3-0F2D6EF5281E}" type="parTrans" cxnId="{0C05ABB4-9922-4264-823F-27AF89641C88}">
      <dgm:prSet/>
      <dgm:spPr/>
      <dgm:t>
        <a:bodyPr/>
        <a:lstStyle/>
        <a:p>
          <a:endParaRPr lang="en-US"/>
        </a:p>
      </dgm:t>
    </dgm:pt>
    <dgm:pt modelId="{4DF9239B-DFEF-4CAD-833C-CC39028998AC}" type="sibTrans" cxnId="{0C05ABB4-9922-4264-823F-27AF89641C88}">
      <dgm:prSet/>
      <dgm:spPr/>
      <dgm:t>
        <a:bodyPr/>
        <a:lstStyle/>
        <a:p>
          <a:endParaRPr lang="en-US"/>
        </a:p>
      </dgm:t>
    </dgm:pt>
    <dgm:pt modelId="{9E5E1E3F-33FD-4041-885E-4D59C457F7E4}">
      <dgm:prSet/>
      <dgm:spPr/>
      <dgm:t>
        <a:bodyPr/>
        <a:lstStyle/>
        <a:p>
          <a:r>
            <a:rPr lang="en-US" dirty="0"/>
            <a:t>RQ2. Which combination of location- and duration-based encodings are most usable?</a:t>
          </a:r>
        </a:p>
      </dgm:t>
    </dgm:pt>
    <dgm:pt modelId="{D81D1F04-5F03-40DA-B1E4-7A29FE85FB51}" type="parTrans" cxnId="{6880B73E-D94C-4918-9D3D-66BFB8389EBD}">
      <dgm:prSet/>
      <dgm:spPr/>
      <dgm:t>
        <a:bodyPr/>
        <a:lstStyle/>
        <a:p>
          <a:endParaRPr lang="en-US"/>
        </a:p>
      </dgm:t>
    </dgm:pt>
    <dgm:pt modelId="{0E1FFC03-8036-45B9-A7C3-D1A2F71AA814}" type="sibTrans" cxnId="{6880B73E-D94C-4918-9D3D-66BFB8389EBD}">
      <dgm:prSet/>
      <dgm:spPr/>
      <dgm:t>
        <a:bodyPr/>
        <a:lstStyle/>
        <a:p>
          <a:endParaRPr lang="en-US"/>
        </a:p>
      </dgm:t>
    </dgm:pt>
    <dgm:pt modelId="{B3DE71DF-58C9-4CE8-A7E4-3FF38418DBB5}">
      <dgm:prSet/>
      <dgm:spPr/>
      <dgm:t>
        <a:bodyPr/>
        <a:lstStyle/>
        <a:p>
          <a:r>
            <a:rPr lang="en-US" dirty="0"/>
            <a:t>RQ3. Which combination of location- and duration-based encodings helps participants make the fewest amount of perception/interpretation errors?</a:t>
          </a:r>
        </a:p>
      </dgm:t>
    </dgm:pt>
    <dgm:pt modelId="{548C7A76-6D18-480F-A1FF-EB3D2C7FE61C}" type="parTrans" cxnId="{DF715F3F-42EF-47EB-8201-C57215F8763F}">
      <dgm:prSet/>
      <dgm:spPr/>
      <dgm:t>
        <a:bodyPr/>
        <a:lstStyle/>
        <a:p>
          <a:endParaRPr lang="en-US"/>
        </a:p>
      </dgm:t>
    </dgm:pt>
    <dgm:pt modelId="{EBEFF9D4-A3DA-4C02-81CA-836EBE22434A}" type="sibTrans" cxnId="{DF715F3F-42EF-47EB-8201-C57215F8763F}">
      <dgm:prSet/>
      <dgm:spPr/>
      <dgm:t>
        <a:bodyPr/>
        <a:lstStyle/>
        <a:p>
          <a:endParaRPr lang="en-US"/>
        </a:p>
      </dgm:t>
    </dgm:pt>
    <dgm:pt modelId="{DF18B152-C01E-468E-9DDE-F31333EA4229}" type="pres">
      <dgm:prSet presAssocID="{605151F3-5FE1-4051-99D5-E4608CCAFDE0}" presName="linear" presStyleCnt="0">
        <dgm:presLayoutVars>
          <dgm:animLvl val="lvl"/>
          <dgm:resizeHandles val="exact"/>
        </dgm:presLayoutVars>
      </dgm:prSet>
      <dgm:spPr/>
    </dgm:pt>
    <dgm:pt modelId="{183580A3-D4AB-497C-9AAD-2148788D5312}" type="pres">
      <dgm:prSet presAssocID="{BE9F941C-480C-424A-8816-0C2BEE8FB117}" presName="parentText" presStyleLbl="node1" presStyleIdx="0" presStyleCnt="3">
        <dgm:presLayoutVars>
          <dgm:chMax val="0"/>
          <dgm:bulletEnabled val="1"/>
        </dgm:presLayoutVars>
      </dgm:prSet>
      <dgm:spPr/>
    </dgm:pt>
    <dgm:pt modelId="{A5BB47DE-C6C0-4582-A8DB-691EEC485B71}" type="pres">
      <dgm:prSet presAssocID="{4DF9239B-DFEF-4CAD-833C-CC39028998AC}" presName="spacer" presStyleCnt="0"/>
      <dgm:spPr/>
    </dgm:pt>
    <dgm:pt modelId="{569D453A-71EB-45AD-BC56-151CE4C7D3EB}" type="pres">
      <dgm:prSet presAssocID="{9E5E1E3F-33FD-4041-885E-4D59C457F7E4}" presName="parentText" presStyleLbl="node1" presStyleIdx="1" presStyleCnt="3">
        <dgm:presLayoutVars>
          <dgm:chMax val="0"/>
          <dgm:bulletEnabled val="1"/>
        </dgm:presLayoutVars>
      </dgm:prSet>
      <dgm:spPr/>
    </dgm:pt>
    <dgm:pt modelId="{17093C55-7D4B-4D9F-9E60-511F448DDAEF}" type="pres">
      <dgm:prSet presAssocID="{0E1FFC03-8036-45B9-A7C3-D1A2F71AA814}" presName="spacer" presStyleCnt="0"/>
      <dgm:spPr/>
    </dgm:pt>
    <dgm:pt modelId="{8162B963-FE54-4BF3-AB89-42CBDCCE7F96}" type="pres">
      <dgm:prSet presAssocID="{B3DE71DF-58C9-4CE8-A7E4-3FF38418DBB5}" presName="parentText" presStyleLbl="node1" presStyleIdx="2" presStyleCnt="3">
        <dgm:presLayoutVars>
          <dgm:chMax val="0"/>
          <dgm:bulletEnabled val="1"/>
        </dgm:presLayoutVars>
      </dgm:prSet>
      <dgm:spPr/>
    </dgm:pt>
  </dgm:ptLst>
  <dgm:cxnLst>
    <dgm:cxn modelId="{C2E3D30E-3FC9-4C83-B3E3-C66A2FA8BEEA}" type="presOf" srcId="{9E5E1E3F-33FD-4041-885E-4D59C457F7E4}" destId="{569D453A-71EB-45AD-BC56-151CE4C7D3EB}" srcOrd="0" destOrd="0" presId="urn:microsoft.com/office/officeart/2005/8/layout/vList2"/>
    <dgm:cxn modelId="{0752F730-FCCB-432B-B258-83252669A4B5}" type="presOf" srcId="{605151F3-5FE1-4051-99D5-E4608CCAFDE0}" destId="{DF18B152-C01E-468E-9DDE-F31333EA4229}" srcOrd="0" destOrd="0" presId="urn:microsoft.com/office/officeart/2005/8/layout/vList2"/>
    <dgm:cxn modelId="{6880B73E-D94C-4918-9D3D-66BFB8389EBD}" srcId="{605151F3-5FE1-4051-99D5-E4608CCAFDE0}" destId="{9E5E1E3F-33FD-4041-885E-4D59C457F7E4}" srcOrd="1" destOrd="0" parTransId="{D81D1F04-5F03-40DA-B1E4-7A29FE85FB51}" sibTransId="{0E1FFC03-8036-45B9-A7C3-D1A2F71AA814}"/>
    <dgm:cxn modelId="{DF715F3F-42EF-47EB-8201-C57215F8763F}" srcId="{605151F3-5FE1-4051-99D5-E4608CCAFDE0}" destId="{B3DE71DF-58C9-4CE8-A7E4-3FF38418DBB5}" srcOrd="2" destOrd="0" parTransId="{548C7A76-6D18-480F-A1FF-EB3D2C7FE61C}" sibTransId="{EBEFF9D4-A3DA-4C02-81CA-836EBE22434A}"/>
    <dgm:cxn modelId="{E46FA29A-C75E-4DF2-ADBC-33FFB88A024E}" type="presOf" srcId="{BE9F941C-480C-424A-8816-0C2BEE8FB117}" destId="{183580A3-D4AB-497C-9AAD-2148788D5312}" srcOrd="0" destOrd="0" presId="urn:microsoft.com/office/officeart/2005/8/layout/vList2"/>
    <dgm:cxn modelId="{34B740A2-F750-44CD-AE5B-1BF324B52F6A}" type="presOf" srcId="{B3DE71DF-58C9-4CE8-A7E4-3FF38418DBB5}" destId="{8162B963-FE54-4BF3-AB89-42CBDCCE7F96}" srcOrd="0" destOrd="0" presId="urn:microsoft.com/office/officeart/2005/8/layout/vList2"/>
    <dgm:cxn modelId="{0C05ABB4-9922-4264-823F-27AF89641C88}" srcId="{605151F3-5FE1-4051-99D5-E4608CCAFDE0}" destId="{BE9F941C-480C-424A-8816-0C2BEE8FB117}" srcOrd="0" destOrd="0" parTransId="{87D3D2DD-178D-45D1-8AA3-0F2D6EF5281E}" sibTransId="{4DF9239B-DFEF-4CAD-833C-CC39028998AC}"/>
    <dgm:cxn modelId="{19CE1A72-6B14-47FB-A434-CF90E1DA7640}" type="presParOf" srcId="{DF18B152-C01E-468E-9DDE-F31333EA4229}" destId="{183580A3-D4AB-497C-9AAD-2148788D5312}" srcOrd="0" destOrd="0" presId="urn:microsoft.com/office/officeart/2005/8/layout/vList2"/>
    <dgm:cxn modelId="{31CD67BA-D6A0-437D-A369-82DFEE2D4095}" type="presParOf" srcId="{DF18B152-C01E-468E-9DDE-F31333EA4229}" destId="{A5BB47DE-C6C0-4582-A8DB-691EEC485B71}" srcOrd="1" destOrd="0" presId="urn:microsoft.com/office/officeart/2005/8/layout/vList2"/>
    <dgm:cxn modelId="{5B1578A9-994B-4C4E-A310-539A69D761F3}" type="presParOf" srcId="{DF18B152-C01E-468E-9DDE-F31333EA4229}" destId="{569D453A-71EB-45AD-BC56-151CE4C7D3EB}" srcOrd="2" destOrd="0" presId="urn:microsoft.com/office/officeart/2005/8/layout/vList2"/>
    <dgm:cxn modelId="{6A47D9F6-460F-4A81-81B0-DA7617B4037C}" type="presParOf" srcId="{DF18B152-C01E-468E-9DDE-F31333EA4229}" destId="{17093C55-7D4B-4D9F-9E60-511F448DDAEF}" srcOrd="3" destOrd="0" presId="urn:microsoft.com/office/officeart/2005/8/layout/vList2"/>
    <dgm:cxn modelId="{2A4BFEC5-2BA9-45A4-B043-137308BD2AB1}" type="presParOf" srcId="{DF18B152-C01E-468E-9DDE-F31333EA4229}" destId="{8162B963-FE54-4BF3-AB89-42CBDCCE7F9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072AEF-A33D-4C02-A1F4-BE528533B7B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GB"/>
        </a:p>
      </dgm:t>
    </dgm:pt>
    <dgm:pt modelId="{C1A4E76B-688B-44F5-96C2-3BE1D5911830}">
      <dgm:prSet phldrT="[Text]"/>
      <dgm:spPr/>
      <dgm:t>
        <a:bodyPr/>
        <a:lstStyle/>
        <a:p>
          <a:r>
            <a:rPr lang="en-GB" dirty="0"/>
            <a:t>Vibration Location</a:t>
          </a:r>
        </a:p>
      </dgm:t>
    </dgm:pt>
    <dgm:pt modelId="{DCEED7BB-5A14-4CBF-98AD-5F977687DC13}" type="parTrans" cxnId="{DE92270B-9454-4C17-AB0B-C2F3356BCCD9}">
      <dgm:prSet/>
      <dgm:spPr/>
      <dgm:t>
        <a:bodyPr/>
        <a:lstStyle/>
        <a:p>
          <a:endParaRPr lang="en-GB"/>
        </a:p>
      </dgm:t>
    </dgm:pt>
    <dgm:pt modelId="{37C7C417-FDCC-4BD4-AFBC-240794B756A0}" type="sibTrans" cxnId="{DE92270B-9454-4C17-AB0B-C2F3356BCCD9}">
      <dgm:prSet/>
      <dgm:spPr/>
      <dgm:t>
        <a:bodyPr/>
        <a:lstStyle/>
        <a:p>
          <a:endParaRPr lang="en-GB"/>
        </a:p>
      </dgm:t>
    </dgm:pt>
    <dgm:pt modelId="{E7E5AC56-AA4F-449E-94E0-CE21D91F71F3}">
      <dgm:prSet phldrT="[Text]"/>
      <dgm:spPr/>
      <dgm:t>
        <a:bodyPr/>
        <a:lstStyle/>
        <a:p>
          <a:r>
            <a:rPr lang="en-GB" dirty="0"/>
            <a:t>Singular</a:t>
          </a:r>
        </a:p>
      </dgm:t>
    </dgm:pt>
    <dgm:pt modelId="{2099CA82-FAEF-4C31-BF5D-2234CDE7E98A}" type="parTrans" cxnId="{4893811C-F32E-4C18-892B-407B007F008C}">
      <dgm:prSet/>
      <dgm:spPr/>
      <dgm:t>
        <a:bodyPr/>
        <a:lstStyle/>
        <a:p>
          <a:endParaRPr lang="en-GB"/>
        </a:p>
      </dgm:t>
    </dgm:pt>
    <dgm:pt modelId="{174E72AB-41C0-499B-BC72-ECF73F019B61}" type="sibTrans" cxnId="{4893811C-F32E-4C18-892B-407B007F008C}">
      <dgm:prSet/>
      <dgm:spPr/>
      <dgm:t>
        <a:bodyPr/>
        <a:lstStyle/>
        <a:p>
          <a:endParaRPr lang="en-GB"/>
        </a:p>
      </dgm:t>
    </dgm:pt>
    <dgm:pt modelId="{2D46B8A4-F76D-4564-9E1E-ABC09419957C}">
      <dgm:prSet phldrT="[Text]"/>
      <dgm:spPr/>
      <dgm:t>
        <a:bodyPr/>
        <a:lstStyle/>
        <a:p>
          <a:r>
            <a:rPr lang="en-GB" dirty="0"/>
            <a:t>Wave</a:t>
          </a:r>
        </a:p>
      </dgm:t>
    </dgm:pt>
    <dgm:pt modelId="{E3D8A119-0E34-45BA-989A-CEE1C23515CA}" type="parTrans" cxnId="{9FBC1C51-0E06-45D2-87A1-EACC1C305C4A}">
      <dgm:prSet/>
      <dgm:spPr/>
      <dgm:t>
        <a:bodyPr/>
        <a:lstStyle/>
        <a:p>
          <a:endParaRPr lang="en-GB"/>
        </a:p>
      </dgm:t>
    </dgm:pt>
    <dgm:pt modelId="{0F63A038-0B78-4493-96CC-04E252AA0B0C}" type="sibTrans" cxnId="{9FBC1C51-0E06-45D2-87A1-EACC1C305C4A}">
      <dgm:prSet/>
      <dgm:spPr/>
      <dgm:t>
        <a:bodyPr/>
        <a:lstStyle/>
        <a:p>
          <a:endParaRPr lang="en-GB"/>
        </a:p>
      </dgm:t>
    </dgm:pt>
    <dgm:pt modelId="{009A054F-8F4C-478B-8754-1D817D0E5186}">
      <dgm:prSet phldrT="[Text]"/>
      <dgm:spPr/>
      <dgm:t>
        <a:bodyPr/>
        <a:lstStyle/>
        <a:p>
          <a:r>
            <a:rPr lang="en-GB" dirty="0"/>
            <a:t>Vibration Duration</a:t>
          </a:r>
        </a:p>
      </dgm:t>
    </dgm:pt>
    <dgm:pt modelId="{5C29E00A-CEBE-4261-9229-C66D545ECE88}" type="parTrans" cxnId="{E235DD5B-3CB0-4B4D-985A-43764FDA6F49}">
      <dgm:prSet/>
      <dgm:spPr/>
      <dgm:t>
        <a:bodyPr/>
        <a:lstStyle/>
        <a:p>
          <a:endParaRPr lang="en-GB"/>
        </a:p>
      </dgm:t>
    </dgm:pt>
    <dgm:pt modelId="{6A70B881-FFC5-40BB-AFD3-39A8DF0A4F49}" type="sibTrans" cxnId="{E235DD5B-3CB0-4B4D-985A-43764FDA6F49}">
      <dgm:prSet/>
      <dgm:spPr/>
      <dgm:t>
        <a:bodyPr/>
        <a:lstStyle/>
        <a:p>
          <a:endParaRPr lang="en-GB"/>
        </a:p>
      </dgm:t>
    </dgm:pt>
    <dgm:pt modelId="{096DCC92-E7BF-4F3D-9E29-D44B14CAA06C}">
      <dgm:prSet phldrT="[Text]"/>
      <dgm:spPr/>
      <dgm:t>
        <a:bodyPr/>
        <a:lstStyle/>
        <a:p>
          <a:r>
            <a:rPr lang="en-GB" dirty="0"/>
            <a:t>Constant</a:t>
          </a:r>
        </a:p>
      </dgm:t>
    </dgm:pt>
    <dgm:pt modelId="{CD7BE0F9-E996-45D5-9A0F-0672241C69E9}" type="parTrans" cxnId="{8C8B297C-7AD1-471E-8485-929698D05A47}">
      <dgm:prSet/>
      <dgm:spPr/>
      <dgm:t>
        <a:bodyPr/>
        <a:lstStyle/>
        <a:p>
          <a:endParaRPr lang="en-GB"/>
        </a:p>
      </dgm:t>
    </dgm:pt>
    <dgm:pt modelId="{1FC6663B-10CE-4B74-84A1-972A4A053E17}" type="sibTrans" cxnId="{8C8B297C-7AD1-471E-8485-929698D05A47}">
      <dgm:prSet/>
      <dgm:spPr/>
      <dgm:t>
        <a:bodyPr/>
        <a:lstStyle/>
        <a:p>
          <a:endParaRPr lang="en-GB"/>
        </a:p>
      </dgm:t>
    </dgm:pt>
    <dgm:pt modelId="{9B53A8AA-E79C-4694-8C4C-03082E05C269}">
      <dgm:prSet phldrT="[Text]"/>
      <dgm:spPr/>
      <dgm:t>
        <a:bodyPr/>
        <a:lstStyle/>
        <a:p>
          <a:r>
            <a:rPr lang="en-GB" dirty="0"/>
            <a:t>Varying</a:t>
          </a:r>
        </a:p>
      </dgm:t>
    </dgm:pt>
    <dgm:pt modelId="{94CD823F-9B6D-41D0-978F-D0EF15AC284D}" type="parTrans" cxnId="{1FEE9893-713F-492F-B24F-7128A22EB2BC}">
      <dgm:prSet/>
      <dgm:spPr/>
      <dgm:t>
        <a:bodyPr/>
        <a:lstStyle/>
        <a:p>
          <a:endParaRPr lang="en-GB"/>
        </a:p>
      </dgm:t>
    </dgm:pt>
    <dgm:pt modelId="{43CB4A98-EC71-4A9F-9B6F-9229034DCED9}" type="sibTrans" cxnId="{1FEE9893-713F-492F-B24F-7128A22EB2BC}">
      <dgm:prSet/>
      <dgm:spPr/>
      <dgm:t>
        <a:bodyPr/>
        <a:lstStyle/>
        <a:p>
          <a:endParaRPr lang="en-GB"/>
        </a:p>
      </dgm:t>
    </dgm:pt>
    <dgm:pt modelId="{AA4BF6FD-F15F-4A0B-B5AF-826992983D8B}">
      <dgm:prSet phldrT="[Text]"/>
      <dgm:spPr/>
      <dgm:t>
        <a:bodyPr/>
        <a:lstStyle/>
        <a:p>
          <a:r>
            <a:rPr lang="en-GB" dirty="0"/>
            <a:t>Wall</a:t>
          </a:r>
        </a:p>
      </dgm:t>
    </dgm:pt>
    <dgm:pt modelId="{1222C195-FEE6-42C5-9D90-F208B4652B73}" type="parTrans" cxnId="{16C967C9-DCC2-4D6C-9070-A6CAA07FC177}">
      <dgm:prSet/>
      <dgm:spPr/>
      <dgm:t>
        <a:bodyPr/>
        <a:lstStyle/>
        <a:p>
          <a:endParaRPr lang="en-GB"/>
        </a:p>
      </dgm:t>
    </dgm:pt>
    <dgm:pt modelId="{057B7C92-F313-463B-A08C-E8457E0B0372}" type="sibTrans" cxnId="{16C967C9-DCC2-4D6C-9070-A6CAA07FC177}">
      <dgm:prSet/>
      <dgm:spPr/>
      <dgm:t>
        <a:bodyPr/>
        <a:lstStyle/>
        <a:p>
          <a:endParaRPr lang="en-GB"/>
        </a:p>
      </dgm:t>
    </dgm:pt>
    <dgm:pt modelId="{5324B6F9-3FA2-4899-824E-733004259707}" type="pres">
      <dgm:prSet presAssocID="{2F072AEF-A33D-4C02-A1F4-BE528533B7B6}" presName="theList" presStyleCnt="0">
        <dgm:presLayoutVars>
          <dgm:dir/>
          <dgm:animLvl val="lvl"/>
          <dgm:resizeHandles val="exact"/>
        </dgm:presLayoutVars>
      </dgm:prSet>
      <dgm:spPr/>
    </dgm:pt>
    <dgm:pt modelId="{4594160C-EFC4-4E63-A80A-F68446D883CC}" type="pres">
      <dgm:prSet presAssocID="{C1A4E76B-688B-44F5-96C2-3BE1D5911830}" presName="compNode" presStyleCnt="0"/>
      <dgm:spPr/>
    </dgm:pt>
    <dgm:pt modelId="{FF0829EE-8407-4AC2-A2C1-C3DC94BC1A8D}" type="pres">
      <dgm:prSet presAssocID="{C1A4E76B-688B-44F5-96C2-3BE1D5911830}" presName="aNode" presStyleLbl="bgShp" presStyleIdx="0" presStyleCnt="2"/>
      <dgm:spPr/>
    </dgm:pt>
    <dgm:pt modelId="{6B4B8607-B2A2-4B5C-96DA-077E45F249C2}" type="pres">
      <dgm:prSet presAssocID="{C1A4E76B-688B-44F5-96C2-3BE1D5911830}" presName="textNode" presStyleLbl="bgShp" presStyleIdx="0" presStyleCnt="2"/>
      <dgm:spPr/>
    </dgm:pt>
    <dgm:pt modelId="{3538EE3D-5C83-4A4F-85A7-123DDD0E1503}" type="pres">
      <dgm:prSet presAssocID="{C1A4E76B-688B-44F5-96C2-3BE1D5911830}" presName="compChildNode" presStyleCnt="0"/>
      <dgm:spPr/>
    </dgm:pt>
    <dgm:pt modelId="{F998A249-00BA-4066-BD7D-91B89E95EC39}" type="pres">
      <dgm:prSet presAssocID="{C1A4E76B-688B-44F5-96C2-3BE1D5911830}" presName="theInnerList" presStyleCnt="0"/>
      <dgm:spPr/>
    </dgm:pt>
    <dgm:pt modelId="{62714FCC-8CBE-4572-832A-FB31518152FC}" type="pres">
      <dgm:prSet presAssocID="{E7E5AC56-AA4F-449E-94E0-CE21D91F71F3}" presName="childNode" presStyleLbl="node1" presStyleIdx="0" presStyleCnt="5">
        <dgm:presLayoutVars>
          <dgm:bulletEnabled val="1"/>
        </dgm:presLayoutVars>
      </dgm:prSet>
      <dgm:spPr/>
    </dgm:pt>
    <dgm:pt modelId="{E8A2F0C7-532F-46D4-9C38-D51D06349386}" type="pres">
      <dgm:prSet presAssocID="{E7E5AC56-AA4F-449E-94E0-CE21D91F71F3}" presName="aSpace2" presStyleCnt="0"/>
      <dgm:spPr/>
    </dgm:pt>
    <dgm:pt modelId="{FC0FC13B-00EB-423D-B1AF-68EA40D6F187}" type="pres">
      <dgm:prSet presAssocID="{AA4BF6FD-F15F-4A0B-B5AF-826992983D8B}" presName="childNode" presStyleLbl="node1" presStyleIdx="1" presStyleCnt="5">
        <dgm:presLayoutVars>
          <dgm:bulletEnabled val="1"/>
        </dgm:presLayoutVars>
      </dgm:prSet>
      <dgm:spPr/>
    </dgm:pt>
    <dgm:pt modelId="{1A891572-0A35-45EE-A738-162E66E2EC7C}" type="pres">
      <dgm:prSet presAssocID="{AA4BF6FD-F15F-4A0B-B5AF-826992983D8B}" presName="aSpace2" presStyleCnt="0"/>
      <dgm:spPr/>
    </dgm:pt>
    <dgm:pt modelId="{BDCAE3C2-3382-4E6B-91D0-97583746A3F5}" type="pres">
      <dgm:prSet presAssocID="{2D46B8A4-F76D-4564-9E1E-ABC09419957C}" presName="childNode" presStyleLbl="node1" presStyleIdx="2" presStyleCnt="5">
        <dgm:presLayoutVars>
          <dgm:bulletEnabled val="1"/>
        </dgm:presLayoutVars>
      </dgm:prSet>
      <dgm:spPr/>
    </dgm:pt>
    <dgm:pt modelId="{EC5E76D3-6158-4D06-851F-F426A6D1015D}" type="pres">
      <dgm:prSet presAssocID="{C1A4E76B-688B-44F5-96C2-3BE1D5911830}" presName="aSpace" presStyleCnt="0"/>
      <dgm:spPr/>
    </dgm:pt>
    <dgm:pt modelId="{0F2E3991-E4E7-42FF-82FB-ACB8E2EBC174}" type="pres">
      <dgm:prSet presAssocID="{009A054F-8F4C-478B-8754-1D817D0E5186}" presName="compNode" presStyleCnt="0"/>
      <dgm:spPr/>
    </dgm:pt>
    <dgm:pt modelId="{B1F02EEB-CDD8-4302-8C60-C6035D451347}" type="pres">
      <dgm:prSet presAssocID="{009A054F-8F4C-478B-8754-1D817D0E5186}" presName="aNode" presStyleLbl="bgShp" presStyleIdx="1" presStyleCnt="2" custLinFactNeighborX="14509" custLinFactNeighborY="-701"/>
      <dgm:spPr/>
    </dgm:pt>
    <dgm:pt modelId="{06D20AC4-056B-4F4B-9CA7-019B27433639}" type="pres">
      <dgm:prSet presAssocID="{009A054F-8F4C-478B-8754-1D817D0E5186}" presName="textNode" presStyleLbl="bgShp" presStyleIdx="1" presStyleCnt="2"/>
      <dgm:spPr/>
    </dgm:pt>
    <dgm:pt modelId="{4E28AE08-D017-4327-A00D-73B48C7D9ED4}" type="pres">
      <dgm:prSet presAssocID="{009A054F-8F4C-478B-8754-1D817D0E5186}" presName="compChildNode" presStyleCnt="0"/>
      <dgm:spPr/>
    </dgm:pt>
    <dgm:pt modelId="{28F026B9-74CE-491E-9934-C2F9CC8046F7}" type="pres">
      <dgm:prSet presAssocID="{009A054F-8F4C-478B-8754-1D817D0E5186}" presName="theInnerList" presStyleCnt="0"/>
      <dgm:spPr/>
    </dgm:pt>
    <dgm:pt modelId="{CDBBB31C-2E79-4577-B190-467BCFF6FC8A}" type="pres">
      <dgm:prSet presAssocID="{096DCC92-E7BF-4F3D-9E29-D44B14CAA06C}" presName="childNode" presStyleLbl="node1" presStyleIdx="3" presStyleCnt="5">
        <dgm:presLayoutVars>
          <dgm:bulletEnabled val="1"/>
        </dgm:presLayoutVars>
      </dgm:prSet>
      <dgm:spPr/>
    </dgm:pt>
    <dgm:pt modelId="{04D82DDC-46A7-4040-84AE-6B64804379E0}" type="pres">
      <dgm:prSet presAssocID="{096DCC92-E7BF-4F3D-9E29-D44B14CAA06C}" presName="aSpace2" presStyleCnt="0"/>
      <dgm:spPr/>
    </dgm:pt>
    <dgm:pt modelId="{A0649508-6E95-4DBA-B5EC-967A33F106D5}" type="pres">
      <dgm:prSet presAssocID="{9B53A8AA-E79C-4694-8C4C-03082E05C269}" presName="childNode" presStyleLbl="node1" presStyleIdx="4" presStyleCnt="5">
        <dgm:presLayoutVars>
          <dgm:bulletEnabled val="1"/>
        </dgm:presLayoutVars>
      </dgm:prSet>
      <dgm:spPr/>
    </dgm:pt>
  </dgm:ptLst>
  <dgm:cxnLst>
    <dgm:cxn modelId="{DE92270B-9454-4C17-AB0B-C2F3356BCCD9}" srcId="{2F072AEF-A33D-4C02-A1F4-BE528533B7B6}" destId="{C1A4E76B-688B-44F5-96C2-3BE1D5911830}" srcOrd="0" destOrd="0" parTransId="{DCEED7BB-5A14-4CBF-98AD-5F977687DC13}" sibTransId="{37C7C417-FDCC-4BD4-AFBC-240794B756A0}"/>
    <dgm:cxn modelId="{4893811C-F32E-4C18-892B-407B007F008C}" srcId="{C1A4E76B-688B-44F5-96C2-3BE1D5911830}" destId="{E7E5AC56-AA4F-449E-94E0-CE21D91F71F3}" srcOrd="0" destOrd="0" parTransId="{2099CA82-FAEF-4C31-BF5D-2234CDE7E98A}" sibTransId="{174E72AB-41C0-499B-BC72-ECF73F019B61}"/>
    <dgm:cxn modelId="{58042221-E247-4B57-BA7E-9C7195FD3244}" type="presOf" srcId="{096DCC92-E7BF-4F3D-9E29-D44B14CAA06C}" destId="{CDBBB31C-2E79-4577-B190-467BCFF6FC8A}" srcOrd="0" destOrd="0" presId="urn:microsoft.com/office/officeart/2005/8/layout/lProcess2"/>
    <dgm:cxn modelId="{4996F63D-E4E0-479B-97A8-77DC64BC14E6}" type="presOf" srcId="{9B53A8AA-E79C-4694-8C4C-03082E05C269}" destId="{A0649508-6E95-4DBA-B5EC-967A33F106D5}" srcOrd="0" destOrd="0" presId="urn:microsoft.com/office/officeart/2005/8/layout/lProcess2"/>
    <dgm:cxn modelId="{E235DD5B-3CB0-4B4D-985A-43764FDA6F49}" srcId="{2F072AEF-A33D-4C02-A1F4-BE528533B7B6}" destId="{009A054F-8F4C-478B-8754-1D817D0E5186}" srcOrd="1" destOrd="0" parTransId="{5C29E00A-CEBE-4261-9229-C66D545ECE88}" sibTransId="{6A70B881-FFC5-40BB-AFD3-39A8DF0A4F49}"/>
    <dgm:cxn modelId="{91715B4F-2945-4059-9FBB-A502CADD50EC}" type="presOf" srcId="{009A054F-8F4C-478B-8754-1D817D0E5186}" destId="{06D20AC4-056B-4F4B-9CA7-019B27433639}" srcOrd="1" destOrd="0" presId="urn:microsoft.com/office/officeart/2005/8/layout/lProcess2"/>
    <dgm:cxn modelId="{DE1B0A70-5CE5-49B9-B854-EC9706870A94}" type="presOf" srcId="{AA4BF6FD-F15F-4A0B-B5AF-826992983D8B}" destId="{FC0FC13B-00EB-423D-B1AF-68EA40D6F187}" srcOrd="0" destOrd="0" presId="urn:microsoft.com/office/officeart/2005/8/layout/lProcess2"/>
    <dgm:cxn modelId="{9FBC1C51-0E06-45D2-87A1-EACC1C305C4A}" srcId="{C1A4E76B-688B-44F5-96C2-3BE1D5911830}" destId="{2D46B8A4-F76D-4564-9E1E-ABC09419957C}" srcOrd="2" destOrd="0" parTransId="{E3D8A119-0E34-45BA-989A-CEE1C23515CA}" sibTransId="{0F63A038-0B78-4493-96CC-04E252AA0B0C}"/>
    <dgm:cxn modelId="{074F237A-DE5A-452D-A6CE-D19D6EAF30DC}" type="presOf" srcId="{C1A4E76B-688B-44F5-96C2-3BE1D5911830}" destId="{FF0829EE-8407-4AC2-A2C1-C3DC94BC1A8D}" srcOrd="0" destOrd="0" presId="urn:microsoft.com/office/officeart/2005/8/layout/lProcess2"/>
    <dgm:cxn modelId="{72AB2B5A-A32A-49B2-B0FA-310196331C4F}" type="presOf" srcId="{2F072AEF-A33D-4C02-A1F4-BE528533B7B6}" destId="{5324B6F9-3FA2-4899-824E-733004259707}" srcOrd="0" destOrd="0" presId="urn:microsoft.com/office/officeart/2005/8/layout/lProcess2"/>
    <dgm:cxn modelId="{8C8B297C-7AD1-471E-8485-929698D05A47}" srcId="{009A054F-8F4C-478B-8754-1D817D0E5186}" destId="{096DCC92-E7BF-4F3D-9E29-D44B14CAA06C}" srcOrd="0" destOrd="0" parTransId="{CD7BE0F9-E996-45D5-9A0F-0672241C69E9}" sibTransId="{1FC6663B-10CE-4B74-84A1-972A4A053E17}"/>
    <dgm:cxn modelId="{1FEE9893-713F-492F-B24F-7128A22EB2BC}" srcId="{009A054F-8F4C-478B-8754-1D817D0E5186}" destId="{9B53A8AA-E79C-4694-8C4C-03082E05C269}" srcOrd="1" destOrd="0" parTransId="{94CD823F-9B6D-41D0-978F-D0EF15AC284D}" sibTransId="{43CB4A98-EC71-4A9F-9B6F-9229034DCED9}"/>
    <dgm:cxn modelId="{1BB783A0-DB88-4E12-A521-382BD99F80F1}" type="presOf" srcId="{E7E5AC56-AA4F-449E-94E0-CE21D91F71F3}" destId="{62714FCC-8CBE-4572-832A-FB31518152FC}" srcOrd="0" destOrd="0" presId="urn:microsoft.com/office/officeart/2005/8/layout/lProcess2"/>
    <dgm:cxn modelId="{4617E2C0-B952-4D2F-807E-89BB110F1F1D}" type="presOf" srcId="{009A054F-8F4C-478B-8754-1D817D0E5186}" destId="{B1F02EEB-CDD8-4302-8C60-C6035D451347}" srcOrd="0" destOrd="0" presId="urn:microsoft.com/office/officeart/2005/8/layout/lProcess2"/>
    <dgm:cxn modelId="{16C967C9-DCC2-4D6C-9070-A6CAA07FC177}" srcId="{C1A4E76B-688B-44F5-96C2-3BE1D5911830}" destId="{AA4BF6FD-F15F-4A0B-B5AF-826992983D8B}" srcOrd="1" destOrd="0" parTransId="{1222C195-FEE6-42C5-9D90-F208B4652B73}" sibTransId="{057B7C92-F313-463B-A08C-E8457E0B0372}"/>
    <dgm:cxn modelId="{0012FDC9-B244-4155-821F-D14B412B8796}" type="presOf" srcId="{2D46B8A4-F76D-4564-9E1E-ABC09419957C}" destId="{BDCAE3C2-3382-4E6B-91D0-97583746A3F5}" srcOrd="0" destOrd="0" presId="urn:microsoft.com/office/officeart/2005/8/layout/lProcess2"/>
    <dgm:cxn modelId="{E52E19EC-3131-4370-BFF2-0F2E64B9A3B4}" type="presOf" srcId="{C1A4E76B-688B-44F5-96C2-3BE1D5911830}" destId="{6B4B8607-B2A2-4B5C-96DA-077E45F249C2}" srcOrd="1" destOrd="0" presId="urn:microsoft.com/office/officeart/2005/8/layout/lProcess2"/>
    <dgm:cxn modelId="{A9F555EE-8ADA-425F-9982-EF66B2367981}" type="presParOf" srcId="{5324B6F9-3FA2-4899-824E-733004259707}" destId="{4594160C-EFC4-4E63-A80A-F68446D883CC}" srcOrd="0" destOrd="0" presId="urn:microsoft.com/office/officeart/2005/8/layout/lProcess2"/>
    <dgm:cxn modelId="{55F591D2-331B-4A3A-BBF6-3B9A4A6B8299}" type="presParOf" srcId="{4594160C-EFC4-4E63-A80A-F68446D883CC}" destId="{FF0829EE-8407-4AC2-A2C1-C3DC94BC1A8D}" srcOrd="0" destOrd="0" presId="urn:microsoft.com/office/officeart/2005/8/layout/lProcess2"/>
    <dgm:cxn modelId="{5299B911-C4D9-443D-98D6-2870D359B25A}" type="presParOf" srcId="{4594160C-EFC4-4E63-A80A-F68446D883CC}" destId="{6B4B8607-B2A2-4B5C-96DA-077E45F249C2}" srcOrd="1" destOrd="0" presId="urn:microsoft.com/office/officeart/2005/8/layout/lProcess2"/>
    <dgm:cxn modelId="{144E1B71-1BCD-4B52-B8C4-2AA700C42D0D}" type="presParOf" srcId="{4594160C-EFC4-4E63-A80A-F68446D883CC}" destId="{3538EE3D-5C83-4A4F-85A7-123DDD0E1503}" srcOrd="2" destOrd="0" presId="urn:microsoft.com/office/officeart/2005/8/layout/lProcess2"/>
    <dgm:cxn modelId="{1E1A812D-3D87-4593-BD80-52F170AAC327}" type="presParOf" srcId="{3538EE3D-5C83-4A4F-85A7-123DDD0E1503}" destId="{F998A249-00BA-4066-BD7D-91B89E95EC39}" srcOrd="0" destOrd="0" presId="urn:microsoft.com/office/officeart/2005/8/layout/lProcess2"/>
    <dgm:cxn modelId="{8DECFF85-CA86-46C3-B10C-BB35442C6274}" type="presParOf" srcId="{F998A249-00BA-4066-BD7D-91B89E95EC39}" destId="{62714FCC-8CBE-4572-832A-FB31518152FC}" srcOrd="0" destOrd="0" presId="urn:microsoft.com/office/officeart/2005/8/layout/lProcess2"/>
    <dgm:cxn modelId="{2CA1C1B5-0B60-492C-A0B9-42CFA16007D9}" type="presParOf" srcId="{F998A249-00BA-4066-BD7D-91B89E95EC39}" destId="{E8A2F0C7-532F-46D4-9C38-D51D06349386}" srcOrd="1" destOrd="0" presId="urn:microsoft.com/office/officeart/2005/8/layout/lProcess2"/>
    <dgm:cxn modelId="{F31CE96F-599D-4D82-B26E-835628BE039C}" type="presParOf" srcId="{F998A249-00BA-4066-BD7D-91B89E95EC39}" destId="{FC0FC13B-00EB-423D-B1AF-68EA40D6F187}" srcOrd="2" destOrd="0" presId="urn:microsoft.com/office/officeart/2005/8/layout/lProcess2"/>
    <dgm:cxn modelId="{53027FFC-7A77-4D24-B80A-B1DDCD85F0DE}" type="presParOf" srcId="{F998A249-00BA-4066-BD7D-91B89E95EC39}" destId="{1A891572-0A35-45EE-A738-162E66E2EC7C}" srcOrd="3" destOrd="0" presId="urn:microsoft.com/office/officeart/2005/8/layout/lProcess2"/>
    <dgm:cxn modelId="{C4A9FFE5-89A6-4620-8846-85572439C5F2}" type="presParOf" srcId="{F998A249-00BA-4066-BD7D-91B89E95EC39}" destId="{BDCAE3C2-3382-4E6B-91D0-97583746A3F5}" srcOrd="4" destOrd="0" presId="urn:microsoft.com/office/officeart/2005/8/layout/lProcess2"/>
    <dgm:cxn modelId="{67BD2075-6245-4F69-AD19-19206FB6C7C6}" type="presParOf" srcId="{5324B6F9-3FA2-4899-824E-733004259707}" destId="{EC5E76D3-6158-4D06-851F-F426A6D1015D}" srcOrd="1" destOrd="0" presId="urn:microsoft.com/office/officeart/2005/8/layout/lProcess2"/>
    <dgm:cxn modelId="{FB8D25D6-14EF-4E31-AA62-D4A4C2758A6C}" type="presParOf" srcId="{5324B6F9-3FA2-4899-824E-733004259707}" destId="{0F2E3991-E4E7-42FF-82FB-ACB8E2EBC174}" srcOrd="2" destOrd="0" presId="urn:microsoft.com/office/officeart/2005/8/layout/lProcess2"/>
    <dgm:cxn modelId="{C1CFA5E2-4C9A-499D-BB54-94674F488AE5}" type="presParOf" srcId="{0F2E3991-E4E7-42FF-82FB-ACB8E2EBC174}" destId="{B1F02EEB-CDD8-4302-8C60-C6035D451347}" srcOrd="0" destOrd="0" presId="urn:microsoft.com/office/officeart/2005/8/layout/lProcess2"/>
    <dgm:cxn modelId="{CAA6B5CD-E448-4F41-BD41-6A81EC0C670D}" type="presParOf" srcId="{0F2E3991-E4E7-42FF-82FB-ACB8E2EBC174}" destId="{06D20AC4-056B-4F4B-9CA7-019B27433639}" srcOrd="1" destOrd="0" presId="urn:microsoft.com/office/officeart/2005/8/layout/lProcess2"/>
    <dgm:cxn modelId="{7A4F362D-D95B-4AD4-B066-0BD876C37356}" type="presParOf" srcId="{0F2E3991-E4E7-42FF-82FB-ACB8E2EBC174}" destId="{4E28AE08-D017-4327-A00D-73B48C7D9ED4}" srcOrd="2" destOrd="0" presId="urn:microsoft.com/office/officeart/2005/8/layout/lProcess2"/>
    <dgm:cxn modelId="{2280AD48-4E20-457D-B451-B2FF81D157AB}" type="presParOf" srcId="{4E28AE08-D017-4327-A00D-73B48C7D9ED4}" destId="{28F026B9-74CE-491E-9934-C2F9CC8046F7}" srcOrd="0" destOrd="0" presId="urn:microsoft.com/office/officeart/2005/8/layout/lProcess2"/>
    <dgm:cxn modelId="{D98B6A90-E302-4561-A981-5129D52D1D69}" type="presParOf" srcId="{28F026B9-74CE-491E-9934-C2F9CC8046F7}" destId="{CDBBB31C-2E79-4577-B190-467BCFF6FC8A}" srcOrd="0" destOrd="0" presId="urn:microsoft.com/office/officeart/2005/8/layout/lProcess2"/>
    <dgm:cxn modelId="{963AF862-7482-4E76-9BED-86E1D06987BD}" type="presParOf" srcId="{28F026B9-74CE-491E-9934-C2F9CC8046F7}" destId="{04D82DDC-46A7-4040-84AE-6B64804379E0}" srcOrd="1" destOrd="0" presId="urn:microsoft.com/office/officeart/2005/8/layout/lProcess2"/>
    <dgm:cxn modelId="{68F6BBD9-ABBE-4C5E-B2A1-9DD3A7098E62}" type="presParOf" srcId="{28F026B9-74CE-491E-9934-C2F9CC8046F7}" destId="{A0649508-6E95-4DBA-B5EC-967A33F106D5}" srcOrd="2"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17B76D-0F21-47B6-800F-5255CCF1E19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F0BAD512-36A1-459B-BD1B-7CCB111D771D}">
      <dgm:prSet phldrT="[Text]"/>
      <dgm:spPr/>
      <dgm:t>
        <a:bodyPr/>
        <a:lstStyle/>
        <a:p>
          <a:r>
            <a:rPr lang="en-GB" dirty="0"/>
            <a:t>Singular Constant</a:t>
          </a:r>
        </a:p>
      </dgm:t>
    </dgm:pt>
    <dgm:pt modelId="{E652B1B0-15AA-42A4-8968-895D90060C15}" type="parTrans" cxnId="{1E7B93A0-0AA3-4689-A20B-D2323A6BF8A5}">
      <dgm:prSet/>
      <dgm:spPr/>
      <dgm:t>
        <a:bodyPr/>
        <a:lstStyle/>
        <a:p>
          <a:endParaRPr lang="en-GB"/>
        </a:p>
      </dgm:t>
    </dgm:pt>
    <dgm:pt modelId="{E0E630FC-B2AC-402E-AB95-EA9E82C1A09D}" type="sibTrans" cxnId="{1E7B93A0-0AA3-4689-A20B-D2323A6BF8A5}">
      <dgm:prSet/>
      <dgm:spPr/>
      <dgm:t>
        <a:bodyPr/>
        <a:lstStyle/>
        <a:p>
          <a:endParaRPr lang="en-GB"/>
        </a:p>
      </dgm:t>
    </dgm:pt>
    <dgm:pt modelId="{A8F874F1-E0E4-48EA-8145-9593EA9A12A6}">
      <dgm:prSet phldrT="[Text]"/>
      <dgm:spPr/>
      <dgm:t>
        <a:bodyPr/>
        <a:lstStyle/>
        <a:p>
          <a:r>
            <a:rPr lang="en-GB" dirty="0"/>
            <a:t>Singular Varying</a:t>
          </a:r>
        </a:p>
      </dgm:t>
    </dgm:pt>
    <dgm:pt modelId="{025BC701-F88B-42DC-8DF3-502B60EF6B59}" type="parTrans" cxnId="{6B91600D-41A1-4174-831D-95E7FEC229CC}">
      <dgm:prSet/>
      <dgm:spPr/>
      <dgm:t>
        <a:bodyPr/>
        <a:lstStyle/>
        <a:p>
          <a:endParaRPr lang="en-GB"/>
        </a:p>
      </dgm:t>
    </dgm:pt>
    <dgm:pt modelId="{11D3E3A8-C555-4FC2-92B2-95BCEC368FD5}" type="sibTrans" cxnId="{6B91600D-41A1-4174-831D-95E7FEC229CC}">
      <dgm:prSet/>
      <dgm:spPr/>
      <dgm:t>
        <a:bodyPr/>
        <a:lstStyle/>
        <a:p>
          <a:endParaRPr lang="en-GB"/>
        </a:p>
      </dgm:t>
    </dgm:pt>
    <dgm:pt modelId="{F353539A-3091-42F3-9894-298DF502E0F3}">
      <dgm:prSet phldrT="[Text]"/>
      <dgm:spPr/>
      <dgm:t>
        <a:bodyPr/>
        <a:lstStyle/>
        <a:p>
          <a:r>
            <a:rPr lang="en-GB" dirty="0"/>
            <a:t>Wall Constant</a:t>
          </a:r>
        </a:p>
      </dgm:t>
    </dgm:pt>
    <dgm:pt modelId="{DFBE0C85-E380-4684-8377-50A2C22E37B3}" type="parTrans" cxnId="{6243A536-76F3-4723-A12B-CAF3A8B750FB}">
      <dgm:prSet/>
      <dgm:spPr/>
      <dgm:t>
        <a:bodyPr/>
        <a:lstStyle/>
        <a:p>
          <a:endParaRPr lang="en-GB"/>
        </a:p>
      </dgm:t>
    </dgm:pt>
    <dgm:pt modelId="{E2BB3285-858F-47AE-BDC5-B60A2FA8B7D4}" type="sibTrans" cxnId="{6243A536-76F3-4723-A12B-CAF3A8B750FB}">
      <dgm:prSet/>
      <dgm:spPr/>
      <dgm:t>
        <a:bodyPr/>
        <a:lstStyle/>
        <a:p>
          <a:endParaRPr lang="en-GB"/>
        </a:p>
      </dgm:t>
    </dgm:pt>
    <dgm:pt modelId="{3A5A0CD5-3DAC-469D-A679-11A506C5CD1E}">
      <dgm:prSet phldrT="[Text]"/>
      <dgm:spPr/>
      <dgm:t>
        <a:bodyPr/>
        <a:lstStyle/>
        <a:p>
          <a:r>
            <a:rPr lang="en-GB" dirty="0"/>
            <a:t>Wall Varying</a:t>
          </a:r>
        </a:p>
      </dgm:t>
    </dgm:pt>
    <dgm:pt modelId="{AD6A8E35-A0C9-4016-AA68-BCBCCA2BCC8A}" type="parTrans" cxnId="{9B0B9F63-D2D1-454F-836E-743D4B89B1D0}">
      <dgm:prSet/>
      <dgm:spPr/>
      <dgm:t>
        <a:bodyPr/>
        <a:lstStyle/>
        <a:p>
          <a:endParaRPr lang="en-GB"/>
        </a:p>
      </dgm:t>
    </dgm:pt>
    <dgm:pt modelId="{4E2EFBC9-343E-45DF-BC76-4CFF8C96D4CC}" type="sibTrans" cxnId="{9B0B9F63-D2D1-454F-836E-743D4B89B1D0}">
      <dgm:prSet/>
      <dgm:spPr/>
      <dgm:t>
        <a:bodyPr/>
        <a:lstStyle/>
        <a:p>
          <a:endParaRPr lang="en-GB"/>
        </a:p>
      </dgm:t>
    </dgm:pt>
    <dgm:pt modelId="{57DA9253-3645-4089-946B-848191E0D3A3}">
      <dgm:prSet phldrT="[Text]"/>
      <dgm:spPr/>
      <dgm:t>
        <a:bodyPr/>
        <a:lstStyle/>
        <a:p>
          <a:r>
            <a:rPr lang="en-GB" dirty="0"/>
            <a:t>Wave Constant</a:t>
          </a:r>
        </a:p>
      </dgm:t>
    </dgm:pt>
    <dgm:pt modelId="{EE1F947C-AF63-42E2-8E4A-3C30BFFD8113}" type="parTrans" cxnId="{D60CA168-E377-4AC7-A365-BE1C1CC4C511}">
      <dgm:prSet/>
      <dgm:spPr/>
      <dgm:t>
        <a:bodyPr/>
        <a:lstStyle/>
        <a:p>
          <a:endParaRPr lang="en-GB"/>
        </a:p>
      </dgm:t>
    </dgm:pt>
    <dgm:pt modelId="{F6ADF22F-A7AC-460B-AABB-D1FCC4D9E368}" type="sibTrans" cxnId="{D60CA168-E377-4AC7-A365-BE1C1CC4C511}">
      <dgm:prSet/>
      <dgm:spPr/>
      <dgm:t>
        <a:bodyPr/>
        <a:lstStyle/>
        <a:p>
          <a:endParaRPr lang="en-GB"/>
        </a:p>
      </dgm:t>
    </dgm:pt>
    <dgm:pt modelId="{3E0B7CB3-E386-4104-9661-4D5B3880DF12}">
      <dgm:prSet phldrT="[Text]"/>
      <dgm:spPr/>
      <dgm:t>
        <a:bodyPr/>
        <a:lstStyle/>
        <a:p>
          <a:r>
            <a:rPr lang="en-GB" dirty="0"/>
            <a:t>Wave Varying</a:t>
          </a:r>
        </a:p>
      </dgm:t>
    </dgm:pt>
    <dgm:pt modelId="{3B4502EC-561F-4CB1-B781-5B929448A622}" type="parTrans" cxnId="{5CDD5E69-6596-443C-9499-313A3F48DD39}">
      <dgm:prSet/>
      <dgm:spPr/>
      <dgm:t>
        <a:bodyPr/>
        <a:lstStyle/>
        <a:p>
          <a:endParaRPr lang="en-GB"/>
        </a:p>
      </dgm:t>
    </dgm:pt>
    <dgm:pt modelId="{9B5F8150-1478-434D-B2E1-B0C115927DA8}" type="sibTrans" cxnId="{5CDD5E69-6596-443C-9499-313A3F48DD39}">
      <dgm:prSet/>
      <dgm:spPr/>
      <dgm:t>
        <a:bodyPr/>
        <a:lstStyle/>
        <a:p>
          <a:endParaRPr lang="en-GB"/>
        </a:p>
      </dgm:t>
    </dgm:pt>
    <dgm:pt modelId="{8D83CEBF-5909-4765-86A0-41372511D962}" type="pres">
      <dgm:prSet presAssocID="{4B17B76D-0F21-47B6-800F-5255CCF1E19E}" presName="Name0" presStyleCnt="0">
        <dgm:presLayoutVars>
          <dgm:chMax val="7"/>
          <dgm:chPref val="7"/>
          <dgm:dir/>
        </dgm:presLayoutVars>
      </dgm:prSet>
      <dgm:spPr/>
    </dgm:pt>
    <dgm:pt modelId="{8F0AFFCF-E2D4-41BC-994E-338699A8AE32}" type="pres">
      <dgm:prSet presAssocID="{4B17B76D-0F21-47B6-800F-5255CCF1E19E}" presName="Name1" presStyleCnt="0"/>
      <dgm:spPr/>
    </dgm:pt>
    <dgm:pt modelId="{9DBF0B90-CAE4-4693-ADE9-E95F316784D9}" type="pres">
      <dgm:prSet presAssocID="{4B17B76D-0F21-47B6-800F-5255CCF1E19E}" presName="cycle" presStyleCnt="0"/>
      <dgm:spPr/>
    </dgm:pt>
    <dgm:pt modelId="{D186AB3A-D12B-4A96-B76E-2649BD600BA9}" type="pres">
      <dgm:prSet presAssocID="{4B17B76D-0F21-47B6-800F-5255CCF1E19E}" presName="srcNode" presStyleLbl="node1" presStyleIdx="0" presStyleCnt="6"/>
      <dgm:spPr/>
    </dgm:pt>
    <dgm:pt modelId="{FAB0B19B-5F32-45E1-A1DA-62605C39744E}" type="pres">
      <dgm:prSet presAssocID="{4B17B76D-0F21-47B6-800F-5255CCF1E19E}" presName="conn" presStyleLbl="parChTrans1D2" presStyleIdx="0" presStyleCnt="1"/>
      <dgm:spPr/>
    </dgm:pt>
    <dgm:pt modelId="{886B6DBE-9EDD-40FF-9AD1-54654B0691CC}" type="pres">
      <dgm:prSet presAssocID="{4B17B76D-0F21-47B6-800F-5255CCF1E19E}" presName="extraNode" presStyleLbl="node1" presStyleIdx="0" presStyleCnt="6"/>
      <dgm:spPr/>
    </dgm:pt>
    <dgm:pt modelId="{76FE1C72-9B07-4966-B29C-3F887E3FCFE5}" type="pres">
      <dgm:prSet presAssocID="{4B17B76D-0F21-47B6-800F-5255CCF1E19E}" presName="dstNode" presStyleLbl="node1" presStyleIdx="0" presStyleCnt="6"/>
      <dgm:spPr/>
    </dgm:pt>
    <dgm:pt modelId="{0F203B3D-D2B2-4E97-8756-13C6093E7641}" type="pres">
      <dgm:prSet presAssocID="{F0BAD512-36A1-459B-BD1B-7CCB111D771D}" presName="text_1" presStyleLbl="node1" presStyleIdx="0" presStyleCnt="6">
        <dgm:presLayoutVars>
          <dgm:bulletEnabled val="1"/>
        </dgm:presLayoutVars>
      </dgm:prSet>
      <dgm:spPr/>
    </dgm:pt>
    <dgm:pt modelId="{B26525D1-4EA3-4991-9759-8C69FA240C3A}" type="pres">
      <dgm:prSet presAssocID="{F0BAD512-36A1-459B-BD1B-7CCB111D771D}" presName="accent_1" presStyleCnt="0"/>
      <dgm:spPr/>
    </dgm:pt>
    <dgm:pt modelId="{353CD71F-AD88-49D3-80F8-5F81FF84EFCA}" type="pres">
      <dgm:prSet presAssocID="{F0BAD512-36A1-459B-BD1B-7CCB111D771D}" presName="accentRepeatNode" presStyleLbl="solidFgAcc1" presStyleIdx="0" presStyleCnt="6"/>
      <dgm:spPr/>
    </dgm:pt>
    <dgm:pt modelId="{105C83D0-30D1-47CC-AA50-68C0CC883D0E}" type="pres">
      <dgm:prSet presAssocID="{A8F874F1-E0E4-48EA-8145-9593EA9A12A6}" presName="text_2" presStyleLbl="node1" presStyleIdx="1" presStyleCnt="6">
        <dgm:presLayoutVars>
          <dgm:bulletEnabled val="1"/>
        </dgm:presLayoutVars>
      </dgm:prSet>
      <dgm:spPr/>
    </dgm:pt>
    <dgm:pt modelId="{E2081592-C6E6-4695-A1F3-733827D8F0D5}" type="pres">
      <dgm:prSet presAssocID="{A8F874F1-E0E4-48EA-8145-9593EA9A12A6}" presName="accent_2" presStyleCnt="0"/>
      <dgm:spPr/>
    </dgm:pt>
    <dgm:pt modelId="{0FAD4B1D-FADF-4542-8DE5-E6800B3FFFD3}" type="pres">
      <dgm:prSet presAssocID="{A8F874F1-E0E4-48EA-8145-9593EA9A12A6}" presName="accentRepeatNode" presStyleLbl="solidFgAcc1" presStyleIdx="1" presStyleCnt="6"/>
      <dgm:spPr/>
    </dgm:pt>
    <dgm:pt modelId="{FAE74ED7-4A85-4B64-971A-3A21AD115BFC}" type="pres">
      <dgm:prSet presAssocID="{F353539A-3091-42F3-9894-298DF502E0F3}" presName="text_3" presStyleLbl="node1" presStyleIdx="2" presStyleCnt="6">
        <dgm:presLayoutVars>
          <dgm:bulletEnabled val="1"/>
        </dgm:presLayoutVars>
      </dgm:prSet>
      <dgm:spPr/>
    </dgm:pt>
    <dgm:pt modelId="{EDCCABCD-B6E2-4B66-AAC5-858F88664CA0}" type="pres">
      <dgm:prSet presAssocID="{F353539A-3091-42F3-9894-298DF502E0F3}" presName="accent_3" presStyleCnt="0"/>
      <dgm:spPr/>
    </dgm:pt>
    <dgm:pt modelId="{DFDC8EA8-1402-4A88-AAF2-396D93F76967}" type="pres">
      <dgm:prSet presAssocID="{F353539A-3091-42F3-9894-298DF502E0F3}" presName="accentRepeatNode" presStyleLbl="solidFgAcc1" presStyleIdx="2" presStyleCnt="6"/>
      <dgm:spPr/>
    </dgm:pt>
    <dgm:pt modelId="{978A5104-5120-4D12-AAD7-CA30935998A5}" type="pres">
      <dgm:prSet presAssocID="{3A5A0CD5-3DAC-469D-A679-11A506C5CD1E}" presName="text_4" presStyleLbl="node1" presStyleIdx="3" presStyleCnt="6">
        <dgm:presLayoutVars>
          <dgm:bulletEnabled val="1"/>
        </dgm:presLayoutVars>
      </dgm:prSet>
      <dgm:spPr/>
    </dgm:pt>
    <dgm:pt modelId="{DD3AC8CD-3A7E-4DD2-8A4D-24F2F1CF5D41}" type="pres">
      <dgm:prSet presAssocID="{3A5A0CD5-3DAC-469D-A679-11A506C5CD1E}" presName="accent_4" presStyleCnt="0"/>
      <dgm:spPr/>
    </dgm:pt>
    <dgm:pt modelId="{396A38A0-0B29-4B7A-BBB5-1F4A88406D97}" type="pres">
      <dgm:prSet presAssocID="{3A5A0CD5-3DAC-469D-A679-11A506C5CD1E}" presName="accentRepeatNode" presStyleLbl="solidFgAcc1" presStyleIdx="3" presStyleCnt="6"/>
      <dgm:spPr/>
    </dgm:pt>
    <dgm:pt modelId="{37659B83-DC39-4D6C-B1DC-2F3467D669D7}" type="pres">
      <dgm:prSet presAssocID="{57DA9253-3645-4089-946B-848191E0D3A3}" presName="text_5" presStyleLbl="node1" presStyleIdx="4" presStyleCnt="6">
        <dgm:presLayoutVars>
          <dgm:bulletEnabled val="1"/>
        </dgm:presLayoutVars>
      </dgm:prSet>
      <dgm:spPr/>
    </dgm:pt>
    <dgm:pt modelId="{C2F7B97C-6F2F-4607-B774-722194290BB4}" type="pres">
      <dgm:prSet presAssocID="{57DA9253-3645-4089-946B-848191E0D3A3}" presName="accent_5" presStyleCnt="0"/>
      <dgm:spPr/>
    </dgm:pt>
    <dgm:pt modelId="{99D9213B-F6E3-4498-A62F-9E7324A4E1CD}" type="pres">
      <dgm:prSet presAssocID="{57DA9253-3645-4089-946B-848191E0D3A3}" presName="accentRepeatNode" presStyleLbl="solidFgAcc1" presStyleIdx="4" presStyleCnt="6"/>
      <dgm:spPr/>
    </dgm:pt>
    <dgm:pt modelId="{F84022D7-7F2E-4D85-84F8-58C6B9443391}" type="pres">
      <dgm:prSet presAssocID="{3E0B7CB3-E386-4104-9661-4D5B3880DF12}" presName="text_6" presStyleLbl="node1" presStyleIdx="5" presStyleCnt="6">
        <dgm:presLayoutVars>
          <dgm:bulletEnabled val="1"/>
        </dgm:presLayoutVars>
      </dgm:prSet>
      <dgm:spPr/>
    </dgm:pt>
    <dgm:pt modelId="{417B2382-0EC5-4D0C-8CFE-D069721E94C2}" type="pres">
      <dgm:prSet presAssocID="{3E0B7CB3-E386-4104-9661-4D5B3880DF12}" presName="accent_6" presStyleCnt="0"/>
      <dgm:spPr/>
    </dgm:pt>
    <dgm:pt modelId="{05303F48-9062-4882-B55C-7C7D3CCF6286}" type="pres">
      <dgm:prSet presAssocID="{3E0B7CB3-E386-4104-9661-4D5B3880DF12}" presName="accentRepeatNode" presStyleLbl="solidFgAcc1" presStyleIdx="5" presStyleCnt="6"/>
      <dgm:spPr/>
    </dgm:pt>
  </dgm:ptLst>
  <dgm:cxnLst>
    <dgm:cxn modelId="{6B91600D-41A1-4174-831D-95E7FEC229CC}" srcId="{4B17B76D-0F21-47B6-800F-5255CCF1E19E}" destId="{A8F874F1-E0E4-48EA-8145-9593EA9A12A6}" srcOrd="1" destOrd="0" parTransId="{025BC701-F88B-42DC-8DF3-502B60EF6B59}" sibTransId="{11D3E3A8-C555-4FC2-92B2-95BCEC368FD5}"/>
    <dgm:cxn modelId="{6243A536-76F3-4723-A12B-CAF3A8B750FB}" srcId="{4B17B76D-0F21-47B6-800F-5255CCF1E19E}" destId="{F353539A-3091-42F3-9894-298DF502E0F3}" srcOrd="2" destOrd="0" parTransId="{DFBE0C85-E380-4684-8377-50A2C22E37B3}" sibTransId="{E2BB3285-858F-47AE-BDC5-B60A2FA8B7D4}"/>
    <dgm:cxn modelId="{1BDB405C-55A5-46CF-ACA4-8339EEF0F309}" type="presOf" srcId="{E0E630FC-B2AC-402E-AB95-EA9E82C1A09D}" destId="{FAB0B19B-5F32-45E1-A1DA-62605C39744E}" srcOrd="0" destOrd="0" presId="urn:microsoft.com/office/officeart/2008/layout/VerticalCurvedList"/>
    <dgm:cxn modelId="{9B0B9F63-D2D1-454F-836E-743D4B89B1D0}" srcId="{4B17B76D-0F21-47B6-800F-5255CCF1E19E}" destId="{3A5A0CD5-3DAC-469D-A679-11A506C5CD1E}" srcOrd="3" destOrd="0" parTransId="{AD6A8E35-A0C9-4016-AA68-BCBCCA2BCC8A}" sibTransId="{4E2EFBC9-343E-45DF-BC76-4CFF8C96D4CC}"/>
    <dgm:cxn modelId="{D60CA168-E377-4AC7-A365-BE1C1CC4C511}" srcId="{4B17B76D-0F21-47B6-800F-5255CCF1E19E}" destId="{57DA9253-3645-4089-946B-848191E0D3A3}" srcOrd="4" destOrd="0" parTransId="{EE1F947C-AF63-42E2-8E4A-3C30BFFD8113}" sibTransId="{F6ADF22F-A7AC-460B-AABB-D1FCC4D9E368}"/>
    <dgm:cxn modelId="{5CDD5E69-6596-443C-9499-313A3F48DD39}" srcId="{4B17B76D-0F21-47B6-800F-5255CCF1E19E}" destId="{3E0B7CB3-E386-4104-9661-4D5B3880DF12}" srcOrd="5" destOrd="0" parTransId="{3B4502EC-561F-4CB1-B781-5B929448A622}" sibTransId="{9B5F8150-1478-434D-B2E1-B0C115927DA8}"/>
    <dgm:cxn modelId="{EDA4F96B-E470-4198-ACB7-F4C1F35E7EAF}" type="presOf" srcId="{F0BAD512-36A1-459B-BD1B-7CCB111D771D}" destId="{0F203B3D-D2B2-4E97-8756-13C6093E7641}" srcOrd="0" destOrd="0" presId="urn:microsoft.com/office/officeart/2008/layout/VerticalCurvedList"/>
    <dgm:cxn modelId="{D3BD5E6C-2A4F-4899-8C24-EDD8DAC35385}" type="presOf" srcId="{4B17B76D-0F21-47B6-800F-5255CCF1E19E}" destId="{8D83CEBF-5909-4765-86A0-41372511D962}" srcOrd="0" destOrd="0" presId="urn:microsoft.com/office/officeart/2008/layout/VerticalCurvedList"/>
    <dgm:cxn modelId="{3D01D64C-817A-4731-8348-77002C1DD38C}" type="presOf" srcId="{57DA9253-3645-4089-946B-848191E0D3A3}" destId="{37659B83-DC39-4D6C-B1DC-2F3467D669D7}" srcOrd="0" destOrd="0" presId="urn:microsoft.com/office/officeart/2008/layout/VerticalCurvedList"/>
    <dgm:cxn modelId="{1E7B93A0-0AA3-4689-A20B-D2323A6BF8A5}" srcId="{4B17B76D-0F21-47B6-800F-5255CCF1E19E}" destId="{F0BAD512-36A1-459B-BD1B-7CCB111D771D}" srcOrd="0" destOrd="0" parTransId="{E652B1B0-15AA-42A4-8968-895D90060C15}" sibTransId="{E0E630FC-B2AC-402E-AB95-EA9E82C1A09D}"/>
    <dgm:cxn modelId="{44007AC0-88C5-48CC-AB90-A634DB3D5A7E}" type="presOf" srcId="{3A5A0CD5-3DAC-469D-A679-11A506C5CD1E}" destId="{978A5104-5120-4D12-AAD7-CA30935998A5}" srcOrd="0" destOrd="0" presId="urn:microsoft.com/office/officeart/2008/layout/VerticalCurvedList"/>
    <dgm:cxn modelId="{7DB81DD2-36CC-4477-89CC-6EEA7B44E659}" type="presOf" srcId="{F353539A-3091-42F3-9894-298DF502E0F3}" destId="{FAE74ED7-4A85-4B64-971A-3A21AD115BFC}" srcOrd="0" destOrd="0" presId="urn:microsoft.com/office/officeart/2008/layout/VerticalCurvedList"/>
    <dgm:cxn modelId="{A4AB1AD3-DE2E-4423-BDAB-4B4118E3EBD9}" type="presOf" srcId="{3E0B7CB3-E386-4104-9661-4D5B3880DF12}" destId="{F84022D7-7F2E-4D85-84F8-58C6B9443391}" srcOrd="0" destOrd="0" presId="urn:microsoft.com/office/officeart/2008/layout/VerticalCurvedList"/>
    <dgm:cxn modelId="{5F45BDED-ABD3-4288-84E5-07D4FA99F932}" type="presOf" srcId="{A8F874F1-E0E4-48EA-8145-9593EA9A12A6}" destId="{105C83D0-30D1-47CC-AA50-68C0CC883D0E}" srcOrd="0" destOrd="0" presId="urn:microsoft.com/office/officeart/2008/layout/VerticalCurvedList"/>
    <dgm:cxn modelId="{294C8323-7D83-4C8D-BA68-012A1ECF6129}" type="presParOf" srcId="{8D83CEBF-5909-4765-86A0-41372511D962}" destId="{8F0AFFCF-E2D4-41BC-994E-338699A8AE32}" srcOrd="0" destOrd="0" presId="urn:microsoft.com/office/officeart/2008/layout/VerticalCurvedList"/>
    <dgm:cxn modelId="{318B9350-D80A-48CC-A2D8-FCE5AE30A2A1}" type="presParOf" srcId="{8F0AFFCF-E2D4-41BC-994E-338699A8AE32}" destId="{9DBF0B90-CAE4-4693-ADE9-E95F316784D9}" srcOrd="0" destOrd="0" presId="urn:microsoft.com/office/officeart/2008/layout/VerticalCurvedList"/>
    <dgm:cxn modelId="{2D1C20D0-D13E-4A8D-A7E1-FB411F6CB587}" type="presParOf" srcId="{9DBF0B90-CAE4-4693-ADE9-E95F316784D9}" destId="{D186AB3A-D12B-4A96-B76E-2649BD600BA9}" srcOrd="0" destOrd="0" presId="urn:microsoft.com/office/officeart/2008/layout/VerticalCurvedList"/>
    <dgm:cxn modelId="{CB96092A-19E6-446A-AAAC-AB2A79F63F6D}" type="presParOf" srcId="{9DBF0B90-CAE4-4693-ADE9-E95F316784D9}" destId="{FAB0B19B-5F32-45E1-A1DA-62605C39744E}" srcOrd="1" destOrd="0" presId="urn:microsoft.com/office/officeart/2008/layout/VerticalCurvedList"/>
    <dgm:cxn modelId="{F6C074D0-99C8-4E1A-B2D9-96E48F0094CE}" type="presParOf" srcId="{9DBF0B90-CAE4-4693-ADE9-E95F316784D9}" destId="{886B6DBE-9EDD-40FF-9AD1-54654B0691CC}" srcOrd="2" destOrd="0" presId="urn:microsoft.com/office/officeart/2008/layout/VerticalCurvedList"/>
    <dgm:cxn modelId="{A89D2307-062D-40D4-8AAF-170837C82839}" type="presParOf" srcId="{9DBF0B90-CAE4-4693-ADE9-E95F316784D9}" destId="{76FE1C72-9B07-4966-B29C-3F887E3FCFE5}" srcOrd="3" destOrd="0" presId="urn:microsoft.com/office/officeart/2008/layout/VerticalCurvedList"/>
    <dgm:cxn modelId="{5B7B1AE8-49E4-494F-88A1-A6C8F16E7447}" type="presParOf" srcId="{8F0AFFCF-E2D4-41BC-994E-338699A8AE32}" destId="{0F203B3D-D2B2-4E97-8756-13C6093E7641}" srcOrd="1" destOrd="0" presId="urn:microsoft.com/office/officeart/2008/layout/VerticalCurvedList"/>
    <dgm:cxn modelId="{175BDEF9-1382-4547-A521-E96946E55B0A}" type="presParOf" srcId="{8F0AFFCF-E2D4-41BC-994E-338699A8AE32}" destId="{B26525D1-4EA3-4991-9759-8C69FA240C3A}" srcOrd="2" destOrd="0" presId="urn:microsoft.com/office/officeart/2008/layout/VerticalCurvedList"/>
    <dgm:cxn modelId="{4405D8DA-5C4D-4E3B-B739-AC8B84DC40F2}" type="presParOf" srcId="{B26525D1-4EA3-4991-9759-8C69FA240C3A}" destId="{353CD71F-AD88-49D3-80F8-5F81FF84EFCA}" srcOrd="0" destOrd="0" presId="urn:microsoft.com/office/officeart/2008/layout/VerticalCurvedList"/>
    <dgm:cxn modelId="{A4C98A63-9DDC-47EC-9C8F-6ED027328C19}" type="presParOf" srcId="{8F0AFFCF-E2D4-41BC-994E-338699A8AE32}" destId="{105C83D0-30D1-47CC-AA50-68C0CC883D0E}" srcOrd="3" destOrd="0" presId="urn:microsoft.com/office/officeart/2008/layout/VerticalCurvedList"/>
    <dgm:cxn modelId="{152DAE5A-117A-44FB-8866-E70FD227E5F8}" type="presParOf" srcId="{8F0AFFCF-E2D4-41BC-994E-338699A8AE32}" destId="{E2081592-C6E6-4695-A1F3-733827D8F0D5}" srcOrd="4" destOrd="0" presId="urn:microsoft.com/office/officeart/2008/layout/VerticalCurvedList"/>
    <dgm:cxn modelId="{718A9B49-6259-486D-A97E-19CDC177ACE8}" type="presParOf" srcId="{E2081592-C6E6-4695-A1F3-733827D8F0D5}" destId="{0FAD4B1D-FADF-4542-8DE5-E6800B3FFFD3}" srcOrd="0" destOrd="0" presId="urn:microsoft.com/office/officeart/2008/layout/VerticalCurvedList"/>
    <dgm:cxn modelId="{BBE244B4-AE52-4D1D-80D5-18E2D6F2F023}" type="presParOf" srcId="{8F0AFFCF-E2D4-41BC-994E-338699A8AE32}" destId="{FAE74ED7-4A85-4B64-971A-3A21AD115BFC}" srcOrd="5" destOrd="0" presId="urn:microsoft.com/office/officeart/2008/layout/VerticalCurvedList"/>
    <dgm:cxn modelId="{6EA15C84-247F-4AE8-A1A3-1180B57ACE75}" type="presParOf" srcId="{8F0AFFCF-E2D4-41BC-994E-338699A8AE32}" destId="{EDCCABCD-B6E2-4B66-AAC5-858F88664CA0}" srcOrd="6" destOrd="0" presId="urn:microsoft.com/office/officeart/2008/layout/VerticalCurvedList"/>
    <dgm:cxn modelId="{EE75D4F9-D422-4EBF-933E-8E6C6D6FE120}" type="presParOf" srcId="{EDCCABCD-B6E2-4B66-AAC5-858F88664CA0}" destId="{DFDC8EA8-1402-4A88-AAF2-396D93F76967}" srcOrd="0" destOrd="0" presId="urn:microsoft.com/office/officeart/2008/layout/VerticalCurvedList"/>
    <dgm:cxn modelId="{11B743A0-5159-48FD-B2CB-81D4DDF4D46D}" type="presParOf" srcId="{8F0AFFCF-E2D4-41BC-994E-338699A8AE32}" destId="{978A5104-5120-4D12-AAD7-CA30935998A5}" srcOrd="7" destOrd="0" presId="urn:microsoft.com/office/officeart/2008/layout/VerticalCurvedList"/>
    <dgm:cxn modelId="{6B4F0149-FD45-47B1-9539-83368A33DD4F}" type="presParOf" srcId="{8F0AFFCF-E2D4-41BC-994E-338699A8AE32}" destId="{DD3AC8CD-3A7E-4DD2-8A4D-24F2F1CF5D41}" srcOrd="8" destOrd="0" presId="urn:microsoft.com/office/officeart/2008/layout/VerticalCurvedList"/>
    <dgm:cxn modelId="{1C1D191C-1AB6-44F1-AB15-F9A186DBDC8C}" type="presParOf" srcId="{DD3AC8CD-3A7E-4DD2-8A4D-24F2F1CF5D41}" destId="{396A38A0-0B29-4B7A-BBB5-1F4A88406D97}" srcOrd="0" destOrd="0" presId="urn:microsoft.com/office/officeart/2008/layout/VerticalCurvedList"/>
    <dgm:cxn modelId="{FDDED35F-D539-4F11-B607-E595BF384E90}" type="presParOf" srcId="{8F0AFFCF-E2D4-41BC-994E-338699A8AE32}" destId="{37659B83-DC39-4D6C-B1DC-2F3467D669D7}" srcOrd="9" destOrd="0" presId="urn:microsoft.com/office/officeart/2008/layout/VerticalCurvedList"/>
    <dgm:cxn modelId="{C4C6489E-FAF2-4800-BE31-A2FF3B1FAE60}" type="presParOf" srcId="{8F0AFFCF-E2D4-41BC-994E-338699A8AE32}" destId="{C2F7B97C-6F2F-4607-B774-722194290BB4}" srcOrd="10" destOrd="0" presId="urn:microsoft.com/office/officeart/2008/layout/VerticalCurvedList"/>
    <dgm:cxn modelId="{E82D807E-9FCD-4A0E-AC07-5742BEC553C8}" type="presParOf" srcId="{C2F7B97C-6F2F-4607-B774-722194290BB4}" destId="{99D9213B-F6E3-4498-A62F-9E7324A4E1CD}" srcOrd="0" destOrd="0" presId="urn:microsoft.com/office/officeart/2008/layout/VerticalCurvedList"/>
    <dgm:cxn modelId="{7BC0DC97-71E5-4EC9-AF07-AEAA8E3D9D52}" type="presParOf" srcId="{8F0AFFCF-E2D4-41BC-994E-338699A8AE32}" destId="{F84022D7-7F2E-4D85-84F8-58C6B9443391}" srcOrd="11" destOrd="0" presId="urn:microsoft.com/office/officeart/2008/layout/VerticalCurvedList"/>
    <dgm:cxn modelId="{63363FC8-3834-4204-80A0-1082550E37F1}" type="presParOf" srcId="{8F0AFFCF-E2D4-41BC-994E-338699A8AE32}" destId="{417B2382-0EC5-4D0C-8CFE-D069721E94C2}" srcOrd="12" destOrd="0" presId="urn:microsoft.com/office/officeart/2008/layout/VerticalCurvedList"/>
    <dgm:cxn modelId="{B2439522-75F7-4D30-A93A-9BAE743A00F1}" type="presParOf" srcId="{417B2382-0EC5-4D0C-8CFE-D069721E94C2}" destId="{05303F48-9062-4882-B55C-7C7D3CCF6286}"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05151F3-5FE1-4051-99D5-E4608CCAFDE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E9F941C-480C-424A-8816-0C2BEE8FB117}">
      <dgm:prSet/>
      <dgm:spPr/>
      <dgm:t>
        <a:bodyPr/>
        <a:lstStyle/>
        <a:p>
          <a:r>
            <a:rPr lang="en-US" dirty="0"/>
            <a:t>RQ1. Can participants accurately perceive and interpret vibrotactile signals on the scalp whilst cycling?</a:t>
          </a:r>
        </a:p>
      </dgm:t>
    </dgm:pt>
    <dgm:pt modelId="{87D3D2DD-178D-45D1-8AA3-0F2D6EF5281E}" type="parTrans" cxnId="{0C05ABB4-9922-4264-823F-27AF89641C88}">
      <dgm:prSet/>
      <dgm:spPr/>
      <dgm:t>
        <a:bodyPr/>
        <a:lstStyle/>
        <a:p>
          <a:endParaRPr lang="en-US"/>
        </a:p>
      </dgm:t>
    </dgm:pt>
    <dgm:pt modelId="{4DF9239B-DFEF-4CAD-833C-CC39028998AC}" type="sibTrans" cxnId="{0C05ABB4-9922-4264-823F-27AF89641C88}">
      <dgm:prSet/>
      <dgm:spPr/>
      <dgm:t>
        <a:bodyPr/>
        <a:lstStyle/>
        <a:p>
          <a:endParaRPr lang="en-US"/>
        </a:p>
      </dgm:t>
    </dgm:pt>
    <dgm:pt modelId="{9E5E1E3F-33FD-4041-885E-4D59C457F7E4}">
      <dgm:prSet/>
      <dgm:spPr/>
      <dgm:t>
        <a:bodyPr/>
        <a:lstStyle/>
        <a:p>
          <a:r>
            <a:rPr lang="en-US" dirty="0"/>
            <a:t>RQ2. Does the use of TactiHelm improve participants' perceived safety?</a:t>
          </a:r>
        </a:p>
      </dgm:t>
    </dgm:pt>
    <dgm:pt modelId="{D81D1F04-5F03-40DA-B1E4-7A29FE85FB51}" type="parTrans" cxnId="{6880B73E-D94C-4918-9D3D-66BFB8389EBD}">
      <dgm:prSet/>
      <dgm:spPr/>
      <dgm:t>
        <a:bodyPr/>
        <a:lstStyle/>
        <a:p>
          <a:endParaRPr lang="en-US"/>
        </a:p>
      </dgm:t>
    </dgm:pt>
    <dgm:pt modelId="{0E1FFC03-8036-45B9-A7C3-D1A2F71AA814}" type="sibTrans" cxnId="{6880B73E-D94C-4918-9D3D-66BFB8389EBD}">
      <dgm:prSet/>
      <dgm:spPr/>
      <dgm:t>
        <a:bodyPr/>
        <a:lstStyle/>
        <a:p>
          <a:endParaRPr lang="en-US"/>
        </a:p>
      </dgm:t>
    </dgm:pt>
    <dgm:pt modelId="{B3DE71DF-58C9-4CE8-A7E4-3FF38418DBB5}">
      <dgm:prSet/>
      <dgm:spPr/>
      <dgm:t>
        <a:bodyPr/>
        <a:lstStyle/>
        <a:p>
          <a:r>
            <a:rPr lang="en-US" dirty="0"/>
            <a:t>RQ3. Is the 3-level categorisation of following distance, suitable for alerting participants of an approaching vehicle?</a:t>
          </a:r>
        </a:p>
      </dgm:t>
    </dgm:pt>
    <dgm:pt modelId="{548C7A76-6D18-480F-A1FF-EB3D2C7FE61C}" type="parTrans" cxnId="{DF715F3F-42EF-47EB-8201-C57215F8763F}">
      <dgm:prSet/>
      <dgm:spPr/>
      <dgm:t>
        <a:bodyPr/>
        <a:lstStyle/>
        <a:p>
          <a:endParaRPr lang="en-US"/>
        </a:p>
      </dgm:t>
    </dgm:pt>
    <dgm:pt modelId="{EBEFF9D4-A3DA-4C02-81CA-836EBE22434A}" type="sibTrans" cxnId="{DF715F3F-42EF-47EB-8201-C57215F8763F}">
      <dgm:prSet/>
      <dgm:spPr/>
      <dgm:t>
        <a:bodyPr/>
        <a:lstStyle/>
        <a:p>
          <a:endParaRPr lang="en-US"/>
        </a:p>
      </dgm:t>
    </dgm:pt>
    <dgm:pt modelId="{DF18B152-C01E-468E-9DDE-F31333EA4229}" type="pres">
      <dgm:prSet presAssocID="{605151F3-5FE1-4051-99D5-E4608CCAFDE0}" presName="linear" presStyleCnt="0">
        <dgm:presLayoutVars>
          <dgm:animLvl val="lvl"/>
          <dgm:resizeHandles val="exact"/>
        </dgm:presLayoutVars>
      </dgm:prSet>
      <dgm:spPr/>
    </dgm:pt>
    <dgm:pt modelId="{183580A3-D4AB-497C-9AAD-2148788D5312}" type="pres">
      <dgm:prSet presAssocID="{BE9F941C-480C-424A-8816-0C2BEE8FB117}" presName="parentText" presStyleLbl="node1" presStyleIdx="0" presStyleCnt="3">
        <dgm:presLayoutVars>
          <dgm:chMax val="0"/>
          <dgm:bulletEnabled val="1"/>
        </dgm:presLayoutVars>
      </dgm:prSet>
      <dgm:spPr/>
    </dgm:pt>
    <dgm:pt modelId="{A5BB47DE-C6C0-4582-A8DB-691EEC485B71}" type="pres">
      <dgm:prSet presAssocID="{4DF9239B-DFEF-4CAD-833C-CC39028998AC}" presName="spacer" presStyleCnt="0"/>
      <dgm:spPr/>
    </dgm:pt>
    <dgm:pt modelId="{569D453A-71EB-45AD-BC56-151CE4C7D3EB}" type="pres">
      <dgm:prSet presAssocID="{9E5E1E3F-33FD-4041-885E-4D59C457F7E4}" presName="parentText" presStyleLbl="node1" presStyleIdx="1" presStyleCnt="3">
        <dgm:presLayoutVars>
          <dgm:chMax val="0"/>
          <dgm:bulletEnabled val="1"/>
        </dgm:presLayoutVars>
      </dgm:prSet>
      <dgm:spPr/>
    </dgm:pt>
    <dgm:pt modelId="{17093C55-7D4B-4D9F-9E60-511F448DDAEF}" type="pres">
      <dgm:prSet presAssocID="{0E1FFC03-8036-45B9-A7C3-D1A2F71AA814}" presName="spacer" presStyleCnt="0"/>
      <dgm:spPr/>
    </dgm:pt>
    <dgm:pt modelId="{8162B963-FE54-4BF3-AB89-42CBDCCE7F96}" type="pres">
      <dgm:prSet presAssocID="{B3DE71DF-58C9-4CE8-A7E4-3FF38418DBB5}" presName="parentText" presStyleLbl="node1" presStyleIdx="2" presStyleCnt="3">
        <dgm:presLayoutVars>
          <dgm:chMax val="0"/>
          <dgm:bulletEnabled val="1"/>
        </dgm:presLayoutVars>
      </dgm:prSet>
      <dgm:spPr/>
    </dgm:pt>
  </dgm:ptLst>
  <dgm:cxnLst>
    <dgm:cxn modelId="{C2E3D30E-3FC9-4C83-B3E3-C66A2FA8BEEA}" type="presOf" srcId="{9E5E1E3F-33FD-4041-885E-4D59C457F7E4}" destId="{569D453A-71EB-45AD-BC56-151CE4C7D3EB}" srcOrd="0" destOrd="0" presId="urn:microsoft.com/office/officeart/2005/8/layout/vList2"/>
    <dgm:cxn modelId="{0752F730-FCCB-432B-B258-83252669A4B5}" type="presOf" srcId="{605151F3-5FE1-4051-99D5-E4608CCAFDE0}" destId="{DF18B152-C01E-468E-9DDE-F31333EA4229}" srcOrd="0" destOrd="0" presId="urn:microsoft.com/office/officeart/2005/8/layout/vList2"/>
    <dgm:cxn modelId="{6880B73E-D94C-4918-9D3D-66BFB8389EBD}" srcId="{605151F3-5FE1-4051-99D5-E4608CCAFDE0}" destId="{9E5E1E3F-33FD-4041-885E-4D59C457F7E4}" srcOrd="1" destOrd="0" parTransId="{D81D1F04-5F03-40DA-B1E4-7A29FE85FB51}" sibTransId="{0E1FFC03-8036-45B9-A7C3-D1A2F71AA814}"/>
    <dgm:cxn modelId="{DF715F3F-42EF-47EB-8201-C57215F8763F}" srcId="{605151F3-5FE1-4051-99D5-E4608CCAFDE0}" destId="{B3DE71DF-58C9-4CE8-A7E4-3FF38418DBB5}" srcOrd="2" destOrd="0" parTransId="{548C7A76-6D18-480F-A1FF-EB3D2C7FE61C}" sibTransId="{EBEFF9D4-A3DA-4C02-81CA-836EBE22434A}"/>
    <dgm:cxn modelId="{E46FA29A-C75E-4DF2-ADBC-33FFB88A024E}" type="presOf" srcId="{BE9F941C-480C-424A-8816-0C2BEE8FB117}" destId="{183580A3-D4AB-497C-9AAD-2148788D5312}" srcOrd="0" destOrd="0" presId="urn:microsoft.com/office/officeart/2005/8/layout/vList2"/>
    <dgm:cxn modelId="{34B740A2-F750-44CD-AE5B-1BF324B52F6A}" type="presOf" srcId="{B3DE71DF-58C9-4CE8-A7E4-3FF38418DBB5}" destId="{8162B963-FE54-4BF3-AB89-42CBDCCE7F96}" srcOrd="0" destOrd="0" presId="urn:microsoft.com/office/officeart/2005/8/layout/vList2"/>
    <dgm:cxn modelId="{0C05ABB4-9922-4264-823F-27AF89641C88}" srcId="{605151F3-5FE1-4051-99D5-E4608CCAFDE0}" destId="{BE9F941C-480C-424A-8816-0C2BEE8FB117}" srcOrd="0" destOrd="0" parTransId="{87D3D2DD-178D-45D1-8AA3-0F2D6EF5281E}" sibTransId="{4DF9239B-DFEF-4CAD-833C-CC39028998AC}"/>
    <dgm:cxn modelId="{19CE1A72-6B14-47FB-A434-CF90E1DA7640}" type="presParOf" srcId="{DF18B152-C01E-468E-9DDE-F31333EA4229}" destId="{183580A3-D4AB-497C-9AAD-2148788D5312}" srcOrd="0" destOrd="0" presId="urn:microsoft.com/office/officeart/2005/8/layout/vList2"/>
    <dgm:cxn modelId="{31CD67BA-D6A0-437D-A369-82DFEE2D4095}" type="presParOf" srcId="{DF18B152-C01E-468E-9DDE-F31333EA4229}" destId="{A5BB47DE-C6C0-4582-A8DB-691EEC485B71}" srcOrd="1" destOrd="0" presId="urn:microsoft.com/office/officeart/2005/8/layout/vList2"/>
    <dgm:cxn modelId="{5B1578A9-994B-4C4E-A310-539A69D761F3}" type="presParOf" srcId="{DF18B152-C01E-468E-9DDE-F31333EA4229}" destId="{569D453A-71EB-45AD-BC56-151CE4C7D3EB}" srcOrd="2" destOrd="0" presId="urn:microsoft.com/office/officeart/2005/8/layout/vList2"/>
    <dgm:cxn modelId="{6A47D9F6-460F-4A81-81B0-DA7617B4037C}" type="presParOf" srcId="{DF18B152-C01E-468E-9DDE-F31333EA4229}" destId="{17093C55-7D4B-4D9F-9E60-511F448DDAEF}" srcOrd="3" destOrd="0" presId="urn:microsoft.com/office/officeart/2005/8/layout/vList2"/>
    <dgm:cxn modelId="{2A4BFEC5-2BA9-45A4-B043-137308BD2AB1}" type="presParOf" srcId="{DF18B152-C01E-468E-9DDE-F31333EA4229}" destId="{8162B963-FE54-4BF3-AB89-42CBDCCE7F9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46982B2-B392-4B01-9FE0-27883D184CDD}"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GB"/>
        </a:p>
      </dgm:t>
    </dgm:pt>
    <dgm:pt modelId="{A6A84AB2-67B4-4226-85F3-6B47DC3FE62E}">
      <dgm:prSet phldrT="[Text]" custT="1"/>
      <dgm:spPr/>
      <dgm:t>
        <a:bodyPr/>
        <a:lstStyle/>
        <a:p>
          <a:r>
            <a:rPr lang="en-GB" sz="2800" dirty="0"/>
            <a:t>System Usability Scale (SUS)</a:t>
          </a:r>
        </a:p>
      </dgm:t>
    </dgm:pt>
    <dgm:pt modelId="{FED27305-6A18-47FF-92A2-7C68D9500A2E}" type="parTrans" cxnId="{1C3B91BB-8BC3-422B-9B31-B901D42FDDBF}">
      <dgm:prSet/>
      <dgm:spPr/>
      <dgm:t>
        <a:bodyPr/>
        <a:lstStyle/>
        <a:p>
          <a:endParaRPr lang="en-GB" sz="1600"/>
        </a:p>
      </dgm:t>
    </dgm:pt>
    <dgm:pt modelId="{8C9F6510-2769-46C9-A746-0C6A7D4FAF89}" type="sibTrans" cxnId="{1C3B91BB-8BC3-422B-9B31-B901D42FDDBF}">
      <dgm:prSet/>
      <dgm:spPr/>
      <dgm:t>
        <a:bodyPr/>
        <a:lstStyle/>
        <a:p>
          <a:endParaRPr lang="en-GB" sz="1600"/>
        </a:p>
      </dgm:t>
    </dgm:pt>
    <dgm:pt modelId="{CD8D35FD-BF54-4433-9CC7-5CEF15941D45}">
      <dgm:prSet phldrT="[Text]" custT="1"/>
      <dgm:spPr/>
      <dgm:t>
        <a:bodyPr/>
        <a:lstStyle/>
        <a:p>
          <a:r>
            <a:rPr lang="en-GB" sz="2800" dirty="0"/>
            <a:t>NASA-RTLX</a:t>
          </a:r>
        </a:p>
      </dgm:t>
    </dgm:pt>
    <dgm:pt modelId="{15C6DAF5-4712-4C8D-970C-A4E59794BC73}" type="parTrans" cxnId="{F3BDFCD2-8345-4A7C-8B46-D754D69F1E42}">
      <dgm:prSet/>
      <dgm:spPr/>
      <dgm:t>
        <a:bodyPr/>
        <a:lstStyle/>
        <a:p>
          <a:endParaRPr lang="en-GB" sz="1600"/>
        </a:p>
      </dgm:t>
    </dgm:pt>
    <dgm:pt modelId="{9923B88E-4B3B-4F77-81ED-760813B88E09}" type="sibTrans" cxnId="{F3BDFCD2-8345-4A7C-8B46-D754D69F1E42}">
      <dgm:prSet/>
      <dgm:spPr/>
      <dgm:t>
        <a:bodyPr/>
        <a:lstStyle/>
        <a:p>
          <a:endParaRPr lang="en-GB" sz="1600"/>
        </a:p>
      </dgm:t>
    </dgm:pt>
    <dgm:pt modelId="{17C8F36D-9196-4537-B2E1-B2ACA3F42F85}">
      <dgm:prSet phldrT="[Text]" custT="1"/>
      <dgm:spPr/>
      <dgm:t>
        <a:bodyPr/>
        <a:lstStyle/>
        <a:p>
          <a:r>
            <a:rPr lang="en-GB" sz="2800" dirty="0"/>
            <a:t>Qualitative comments</a:t>
          </a:r>
        </a:p>
      </dgm:t>
    </dgm:pt>
    <dgm:pt modelId="{55174FA2-7294-46C8-869F-5E885439F17C}" type="parTrans" cxnId="{DC07868C-794C-459E-88BD-DCB37AF53C5E}">
      <dgm:prSet/>
      <dgm:spPr/>
      <dgm:t>
        <a:bodyPr/>
        <a:lstStyle/>
        <a:p>
          <a:endParaRPr lang="en-GB" sz="1600"/>
        </a:p>
      </dgm:t>
    </dgm:pt>
    <dgm:pt modelId="{0F0A3C1C-2A40-4BDD-8851-3FE09E4961DA}" type="sibTrans" cxnId="{DC07868C-794C-459E-88BD-DCB37AF53C5E}">
      <dgm:prSet/>
      <dgm:spPr/>
      <dgm:t>
        <a:bodyPr/>
        <a:lstStyle/>
        <a:p>
          <a:endParaRPr lang="en-GB" sz="1600"/>
        </a:p>
      </dgm:t>
    </dgm:pt>
    <dgm:pt modelId="{555956D6-A56C-4DEF-9037-2628BFE59520}" type="pres">
      <dgm:prSet presAssocID="{246982B2-B392-4B01-9FE0-27883D184CDD}" presName="Name0" presStyleCnt="0">
        <dgm:presLayoutVars>
          <dgm:chPref val="1"/>
          <dgm:dir/>
          <dgm:animOne val="branch"/>
          <dgm:animLvl val="lvl"/>
          <dgm:resizeHandles/>
        </dgm:presLayoutVars>
      </dgm:prSet>
      <dgm:spPr/>
    </dgm:pt>
    <dgm:pt modelId="{DDF6EACA-0CBD-427D-B505-EF2A2CB73E6C}" type="pres">
      <dgm:prSet presAssocID="{A6A84AB2-67B4-4226-85F3-6B47DC3FE62E}" presName="vertOne" presStyleCnt="0"/>
      <dgm:spPr/>
    </dgm:pt>
    <dgm:pt modelId="{385EAFFF-1C16-4463-BA2B-C20E9F8317CB}" type="pres">
      <dgm:prSet presAssocID="{A6A84AB2-67B4-4226-85F3-6B47DC3FE62E}" presName="txOne" presStyleLbl="node0" presStyleIdx="0" presStyleCnt="3">
        <dgm:presLayoutVars>
          <dgm:chPref val="3"/>
        </dgm:presLayoutVars>
      </dgm:prSet>
      <dgm:spPr/>
    </dgm:pt>
    <dgm:pt modelId="{3115589F-3D45-41EB-8A09-7FA59B65BB3C}" type="pres">
      <dgm:prSet presAssocID="{A6A84AB2-67B4-4226-85F3-6B47DC3FE62E}" presName="horzOne" presStyleCnt="0"/>
      <dgm:spPr/>
    </dgm:pt>
    <dgm:pt modelId="{6D2478E1-97B7-4145-86AB-71FBD43231C8}" type="pres">
      <dgm:prSet presAssocID="{8C9F6510-2769-46C9-A746-0C6A7D4FAF89}" presName="sibSpaceOne" presStyleCnt="0"/>
      <dgm:spPr/>
    </dgm:pt>
    <dgm:pt modelId="{6E2F7808-7EE7-4FBD-AFFF-55B118DF59EF}" type="pres">
      <dgm:prSet presAssocID="{CD8D35FD-BF54-4433-9CC7-5CEF15941D45}" presName="vertOne" presStyleCnt="0"/>
      <dgm:spPr/>
    </dgm:pt>
    <dgm:pt modelId="{0DD9DD9C-A79C-42E6-A21C-7CC4B8602CA4}" type="pres">
      <dgm:prSet presAssocID="{CD8D35FD-BF54-4433-9CC7-5CEF15941D45}" presName="txOne" presStyleLbl="node0" presStyleIdx="1" presStyleCnt="3">
        <dgm:presLayoutVars>
          <dgm:chPref val="3"/>
        </dgm:presLayoutVars>
      </dgm:prSet>
      <dgm:spPr/>
    </dgm:pt>
    <dgm:pt modelId="{58737608-9DC6-4251-9E7A-A443352BAA2C}" type="pres">
      <dgm:prSet presAssocID="{CD8D35FD-BF54-4433-9CC7-5CEF15941D45}" presName="horzOne" presStyleCnt="0"/>
      <dgm:spPr/>
    </dgm:pt>
    <dgm:pt modelId="{FA45903A-9B0D-4603-AF9D-6EEF21C0B209}" type="pres">
      <dgm:prSet presAssocID="{9923B88E-4B3B-4F77-81ED-760813B88E09}" presName="sibSpaceOne" presStyleCnt="0"/>
      <dgm:spPr/>
    </dgm:pt>
    <dgm:pt modelId="{B19AA36E-81A0-481C-9CCB-F4B41DEFAF38}" type="pres">
      <dgm:prSet presAssocID="{17C8F36D-9196-4537-B2E1-B2ACA3F42F85}" presName="vertOne" presStyleCnt="0"/>
      <dgm:spPr/>
    </dgm:pt>
    <dgm:pt modelId="{2FE76014-4928-4B57-8A92-8093E948F72F}" type="pres">
      <dgm:prSet presAssocID="{17C8F36D-9196-4537-B2E1-B2ACA3F42F85}" presName="txOne" presStyleLbl="node0" presStyleIdx="2" presStyleCnt="3">
        <dgm:presLayoutVars>
          <dgm:chPref val="3"/>
        </dgm:presLayoutVars>
      </dgm:prSet>
      <dgm:spPr/>
    </dgm:pt>
    <dgm:pt modelId="{F83F6C45-0A4B-4554-8759-5C786891D956}" type="pres">
      <dgm:prSet presAssocID="{17C8F36D-9196-4537-B2E1-B2ACA3F42F85}" presName="horzOne" presStyleCnt="0"/>
      <dgm:spPr/>
    </dgm:pt>
  </dgm:ptLst>
  <dgm:cxnLst>
    <dgm:cxn modelId="{4C140832-6987-4905-AFAE-E14B95F47959}" type="presOf" srcId="{17C8F36D-9196-4537-B2E1-B2ACA3F42F85}" destId="{2FE76014-4928-4B57-8A92-8093E948F72F}" srcOrd="0" destOrd="0" presId="urn:microsoft.com/office/officeart/2005/8/layout/hierarchy4"/>
    <dgm:cxn modelId="{C8E4F935-9C18-41AB-92E4-FA6D850A7816}" type="presOf" srcId="{CD8D35FD-BF54-4433-9CC7-5CEF15941D45}" destId="{0DD9DD9C-A79C-42E6-A21C-7CC4B8602CA4}" srcOrd="0" destOrd="0" presId="urn:microsoft.com/office/officeart/2005/8/layout/hierarchy4"/>
    <dgm:cxn modelId="{9513BF40-D37D-4950-9809-10B37BE3CB16}" type="presOf" srcId="{A6A84AB2-67B4-4226-85F3-6B47DC3FE62E}" destId="{385EAFFF-1C16-4463-BA2B-C20E9F8317CB}" srcOrd="0" destOrd="0" presId="urn:microsoft.com/office/officeart/2005/8/layout/hierarchy4"/>
    <dgm:cxn modelId="{13786843-BE9B-47AD-93EB-4AC10E900349}" type="presOf" srcId="{246982B2-B392-4B01-9FE0-27883D184CDD}" destId="{555956D6-A56C-4DEF-9037-2628BFE59520}" srcOrd="0" destOrd="0" presId="urn:microsoft.com/office/officeart/2005/8/layout/hierarchy4"/>
    <dgm:cxn modelId="{DC07868C-794C-459E-88BD-DCB37AF53C5E}" srcId="{246982B2-B392-4B01-9FE0-27883D184CDD}" destId="{17C8F36D-9196-4537-B2E1-B2ACA3F42F85}" srcOrd="2" destOrd="0" parTransId="{55174FA2-7294-46C8-869F-5E885439F17C}" sibTransId="{0F0A3C1C-2A40-4BDD-8851-3FE09E4961DA}"/>
    <dgm:cxn modelId="{1C3B91BB-8BC3-422B-9B31-B901D42FDDBF}" srcId="{246982B2-B392-4B01-9FE0-27883D184CDD}" destId="{A6A84AB2-67B4-4226-85F3-6B47DC3FE62E}" srcOrd="0" destOrd="0" parTransId="{FED27305-6A18-47FF-92A2-7C68D9500A2E}" sibTransId="{8C9F6510-2769-46C9-A746-0C6A7D4FAF89}"/>
    <dgm:cxn modelId="{F3BDFCD2-8345-4A7C-8B46-D754D69F1E42}" srcId="{246982B2-B392-4B01-9FE0-27883D184CDD}" destId="{CD8D35FD-BF54-4433-9CC7-5CEF15941D45}" srcOrd="1" destOrd="0" parTransId="{15C6DAF5-4712-4C8D-970C-A4E59794BC73}" sibTransId="{9923B88E-4B3B-4F77-81ED-760813B88E09}"/>
    <dgm:cxn modelId="{CD053619-711D-4519-A93B-D19F099F9AB8}" type="presParOf" srcId="{555956D6-A56C-4DEF-9037-2628BFE59520}" destId="{DDF6EACA-0CBD-427D-B505-EF2A2CB73E6C}" srcOrd="0" destOrd="0" presId="urn:microsoft.com/office/officeart/2005/8/layout/hierarchy4"/>
    <dgm:cxn modelId="{645A35E4-3EC8-4B63-BC7B-6C38506210E6}" type="presParOf" srcId="{DDF6EACA-0CBD-427D-B505-EF2A2CB73E6C}" destId="{385EAFFF-1C16-4463-BA2B-C20E9F8317CB}" srcOrd="0" destOrd="0" presId="urn:microsoft.com/office/officeart/2005/8/layout/hierarchy4"/>
    <dgm:cxn modelId="{F355196F-0D37-484D-9EF8-A7BAB6B886B2}" type="presParOf" srcId="{DDF6EACA-0CBD-427D-B505-EF2A2CB73E6C}" destId="{3115589F-3D45-41EB-8A09-7FA59B65BB3C}" srcOrd="1" destOrd="0" presId="urn:microsoft.com/office/officeart/2005/8/layout/hierarchy4"/>
    <dgm:cxn modelId="{6781A3F3-2278-4964-8729-099ABFF93E9F}" type="presParOf" srcId="{555956D6-A56C-4DEF-9037-2628BFE59520}" destId="{6D2478E1-97B7-4145-86AB-71FBD43231C8}" srcOrd="1" destOrd="0" presId="urn:microsoft.com/office/officeart/2005/8/layout/hierarchy4"/>
    <dgm:cxn modelId="{1BB6ED97-86C4-4B95-AFA0-556B57BCE3DF}" type="presParOf" srcId="{555956D6-A56C-4DEF-9037-2628BFE59520}" destId="{6E2F7808-7EE7-4FBD-AFFF-55B118DF59EF}" srcOrd="2" destOrd="0" presId="urn:microsoft.com/office/officeart/2005/8/layout/hierarchy4"/>
    <dgm:cxn modelId="{FE4800DB-ED45-4E25-897F-811A9F4642EB}" type="presParOf" srcId="{6E2F7808-7EE7-4FBD-AFFF-55B118DF59EF}" destId="{0DD9DD9C-A79C-42E6-A21C-7CC4B8602CA4}" srcOrd="0" destOrd="0" presId="urn:microsoft.com/office/officeart/2005/8/layout/hierarchy4"/>
    <dgm:cxn modelId="{E48C135B-DFD9-419D-A590-5AFB02172FD6}" type="presParOf" srcId="{6E2F7808-7EE7-4FBD-AFFF-55B118DF59EF}" destId="{58737608-9DC6-4251-9E7A-A443352BAA2C}" srcOrd="1" destOrd="0" presId="urn:microsoft.com/office/officeart/2005/8/layout/hierarchy4"/>
    <dgm:cxn modelId="{A9A5FCA3-BD8B-4A13-A268-FA7E1FFF2BC7}" type="presParOf" srcId="{555956D6-A56C-4DEF-9037-2628BFE59520}" destId="{FA45903A-9B0D-4603-AF9D-6EEF21C0B209}" srcOrd="3" destOrd="0" presId="urn:microsoft.com/office/officeart/2005/8/layout/hierarchy4"/>
    <dgm:cxn modelId="{D07CD577-CCEE-4A91-AD1D-3BC19B1A39B6}" type="presParOf" srcId="{555956D6-A56C-4DEF-9037-2628BFE59520}" destId="{B19AA36E-81A0-481C-9CCB-F4B41DEFAF38}" srcOrd="4" destOrd="0" presId="urn:microsoft.com/office/officeart/2005/8/layout/hierarchy4"/>
    <dgm:cxn modelId="{1C65069D-25B7-4102-8719-E36FD36451A6}" type="presParOf" srcId="{B19AA36E-81A0-481C-9CCB-F4B41DEFAF38}" destId="{2FE76014-4928-4B57-8A92-8093E948F72F}" srcOrd="0" destOrd="0" presId="urn:microsoft.com/office/officeart/2005/8/layout/hierarchy4"/>
    <dgm:cxn modelId="{8A855353-9F22-4513-9387-04C995D0A086}" type="presParOf" srcId="{B19AA36E-81A0-481C-9CCB-F4B41DEFAF38}" destId="{F83F6C45-0A4B-4554-8759-5C786891D956}"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7DD7BA3-CD24-4D3E-896A-7BCC1AD84336}" type="doc">
      <dgm:prSet loTypeId="urn:microsoft.com/office/officeart/2005/8/layout/architecture" loCatId="list" qsTypeId="urn:microsoft.com/office/officeart/2005/8/quickstyle/simple1" qsCatId="simple" csTypeId="urn:microsoft.com/office/officeart/2005/8/colors/accent1_2" csCatId="accent1" phldr="1"/>
      <dgm:spPr/>
      <dgm:t>
        <a:bodyPr/>
        <a:lstStyle/>
        <a:p>
          <a:endParaRPr lang="en-GB"/>
        </a:p>
      </dgm:t>
    </dgm:pt>
    <dgm:pt modelId="{ED9A4FEA-F2E1-47D7-9AED-9110C850E5FC}">
      <dgm:prSet phldrT="[Text]"/>
      <dgm:spPr/>
      <dgm:t>
        <a:bodyPr/>
        <a:lstStyle/>
        <a:p>
          <a:r>
            <a:rPr lang="en-GB" dirty="0"/>
            <a:t>Improve current system: integrate with different bike radars and helmets.</a:t>
          </a:r>
        </a:p>
      </dgm:t>
    </dgm:pt>
    <dgm:pt modelId="{D67BE826-A897-4A5B-B49B-A965D9F5587B}" type="parTrans" cxnId="{5BD3AB61-C5AB-4E15-A918-B3750BFC051E}">
      <dgm:prSet/>
      <dgm:spPr/>
      <dgm:t>
        <a:bodyPr/>
        <a:lstStyle/>
        <a:p>
          <a:endParaRPr lang="en-GB"/>
        </a:p>
      </dgm:t>
    </dgm:pt>
    <dgm:pt modelId="{08BEF490-8CA7-4A5D-8198-A662ED806776}" type="sibTrans" cxnId="{5BD3AB61-C5AB-4E15-A918-B3750BFC051E}">
      <dgm:prSet/>
      <dgm:spPr/>
      <dgm:t>
        <a:bodyPr/>
        <a:lstStyle/>
        <a:p>
          <a:endParaRPr lang="en-GB"/>
        </a:p>
      </dgm:t>
    </dgm:pt>
    <dgm:pt modelId="{75F24F66-CAE8-463A-9767-93451DE1DC41}">
      <dgm:prSet phldrT="[Text]"/>
      <dgm:spPr/>
      <dgm:t>
        <a:bodyPr/>
        <a:lstStyle/>
        <a:p>
          <a:r>
            <a:rPr lang="en-GB" dirty="0"/>
            <a:t>Multimodal: integrate visual and audio cues.</a:t>
          </a:r>
        </a:p>
      </dgm:t>
    </dgm:pt>
    <dgm:pt modelId="{1447A25D-2B80-49C7-A1AC-3D291F16AE61}" type="parTrans" cxnId="{E4950A68-E0B4-44FC-BD51-5C45EC4E38E5}">
      <dgm:prSet/>
      <dgm:spPr/>
      <dgm:t>
        <a:bodyPr/>
        <a:lstStyle/>
        <a:p>
          <a:endParaRPr lang="en-GB"/>
        </a:p>
      </dgm:t>
    </dgm:pt>
    <dgm:pt modelId="{D70AA884-CB31-4519-B3D5-8C2AFB1DAC60}" type="sibTrans" cxnId="{E4950A68-E0B4-44FC-BD51-5C45EC4E38E5}">
      <dgm:prSet/>
      <dgm:spPr/>
      <dgm:t>
        <a:bodyPr/>
        <a:lstStyle/>
        <a:p>
          <a:endParaRPr lang="en-GB"/>
        </a:p>
      </dgm:t>
    </dgm:pt>
    <dgm:pt modelId="{505B29A2-93AD-4B88-96AC-788507EC63FE}">
      <dgm:prSet phldrT="[Text]"/>
      <dgm:spPr/>
      <dgm:t>
        <a:bodyPr/>
        <a:lstStyle/>
        <a:p>
          <a:r>
            <a:rPr lang="en-GB" dirty="0"/>
            <a:t>Improve detection and alerting system to be omnidirectional.</a:t>
          </a:r>
        </a:p>
      </dgm:t>
    </dgm:pt>
    <dgm:pt modelId="{B26ACE41-D1F3-483C-8F61-A8F40059CCB8}" type="parTrans" cxnId="{085A12B1-EBBF-4DBC-BC99-6F5CA81252EF}">
      <dgm:prSet/>
      <dgm:spPr/>
      <dgm:t>
        <a:bodyPr/>
        <a:lstStyle/>
        <a:p>
          <a:endParaRPr lang="en-GB"/>
        </a:p>
      </dgm:t>
    </dgm:pt>
    <dgm:pt modelId="{3709AE5B-74EF-411A-8494-77EF477EAC33}" type="sibTrans" cxnId="{085A12B1-EBBF-4DBC-BC99-6F5CA81252EF}">
      <dgm:prSet/>
      <dgm:spPr/>
      <dgm:t>
        <a:bodyPr/>
        <a:lstStyle/>
        <a:p>
          <a:endParaRPr lang="en-GB"/>
        </a:p>
      </dgm:t>
    </dgm:pt>
    <dgm:pt modelId="{D17DF977-B4E8-4B3A-9EA8-7E8065FA7801}">
      <dgm:prSet phldrT="[Text]"/>
      <dgm:spPr/>
      <dgm:t>
        <a:bodyPr/>
        <a:lstStyle/>
        <a:p>
          <a:r>
            <a:rPr lang="en-GB" dirty="0"/>
            <a:t>Decrease cost by integrating smartphone.</a:t>
          </a:r>
        </a:p>
      </dgm:t>
    </dgm:pt>
    <dgm:pt modelId="{7AFA7A3D-4AAD-43DD-B3D6-A2C9F52B23FE}" type="parTrans" cxnId="{D1D92A83-0135-4A39-B518-98E5AF62532D}">
      <dgm:prSet/>
      <dgm:spPr/>
      <dgm:t>
        <a:bodyPr/>
        <a:lstStyle/>
        <a:p>
          <a:endParaRPr lang="en-GB"/>
        </a:p>
      </dgm:t>
    </dgm:pt>
    <dgm:pt modelId="{F0F0A433-34D7-46D8-9A0C-D8D43D88A8F3}" type="sibTrans" cxnId="{D1D92A83-0135-4A39-B518-98E5AF62532D}">
      <dgm:prSet/>
      <dgm:spPr/>
      <dgm:t>
        <a:bodyPr/>
        <a:lstStyle/>
        <a:p>
          <a:endParaRPr lang="en-GB"/>
        </a:p>
      </dgm:t>
    </dgm:pt>
    <dgm:pt modelId="{BF2E7956-4619-459B-BABE-8ADF974EEB3E}" type="pres">
      <dgm:prSet presAssocID="{C7DD7BA3-CD24-4D3E-896A-7BCC1AD84336}" presName="Name0" presStyleCnt="0">
        <dgm:presLayoutVars>
          <dgm:chPref val="1"/>
          <dgm:dir/>
          <dgm:animOne val="branch"/>
          <dgm:animLvl val="lvl"/>
          <dgm:resizeHandles/>
        </dgm:presLayoutVars>
      </dgm:prSet>
      <dgm:spPr/>
    </dgm:pt>
    <dgm:pt modelId="{D7FD840F-F1EE-418C-AA33-A48B61F4FBDE}" type="pres">
      <dgm:prSet presAssocID="{ED9A4FEA-F2E1-47D7-9AED-9110C850E5FC}" presName="vertOne" presStyleCnt="0"/>
      <dgm:spPr/>
    </dgm:pt>
    <dgm:pt modelId="{6AF719A5-1F3D-4E6B-9D66-B9527A063907}" type="pres">
      <dgm:prSet presAssocID="{ED9A4FEA-F2E1-47D7-9AED-9110C850E5FC}" presName="txOne" presStyleLbl="node0" presStyleIdx="0" presStyleCnt="4">
        <dgm:presLayoutVars>
          <dgm:chPref val="3"/>
        </dgm:presLayoutVars>
      </dgm:prSet>
      <dgm:spPr/>
    </dgm:pt>
    <dgm:pt modelId="{DD93F83E-F315-491D-9FD9-E48A46F977BF}" type="pres">
      <dgm:prSet presAssocID="{ED9A4FEA-F2E1-47D7-9AED-9110C850E5FC}" presName="horzOne" presStyleCnt="0"/>
      <dgm:spPr/>
    </dgm:pt>
    <dgm:pt modelId="{9DD633BB-DD10-4FBF-8F49-BBD565E7FFFD}" type="pres">
      <dgm:prSet presAssocID="{08BEF490-8CA7-4A5D-8198-A662ED806776}" presName="sibSpaceOne" presStyleCnt="0"/>
      <dgm:spPr/>
    </dgm:pt>
    <dgm:pt modelId="{69365740-AF9D-4590-BA15-B00A7F148F70}" type="pres">
      <dgm:prSet presAssocID="{75F24F66-CAE8-463A-9767-93451DE1DC41}" presName="vertOne" presStyleCnt="0"/>
      <dgm:spPr/>
    </dgm:pt>
    <dgm:pt modelId="{BD02A805-F591-4FC5-A163-9CC00968C96C}" type="pres">
      <dgm:prSet presAssocID="{75F24F66-CAE8-463A-9767-93451DE1DC41}" presName="txOne" presStyleLbl="node0" presStyleIdx="1" presStyleCnt="4">
        <dgm:presLayoutVars>
          <dgm:chPref val="3"/>
        </dgm:presLayoutVars>
      </dgm:prSet>
      <dgm:spPr/>
    </dgm:pt>
    <dgm:pt modelId="{E979E063-68E4-46AC-8528-484286698197}" type="pres">
      <dgm:prSet presAssocID="{75F24F66-CAE8-463A-9767-93451DE1DC41}" presName="horzOne" presStyleCnt="0"/>
      <dgm:spPr/>
    </dgm:pt>
    <dgm:pt modelId="{CC05145A-759D-4904-B3FC-0471FC894210}" type="pres">
      <dgm:prSet presAssocID="{D70AA884-CB31-4519-B3D5-8C2AFB1DAC60}" presName="sibSpaceOne" presStyleCnt="0"/>
      <dgm:spPr/>
    </dgm:pt>
    <dgm:pt modelId="{B9195DE6-D56F-4A46-8F0E-25D4EFC80B79}" type="pres">
      <dgm:prSet presAssocID="{505B29A2-93AD-4B88-96AC-788507EC63FE}" presName="vertOne" presStyleCnt="0"/>
      <dgm:spPr/>
    </dgm:pt>
    <dgm:pt modelId="{6A5499DA-B408-4E3A-AC6D-043CFF020C2C}" type="pres">
      <dgm:prSet presAssocID="{505B29A2-93AD-4B88-96AC-788507EC63FE}" presName="txOne" presStyleLbl="node0" presStyleIdx="2" presStyleCnt="4">
        <dgm:presLayoutVars>
          <dgm:chPref val="3"/>
        </dgm:presLayoutVars>
      </dgm:prSet>
      <dgm:spPr/>
    </dgm:pt>
    <dgm:pt modelId="{E93EE9C0-95D9-4D32-80EB-B47E3EB457E6}" type="pres">
      <dgm:prSet presAssocID="{505B29A2-93AD-4B88-96AC-788507EC63FE}" presName="horzOne" presStyleCnt="0"/>
      <dgm:spPr/>
    </dgm:pt>
    <dgm:pt modelId="{DC5AB57F-0553-4844-8F59-91C2FD6D1772}" type="pres">
      <dgm:prSet presAssocID="{3709AE5B-74EF-411A-8494-77EF477EAC33}" presName="sibSpaceOne" presStyleCnt="0"/>
      <dgm:spPr/>
    </dgm:pt>
    <dgm:pt modelId="{BF0751D8-680F-4659-A7A9-2CDC6F9A1936}" type="pres">
      <dgm:prSet presAssocID="{D17DF977-B4E8-4B3A-9EA8-7E8065FA7801}" presName="vertOne" presStyleCnt="0"/>
      <dgm:spPr/>
    </dgm:pt>
    <dgm:pt modelId="{C12714E0-F27D-478A-8DFB-92EBB5E84875}" type="pres">
      <dgm:prSet presAssocID="{D17DF977-B4E8-4B3A-9EA8-7E8065FA7801}" presName="txOne" presStyleLbl="node0" presStyleIdx="3" presStyleCnt="4">
        <dgm:presLayoutVars>
          <dgm:chPref val="3"/>
        </dgm:presLayoutVars>
      </dgm:prSet>
      <dgm:spPr/>
    </dgm:pt>
    <dgm:pt modelId="{C4FB05F9-9AC0-4418-9CC7-8231EB600D75}" type="pres">
      <dgm:prSet presAssocID="{D17DF977-B4E8-4B3A-9EA8-7E8065FA7801}" presName="horzOne" presStyleCnt="0"/>
      <dgm:spPr/>
    </dgm:pt>
  </dgm:ptLst>
  <dgm:cxnLst>
    <dgm:cxn modelId="{7E20B800-D816-48F0-A1C1-AE458778F85F}" type="presOf" srcId="{505B29A2-93AD-4B88-96AC-788507EC63FE}" destId="{6A5499DA-B408-4E3A-AC6D-043CFF020C2C}" srcOrd="0" destOrd="0" presId="urn:microsoft.com/office/officeart/2005/8/layout/architecture"/>
    <dgm:cxn modelId="{2F733607-6F7B-4131-AAD6-E201983BE052}" type="presOf" srcId="{75F24F66-CAE8-463A-9767-93451DE1DC41}" destId="{BD02A805-F591-4FC5-A163-9CC00968C96C}" srcOrd="0" destOrd="0" presId="urn:microsoft.com/office/officeart/2005/8/layout/architecture"/>
    <dgm:cxn modelId="{293E465F-AF99-42B7-978F-96FFBB19B798}" type="presOf" srcId="{ED9A4FEA-F2E1-47D7-9AED-9110C850E5FC}" destId="{6AF719A5-1F3D-4E6B-9D66-B9527A063907}" srcOrd="0" destOrd="0" presId="urn:microsoft.com/office/officeart/2005/8/layout/architecture"/>
    <dgm:cxn modelId="{5BD3AB61-C5AB-4E15-A918-B3750BFC051E}" srcId="{C7DD7BA3-CD24-4D3E-896A-7BCC1AD84336}" destId="{ED9A4FEA-F2E1-47D7-9AED-9110C850E5FC}" srcOrd="0" destOrd="0" parTransId="{D67BE826-A897-4A5B-B49B-A965D9F5587B}" sibTransId="{08BEF490-8CA7-4A5D-8198-A662ED806776}"/>
    <dgm:cxn modelId="{E4950A68-E0B4-44FC-BD51-5C45EC4E38E5}" srcId="{C7DD7BA3-CD24-4D3E-896A-7BCC1AD84336}" destId="{75F24F66-CAE8-463A-9767-93451DE1DC41}" srcOrd="1" destOrd="0" parTransId="{1447A25D-2B80-49C7-A1AC-3D291F16AE61}" sibTransId="{D70AA884-CB31-4519-B3D5-8C2AFB1DAC60}"/>
    <dgm:cxn modelId="{D1D92A83-0135-4A39-B518-98E5AF62532D}" srcId="{C7DD7BA3-CD24-4D3E-896A-7BCC1AD84336}" destId="{D17DF977-B4E8-4B3A-9EA8-7E8065FA7801}" srcOrd="3" destOrd="0" parTransId="{7AFA7A3D-4AAD-43DD-B3D6-A2C9F52B23FE}" sibTransId="{F0F0A433-34D7-46D8-9A0C-D8D43D88A8F3}"/>
    <dgm:cxn modelId="{085A12B1-EBBF-4DBC-BC99-6F5CA81252EF}" srcId="{C7DD7BA3-CD24-4D3E-896A-7BCC1AD84336}" destId="{505B29A2-93AD-4B88-96AC-788507EC63FE}" srcOrd="2" destOrd="0" parTransId="{B26ACE41-D1F3-483C-8F61-A8F40059CCB8}" sibTransId="{3709AE5B-74EF-411A-8494-77EF477EAC33}"/>
    <dgm:cxn modelId="{ACAB22B9-EEA8-462A-8A90-D34390271D12}" type="presOf" srcId="{C7DD7BA3-CD24-4D3E-896A-7BCC1AD84336}" destId="{BF2E7956-4619-459B-BABE-8ADF974EEB3E}" srcOrd="0" destOrd="0" presId="urn:microsoft.com/office/officeart/2005/8/layout/architecture"/>
    <dgm:cxn modelId="{28BDB3C3-704C-4F9F-AC92-D78F9A70437A}" type="presOf" srcId="{D17DF977-B4E8-4B3A-9EA8-7E8065FA7801}" destId="{C12714E0-F27D-478A-8DFB-92EBB5E84875}" srcOrd="0" destOrd="0" presId="urn:microsoft.com/office/officeart/2005/8/layout/architecture"/>
    <dgm:cxn modelId="{57FBDBC5-F911-48F4-9CB4-219D6C5F6F02}" type="presParOf" srcId="{BF2E7956-4619-459B-BABE-8ADF974EEB3E}" destId="{D7FD840F-F1EE-418C-AA33-A48B61F4FBDE}" srcOrd="0" destOrd="0" presId="urn:microsoft.com/office/officeart/2005/8/layout/architecture"/>
    <dgm:cxn modelId="{CF22314D-4AEE-4195-A1A1-42563CF4EA03}" type="presParOf" srcId="{D7FD840F-F1EE-418C-AA33-A48B61F4FBDE}" destId="{6AF719A5-1F3D-4E6B-9D66-B9527A063907}" srcOrd="0" destOrd="0" presId="urn:microsoft.com/office/officeart/2005/8/layout/architecture"/>
    <dgm:cxn modelId="{D26989DA-47E7-4D1C-A754-7BAF41D74C1D}" type="presParOf" srcId="{D7FD840F-F1EE-418C-AA33-A48B61F4FBDE}" destId="{DD93F83E-F315-491D-9FD9-E48A46F977BF}" srcOrd="1" destOrd="0" presId="urn:microsoft.com/office/officeart/2005/8/layout/architecture"/>
    <dgm:cxn modelId="{09BFB114-44FF-48C2-A83C-6AEC93219268}" type="presParOf" srcId="{BF2E7956-4619-459B-BABE-8ADF974EEB3E}" destId="{9DD633BB-DD10-4FBF-8F49-BBD565E7FFFD}" srcOrd="1" destOrd="0" presId="urn:microsoft.com/office/officeart/2005/8/layout/architecture"/>
    <dgm:cxn modelId="{39626C16-4242-4C08-8D89-C30877A68CB5}" type="presParOf" srcId="{BF2E7956-4619-459B-BABE-8ADF974EEB3E}" destId="{69365740-AF9D-4590-BA15-B00A7F148F70}" srcOrd="2" destOrd="0" presId="urn:microsoft.com/office/officeart/2005/8/layout/architecture"/>
    <dgm:cxn modelId="{36970433-FBC7-4A0C-B095-AC29FD30C2F9}" type="presParOf" srcId="{69365740-AF9D-4590-BA15-B00A7F148F70}" destId="{BD02A805-F591-4FC5-A163-9CC00968C96C}" srcOrd="0" destOrd="0" presId="urn:microsoft.com/office/officeart/2005/8/layout/architecture"/>
    <dgm:cxn modelId="{3F381320-4570-47FD-9F16-8E6A67D6A3E5}" type="presParOf" srcId="{69365740-AF9D-4590-BA15-B00A7F148F70}" destId="{E979E063-68E4-46AC-8528-484286698197}" srcOrd="1" destOrd="0" presId="urn:microsoft.com/office/officeart/2005/8/layout/architecture"/>
    <dgm:cxn modelId="{6F2EBD11-99F2-457E-B7D7-EA9832E8DB60}" type="presParOf" srcId="{BF2E7956-4619-459B-BABE-8ADF974EEB3E}" destId="{CC05145A-759D-4904-B3FC-0471FC894210}" srcOrd="3" destOrd="0" presId="urn:microsoft.com/office/officeart/2005/8/layout/architecture"/>
    <dgm:cxn modelId="{FFB43395-8EC2-4331-AF8B-801E17058DBF}" type="presParOf" srcId="{BF2E7956-4619-459B-BABE-8ADF974EEB3E}" destId="{B9195DE6-D56F-4A46-8F0E-25D4EFC80B79}" srcOrd="4" destOrd="0" presId="urn:microsoft.com/office/officeart/2005/8/layout/architecture"/>
    <dgm:cxn modelId="{244F50AA-705F-4FE5-99B0-C65A320BBAD7}" type="presParOf" srcId="{B9195DE6-D56F-4A46-8F0E-25D4EFC80B79}" destId="{6A5499DA-B408-4E3A-AC6D-043CFF020C2C}" srcOrd="0" destOrd="0" presId="urn:microsoft.com/office/officeart/2005/8/layout/architecture"/>
    <dgm:cxn modelId="{654862A9-80F5-45C5-88DA-BC008DB98597}" type="presParOf" srcId="{B9195DE6-D56F-4A46-8F0E-25D4EFC80B79}" destId="{E93EE9C0-95D9-4D32-80EB-B47E3EB457E6}" srcOrd="1" destOrd="0" presId="urn:microsoft.com/office/officeart/2005/8/layout/architecture"/>
    <dgm:cxn modelId="{5CCAFEB2-DCF1-4299-8B4C-95AAE7B06769}" type="presParOf" srcId="{BF2E7956-4619-459B-BABE-8ADF974EEB3E}" destId="{DC5AB57F-0553-4844-8F59-91C2FD6D1772}" srcOrd="5" destOrd="0" presId="urn:microsoft.com/office/officeart/2005/8/layout/architecture"/>
    <dgm:cxn modelId="{2E2B9984-C7A2-4C93-A117-C827A719C051}" type="presParOf" srcId="{BF2E7956-4619-459B-BABE-8ADF974EEB3E}" destId="{BF0751D8-680F-4659-A7A9-2CDC6F9A1936}" srcOrd="6" destOrd="0" presId="urn:microsoft.com/office/officeart/2005/8/layout/architecture"/>
    <dgm:cxn modelId="{8279DB18-2D29-44B1-B855-9A99DC6FA4D9}" type="presParOf" srcId="{BF0751D8-680F-4659-A7A9-2CDC6F9A1936}" destId="{C12714E0-F27D-478A-8DFB-92EBB5E84875}" srcOrd="0" destOrd="0" presId="urn:microsoft.com/office/officeart/2005/8/layout/architecture"/>
    <dgm:cxn modelId="{AA039CF0-372A-421C-B1B7-37A8AA8E19DF}" type="presParOf" srcId="{BF0751D8-680F-4659-A7A9-2CDC6F9A1936}" destId="{C4FB05F9-9AC0-4418-9CC7-8231EB600D75}"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0FFA5-976D-44A1-B685-9377B841A744}">
      <dsp:nvSpPr>
        <dsp:cNvPr id="0" name=""/>
        <dsp:cNvSpPr/>
      </dsp:nvSpPr>
      <dsp:spPr>
        <a:xfrm>
          <a:off x="0" y="17919"/>
          <a:ext cx="10515600" cy="100327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41,000 cyclists are fatally injured annually worldwide </a:t>
          </a:r>
          <a:r>
            <a:rPr lang="en-US" sz="1600" kern="1200" dirty="0"/>
            <a:t>[1]</a:t>
          </a:r>
          <a:r>
            <a:rPr lang="en-US" sz="2500" kern="1200" dirty="0"/>
            <a:t>.</a:t>
          </a:r>
        </a:p>
      </dsp:txBody>
      <dsp:txXfrm>
        <a:off x="48976" y="66895"/>
        <a:ext cx="10417648" cy="905323"/>
      </dsp:txXfrm>
    </dsp:sp>
    <dsp:sp modelId="{70562733-5992-4D96-B321-FE29F4189145}">
      <dsp:nvSpPr>
        <dsp:cNvPr id="0" name=""/>
        <dsp:cNvSpPr/>
      </dsp:nvSpPr>
      <dsp:spPr>
        <a:xfrm>
          <a:off x="0" y="1088925"/>
          <a:ext cx="10515600" cy="100327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Leading cause of fatalities is collisions with other vehicles approaching from behind </a:t>
          </a:r>
          <a:r>
            <a:rPr lang="en-US" sz="1600" kern="1200" dirty="0"/>
            <a:t>[2, 3]</a:t>
          </a:r>
          <a:r>
            <a:rPr lang="en-US" sz="2600" kern="1200" dirty="0"/>
            <a:t>.</a:t>
          </a:r>
        </a:p>
      </dsp:txBody>
      <dsp:txXfrm>
        <a:off x="48976" y="1137901"/>
        <a:ext cx="10417648" cy="905323"/>
      </dsp:txXfrm>
    </dsp:sp>
    <dsp:sp modelId="{FC66522E-890D-41B9-ABDE-B380584DAA8F}">
      <dsp:nvSpPr>
        <dsp:cNvPr id="0" name=""/>
        <dsp:cNvSpPr/>
      </dsp:nvSpPr>
      <dsp:spPr>
        <a:xfrm>
          <a:off x="0" y="2226069"/>
          <a:ext cx="10515600" cy="100327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Technologies such as bike radars provide unique alerting methods, utilising visual, auditory, and vibrotactile feedback.</a:t>
          </a:r>
        </a:p>
      </dsp:txBody>
      <dsp:txXfrm>
        <a:off x="48976" y="2275045"/>
        <a:ext cx="10417648" cy="905323"/>
      </dsp:txXfrm>
    </dsp:sp>
    <dsp:sp modelId="{18292671-D75E-4073-9D24-EA8456C04B09}">
      <dsp:nvSpPr>
        <dsp:cNvPr id="0" name=""/>
        <dsp:cNvSpPr/>
      </dsp:nvSpPr>
      <dsp:spPr>
        <a:xfrm>
          <a:off x="0" y="3330143"/>
          <a:ext cx="10515600" cy="100327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Yet to be explored is how the cycling helmet can be used.</a:t>
          </a:r>
        </a:p>
      </dsp:txBody>
      <dsp:txXfrm>
        <a:off x="48976" y="3379119"/>
        <a:ext cx="10417648" cy="90532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454B4-6361-41E1-B0DB-8D59B9E7D993}">
      <dsp:nvSpPr>
        <dsp:cNvPr id="0" name=""/>
        <dsp:cNvSpPr/>
      </dsp:nvSpPr>
      <dsp:spPr>
        <a:xfrm>
          <a:off x="0" y="55485"/>
          <a:ext cx="10297160"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References:</a:t>
          </a:r>
          <a:endParaRPr lang="en-US" sz="2200" kern="1200"/>
        </a:p>
      </dsp:txBody>
      <dsp:txXfrm>
        <a:off x="26387" y="81872"/>
        <a:ext cx="10244386" cy="487766"/>
      </dsp:txXfrm>
    </dsp:sp>
    <dsp:sp modelId="{04AA0A6E-E926-420E-8257-70D5BA4DAE3E}">
      <dsp:nvSpPr>
        <dsp:cNvPr id="0" name=""/>
        <dsp:cNvSpPr/>
      </dsp:nvSpPr>
      <dsp:spPr>
        <a:xfrm>
          <a:off x="0" y="596026"/>
          <a:ext cx="10297160"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935" tIns="27940" rIns="156464" bIns="27940" numCol="1" spcCol="1270" anchor="t" anchorCtr="0">
          <a:noAutofit/>
        </a:bodyPr>
        <a:lstStyle/>
        <a:p>
          <a:pPr marL="171450" lvl="1" indent="-171450" algn="l" defTabSz="755650">
            <a:lnSpc>
              <a:spcPct val="90000"/>
            </a:lnSpc>
            <a:spcBef>
              <a:spcPct val="0"/>
            </a:spcBef>
            <a:spcAft>
              <a:spcPct val="20000"/>
            </a:spcAft>
            <a:buFont typeface="+mj-lt"/>
            <a:buAutoNum type="arabicPeriod"/>
          </a:pPr>
          <a:r>
            <a:rPr lang="en-US" sz="1700" kern="1200" dirty="0"/>
            <a:t>World Health Organization. Global status report on road safety 2018. World Health Organization, 2018</a:t>
          </a:r>
        </a:p>
        <a:p>
          <a:pPr marL="171450" lvl="1" indent="-171450" algn="l" defTabSz="755650">
            <a:lnSpc>
              <a:spcPct val="90000"/>
            </a:lnSpc>
            <a:spcBef>
              <a:spcPct val="0"/>
            </a:spcBef>
            <a:spcAft>
              <a:spcPct val="20000"/>
            </a:spcAft>
            <a:buFont typeface="+mj-lt"/>
            <a:buAutoNum type="arabicPeriod"/>
          </a:pPr>
          <a:r>
            <a:rPr lang="en-US" sz="1700" kern="1200" dirty="0"/>
            <a:t>Michal </a:t>
          </a:r>
          <a:r>
            <a:rPr lang="en-US" sz="1700" kern="1200" dirty="0" err="1"/>
            <a:t>Bil</a:t>
          </a:r>
          <a:r>
            <a:rPr lang="en-US" sz="1700" kern="1200" dirty="0"/>
            <a:t>, Martina </a:t>
          </a:r>
          <a:r>
            <a:rPr lang="en-US" sz="1700" kern="1200" dirty="0" err="1"/>
            <a:t>Bilova</a:t>
          </a:r>
          <a:r>
            <a:rPr lang="en-US" sz="1700" kern="1200" dirty="0"/>
            <a:t>, and Ivo Muller. Critical factors in fatal collisions of adult cyclists with automobiles. Accident Analysis Prevention, 42(6):1632–1636, 2010.</a:t>
          </a:r>
        </a:p>
        <a:p>
          <a:pPr marL="171450" lvl="1" indent="-171450" algn="l" defTabSz="755650">
            <a:lnSpc>
              <a:spcPct val="90000"/>
            </a:lnSpc>
            <a:spcBef>
              <a:spcPct val="0"/>
            </a:spcBef>
            <a:spcAft>
              <a:spcPct val="20000"/>
            </a:spcAft>
            <a:buFont typeface="+mj-lt"/>
            <a:buAutoNum type="arabicPeriod"/>
          </a:pPr>
          <a:r>
            <a:rPr lang="en-US" sz="1700" kern="1200" dirty="0" err="1"/>
            <a:t>Dovile</a:t>
          </a:r>
          <a:r>
            <a:rPr lang="en-US" sz="1700" kern="1200" dirty="0"/>
            <a:t> </a:t>
          </a:r>
          <a:r>
            <a:rPr lang="en-US" sz="1700" kern="1200" dirty="0" err="1"/>
            <a:t>Adminaite</a:t>
          </a:r>
          <a:r>
            <a:rPr lang="en-US" sz="1700" kern="1200" dirty="0"/>
            <a:t>, Richard </a:t>
          </a:r>
          <a:r>
            <a:rPr lang="en-US" sz="1700" kern="1200" dirty="0" err="1"/>
            <a:t>Allsop</a:t>
          </a:r>
          <a:r>
            <a:rPr lang="en-US" sz="1700" kern="1200" dirty="0"/>
            <a:t>, and </a:t>
          </a:r>
          <a:r>
            <a:rPr lang="en-US" sz="1700" kern="1200" dirty="0" err="1"/>
            <a:t>Graziella</a:t>
          </a:r>
          <a:r>
            <a:rPr lang="en-US" sz="1700" kern="1200" dirty="0"/>
            <a:t> </a:t>
          </a:r>
          <a:r>
            <a:rPr lang="en-US" sz="1700" kern="1200" dirty="0" err="1"/>
            <a:t>Jost</a:t>
          </a:r>
          <a:r>
            <a:rPr lang="en-US" sz="1700" kern="1200" dirty="0"/>
            <a:t>. Making walking and cycling on </a:t>
          </a:r>
          <a:r>
            <a:rPr lang="en-US" sz="1700" kern="1200" dirty="0" err="1"/>
            <a:t>europe’s</a:t>
          </a:r>
          <a:r>
            <a:rPr lang="en-US" sz="1700" kern="1200" dirty="0"/>
            <a:t> roads safer. 2015.</a:t>
          </a:r>
        </a:p>
      </dsp:txBody>
      <dsp:txXfrm>
        <a:off x="0" y="596026"/>
        <a:ext cx="10297160" cy="1366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EA0F2-07E4-4E62-B561-F597565EDC2F}">
      <dsp:nvSpPr>
        <dsp:cNvPr id="0" name=""/>
        <dsp:cNvSpPr/>
      </dsp:nvSpPr>
      <dsp:spPr>
        <a:xfrm>
          <a:off x="82613" y="1263303"/>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4DC06C-2512-438C-978C-DC0C7BD28488}">
      <dsp:nvSpPr>
        <dsp:cNvPr id="0" name=""/>
        <dsp:cNvSpPr/>
      </dsp:nvSpPr>
      <dsp:spPr>
        <a:xfrm>
          <a:off x="271034" y="1451725"/>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A00113-FC47-4BAC-90BD-C1B47C16323A}">
      <dsp:nvSpPr>
        <dsp:cNvPr id="0" name=""/>
        <dsp:cNvSpPr/>
      </dsp:nvSpPr>
      <dsp:spPr>
        <a:xfrm>
          <a:off x="1172126" y="1263303"/>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i="1" kern="1200" dirty="0"/>
            <a:t>What hazard information is most useful for warning cyclists?</a:t>
          </a:r>
          <a:endParaRPr lang="en-US" sz="1800" kern="1200" dirty="0"/>
        </a:p>
      </dsp:txBody>
      <dsp:txXfrm>
        <a:off x="1172126" y="1263303"/>
        <a:ext cx="2114937" cy="897246"/>
      </dsp:txXfrm>
    </dsp:sp>
    <dsp:sp modelId="{A7E03402-8023-49ED-83C9-8CCC0ACB1A7D}">
      <dsp:nvSpPr>
        <dsp:cNvPr id="0" name=""/>
        <dsp:cNvSpPr/>
      </dsp:nvSpPr>
      <dsp:spPr>
        <a:xfrm>
          <a:off x="3655575" y="1263303"/>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D2D672-038C-4E44-9894-C6EF614765E3}">
      <dsp:nvSpPr>
        <dsp:cNvPr id="0" name=""/>
        <dsp:cNvSpPr/>
      </dsp:nvSpPr>
      <dsp:spPr>
        <a:xfrm>
          <a:off x="3843996" y="1451725"/>
          <a:ext cx="520402" cy="52040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BC29A8-C8EC-4B95-BEB2-6C6005AE8DE8}">
      <dsp:nvSpPr>
        <dsp:cNvPr id="0" name=""/>
        <dsp:cNvSpPr/>
      </dsp:nvSpPr>
      <dsp:spPr>
        <a:xfrm>
          <a:off x="4745088" y="1263303"/>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i="1" kern="1200" dirty="0"/>
            <a:t>How can this information be encoded using vibrotactile feedback?</a:t>
          </a:r>
          <a:endParaRPr lang="en-US" sz="1800" kern="1200" dirty="0"/>
        </a:p>
      </dsp:txBody>
      <dsp:txXfrm>
        <a:off x="4745088" y="1263303"/>
        <a:ext cx="2114937" cy="897246"/>
      </dsp:txXfrm>
    </dsp:sp>
    <dsp:sp modelId="{2F094C8D-46A3-403F-A88E-AEF8918E6F3B}">
      <dsp:nvSpPr>
        <dsp:cNvPr id="0" name=""/>
        <dsp:cNvSpPr/>
      </dsp:nvSpPr>
      <dsp:spPr>
        <a:xfrm>
          <a:off x="7228536" y="1263303"/>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93129C-AD37-4D18-823D-1FB882BDE3E1}">
      <dsp:nvSpPr>
        <dsp:cNvPr id="0" name=""/>
        <dsp:cNvSpPr/>
      </dsp:nvSpPr>
      <dsp:spPr>
        <a:xfrm>
          <a:off x="7416958" y="1451725"/>
          <a:ext cx="520402" cy="52040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2D41B5-08C1-4D00-AAEE-E9726ADA0332}">
      <dsp:nvSpPr>
        <dsp:cNvPr id="0" name=""/>
        <dsp:cNvSpPr/>
      </dsp:nvSpPr>
      <dsp:spPr>
        <a:xfrm>
          <a:off x="8318049" y="1263303"/>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i="1" kern="1200" dirty="0"/>
            <a:t>How can this be incorporated into a helmet-based display?</a:t>
          </a:r>
          <a:endParaRPr lang="en-US" sz="1800" kern="1200" dirty="0"/>
        </a:p>
      </dsp:txBody>
      <dsp:txXfrm>
        <a:off x="8318049" y="1263303"/>
        <a:ext cx="2114937" cy="897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453E7-EF70-486D-A39C-6BC720CDB97B}">
      <dsp:nvSpPr>
        <dsp:cNvPr id="0" name=""/>
        <dsp:cNvSpPr/>
      </dsp:nvSpPr>
      <dsp:spPr>
        <a:xfrm>
          <a:off x="2842" y="0"/>
          <a:ext cx="2463618" cy="31039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73%</a:t>
          </a:r>
          <a:r>
            <a:rPr lang="en-US" sz="2600" kern="1200" dirty="0"/>
            <a:t> had suffered an injury whilst cycling</a:t>
          </a:r>
        </a:p>
      </dsp:txBody>
      <dsp:txXfrm>
        <a:off x="74999" y="72157"/>
        <a:ext cx="2319304" cy="2959662"/>
      </dsp:txXfrm>
    </dsp:sp>
    <dsp:sp modelId="{84F343B0-5B71-4A92-9502-08CC0615C078}">
      <dsp:nvSpPr>
        <dsp:cNvPr id="0" name=""/>
        <dsp:cNvSpPr/>
      </dsp:nvSpPr>
      <dsp:spPr>
        <a:xfrm>
          <a:off x="2823830" y="0"/>
          <a:ext cx="2463618" cy="31039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80%</a:t>
          </a:r>
          <a:r>
            <a:rPr lang="en-US" sz="2600" kern="1200" dirty="0"/>
            <a:t> said that they regularly wear a helmet</a:t>
          </a:r>
        </a:p>
      </dsp:txBody>
      <dsp:txXfrm>
        <a:off x="2895987" y="72157"/>
        <a:ext cx="2319304" cy="2959662"/>
      </dsp:txXfrm>
    </dsp:sp>
    <dsp:sp modelId="{9C1C4067-DC8E-4458-9E22-E43A1F7A0A00}">
      <dsp:nvSpPr>
        <dsp:cNvPr id="0" name=""/>
        <dsp:cNvSpPr/>
      </dsp:nvSpPr>
      <dsp:spPr>
        <a:xfrm>
          <a:off x="5644819" y="0"/>
          <a:ext cx="2463618" cy="31039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40%</a:t>
          </a:r>
          <a:r>
            <a:rPr lang="en-US" sz="2400" kern="1200" dirty="0"/>
            <a:t> stated that close passes from cars were a top safety challenge while cycling. </a:t>
          </a:r>
        </a:p>
      </dsp:txBody>
      <dsp:txXfrm>
        <a:off x="5716976" y="72157"/>
        <a:ext cx="2319304" cy="2959662"/>
      </dsp:txXfrm>
    </dsp:sp>
    <dsp:sp modelId="{2C4E5A30-C924-452E-8174-FAF21F6C0BE2}">
      <dsp:nvSpPr>
        <dsp:cNvPr id="0" name=""/>
        <dsp:cNvSpPr/>
      </dsp:nvSpPr>
      <dsp:spPr>
        <a:xfrm>
          <a:off x="8465808" y="0"/>
          <a:ext cx="2463618" cy="31039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10%</a:t>
          </a:r>
          <a:r>
            <a:rPr lang="en-US" sz="2600" kern="1200" dirty="0"/>
            <a:t> responded that they own a bike radar.</a:t>
          </a:r>
        </a:p>
      </dsp:txBody>
      <dsp:txXfrm>
        <a:off x="8537965" y="72157"/>
        <a:ext cx="2319304" cy="29596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3580A3-D4AB-497C-9AAD-2148788D5312}">
      <dsp:nvSpPr>
        <dsp:cNvPr id="0" name=""/>
        <dsp:cNvSpPr/>
      </dsp:nvSpPr>
      <dsp:spPr>
        <a:xfrm>
          <a:off x="0" y="264086"/>
          <a:ext cx="9272318" cy="8751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RQ1. Is the sagittal plane of the scalp a suitable location for vibrotactile stimulation, for a helmet-based display?</a:t>
          </a:r>
        </a:p>
      </dsp:txBody>
      <dsp:txXfrm>
        <a:off x="42722" y="306808"/>
        <a:ext cx="9186874" cy="789716"/>
      </dsp:txXfrm>
    </dsp:sp>
    <dsp:sp modelId="{569D453A-71EB-45AD-BC56-151CE4C7D3EB}">
      <dsp:nvSpPr>
        <dsp:cNvPr id="0" name=""/>
        <dsp:cNvSpPr/>
      </dsp:nvSpPr>
      <dsp:spPr>
        <a:xfrm>
          <a:off x="0" y="1202606"/>
          <a:ext cx="9272318" cy="8751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RQ2. Which combination of location- and duration-based encodings are most usable?</a:t>
          </a:r>
        </a:p>
      </dsp:txBody>
      <dsp:txXfrm>
        <a:off x="42722" y="1245328"/>
        <a:ext cx="9186874" cy="789716"/>
      </dsp:txXfrm>
    </dsp:sp>
    <dsp:sp modelId="{8162B963-FE54-4BF3-AB89-42CBDCCE7F96}">
      <dsp:nvSpPr>
        <dsp:cNvPr id="0" name=""/>
        <dsp:cNvSpPr/>
      </dsp:nvSpPr>
      <dsp:spPr>
        <a:xfrm>
          <a:off x="0" y="2141126"/>
          <a:ext cx="9272318" cy="8751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RQ3. Which combination of location- and duration-based encodings helps participants make the fewest amount of perception/interpretation errors?</a:t>
          </a:r>
        </a:p>
      </dsp:txBody>
      <dsp:txXfrm>
        <a:off x="42722" y="2183848"/>
        <a:ext cx="9186874" cy="7897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829EE-8407-4AC2-A2C1-C3DC94BC1A8D}">
      <dsp:nvSpPr>
        <dsp:cNvPr id="0" name=""/>
        <dsp:cNvSpPr/>
      </dsp:nvSpPr>
      <dsp:spPr>
        <a:xfrm>
          <a:off x="1825" y="0"/>
          <a:ext cx="1755910" cy="23649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Vibration Location</a:t>
          </a:r>
        </a:p>
      </dsp:txBody>
      <dsp:txXfrm>
        <a:off x="1825" y="0"/>
        <a:ext cx="1755910" cy="709497"/>
      </dsp:txXfrm>
    </dsp:sp>
    <dsp:sp modelId="{62714FCC-8CBE-4572-832A-FB31518152FC}">
      <dsp:nvSpPr>
        <dsp:cNvPr id="0" name=""/>
        <dsp:cNvSpPr/>
      </dsp:nvSpPr>
      <dsp:spPr>
        <a:xfrm>
          <a:off x="177416" y="709699"/>
          <a:ext cx="1404728" cy="46462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GB" sz="2400" kern="1200" dirty="0"/>
            <a:t>Singular</a:t>
          </a:r>
        </a:p>
      </dsp:txBody>
      <dsp:txXfrm>
        <a:off x="191024" y="723307"/>
        <a:ext cx="1377512" cy="437410"/>
      </dsp:txXfrm>
    </dsp:sp>
    <dsp:sp modelId="{FC0FC13B-00EB-423D-B1AF-68EA40D6F187}">
      <dsp:nvSpPr>
        <dsp:cNvPr id="0" name=""/>
        <dsp:cNvSpPr/>
      </dsp:nvSpPr>
      <dsp:spPr>
        <a:xfrm>
          <a:off x="177416" y="1245806"/>
          <a:ext cx="1404728" cy="46462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GB" sz="2400" kern="1200" dirty="0"/>
            <a:t>Wall</a:t>
          </a:r>
        </a:p>
      </dsp:txBody>
      <dsp:txXfrm>
        <a:off x="191024" y="1259414"/>
        <a:ext cx="1377512" cy="437410"/>
      </dsp:txXfrm>
    </dsp:sp>
    <dsp:sp modelId="{BDCAE3C2-3382-4E6B-91D0-97583746A3F5}">
      <dsp:nvSpPr>
        <dsp:cNvPr id="0" name=""/>
        <dsp:cNvSpPr/>
      </dsp:nvSpPr>
      <dsp:spPr>
        <a:xfrm>
          <a:off x="177416" y="1781913"/>
          <a:ext cx="1404728" cy="46462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GB" sz="2400" kern="1200" dirty="0"/>
            <a:t>Wave</a:t>
          </a:r>
        </a:p>
      </dsp:txBody>
      <dsp:txXfrm>
        <a:off x="191024" y="1795521"/>
        <a:ext cx="1377512" cy="437410"/>
      </dsp:txXfrm>
    </dsp:sp>
    <dsp:sp modelId="{B1F02EEB-CDD8-4302-8C60-C6035D451347}">
      <dsp:nvSpPr>
        <dsp:cNvPr id="0" name=""/>
        <dsp:cNvSpPr/>
      </dsp:nvSpPr>
      <dsp:spPr>
        <a:xfrm>
          <a:off x="1891255" y="0"/>
          <a:ext cx="1755910" cy="23649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Vibration Duration</a:t>
          </a:r>
        </a:p>
      </dsp:txBody>
      <dsp:txXfrm>
        <a:off x="1891255" y="0"/>
        <a:ext cx="1755910" cy="709497"/>
      </dsp:txXfrm>
    </dsp:sp>
    <dsp:sp modelId="{CDBBB31C-2E79-4577-B190-467BCFF6FC8A}">
      <dsp:nvSpPr>
        <dsp:cNvPr id="0" name=""/>
        <dsp:cNvSpPr/>
      </dsp:nvSpPr>
      <dsp:spPr>
        <a:xfrm>
          <a:off x="2065020" y="710190"/>
          <a:ext cx="1404728" cy="7130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GB" sz="2400" kern="1200" dirty="0"/>
            <a:t>Constant</a:t>
          </a:r>
        </a:p>
      </dsp:txBody>
      <dsp:txXfrm>
        <a:off x="2085905" y="731075"/>
        <a:ext cx="1362958" cy="671307"/>
      </dsp:txXfrm>
    </dsp:sp>
    <dsp:sp modelId="{A0649508-6E95-4DBA-B5EC-967A33F106D5}">
      <dsp:nvSpPr>
        <dsp:cNvPr id="0" name=""/>
        <dsp:cNvSpPr/>
      </dsp:nvSpPr>
      <dsp:spPr>
        <a:xfrm>
          <a:off x="2065020" y="1532971"/>
          <a:ext cx="1404728" cy="7130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GB" sz="2400" kern="1200" dirty="0"/>
            <a:t>Varying</a:t>
          </a:r>
        </a:p>
      </dsp:txBody>
      <dsp:txXfrm>
        <a:off x="2085905" y="1553856"/>
        <a:ext cx="1362958" cy="6713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B0B19B-5F32-45E1-A1DA-62605C39744E}">
      <dsp:nvSpPr>
        <dsp:cNvPr id="0" name=""/>
        <dsp:cNvSpPr/>
      </dsp:nvSpPr>
      <dsp:spPr>
        <a:xfrm>
          <a:off x="-3417003" y="-525422"/>
          <a:ext cx="4074230" cy="4074230"/>
        </a:xfrm>
        <a:prstGeom prst="blockArc">
          <a:avLst>
            <a:gd name="adj1" fmla="val 18900000"/>
            <a:gd name="adj2" fmla="val 2700000"/>
            <a:gd name="adj3" fmla="val 53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203B3D-D2B2-4E97-8756-13C6093E7641}">
      <dsp:nvSpPr>
        <dsp:cNvPr id="0" name=""/>
        <dsp:cNvSpPr/>
      </dsp:nvSpPr>
      <dsp:spPr>
        <a:xfrm>
          <a:off x="246354" y="159211"/>
          <a:ext cx="2325149" cy="3183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652" tIns="40640" rIns="40640" bIns="40640" numCol="1" spcCol="1270" anchor="ctr" anchorCtr="0">
          <a:noAutofit/>
        </a:bodyPr>
        <a:lstStyle/>
        <a:p>
          <a:pPr marL="0" lvl="0" indent="0" algn="l" defTabSz="711200">
            <a:lnSpc>
              <a:spcPct val="90000"/>
            </a:lnSpc>
            <a:spcBef>
              <a:spcPct val="0"/>
            </a:spcBef>
            <a:spcAft>
              <a:spcPct val="35000"/>
            </a:spcAft>
            <a:buNone/>
          </a:pPr>
          <a:r>
            <a:rPr lang="en-GB" sz="1600" kern="1200" dirty="0"/>
            <a:t>Singular Constant</a:t>
          </a:r>
        </a:p>
      </dsp:txBody>
      <dsp:txXfrm>
        <a:off x="246354" y="159211"/>
        <a:ext cx="2325149" cy="318302"/>
      </dsp:txXfrm>
    </dsp:sp>
    <dsp:sp modelId="{353CD71F-AD88-49D3-80F8-5F81FF84EFCA}">
      <dsp:nvSpPr>
        <dsp:cNvPr id="0" name=""/>
        <dsp:cNvSpPr/>
      </dsp:nvSpPr>
      <dsp:spPr>
        <a:xfrm>
          <a:off x="47415" y="119423"/>
          <a:ext cx="397877" cy="397877"/>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5C83D0-30D1-47CC-AA50-68C0CC883D0E}">
      <dsp:nvSpPr>
        <dsp:cNvPr id="0" name=""/>
        <dsp:cNvSpPr/>
      </dsp:nvSpPr>
      <dsp:spPr>
        <a:xfrm>
          <a:off x="508179" y="636604"/>
          <a:ext cx="2063324" cy="3183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652" tIns="40640" rIns="40640" bIns="40640" numCol="1" spcCol="1270" anchor="ctr" anchorCtr="0">
          <a:noAutofit/>
        </a:bodyPr>
        <a:lstStyle/>
        <a:p>
          <a:pPr marL="0" lvl="0" indent="0" algn="l" defTabSz="711200">
            <a:lnSpc>
              <a:spcPct val="90000"/>
            </a:lnSpc>
            <a:spcBef>
              <a:spcPct val="0"/>
            </a:spcBef>
            <a:spcAft>
              <a:spcPct val="35000"/>
            </a:spcAft>
            <a:buNone/>
          </a:pPr>
          <a:r>
            <a:rPr lang="en-GB" sz="1600" kern="1200" dirty="0"/>
            <a:t>Singular Varying</a:t>
          </a:r>
        </a:p>
      </dsp:txBody>
      <dsp:txXfrm>
        <a:off x="508179" y="636604"/>
        <a:ext cx="2063324" cy="318302"/>
      </dsp:txXfrm>
    </dsp:sp>
    <dsp:sp modelId="{0FAD4B1D-FADF-4542-8DE5-E6800B3FFFD3}">
      <dsp:nvSpPr>
        <dsp:cNvPr id="0" name=""/>
        <dsp:cNvSpPr/>
      </dsp:nvSpPr>
      <dsp:spPr>
        <a:xfrm>
          <a:off x="309240" y="596816"/>
          <a:ext cx="397877" cy="397877"/>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E74ED7-4A85-4B64-971A-3A21AD115BFC}">
      <dsp:nvSpPr>
        <dsp:cNvPr id="0" name=""/>
        <dsp:cNvSpPr/>
      </dsp:nvSpPr>
      <dsp:spPr>
        <a:xfrm>
          <a:off x="627905" y="1113996"/>
          <a:ext cx="1943598" cy="3183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652" tIns="40640" rIns="40640" bIns="40640" numCol="1" spcCol="1270" anchor="ctr" anchorCtr="0">
          <a:noAutofit/>
        </a:bodyPr>
        <a:lstStyle/>
        <a:p>
          <a:pPr marL="0" lvl="0" indent="0" algn="l" defTabSz="711200">
            <a:lnSpc>
              <a:spcPct val="90000"/>
            </a:lnSpc>
            <a:spcBef>
              <a:spcPct val="0"/>
            </a:spcBef>
            <a:spcAft>
              <a:spcPct val="35000"/>
            </a:spcAft>
            <a:buNone/>
          </a:pPr>
          <a:r>
            <a:rPr lang="en-GB" sz="1600" kern="1200" dirty="0"/>
            <a:t>Wall Constant</a:t>
          </a:r>
        </a:p>
      </dsp:txBody>
      <dsp:txXfrm>
        <a:off x="627905" y="1113996"/>
        <a:ext cx="1943598" cy="318302"/>
      </dsp:txXfrm>
    </dsp:sp>
    <dsp:sp modelId="{DFDC8EA8-1402-4A88-AAF2-396D93F76967}">
      <dsp:nvSpPr>
        <dsp:cNvPr id="0" name=""/>
        <dsp:cNvSpPr/>
      </dsp:nvSpPr>
      <dsp:spPr>
        <a:xfrm>
          <a:off x="428966" y="1074209"/>
          <a:ext cx="397877" cy="397877"/>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8A5104-5120-4D12-AAD7-CA30935998A5}">
      <dsp:nvSpPr>
        <dsp:cNvPr id="0" name=""/>
        <dsp:cNvSpPr/>
      </dsp:nvSpPr>
      <dsp:spPr>
        <a:xfrm>
          <a:off x="627905" y="1591087"/>
          <a:ext cx="1943598" cy="3183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652" tIns="40640" rIns="40640" bIns="40640" numCol="1" spcCol="1270" anchor="ctr" anchorCtr="0">
          <a:noAutofit/>
        </a:bodyPr>
        <a:lstStyle/>
        <a:p>
          <a:pPr marL="0" lvl="0" indent="0" algn="l" defTabSz="711200">
            <a:lnSpc>
              <a:spcPct val="90000"/>
            </a:lnSpc>
            <a:spcBef>
              <a:spcPct val="0"/>
            </a:spcBef>
            <a:spcAft>
              <a:spcPct val="35000"/>
            </a:spcAft>
            <a:buNone/>
          </a:pPr>
          <a:r>
            <a:rPr lang="en-GB" sz="1600" kern="1200" dirty="0"/>
            <a:t>Wall Varying</a:t>
          </a:r>
        </a:p>
      </dsp:txBody>
      <dsp:txXfrm>
        <a:off x="627905" y="1591087"/>
        <a:ext cx="1943598" cy="318302"/>
      </dsp:txXfrm>
    </dsp:sp>
    <dsp:sp modelId="{396A38A0-0B29-4B7A-BBB5-1F4A88406D97}">
      <dsp:nvSpPr>
        <dsp:cNvPr id="0" name=""/>
        <dsp:cNvSpPr/>
      </dsp:nvSpPr>
      <dsp:spPr>
        <a:xfrm>
          <a:off x="428966" y="1551299"/>
          <a:ext cx="397877" cy="397877"/>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659B83-DC39-4D6C-B1DC-2F3467D669D7}">
      <dsp:nvSpPr>
        <dsp:cNvPr id="0" name=""/>
        <dsp:cNvSpPr/>
      </dsp:nvSpPr>
      <dsp:spPr>
        <a:xfrm>
          <a:off x="508179" y="2068479"/>
          <a:ext cx="2063324" cy="3183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652" tIns="40640" rIns="40640" bIns="40640" numCol="1" spcCol="1270" anchor="ctr" anchorCtr="0">
          <a:noAutofit/>
        </a:bodyPr>
        <a:lstStyle/>
        <a:p>
          <a:pPr marL="0" lvl="0" indent="0" algn="l" defTabSz="711200">
            <a:lnSpc>
              <a:spcPct val="90000"/>
            </a:lnSpc>
            <a:spcBef>
              <a:spcPct val="0"/>
            </a:spcBef>
            <a:spcAft>
              <a:spcPct val="35000"/>
            </a:spcAft>
            <a:buNone/>
          </a:pPr>
          <a:r>
            <a:rPr lang="en-GB" sz="1600" kern="1200" dirty="0"/>
            <a:t>Wave Constant</a:t>
          </a:r>
        </a:p>
      </dsp:txBody>
      <dsp:txXfrm>
        <a:off x="508179" y="2068479"/>
        <a:ext cx="2063324" cy="318302"/>
      </dsp:txXfrm>
    </dsp:sp>
    <dsp:sp modelId="{99D9213B-F6E3-4498-A62F-9E7324A4E1CD}">
      <dsp:nvSpPr>
        <dsp:cNvPr id="0" name=""/>
        <dsp:cNvSpPr/>
      </dsp:nvSpPr>
      <dsp:spPr>
        <a:xfrm>
          <a:off x="309240" y="2028692"/>
          <a:ext cx="397877" cy="397877"/>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4022D7-7F2E-4D85-84F8-58C6B9443391}">
      <dsp:nvSpPr>
        <dsp:cNvPr id="0" name=""/>
        <dsp:cNvSpPr/>
      </dsp:nvSpPr>
      <dsp:spPr>
        <a:xfrm>
          <a:off x="246354" y="2545872"/>
          <a:ext cx="2325149" cy="3183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652" tIns="40640" rIns="40640" bIns="40640" numCol="1" spcCol="1270" anchor="ctr" anchorCtr="0">
          <a:noAutofit/>
        </a:bodyPr>
        <a:lstStyle/>
        <a:p>
          <a:pPr marL="0" lvl="0" indent="0" algn="l" defTabSz="711200">
            <a:lnSpc>
              <a:spcPct val="90000"/>
            </a:lnSpc>
            <a:spcBef>
              <a:spcPct val="0"/>
            </a:spcBef>
            <a:spcAft>
              <a:spcPct val="35000"/>
            </a:spcAft>
            <a:buNone/>
          </a:pPr>
          <a:r>
            <a:rPr lang="en-GB" sz="1600" kern="1200" dirty="0"/>
            <a:t>Wave Varying</a:t>
          </a:r>
        </a:p>
      </dsp:txBody>
      <dsp:txXfrm>
        <a:off x="246354" y="2545872"/>
        <a:ext cx="2325149" cy="318302"/>
      </dsp:txXfrm>
    </dsp:sp>
    <dsp:sp modelId="{05303F48-9062-4882-B55C-7C7D3CCF6286}">
      <dsp:nvSpPr>
        <dsp:cNvPr id="0" name=""/>
        <dsp:cNvSpPr/>
      </dsp:nvSpPr>
      <dsp:spPr>
        <a:xfrm>
          <a:off x="47415" y="2506084"/>
          <a:ext cx="397877" cy="397877"/>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3580A3-D4AB-497C-9AAD-2148788D5312}">
      <dsp:nvSpPr>
        <dsp:cNvPr id="0" name=""/>
        <dsp:cNvSpPr/>
      </dsp:nvSpPr>
      <dsp:spPr>
        <a:xfrm>
          <a:off x="0" y="13886"/>
          <a:ext cx="9272318" cy="1034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RQ1. Can participants accurately perceive and interpret vibrotactile signals on the scalp whilst cycling?</a:t>
          </a:r>
        </a:p>
      </dsp:txBody>
      <dsp:txXfrm>
        <a:off x="50489" y="64375"/>
        <a:ext cx="9171340" cy="933302"/>
      </dsp:txXfrm>
    </dsp:sp>
    <dsp:sp modelId="{569D453A-71EB-45AD-BC56-151CE4C7D3EB}">
      <dsp:nvSpPr>
        <dsp:cNvPr id="0" name=""/>
        <dsp:cNvSpPr/>
      </dsp:nvSpPr>
      <dsp:spPr>
        <a:xfrm>
          <a:off x="0" y="1123046"/>
          <a:ext cx="9272318" cy="1034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RQ2. Does the use of TactiHelm improve participants' perceived safety?</a:t>
          </a:r>
        </a:p>
      </dsp:txBody>
      <dsp:txXfrm>
        <a:off x="50489" y="1173535"/>
        <a:ext cx="9171340" cy="933302"/>
      </dsp:txXfrm>
    </dsp:sp>
    <dsp:sp modelId="{8162B963-FE54-4BF3-AB89-42CBDCCE7F96}">
      <dsp:nvSpPr>
        <dsp:cNvPr id="0" name=""/>
        <dsp:cNvSpPr/>
      </dsp:nvSpPr>
      <dsp:spPr>
        <a:xfrm>
          <a:off x="0" y="2232206"/>
          <a:ext cx="9272318" cy="1034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RQ3. Is the 3-level categorisation of following distance, suitable for alerting participants of an approaching vehicle?</a:t>
          </a:r>
        </a:p>
      </dsp:txBody>
      <dsp:txXfrm>
        <a:off x="50489" y="2282695"/>
        <a:ext cx="9171340" cy="9333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5EAFFF-1C16-4463-BA2B-C20E9F8317CB}">
      <dsp:nvSpPr>
        <dsp:cNvPr id="0" name=""/>
        <dsp:cNvSpPr/>
      </dsp:nvSpPr>
      <dsp:spPr>
        <a:xfrm>
          <a:off x="6016" y="0"/>
          <a:ext cx="2432843" cy="21032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System Usability Scale (SUS)</a:t>
          </a:r>
        </a:p>
      </dsp:txBody>
      <dsp:txXfrm>
        <a:off x="67617" y="61601"/>
        <a:ext cx="2309641" cy="1980016"/>
      </dsp:txXfrm>
    </dsp:sp>
    <dsp:sp modelId="{0DD9DD9C-A79C-42E6-A21C-7CC4B8602CA4}">
      <dsp:nvSpPr>
        <dsp:cNvPr id="0" name=""/>
        <dsp:cNvSpPr/>
      </dsp:nvSpPr>
      <dsp:spPr>
        <a:xfrm>
          <a:off x="2847578" y="0"/>
          <a:ext cx="2432843" cy="21032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NASA-RTLX</a:t>
          </a:r>
        </a:p>
      </dsp:txBody>
      <dsp:txXfrm>
        <a:off x="2909179" y="61601"/>
        <a:ext cx="2309641" cy="1980016"/>
      </dsp:txXfrm>
    </dsp:sp>
    <dsp:sp modelId="{2FE76014-4928-4B57-8A92-8093E948F72F}">
      <dsp:nvSpPr>
        <dsp:cNvPr id="0" name=""/>
        <dsp:cNvSpPr/>
      </dsp:nvSpPr>
      <dsp:spPr>
        <a:xfrm>
          <a:off x="5689139" y="0"/>
          <a:ext cx="2432843" cy="21032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Qualitative comments</a:t>
          </a:r>
        </a:p>
      </dsp:txBody>
      <dsp:txXfrm>
        <a:off x="5750740" y="61601"/>
        <a:ext cx="2309641" cy="198001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719A5-1F3D-4E6B-9D66-B9527A063907}">
      <dsp:nvSpPr>
        <dsp:cNvPr id="0" name=""/>
        <dsp:cNvSpPr/>
      </dsp:nvSpPr>
      <dsp:spPr>
        <a:xfrm>
          <a:off x="2327" y="0"/>
          <a:ext cx="2270293" cy="233140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Improve current system: integrate with different bike radars and helmets.</a:t>
          </a:r>
        </a:p>
      </dsp:txBody>
      <dsp:txXfrm>
        <a:off x="68822" y="66495"/>
        <a:ext cx="2137303" cy="2198419"/>
      </dsp:txXfrm>
    </dsp:sp>
    <dsp:sp modelId="{BD02A805-F591-4FC5-A163-9CC00968C96C}">
      <dsp:nvSpPr>
        <dsp:cNvPr id="0" name=""/>
        <dsp:cNvSpPr/>
      </dsp:nvSpPr>
      <dsp:spPr>
        <a:xfrm>
          <a:off x="2654030" y="0"/>
          <a:ext cx="2270293" cy="233140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Multimodal: integrate visual and audio cues.</a:t>
          </a:r>
        </a:p>
      </dsp:txBody>
      <dsp:txXfrm>
        <a:off x="2720525" y="66495"/>
        <a:ext cx="2137303" cy="2198419"/>
      </dsp:txXfrm>
    </dsp:sp>
    <dsp:sp modelId="{6A5499DA-B408-4E3A-AC6D-043CFF020C2C}">
      <dsp:nvSpPr>
        <dsp:cNvPr id="0" name=""/>
        <dsp:cNvSpPr/>
      </dsp:nvSpPr>
      <dsp:spPr>
        <a:xfrm>
          <a:off x="5305732" y="0"/>
          <a:ext cx="2270293" cy="233140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Improve detection and alerting system to be omnidirectional.</a:t>
          </a:r>
        </a:p>
      </dsp:txBody>
      <dsp:txXfrm>
        <a:off x="5372227" y="66495"/>
        <a:ext cx="2137303" cy="2198419"/>
      </dsp:txXfrm>
    </dsp:sp>
    <dsp:sp modelId="{C12714E0-F27D-478A-8DFB-92EBB5E84875}">
      <dsp:nvSpPr>
        <dsp:cNvPr id="0" name=""/>
        <dsp:cNvSpPr/>
      </dsp:nvSpPr>
      <dsp:spPr>
        <a:xfrm>
          <a:off x="7957435" y="0"/>
          <a:ext cx="2270293" cy="233140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Decrease cost by integrating smartphone.</a:t>
          </a:r>
        </a:p>
      </dsp:txBody>
      <dsp:txXfrm>
        <a:off x="8023930" y="66495"/>
        <a:ext cx="2137303" cy="21984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02E19E-2C3D-43A9-95B2-F64B81E17D55}" type="datetimeFigureOut">
              <a:rPr lang="en-GB" smtClean="0"/>
              <a:t>04/04/2024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77D38-89A5-4426-9DA2-6B4157CC85D9}" type="slidenum">
              <a:rPr lang="en-GB" smtClean="0"/>
              <a:t>‹#›</a:t>
            </a:fld>
            <a:endParaRPr lang="en-GB"/>
          </a:p>
        </p:txBody>
      </p:sp>
    </p:spTree>
    <p:extLst>
      <p:ext uri="{BB962C8B-B14F-4D97-AF65-F5344CB8AC3E}">
        <p14:creationId xmlns:p14="http://schemas.microsoft.com/office/powerpoint/2010/main" val="1665814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977D38-89A5-4426-9DA2-6B4157CC85D9}" type="slidenum">
              <a:rPr lang="en-GB" smtClean="0"/>
              <a:t>2</a:t>
            </a:fld>
            <a:endParaRPr lang="en-GB"/>
          </a:p>
        </p:txBody>
      </p:sp>
    </p:spTree>
    <p:extLst>
      <p:ext uri="{BB962C8B-B14F-4D97-AF65-F5344CB8AC3E}">
        <p14:creationId xmlns:p14="http://schemas.microsoft.com/office/powerpoint/2010/main" val="122521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977D38-89A5-4426-9DA2-6B4157CC85D9}" type="slidenum">
              <a:rPr lang="en-GB" smtClean="0"/>
              <a:t>9</a:t>
            </a:fld>
            <a:endParaRPr lang="en-GB"/>
          </a:p>
        </p:txBody>
      </p:sp>
    </p:spTree>
    <p:extLst>
      <p:ext uri="{BB962C8B-B14F-4D97-AF65-F5344CB8AC3E}">
        <p14:creationId xmlns:p14="http://schemas.microsoft.com/office/powerpoint/2010/main" val="3936989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977D38-89A5-4426-9DA2-6B4157CC85D9}" type="slidenum">
              <a:rPr lang="en-GB" smtClean="0"/>
              <a:t>14</a:t>
            </a:fld>
            <a:endParaRPr lang="en-GB"/>
          </a:p>
        </p:txBody>
      </p:sp>
    </p:spTree>
    <p:extLst>
      <p:ext uri="{BB962C8B-B14F-4D97-AF65-F5344CB8AC3E}">
        <p14:creationId xmlns:p14="http://schemas.microsoft.com/office/powerpoint/2010/main" val="378336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9E87B-20E5-1D66-5CA4-A016B4BC4F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20053EF-FFC3-F8F6-A1E6-7F37761239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A7B0136-2854-21E9-53E9-5E687D215640}"/>
              </a:ext>
            </a:extLst>
          </p:cNvPr>
          <p:cNvSpPr>
            <a:spLocks noGrp="1"/>
          </p:cNvSpPr>
          <p:nvPr>
            <p:ph type="dt" sz="half" idx="10"/>
          </p:nvPr>
        </p:nvSpPr>
        <p:spPr/>
        <p:txBody>
          <a:bodyPr/>
          <a:lstStyle/>
          <a:p>
            <a:fld id="{3543CC28-0B2D-41ED-BA56-D7FE3FDBD615}" type="datetimeFigureOut">
              <a:rPr lang="en-GB" smtClean="0"/>
              <a:t>04/04/2024</a:t>
            </a:fld>
            <a:endParaRPr lang="en-GB"/>
          </a:p>
        </p:txBody>
      </p:sp>
      <p:sp>
        <p:nvSpPr>
          <p:cNvPr id="5" name="Footer Placeholder 4">
            <a:extLst>
              <a:ext uri="{FF2B5EF4-FFF2-40B4-BE49-F238E27FC236}">
                <a16:creationId xmlns:a16="http://schemas.microsoft.com/office/drawing/2014/main" id="{9DB306E6-A7BE-DB32-ECB6-6CFAF46F9F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E0F1D4-15C6-0885-E20B-89C7180B3359}"/>
              </a:ext>
            </a:extLst>
          </p:cNvPr>
          <p:cNvSpPr>
            <a:spLocks noGrp="1"/>
          </p:cNvSpPr>
          <p:nvPr>
            <p:ph type="sldNum" sz="quarter" idx="12"/>
          </p:nvPr>
        </p:nvSpPr>
        <p:spPr/>
        <p:txBody>
          <a:bodyPr/>
          <a:lstStyle/>
          <a:p>
            <a:fld id="{63153C20-6188-4831-88D8-21ECBB7CFFD9}" type="slidenum">
              <a:rPr lang="en-GB" smtClean="0"/>
              <a:t>‹#›</a:t>
            </a:fld>
            <a:endParaRPr lang="en-GB"/>
          </a:p>
        </p:txBody>
      </p:sp>
    </p:spTree>
    <p:extLst>
      <p:ext uri="{BB962C8B-B14F-4D97-AF65-F5344CB8AC3E}">
        <p14:creationId xmlns:p14="http://schemas.microsoft.com/office/powerpoint/2010/main" val="317840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AB59-97B7-1320-18F8-B5DE07DCF5C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226DA8-C087-7083-D671-98721EAC88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783DE7-C35B-28A4-F3D3-303EE7D97693}"/>
              </a:ext>
            </a:extLst>
          </p:cNvPr>
          <p:cNvSpPr>
            <a:spLocks noGrp="1"/>
          </p:cNvSpPr>
          <p:nvPr>
            <p:ph type="dt" sz="half" idx="10"/>
          </p:nvPr>
        </p:nvSpPr>
        <p:spPr/>
        <p:txBody>
          <a:bodyPr/>
          <a:lstStyle/>
          <a:p>
            <a:fld id="{3543CC28-0B2D-41ED-BA56-D7FE3FDBD615}" type="datetimeFigureOut">
              <a:rPr lang="en-GB" smtClean="0"/>
              <a:t>04/04/2024</a:t>
            </a:fld>
            <a:endParaRPr lang="en-GB"/>
          </a:p>
        </p:txBody>
      </p:sp>
      <p:sp>
        <p:nvSpPr>
          <p:cNvPr id="5" name="Footer Placeholder 4">
            <a:extLst>
              <a:ext uri="{FF2B5EF4-FFF2-40B4-BE49-F238E27FC236}">
                <a16:creationId xmlns:a16="http://schemas.microsoft.com/office/drawing/2014/main" id="{82036978-D000-76FB-7377-5D26AF6EB7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1B6137-AE56-D357-B8D5-56AE31C69E27}"/>
              </a:ext>
            </a:extLst>
          </p:cNvPr>
          <p:cNvSpPr>
            <a:spLocks noGrp="1"/>
          </p:cNvSpPr>
          <p:nvPr>
            <p:ph type="sldNum" sz="quarter" idx="12"/>
          </p:nvPr>
        </p:nvSpPr>
        <p:spPr/>
        <p:txBody>
          <a:bodyPr/>
          <a:lstStyle/>
          <a:p>
            <a:fld id="{63153C20-6188-4831-88D8-21ECBB7CFFD9}" type="slidenum">
              <a:rPr lang="en-GB" smtClean="0"/>
              <a:t>‹#›</a:t>
            </a:fld>
            <a:endParaRPr lang="en-GB"/>
          </a:p>
        </p:txBody>
      </p:sp>
    </p:spTree>
    <p:extLst>
      <p:ext uri="{BB962C8B-B14F-4D97-AF65-F5344CB8AC3E}">
        <p14:creationId xmlns:p14="http://schemas.microsoft.com/office/powerpoint/2010/main" val="739602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2021D1-9487-3521-D240-E39F46DD56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FFDA16-EF5E-6BC1-A681-830195C6B9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68BCB7-6BC7-BDE3-01AE-A96FE60155C6}"/>
              </a:ext>
            </a:extLst>
          </p:cNvPr>
          <p:cNvSpPr>
            <a:spLocks noGrp="1"/>
          </p:cNvSpPr>
          <p:nvPr>
            <p:ph type="dt" sz="half" idx="10"/>
          </p:nvPr>
        </p:nvSpPr>
        <p:spPr/>
        <p:txBody>
          <a:bodyPr/>
          <a:lstStyle/>
          <a:p>
            <a:fld id="{3543CC28-0B2D-41ED-BA56-D7FE3FDBD615}" type="datetimeFigureOut">
              <a:rPr lang="en-GB" smtClean="0"/>
              <a:t>04/04/2024</a:t>
            </a:fld>
            <a:endParaRPr lang="en-GB"/>
          </a:p>
        </p:txBody>
      </p:sp>
      <p:sp>
        <p:nvSpPr>
          <p:cNvPr id="5" name="Footer Placeholder 4">
            <a:extLst>
              <a:ext uri="{FF2B5EF4-FFF2-40B4-BE49-F238E27FC236}">
                <a16:creationId xmlns:a16="http://schemas.microsoft.com/office/drawing/2014/main" id="{9DB463FC-54DD-66BA-7D3D-CC4661ECD1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6F3E7D-B7AD-710A-158F-64994C361FB4}"/>
              </a:ext>
            </a:extLst>
          </p:cNvPr>
          <p:cNvSpPr>
            <a:spLocks noGrp="1"/>
          </p:cNvSpPr>
          <p:nvPr>
            <p:ph type="sldNum" sz="quarter" idx="12"/>
          </p:nvPr>
        </p:nvSpPr>
        <p:spPr/>
        <p:txBody>
          <a:bodyPr/>
          <a:lstStyle/>
          <a:p>
            <a:fld id="{63153C20-6188-4831-88D8-21ECBB7CFFD9}" type="slidenum">
              <a:rPr lang="en-GB" smtClean="0"/>
              <a:t>‹#›</a:t>
            </a:fld>
            <a:endParaRPr lang="en-GB"/>
          </a:p>
        </p:txBody>
      </p:sp>
    </p:spTree>
    <p:extLst>
      <p:ext uri="{BB962C8B-B14F-4D97-AF65-F5344CB8AC3E}">
        <p14:creationId xmlns:p14="http://schemas.microsoft.com/office/powerpoint/2010/main" val="3934110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65490-69C6-64EE-04A5-90FF44057B3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BB9A24D-23B4-A9F9-BC66-9CD0A54510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756F1F-FBEA-8645-C661-501326856D4B}"/>
              </a:ext>
            </a:extLst>
          </p:cNvPr>
          <p:cNvSpPr>
            <a:spLocks noGrp="1"/>
          </p:cNvSpPr>
          <p:nvPr>
            <p:ph type="dt" sz="half" idx="10"/>
          </p:nvPr>
        </p:nvSpPr>
        <p:spPr/>
        <p:txBody>
          <a:bodyPr/>
          <a:lstStyle/>
          <a:p>
            <a:fld id="{3543CC28-0B2D-41ED-BA56-D7FE3FDBD615}" type="datetimeFigureOut">
              <a:rPr lang="en-GB" smtClean="0"/>
              <a:t>04/04/2024</a:t>
            </a:fld>
            <a:endParaRPr lang="en-GB"/>
          </a:p>
        </p:txBody>
      </p:sp>
      <p:sp>
        <p:nvSpPr>
          <p:cNvPr id="5" name="Footer Placeholder 4">
            <a:extLst>
              <a:ext uri="{FF2B5EF4-FFF2-40B4-BE49-F238E27FC236}">
                <a16:creationId xmlns:a16="http://schemas.microsoft.com/office/drawing/2014/main" id="{6DE54A6B-EBEC-F51A-743F-C13D5B9CC0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001D73-2F41-3BD1-1BE2-1DED4CEF21AE}"/>
              </a:ext>
            </a:extLst>
          </p:cNvPr>
          <p:cNvSpPr>
            <a:spLocks noGrp="1"/>
          </p:cNvSpPr>
          <p:nvPr>
            <p:ph type="sldNum" sz="quarter" idx="12"/>
          </p:nvPr>
        </p:nvSpPr>
        <p:spPr/>
        <p:txBody>
          <a:bodyPr/>
          <a:lstStyle/>
          <a:p>
            <a:fld id="{63153C20-6188-4831-88D8-21ECBB7CFFD9}" type="slidenum">
              <a:rPr lang="en-GB" smtClean="0"/>
              <a:t>‹#›</a:t>
            </a:fld>
            <a:endParaRPr lang="en-GB"/>
          </a:p>
        </p:txBody>
      </p:sp>
    </p:spTree>
    <p:extLst>
      <p:ext uri="{BB962C8B-B14F-4D97-AF65-F5344CB8AC3E}">
        <p14:creationId xmlns:p14="http://schemas.microsoft.com/office/powerpoint/2010/main" val="3233555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D7452-D1CC-13CA-2F80-4ADD277C0F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FB3B9D4-D7DF-1993-7136-565C777032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D9C921-21C3-0D93-C4B1-8351DD59189B}"/>
              </a:ext>
            </a:extLst>
          </p:cNvPr>
          <p:cNvSpPr>
            <a:spLocks noGrp="1"/>
          </p:cNvSpPr>
          <p:nvPr>
            <p:ph type="dt" sz="half" idx="10"/>
          </p:nvPr>
        </p:nvSpPr>
        <p:spPr/>
        <p:txBody>
          <a:bodyPr/>
          <a:lstStyle/>
          <a:p>
            <a:fld id="{3543CC28-0B2D-41ED-BA56-D7FE3FDBD615}" type="datetimeFigureOut">
              <a:rPr lang="en-GB" smtClean="0"/>
              <a:t>04/04/2024</a:t>
            </a:fld>
            <a:endParaRPr lang="en-GB"/>
          </a:p>
        </p:txBody>
      </p:sp>
      <p:sp>
        <p:nvSpPr>
          <p:cNvPr id="5" name="Footer Placeholder 4">
            <a:extLst>
              <a:ext uri="{FF2B5EF4-FFF2-40B4-BE49-F238E27FC236}">
                <a16:creationId xmlns:a16="http://schemas.microsoft.com/office/drawing/2014/main" id="{EEF85573-D26B-B0AE-0EDA-D0C30600C0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25F60F-EA25-B24D-1421-C9BFE8C6168B}"/>
              </a:ext>
            </a:extLst>
          </p:cNvPr>
          <p:cNvSpPr>
            <a:spLocks noGrp="1"/>
          </p:cNvSpPr>
          <p:nvPr>
            <p:ph type="sldNum" sz="quarter" idx="12"/>
          </p:nvPr>
        </p:nvSpPr>
        <p:spPr/>
        <p:txBody>
          <a:bodyPr/>
          <a:lstStyle/>
          <a:p>
            <a:fld id="{63153C20-6188-4831-88D8-21ECBB7CFFD9}" type="slidenum">
              <a:rPr lang="en-GB" smtClean="0"/>
              <a:t>‹#›</a:t>
            </a:fld>
            <a:endParaRPr lang="en-GB"/>
          </a:p>
        </p:txBody>
      </p:sp>
    </p:spTree>
    <p:extLst>
      <p:ext uri="{BB962C8B-B14F-4D97-AF65-F5344CB8AC3E}">
        <p14:creationId xmlns:p14="http://schemas.microsoft.com/office/powerpoint/2010/main" val="4069339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0192-B3BE-E692-7DF3-B257E8478C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512551F-A1FA-2D30-7BF1-05A7E50885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ED7A2AA-F71D-C4E4-E7A0-1E9AE287EE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FE94F4-45A3-0C75-24BF-BE9DDED905AF}"/>
              </a:ext>
            </a:extLst>
          </p:cNvPr>
          <p:cNvSpPr>
            <a:spLocks noGrp="1"/>
          </p:cNvSpPr>
          <p:nvPr>
            <p:ph type="dt" sz="half" idx="10"/>
          </p:nvPr>
        </p:nvSpPr>
        <p:spPr/>
        <p:txBody>
          <a:bodyPr/>
          <a:lstStyle/>
          <a:p>
            <a:fld id="{3543CC28-0B2D-41ED-BA56-D7FE3FDBD615}" type="datetimeFigureOut">
              <a:rPr lang="en-GB" smtClean="0"/>
              <a:t>04/04/2024</a:t>
            </a:fld>
            <a:endParaRPr lang="en-GB"/>
          </a:p>
        </p:txBody>
      </p:sp>
      <p:sp>
        <p:nvSpPr>
          <p:cNvPr id="6" name="Footer Placeholder 5">
            <a:extLst>
              <a:ext uri="{FF2B5EF4-FFF2-40B4-BE49-F238E27FC236}">
                <a16:creationId xmlns:a16="http://schemas.microsoft.com/office/drawing/2014/main" id="{BB1E8C59-B558-AA3B-11AD-C289DD91767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0364A04-CA80-2E18-CE83-6F8EC7F7E6C2}"/>
              </a:ext>
            </a:extLst>
          </p:cNvPr>
          <p:cNvSpPr>
            <a:spLocks noGrp="1"/>
          </p:cNvSpPr>
          <p:nvPr>
            <p:ph type="sldNum" sz="quarter" idx="12"/>
          </p:nvPr>
        </p:nvSpPr>
        <p:spPr/>
        <p:txBody>
          <a:bodyPr/>
          <a:lstStyle/>
          <a:p>
            <a:fld id="{63153C20-6188-4831-88D8-21ECBB7CFFD9}" type="slidenum">
              <a:rPr lang="en-GB" smtClean="0"/>
              <a:t>‹#›</a:t>
            </a:fld>
            <a:endParaRPr lang="en-GB"/>
          </a:p>
        </p:txBody>
      </p:sp>
    </p:spTree>
    <p:extLst>
      <p:ext uri="{BB962C8B-B14F-4D97-AF65-F5344CB8AC3E}">
        <p14:creationId xmlns:p14="http://schemas.microsoft.com/office/powerpoint/2010/main" val="158391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EC9A-1BD8-9417-B5D4-33A1E4F9F1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EA115B8-2389-20DC-D03D-B12CA96F4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E309FA-A133-6710-DAF9-CDC762CF2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39D8533-B1E0-EE86-1908-BEDFF2038E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25311F-C27C-6AD8-BFCB-C7590D02A4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BBB1AEA-D940-4E53-59A5-2848BB28C70D}"/>
              </a:ext>
            </a:extLst>
          </p:cNvPr>
          <p:cNvSpPr>
            <a:spLocks noGrp="1"/>
          </p:cNvSpPr>
          <p:nvPr>
            <p:ph type="dt" sz="half" idx="10"/>
          </p:nvPr>
        </p:nvSpPr>
        <p:spPr/>
        <p:txBody>
          <a:bodyPr/>
          <a:lstStyle/>
          <a:p>
            <a:fld id="{3543CC28-0B2D-41ED-BA56-D7FE3FDBD615}" type="datetimeFigureOut">
              <a:rPr lang="en-GB" smtClean="0"/>
              <a:t>04/04/2024</a:t>
            </a:fld>
            <a:endParaRPr lang="en-GB"/>
          </a:p>
        </p:txBody>
      </p:sp>
      <p:sp>
        <p:nvSpPr>
          <p:cNvPr id="8" name="Footer Placeholder 7">
            <a:extLst>
              <a:ext uri="{FF2B5EF4-FFF2-40B4-BE49-F238E27FC236}">
                <a16:creationId xmlns:a16="http://schemas.microsoft.com/office/drawing/2014/main" id="{F81B846D-E7DA-FE4A-3C82-8F0E78066C2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6A69670-2E50-28ED-E810-81C9E696DC0B}"/>
              </a:ext>
            </a:extLst>
          </p:cNvPr>
          <p:cNvSpPr>
            <a:spLocks noGrp="1"/>
          </p:cNvSpPr>
          <p:nvPr>
            <p:ph type="sldNum" sz="quarter" idx="12"/>
          </p:nvPr>
        </p:nvSpPr>
        <p:spPr/>
        <p:txBody>
          <a:bodyPr/>
          <a:lstStyle/>
          <a:p>
            <a:fld id="{63153C20-6188-4831-88D8-21ECBB7CFFD9}" type="slidenum">
              <a:rPr lang="en-GB" smtClean="0"/>
              <a:t>‹#›</a:t>
            </a:fld>
            <a:endParaRPr lang="en-GB"/>
          </a:p>
        </p:txBody>
      </p:sp>
    </p:spTree>
    <p:extLst>
      <p:ext uri="{BB962C8B-B14F-4D97-AF65-F5344CB8AC3E}">
        <p14:creationId xmlns:p14="http://schemas.microsoft.com/office/powerpoint/2010/main" val="3520195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59D6-224A-465C-922C-EB9F41D6BC0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8406530-58A3-A3BF-4AC7-44A6840C94B2}"/>
              </a:ext>
            </a:extLst>
          </p:cNvPr>
          <p:cNvSpPr>
            <a:spLocks noGrp="1"/>
          </p:cNvSpPr>
          <p:nvPr>
            <p:ph type="dt" sz="half" idx="10"/>
          </p:nvPr>
        </p:nvSpPr>
        <p:spPr/>
        <p:txBody>
          <a:bodyPr/>
          <a:lstStyle/>
          <a:p>
            <a:fld id="{3543CC28-0B2D-41ED-BA56-D7FE3FDBD615}" type="datetimeFigureOut">
              <a:rPr lang="en-GB" smtClean="0"/>
              <a:t>04/04/2024</a:t>
            </a:fld>
            <a:endParaRPr lang="en-GB"/>
          </a:p>
        </p:txBody>
      </p:sp>
      <p:sp>
        <p:nvSpPr>
          <p:cNvPr id="4" name="Footer Placeholder 3">
            <a:extLst>
              <a:ext uri="{FF2B5EF4-FFF2-40B4-BE49-F238E27FC236}">
                <a16:creationId xmlns:a16="http://schemas.microsoft.com/office/drawing/2014/main" id="{F47AF921-D1EB-0E08-8EC1-77BBAD8FDB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DC97D97-0BDE-174A-2355-9DF5AAA046D3}"/>
              </a:ext>
            </a:extLst>
          </p:cNvPr>
          <p:cNvSpPr>
            <a:spLocks noGrp="1"/>
          </p:cNvSpPr>
          <p:nvPr>
            <p:ph type="sldNum" sz="quarter" idx="12"/>
          </p:nvPr>
        </p:nvSpPr>
        <p:spPr/>
        <p:txBody>
          <a:bodyPr/>
          <a:lstStyle/>
          <a:p>
            <a:fld id="{63153C20-6188-4831-88D8-21ECBB7CFFD9}" type="slidenum">
              <a:rPr lang="en-GB" smtClean="0"/>
              <a:t>‹#›</a:t>
            </a:fld>
            <a:endParaRPr lang="en-GB"/>
          </a:p>
        </p:txBody>
      </p:sp>
    </p:spTree>
    <p:extLst>
      <p:ext uri="{BB962C8B-B14F-4D97-AF65-F5344CB8AC3E}">
        <p14:creationId xmlns:p14="http://schemas.microsoft.com/office/powerpoint/2010/main" val="1060085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D6EDFD-6723-7C7B-994E-4B25882BB60C}"/>
              </a:ext>
            </a:extLst>
          </p:cNvPr>
          <p:cNvSpPr>
            <a:spLocks noGrp="1"/>
          </p:cNvSpPr>
          <p:nvPr>
            <p:ph type="dt" sz="half" idx="10"/>
          </p:nvPr>
        </p:nvSpPr>
        <p:spPr/>
        <p:txBody>
          <a:bodyPr/>
          <a:lstStyle/>
          <a:p>
            <a:fld id="{3543CC28-0B2D-41ED-BA56-D7FE3FDBD615}" type="datetimeFigureOut">
              <a:rPr lang="en-GB" smtClean="0"/>
              <a:t>04/04/2024</a:t>
            </a:fld>
            <a:endParaRPr lang="en-GB"/>
          </a:p>
        </p:txBody>
      </p:sp>
      <p:sp>
        <p:nvSpPr>
          <p:cNvPr id="3" name="Footer Placeholder 2">
            <a:extLst>
              <a:ext uri="{FF2B5EF4-FFF2-40B4-BE49-F238E27FC236}">
                <a16:creationId xmlns:a16="http://schemas.microsoft.com/office/drawing/2014/main" id="{56FBF886-2189-55F4-E47E-7A826529E1E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746A7C8-1185-B302-A29D-EB91462EF6AB}"/>
              </a:ext>
            </a:extLst>
          </p:cNvPr>
          <p:cNvSpPr>
            <a:spLocks noGrp="1"/>
          </p:cNvSpPr>
          <p:nvPr>
            <p:ph type="sldNum" sz="quarter" idx="12"/>
          </p:nvPr>
        </p:nvSpPr>
        <p:spPr/>
        <p:txBody>
          <a:bodyPr/>
          <a:lstStyle/>
          <a:p>
            <a:fld id="{63153C20-6188-4831-88D8-21ECBB7CFFD9}" type="slidenum">
              <a:rPr lang="en-GB" smtClean="0"/>
              <a:t>‹#›</a:t>
            </a:fld>
            <a:endParaRPr lang="en-GB"/>
          </a:p>
        </p:txBody>
      </p:sp>
    </p:spTree>
    <p:extLst>
      <p:ext uri="{BB962C8B-B14F-4D97-AF65-F5344CB8AC3E}">
        <p14:creationId xmlns:p14="http://schemas.microsoft.com/office/powerpoint/2010/main" val="2888826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5446-DCB4-EB40-2241-E7C667008A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1E37861-22B6-10A6-6F46-FE921D4F5F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7F3263A-EC58-11FA-39BA-FB0C4A5ED8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43939-4256-DBBF-EF29-C35EA7FE729E}"/>
              </a:ext>
            </a:extLst>
          </p:cNvPr>
          <p:cNvSpPr>
            <a:spLocks noGrp="1"/>
          </p:cNvSpPr>
          <p:nvPr>
            <p:ph type="dt" sz="half" idx="10"/>
          </p:nvPr>
        </p:nvSpPr>
        <p:spPr/>
        <p:txBody>
          <a:bodyPr/>
          <a:lstStyle/>
          <a:p>
            <a:fld id="{3543CC28-0B2D-41ED-BA56-D7FE3FDBD615}" type="datetimeFigureOut">
              <a:rPr lang="en-GB" smtClean="0"/>
              <a:t>04/04/2024</a:t>
            </a:fld>
            <a:endParaRPr lang="en-GB"/>
          </a:p>
        </p:txBody>
      </p:sp>
      <p:sp>
        <p:nvSpPr>
          <p:cNvPr id="6" name="Footer Placeholder 5">
            <a:extLst>
              <a:ext uri="{FF2B5EF4-FFF2-40B4-BE49-F238E27FC236}">
                <a16:creationId xmlns:a16="http://schemas.microsoft.com/office/drawing/2014/main" id="{AF112E4D-34D7-5E2A-AE4B-0C7E48D388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781C99-0D60-1256-A0FB-E20DD1A87D00}"/>
              </a:ext>
            </a:extLst>
          </p:cNvPr>
          <p:cNvSpPr>
            <a:spLocks noGrp="1"/>
          </p:cNvSpPr>
          <p:nvPr>
            <p:ph type="sldNum" sz="quarter" idx="12"/>
          </p:nvPr>
        </p:nvSpPr>
        <p:spPr/>
        <p:txBody>
          <a:bodyPr/>
          <a:lstStyle/>
          <a:p>
            <a:fld id="{63153C20-6188-4831-88D8-21ECBB7CFFD9}" type="slidenum">
              <a:rPr lang="en-GB" smtClean="0"/>
              <a:t>‹#›</a:t>
            </a:fld>
            <a:endParaRPr lang="en-GB"/>
          </a:p>
        </p:txBody>
      </p:sp>
    </p:spTree>
    <p:extLst>
      <p:ext uri="{BB962C8B-B14F-4D97-AF65-F5344CB8AC3E}">
        <p14:creationId xmlns:p14="http://schemas.microsoft.com/office/powerpoint/2010/main" val="1510819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9968-2E7E-C429-34B8-90A05BDC3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E64EA30-918D-9ECB-CBC2-6E4636E52C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E81EF4E-A5C9-3956-2CB7-B9CCCAB47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9A070-2514-A2BB-2314-78E67E7B3EBE}"/>
              </a:ext>
            </a:extLst>
          </p:cNvPr>
          <p:cNvSpPr>
            <a:spLocks noGrp="1"/>
          </p:cNvSpPr>
          <p:nvPr>
            <p:ph type="dt" sz="half" idx="10"/>
          </p:nvPr>
        </p:nvSpPr>
        <p:spPr/>
        <p:txBody>
          <a:bodyPr/>
          <a:lstStyle/>
          <a:p>
            <a:fld id="{3543CC28-0B2D-41ED-BA56-D7FE3FDBD615}" type="datetimeFigureOut">
              <a:rPr lang="en-GB" smtClean="0"/>
              <a:t>04/04/2024</a:t>
            </a:fld>
            <a:endParaRPr lang="en-GB"/>
          </a:p>
        </p:txBody>
      </p:sp>
      <p:sp>
        <p:nvSpPr>
          <p:cNvPr id="6" name="Footer Placeholder 5">
            <a:extLst>
              <a:ext uri="{FF2B5EF4-FFF2-40B4-BE49-F238E27FC236}">
                <a16:creationId xmlns:a16="http://schemas.microsoft.com/office/drawing/2014/main" id="{2400ACA7-E9DC-7794-BE8D-DC4778F06B5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9BC499-BBA9-4DC8-884D-5D3011348D2A}"/>
              </a:ext>
            </a:extLst>
          </p:cNvPr>
          <p:cNvSpPr>
            <a:spLocks noGrp="1"/>
          </p:cNvSpPr>
          <p:nvPr>
            <p:ph type="sldNum" sz="quarter" idx="12"/>
          </p:nvPr>
        </p:nvSpPr>
        <p:spPr/>
        <p:txBody>
          <a:bodyPr/>
          <a:lstStyle/>
          <a:p>
            <a:fld id="{63153C20-6188-4831-88D8-21ECBB7CFFD9}" type="slidenum">
              <a:rPr lang="en-GB" smtClean="0"/>
              <a:t>‹#›</a:t>
            </a:fld>
            <a:endParaRPr lang="en-GB"/>
          </a:p>
        </p:txBody>
      </p:sp>
    </p:spTree>
    <p:extLst>
      <p:ext uri="{BB962C8B-B14F-4D97-AF65-F5344CB8AC3E}">
        <p14:creationId xmlns:p14="http://schemas.microsoft.com/office/powerpoint/2010/main" val="4054220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F4E0EF-5D1F-8EA0-AFBD-B8B592DF7E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F1E2B2-0B36-D8FA-8E92-F1E0D2423D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791AC5-E076-B30A-2CD0-3ADCB129D6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43CC28-0B2D-41ED-BA56-D7FE3FDBD615}" type="datetimeFigureOut">
              <a:rPr lang="en-GB" smtClean="0"/>
              <a:t>04/04/2024</a:t>
            </a:fld>
            <a:endParaRPr lang="en-GB"/>
          </a:p>
        </p:txBody>
      </p:sp>
      <p:sp>
        <p:nvSpPr>
          <p:cNvPr id="5" name="Footer Placeholder 4">
            <a:extLst>
              <a:ext uri="{FF2B5EF4-FFF2-40B4-BE49-F238E27FC236}">
                <a16:creationId xmlns:a16="http://schemas.microsoft.com/office/drawing/2014/main" id="{21DC2EA5-B6E2-4491-3BF8-17A6DB861B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56D00AD5-7E4A-8D44-785A-F5D3A7B4DB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3153C20-6188-4831-88D8-21ECBB7CFFD9}" type="slidenum">
              <a:rPr lang="en-GB" smtClean="0"/>
              <a:t>‹#›</a:t>
            </a:fld>
            <a:endParaRPr lang="en-GB"/>
          </a:p>
        </p:txBody>
      </p:sp>
    </p:spTree>
    <p:extLst>
      <p:ext uri="{BB962C8B-B14F-4D97-AF65-F5344CB8AC3E}">
        <p14:creationId xmlns:p14="http://schemas.microsoft.com/office/powerpoint/2010/main" val="1926314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13" Type="http://schemas.microsoft.com/office/2007/relationships/diagramDrawing" Target="../diagrams/drawing6.xml"/><Relationship Id="rId3" Type="http://schemas.openxmlformats.org/officeDocument/2006/relationships/image" Target="../media/image18.png"/><Relationship Id="rId7" Type="http://schemas.openxmlformats.org/officeDocument/2006/relationships/diagramColors" Target="../diagrams/colors5.xml"/><Relationship Id="rId12" Type="http://schemas.openxmlformats.org/officeDocument/2006/relationships/diagramColors" Target="../diagrams/colors6.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diagramQuickStyle" Target="../diagrams/quickStyle6.xml"/><Relationship Id="rId5" Type="http://schemas.openxmlformats.org/officeDocument/2006/relationships/diagramLayout" Target="../diagrams/layout5.xml"/><Relationship Id="rId10" Type="http://schemas.openxmlformats.org/officeDocument/2006/relationships/diagramLayout" Target="../diagrams/layout6.xml"/><Relationship Id="rId4" Type="http://schemas.openxmlformats.org/officeDocument/2006/relationships/diagramData" Target="../diagrams/data5.xml"/><Relationship Id="rId9"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Triangle 4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BBE46C-564E-E2EF-9139-38040CD0D371}"/>
              </a:ext>
            </a:extLst>
          </p:cNvPr>
          <p:cNvSpPr>
            <a:spLocks noGrp="1"/>
          </p:cNvSpPr>
          <p:nvPr>
            <p:ph type="ctrTitle"/>
          </p:nvPr>
        </p:nvSpPr>
        <p:spPr>
          <a:xfrm>
            <a:off x="965200" y="1383528"/>
            <a:ext cx="5925989" cy="3167510"/>
          </a:xfrm>
        </p:spPr>
        <p:txBody>
          <a:bodyPr anchor="b">
            <a:normAutofit/>
          </a:bodyPr>
          <a:lstStyle/>
          <a:p>
            <a:pPr algn="r"/>
            <a:r>
              <a:rPr lang="en-GB" sz="5300"/>
              <a:t>TactiHelm: A Vibrotactile Helmet for Cycling Safety</a:t>
            </a:r>
          </a:p>
        </p:txBody>
      </p:sp>
      <p:sp>
        <p:nvSpPr>
          <p:cNvPr id="3" name="Subtitle 2">
            <a:extLst>
              <a:ext uri="{FF2B5EF4-FFF2-40B4-BE49-F238E27FC236}">
                <a16:creationId xmlns:a16="http://schemas.microsoft.com/office/drawing/2014/main" id="{569031B7-09A1-4A7A-8207-13AD6A6D075A}"/>
              </a:ext>
            </a:extLst>
          </p:cNvPr>
          <p:cNvSpPr>
            <a:spLocks noGrp="1"/>
          </p:cNvSpPr>
          <p:nvPr>
            <p:ph type="subTitle" idx="1"/>
          </p:nvPr>
        </p:nvSpPr>
        <p:spPr>
          <a:xfrm>
            <a:off x="965201" y="4582814"/>
            <a:ext cx="5925987" cy="1312657"/>
          </a:xfrm>
        </p:spPr>
        <p:txBody>
          <a:bodyPr anchor="t">
            <a:normAutofit/>
          </a:bodyPr>
          <a:lstStyle/>
          <a:p>
            <a:pPr algn="r"/>
            <a:r>
              <a:rPr lang="en-GB" sz="2200" dirty="0"/>
              <a:t>Lewis Trundle</a:t>
            </a:r>
          </a:p>
          <a:p>
            <a:pPr algn="r"/>
            <a:r>
              <a:rPr lang="en-GB" sz="1600" dirty="0"/>
              <a:t>Level 5 </a:t>
            </a:r>
            <a:r>
              <a:rPr lang="en-GB" sz="1600" dirty="0" err="1"/>
              <a:t>MSci</a:t>
            </a:r>
            <a:r>
              <a:rPr lang="en-GB" sz="1600" dirty="0"/>
              <a:t> Project</a:t>
            </a:r>
          </a:p>
          <a:p>
            <a:pPr algn="r"/>
            <a:r>
              <a:rPr lang="en-GB" sz="1600" dirty="0"/>
              <a:t>Supervised by Stephen Brewster</a:t>
            </a:r>
          </a:p>
        </p:txBody>
      </p:sp>
      <p:pic>
        <p:nvPicPr>
          <p:cNvPr id="37" name="Graphic 36" descr="Bike">
            <a:extLst>
              <a:ext uri="{FF2B5EF4-FFF2-40B4-BE49-F238E27FC236}">
                <a16:creationId xmlns:a16="http://schemas.microsoft.com/office/drawing/2014/main" id="{ACF6FD57-58AF-5408-51F0-E1ED3FBD25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99140" y="2209474"/>
            <a:ext cx="2489416" cy="2489416"/>
          </a:xfrm>
          <a:prstGeom prst="rect">
            <a:avLst/>
          </a:prstGeom>
        </p:spPr>
      </p:pic>
      <p:pic>
        <p:nvPicPr>
          <p:cNvPr id="9" name="Picture 8">
            <a:extLst>
              <a:ext uri="{FF2B5EF4-FFF2-40B4-BE49-F238E27FC236}">
                <a16:creationId xmlns:a16="http://schemas.microsoft.com/office/drawing/2014/main" id="{2117193E-4688-E000-77F0-5A8EB1E2516C}"/>
              </a:ext>
            </a:extLst>
          </p:cNvPr>
          <p:cNvPicPr>
            <a:picLocks noChangeAspect="1"/>
          </p:cNvPicPr>
          <p:nvPr/>
        </p:nvPicPr>
        <p:blipFill>
          <a:blip r:embed="rId4"/>
          <a:stretch>
            <a:fillRect/>
          </a:stretch>
        </p:blipFill>
        <p:spPr>
          <a:xfrm>
            <a:off x="641774" y="609523"/>
            <a:ext cx="2114194" cy="914477"/>
          </a:xfrm>
          <a:prstGeom prst="rect">
            <a:avLst/>
          </a:prstGeom>
        </p:spPr>
      </p:pic>
    </p:spTree>
    <p:extLst>
      <p:ext uri="{BB962C8B-B14F-4D97-AF65-F5344CB8AC3E}">
        <p14:creationId xmlns:p14="http://schemas.microsoft.com/office/powerpoint/2010/main" val="59075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7FB5A935-092F-97DD-48C9-7467D44B8C78}"/>
              </a:ext>
            </a:extLst>
          </p:cNvPr>
          <p:cNvGrpSpPr/>
          <p:nvPr/>
        </p:nvGrpSpPr>
        <p:grpSpPr>
          <a:xfrm>
            <a:off x="7797939" y="4625444"/>
            <a:ext cx="4379495" cy="461665"/>
            <a:chOff x="1197293" y="3014664"/>
            <a:chExt cx="2650508" cy="461665"/>
          </a:xfrm>
        </p:grpSpPr>
        <p:sp>
          <p:nvSpPr>
            <p:cNvPr id="33" name="Rectangle: Rounded Corners 32">
              <a:extLst>
                <a:ext uri="{FF2B5EF4-FFF2-40B4-BE49-F238E27FC236}">
                  <a16:creationId xmlns:a16="http://schemas.microsoft.com/office/drawing/2014/main" id="{D8F3384A-4C08-D965-7581-439377E1C450}"/>
                </a:ext>
              </a:extLst>
            </p:cNvPr>
            <p:cNvSpPr/>
            <p:nvPr/>
          </p:nvSpPr>
          <p:spPr>
            <a:xfrm>
              <a:off x="1197294" y="3014664"/>
              <a:ext cx="2650507" cy="461665"/>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69A35B32-4A3B-E800-C6EB-917B57C932D8}"/>
                </a:ext>
              </a:extLst>
            </p:cNvPr>
            <p:cNvSpPr txBox="1"/>
            <p:nvPr/>
          </p:nvSpPr>
          <p:spPr>
            <a:xfrm>
              <a:off x="1197293" y="3014664"/>
              <a:ext cx="2650507" cy="461665"/>
            </a:xfrm>
            <a:prstGeom prst="rect">
              <a:avLst/>
            </a:prstGeom>
            <a:noFill/>
          </p:spPr>
          <p:txBody>
            <a:bodyPr wrap="square" rtlCol="0">
              <a:spAutoFit/>
            </a:bodyPr>
            <a:lstStyle/>
            <a:p>
              <a:pPr algn="ctr"/>
              <a:r>
                <a:rPr lang="en-GB" sz="2400" i="1" dirty="0">
                  <a:solidFill>
                    <a:schemeClr val="bg1"/>
                  </a:solidFill>
                </a:rPr>
                <a:t>Example</a:t>
              </a:r>
              <a:r>
                <a:rPr lang="en-GB" sz="2400" dirty="0">
                  <a:solidFill>
                    <a:schemeClr val="bg1"/>
                  </a:solidFill>
                </a:rPr>
                <a:t>: Wall Varying (Near)</a:t>
              </a:r>
            </a:p>
          </p:txBody>
        </p:sp>
      </p:grpSp>
      <p:pic>
        <p:nvPicPr>
          <p:cNvPr id="31" name="Picture 30" descr="A diagram of a rhythm delay&#10;&#10;Description automatically generated">
            <a:extLst>
              <a:ext uri="{FF2B5EF4-FFF2-40B4-BE49-F238E27FC236}">
                <a16:creationId xmlns:a16="http://schemas.microsoft.com/office/drawing/2014/main" id="{2CDE56C3-CC1C-53C6-766B-415A2CB2F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7939" y="2298837"/>
            <a:ext cx="4379495" cy="2326607"/>
          </a:xfrm>
          <a:prstGeom prst="rect">
            <a:avLst/>
          </a:prstGeom>
          <a:ln>
            <a:solidFill>
              <a:schemeClr val="tx1"/>
            </a:solidFill>
          </a:ln>
        </p:spPr>
      </p:pic>
      <p:sp>
        <p:nvSpPr>
          <p:cNvPr id="4" name="Rectangle 3">
            <a:extLst>
              <a:ext uri="{FF2B5EF4-FFF2-40B4-BE49-F238E27FC236}">
                <a16:creationId xmlns:a16="http://schemas.microsoft.com/office/drawing/2014/main" id="{ACFEF816-6839-6992-2501-4C9DE3E10E47}"/>
              </a:ext>
            </a:extLst>
          </p:cNvPr>
          <p:cNvSpPr/>
          <p:nvPr/>
        </p:nvSpPr>
        <p:spPr>
          <a:xfrm>
            <a:off x="0" y="581397"/>
            <a:ext cx="12192000"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155F376-4DA3-F079-71CD-C332173ADD8A}"/>
              </a:ext>
            </a:extLst>
          </p:cNvPr>
          <p:cNvSpPr>
            <a:spLocks noGrp="1"/>
          </p:cNvSpPr>
          <p:nvPr>
            <p:ph type="title"/>
          </p:nvPr>
        </p:nvSpPr>
        <p:spPr/>
        <p:txBody>
          <a:bodyPr>
            <a:normAutofit/>
          </a:bodyPr>
          <a:lstStyle/>
          <a:p>
            <a:r>
              <a:rPr lang="en-GB" sz="3600" dirty="0">
                <a:solidFill>
                  <a:schemeClr val="bg1"/>
                </a:solidFill>
              </a:rPr>
              <a:t>Independent Variables: Encoding Schemes</a:t>
            </a:r>
          </a:p>
        </p:txBody>
      </p:sp>
      <p:sp>
        <p:nvSpPr>
          <p:cNvPr id="3" name="Content Placeholder 2">
            <a:extLst>
              <a:ext uri="{FF2B5EF4-FFF2-40B4-BE49-F238E27FC236}">
                <a16:creationId xmlns:a16="http://schemas.microsoft.com/office/drawing/2014/main" id="{4B6370B3-EC25-D878-51D5-AA1C8830BABA}"/>
              </a:ext>
            </a:extLst>
          </p:cNvPr>
          <p:cNvSpPr>
            <a:spLocks noGrp="1"/>
          </p:cNvSpPr>
          <p:nvPr>
            <p:ph idx="1"/>
          </p:nvPr>
        </p:nvSpPr>
        <p:spPr>
          <a:xfrm>
            <a:off x="2969368" y="1468759"/>
            <a:ext cx="6212849" cy="574630"/>
          </a:xfrm>
        </p:spPr>
        <p:txBody>
          <a:bodyPr>
            <a:noAutofit/>
          </a:bodyPr>
          <a:lstStyle/>
          <a:p>
            <a:pPr marL="0" indent="0" algn="ctr">
              <a:buNone/>
            </a:pPr>
            <a:r>
              <a:rPr lang="en-US" dirty="0"/>
              <a:t>Six encoding schemes were evaluated</a:t>
            </a:r>
          </a:p>
        </p:txBody>
      </p:sp>
      <p:pic>
        <p:nvPicPr>
          <p:cNvPr id="7" name="Picture 6">
            <a:extLst>
              <a:ext uri="{FF2B5EF4-FFF2-40B4-BE49-F238E27FC236}">
                <a16:creationId xmlns:a16="http://schemas.microsoft.com/office/drawing/2014/main" id="{F534E8B3-6379-522E-947D-7AC835B356A9}"/>
              </a:ext>
            </a:extLst>
          </p:cNvPr>
          <p:cNvPicPr>
            <a:picLocks noChangeAspect="1"/>
          </p:cNvPicPr>
          <p:nvPr/>
        </p:nvPicPr>
        <p:blipFill>
          <a:blip r:embed="rId3"/>
          <a:stretch>
            <a:fillRect/>
          </a:stretch>
        </p:blipFill>
        <p:spPr>
          <a:xfrm>
            <a:off x="214985" y="4982601"/>
            <a:ext cx="7480421" cy="1334818"/>
          </a:xfrm>
          <a:prstGeom prst="rect">
            <a:avLst/>
          </a:prstGeom>
        </p:spPr>
      </p:pic>
      <p:grpSp>
        <p:nvGrpSpPr>
          <p:cNvPr id="9" name="Group 8">
            <a:extLst>
              <a:ext uri="{FF2B5EF4-FFF2-40B4-BE49-F238E27FC236}">
                <a16:creationId xmlns:a16="http://schemas.microsoft.com/office/drawing/2014/main" id="{2FE2262F-34C3-C728-F842-F30C285F3B6D}"/>
              </a:ext>
            </a:extLst>
          </p:cNvPr>
          <p:cNvGrpSpPr/>
          <p:nvPr/>
        </p:nvGrpSpPr>
        <p:grpSpPr>
          <a:xfrm>
            <a:off x="572851" y="6499732"/>
            <a:ext cx="11046299" cy="277558"/>
            <a:chOff x="572851" y="6499732"/>
            <a:chExt cx="11046299" cy="277558"/>
          </a:xfrm>
        </p:grpSpPr>
        <p:sp>
          <p:nvSpPr>
            <p:cNvPr id="11" name="Rectangle: Rounded Corners 10">
              <a:extLst>
                <a:ext uri="{FF2B5EF4-FFF2-40B4-BE49-F238E27FC236}">
                  <a16:creationId xmlns:a16="http://schemas.microsoft.com/office/drawing/2014/main" id="{CF009348-6135-1BD7-7C63-7992270FDFD9}"/>
                </a:ext>
              </a:extLst>
            </p:cNvPr>
            <p:cNvSpPr/>
            <p:nvPr/>
          </p:nvSpPr>
          <p:spPr>
            <a:xfrm>
              <a:off x="572851" y="6499733"/>
              <a:ext cx="1750979" cy="277557"/>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AB28C540-27F8-956D-D4FE-FE62D662145A}"/>
                </a:ext>
              </a:extLst>
            </p:cNvPr>
            <p:cNvSpPr txBox="1"/>
            <p:nvPr/>
          </p:nvSpPr>
          <p:spPr>
            <a:xfrm>
              <a:off x="852481" y="6500012"/>
              <a:ext cx="1147621" cy="276999"/>
            </a:xfrm>
            <a:prstGeom prst="rect">
              <a:avLst/>
            </a:prstGeom>
            <a:noFill/>
          </p:spPr>
          <p:txBody>
            <a:bodyPr wrap="square" rtlCol="0">
              <a:spAutoFit/>
            </a:bodyPr>
            <a:lstStyle/>
            <a:p>
              <a:pPr algn="ctr"/>
              <a:r>
                <a:rPr lang="en-GB" sz="1200" dirty="0">
                  <a:solidFill>
                    <a:schemeClr val="bg1">
                      <a:alpha val="50000"/>
                    </a:schemeClr>
                  </a:solidFill>
                </a:rPr>
                <a:t>Introduction</a:t>
              </a:r>
              <a:endParaRPr lang="en-GB" sz="1400" dirty="0">
                <a:solidFill>
                  <a:schemeClr val="bg1">
                    <a:alpha val="50000"/>
                  </a:schemeClr>
                </a:solidFill>
              </a:endParaRPr>
            </a:p>
          </p:txBody>
        </p:sp>
        <p:sp>
          <p:nvSpPr>
            <p:cNvPr id="14" name="Rectangle: Rounded Corners 13">
              <a:extLst>
                <a:ext uri="{FF2B5EF4-FFF2-40B4-BE49-F238E27FC236}">
                  <a16:creationId xmlns:a16="http://schemas.microsoft.com/office/drawing/2014/main" id="{45C0DE2A-7F69-0D18-E254-335ACF25C45D}"/>
                </a:ext>
              </a:extLst>
            </p:cNvPr>
            <p:cNvSpPr/>
            <p:nvPr/>
          </p:nvSpPr>
          <p:spPr>
            <a:xfrm>
              <a:off x="289668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Rounded Corners 14">
              <a:extLst>
                <a:ext uri="{FF2B5EF4-FFF2-40B4-BE49-F238E27FC236}">
                  <a16:creationId xmlns:a16="http://schemas.microsoft.com/office/drawing/2014/main" id="{85B3DCD8-97CC-D3A1-EC02-68154390ACCC}"/>
                </a:ext>
              </a:extLst>
            </p:cNvPr>
            <p:cNvSpPr/>
            <p:nvPr/>
          </p:nvSpPr>
          <p:spPr>
            <a:xfrm>
              <a:off x="5220511" y="6499732"/>
              <a:ext cx="1750979" cy="277558"/>
            </a:xfrm>
            <a:prstGeom prst="round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Rounded Corners 15">
              <a:extLst>
                <a:ext uri="{FF2B5EF4-FFF2-40B4-BE49-F238E27FC236}">
                  <a16:creationId xmlns:a16="http://schemas.microsoft.com/office/drawing/2014/main" id="{3DDC46E8-A48D-4E34-AAEF-8F3FB469B978}"/>
                </a:ext>
              </a:extLst>
            </p:cNvPr>
            <p:cNvSpPr/>
            <p:nvPr/>
          </p:nvSpPr>
          <p:spPr>
            <a:xfrm>
              <a:off x="7544341" y="6500011"/>
              <a:ext cx="1750979" cy="277000"/>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Rounded Corners 16">
              <a:extLst>
                <a:ext uri="{FF2B5EF4-FFF2-40B4-BE49-F238E27FC236}">
                  <a16:creationId xmlns:a16="http://schemas.microsoft.com/office/drawing/2014/main" id="{10AA3F16-3584-CF7B-CA98-30467FAB41CD}"/>
                </a:ext>
              </a:extLst>
            </p:cNvPr>
            <p:cNvSpPr/>
            <p:nvPr/>
          </p:nvSpPr>
          <p:spPr>
            <a:xfrm>
              <a:off x="9868171" y="6500011"/>
              <a:ext cx="1750979" cy="277001"/>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D7F1E48D-7DA3-CF73-B439-B0E1F10C55B8}"/>
                </a:ext>
              </a:extLst>
            </p:cNvPr>
            <p:cNvSpPr txBox="1"/>
            <p:nvPr/>
          </p:nvSpPr>
          <p:spPr>
            <a:xfrm>
              <a:off x="2969368" y="6500012"/>
              <a:ext cx="1610252" cy="276999"/>
            </a:xfrm>
            <a:prstGeom prst="rect">
              <a:avLst/>
            </a:prstGeom>
            <a:noFill/>
          </p:spPr>
          <p:txBody>
            <a:bodyPr wrap="square" rtlCol="0">
              <a:spAutoFit/>
            </a:bodyPr>
            <a:lstStyle/>
            <a:p>
              <a:pPr algn="ctr"/>
              <a:r>
                <a:rPr lang="en-GB" sz="1200" dirty="0">
                  <a:solidFill>
                    <a:schemeClr val="bg1">
                      <a:alpha val="50000"/>
                    </a:schemeClr>
                  </a:solidFill>
                </a:rPr>
                <a:t>TactiHelm System</a:t>
              </a:r>
            </a:p>
          </p:txBody>
        </p:sp>
        <p:sp>
          <p:nvSpPr>
            <p:cNvPr id="19" name="TextBox 18">
              <a:extLst>
                <a:ext uri="{FF2B5EF4-FFF2-40B4-BE49-F238E27FC236}">
                  <a16:creationId xmlns:a16="http://schemas.microsoft.com/office/drawing/2014/main" id="{FB9D4FA4-FF1E-5591-3EC7-7F262C1762E3}"/>
                </a:ext>
              </a:extLst>
            </p:cNvPr>
            <p:cNvSpPr txBox="1"/>
            <p:nvPr/>
          </p:nvSpPr>
          <p:spPr>
            <a:xfrm>
              <a:off x="5631525" y="6500012"/>
              <a:ext cx="928951" cy="276999"/>
            </a:xfrm>
            <a:prstGeom prst="rect">
              <a:avLst/>
            </a:prstGeom>
            <a:noFill/>
          </p:spPr>
          <p:txBody>
            <a:bodyPr wrap="square" rtlCol="0">
              <a:spAutoFit/>
            </a:bodyPr>
            <a:lstStyle/>
            <a:p>
              <a:pPr algn="ctr"/>
              <a:r>
                <a:rPr lang="en-GB" sz="1200" dirty="0">
                  <a:solidFill>
                    <a:schemeClr val="bg1"/>
                  </a:solidFill>
                </a:rPr>
                <a:t>Lab</a:t>
              </a:r>
              <a:r>
                <a:rPr lang="en-GB" sz="1200" dirty="0">
                  <a:solidFill>
                    <a:schemeClr val="bg1">
                      <a:alpha val="50000"/>
                    </a:schemeClr>
                  </a:solidFill>
                </a:rPr>
                <a:t> </a:t>
              </a:r>
              <a:r>
                <a:rPr lang="en-GB" sz="1200" dirty="0">
                  <a:solidFill>
                    <a:schemeClr val="bg1"/>
                  </a:solidFill>
                </a:rPr>
                <a:t>Study</a:t>
              </a:r>
            </a:p>
          </p:txBody>
        </p:sp>
        <p:sp>
          <p:nvSpPr>
            <p:cNvPr id="20" name="TextBox 19">
              <a:extLst>
                <a:ext uri="{FF2B5EF4-FFF2-40B4-BE49-F238E27FC236}">
                  <a16:creationId xmlns:a16="http://schemas.microsoft.com/office/drawing/2014/main" id="{E616955D-C913-BA99-A9EF-02BD99CEADB4}"/>
                </a:ext>
              </a:extLst>
            </p:cNvPr>
            <p:cNvSpPr txBox="1"/>
            <p:nvPr/>
          </p:nvSpPr>
          <p:spPr>
            <a:xfrm>
              <a:off x="7578361" y="6500012"/>
              <a:ext cx="1610252" cy="276999"/>
            </a:xfrm>
            <a:prstGeom prst="rect">
              <a:avLst/>
            </a:prstGeom>
            <a:noFill/>
          </p:spPr>
          <p:txBody>
            <a:bodyPr wrap="square" rtlCol="0">
              <a:spAutoFit/>
            </a:bodyPr>
            <a:lstStyle/>
            <a:p>
              <a:pPr algn="ctr"/>
              <a:r>
                <a:rPr lang="en-GB" sz="1200" dirty="0">
                  <a:solidFill>
                    <a:schemeClr val="bg1">
                      <a:alpha val="50000"/>
                    </a:schemeClr>
                  </a:solidFill>
                </a:rPr>
                <a:t>User Study</a:t>
              </a:r>
            </a:p>
          </p:txBody>
        </p:sp>
        <p:sp>
          <p:nvSpPr>
            <p:cNvPr id="21" name="TextBox 20">
              <a:extLst>
                <a:ext uri="{FF2B5EF4-FFF2-40B4-BE49-F238E27FC236}">
                  <a16:creationId xmlns:a16="http://schemas.microsoft.com/office/drawing/2014/main" id="{0E60674F-FA06-E8BB-AAC8-83ED07110FFE}"/>
                </a:ext>
              </a:extLst>
            </p:cNvPr>
            <p:cNvSpPr txBox="1"/>
            <p:nvPr/>
          </p:nvSpPr>
          <p:spPr>
            <a:xfrm>
              <a:off x="9936211" y="6500012"/>
              <a:ext cx="1610252" cy="276999"/>
            </a:xfrm>
            <a:prstGeom prst="rect">
              <a:avLst/>
            </a:prstGeom>
            <a:noFill/>
          </p:spPr>
          <p:txBody>
            <a:bodyPr wrap="square" rtlCol="0">
              <a:spAutoFit/>
            </a:bodyPr>
            <a:lstStyle/>
            <a:p>
              <a:pPr algn="ctr"/>
              <a:r>
                <a:rPr lang="en-GB" sz="1200" dirty="0">
                  <a:solidFill>
                    <a:schemeClr val="bg1">
                      <a:alpha val="50000"/>
                    </a:schemeClr>
                  </a:solidFill>
                </a:rPr>
                <a:t>Conclusions</a:t>
              </a:r>
            </a:p>
          </p:txBody>
        </p:sp>
        <p:cxnSp>
          <p:nvCxnSpPr>
            <p:cNvPr id="22" name="Straight Arrow Connector 21">
              <a:extLst>
                <a:ext uri="{FF2B5EF4-FFF2-40B4-BE49-F238E27FC236}">
                  <a16:creationId xmlns:a16="http://schemas.microsoft.com/office/drawing/2014/main" id="{1E248721-A87B-871E-4E66-C09E01293E30}"/>
                </a:ext>
              </a:extLst>
            </p:cNvPr>
            <p:cNvCxnSpPr>
              <a:stCxn id="11" idx="3"/>
              <a:endCxn id="14" idx="1"/>
            </p:cNvCxnSpPr>
            <p:nvPr/>
          </p:nvCxnSpPr>
          <p:spPr>
            <a:xfrm flipV="1">
              <a:off x="2323830" y="6638511"/>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80F3126-353A-8429-57C1-47620C4D56DC}"/>
                </a:ext>
              </a:extLst>
            </p:cNvPr>
            <p:cNvCxnSpPr>
              <a:cxnSpLocks/>
            </p:cNvCxnSpPr>
            <p:nvPr/>
          </p:nvCxnSpPr>
          <p:spPr>
            <a:xfrm flipV="1">
              <a:off x="4647660"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10083422-5A3E-B0DB-1F5B-C357B075E260}"/>
                </a:ext>
              </a:extLst>
            </p:cNvPr>
            <p:cNvCxnSpPr>
              <a:cxnSpLocks/>
            </p:cNvCxnSpPr>
            <p:nvPr/>
          </p:nvCxnSpPr>
          <p:spPr>
            <a:xfrm flipV="1">
              <a:off x="6971490" y="6646239"/>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04B5406-8370-79C8-3245-6478C762C050}"/>
                </a:ext>
              </a:extLst>
            </p:cNvPr>
            <p:cNvCxnSpPr>
              <a:cxnSpLocks/>
            </p:cNvCxnSpPr>
            <p:nvPr/>
          </p:nvCxnSpPr>
          <p:spPr>
            <a:xfrm flipV="1">
              <a:off x="9295319"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aphicFrame>
        <p:nvGraphicFramePr>
          <p:cNvPr id="5" name="Diagram 4">
            <a:extLst>
              <a:ext uri="{FF2B5EF4-FFF2-40B4-BE49-F238E27FC236}">
                <a16:creationId xmlns:a16="http://schemas.microsoft.com/office/drawing/2014/main" id="{4997BAC8-D756-5C0E-D1F3-B84A5DFDDF63}"/>
              </a:ext>
            </a:extLst>
          </p:cNvPr>
          <p:cNvGraphicFramePr/>
          <p:nvPr>
            <p:extLst>
              <p:ext uri="{D42A27DB-BD31-4B8C-83A1-F6EECF244321}">
                <p14:modId xmlns:p14="http://schemas.microsoft.com/office/powerpoint/2010/main" val="2749639092"/>
              </p:ext>
            </p:extLst>
          </p:nvPr>
        </p:nvGraphicFramePr>
        <p:xfrm>
          <a:off x="308030" y="2313402"/>
          <a:ext cx="3647166" cy="23649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9" name="Diagram 28">
            <a:extLst>
              <a:ext uri="{FF2B5EF4-FFF2-40B4-BE49-F238E27FC236}">
                <a16:creationId xmlns:a16="http://schemas.microsoft.com/office/drawing/2014/main" id="{4E6B9E1B-2463-D388-CD46-FC4B27C6E57B}"/>
              </a:ext>
            </a:extLst>
          </p:cNvPr>
          <p:cNvGraphicFramePr/>
          <p:nvPr>
            <p:extLst>
              <p:ext uri="{D42A27DB-BD31-4B8C-83A1-F6EECF244321}">
                <p14:modId xmlns:p14="http://schemas.microsoft.com/office/powerpoint/2010/main" val="3718600853"/>
              </p:ext>
            </p:extLst>
          </p:nvPr>
        </p:nvGraphicFramePr>
        <p:xfrm>
          <a:off x="3931195" y="1934285"/>
          <a:ext cx="2610255" cy="302338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47182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1000"/>
                                        <p:tgtEl>
                                          <p:spTgt spid="31"/>
                                        </p:tgtEl>
                                      </p:cBhvr>
                                    </p:animEffect>
                                  </p:childTnLst>
                                </p:cTn>
                              </p:par>
                              <p:par>
                                <p:cTn id="21" presetID="10"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29"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9DB7D4-4F3E-ABD3-F358-58E902912A73}"/>
              </a:ext>
            </a:extLst>
          </p:cNvPr>
          <p:cNvSpPr/>
          <p:nvPr/>
        </p:nvSpPr>
        <p:spPr>
          <a:xfrm>
            <a:off x="0" y="581397"/>
            <a:ext cx="12192000"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155F376-4DA3-F079-71CD-C332173ADD8A}"/>
              </a:ext>
            </a:extLst>
          </p:cNvPr>
          <p:cNvSpPr>
            <a:spLocks noGrp="1"/>
          </p:cNvSpPr>
          <p:nvPr>
            <p:ph type="title"/>
          </p:nvPr>
        </p:nvSpPr>
        <p:spPr/>
        <p:txBody>
          <a:bodyPr>
            <a:normAutofit/>
          </a:bodyPr>
          <a:lstStyle/>
          <a:p>
            <a:r>
              <a:rPr lang="en-GB" sz="3600" dirty="0">
                <a:solidFill>
                  <a:schemeClr val="bg1"/>
                </a:solidFill>
              </a:rPr>
              <a:t>Experiment Design</a:t>
            </a:r>
          </a:p>
        </p:txBody>
      </p:sp>
      <p:sp>
        <p:nvSpPr>
          <p:cNvPr id="3" name="Content Placeholder 2">
            <a:extLst>
              <a:ext uri="{FF2B5EF4-FFF2-40B4-BE49-F238E27FC236}">
                <a16:creationId xmlns:a16="http://schemas.microsoft.com/office/drawing/2014/main" id="{4B6370B3-EC25-D878-51D5-AA1C8830BABA}"/>
              </a:ext>
            </a:extLst>
          </p:cNvPr>
          <p:cNvSpPr>
            <a:spLocks noGrp="1"/>
          </p:cNvSpPr>
          <p:nvPr>
            <p:ph idx="1"/>
          </p:nvPr>
        </p:nvSpPr>
        <p:spPr>
          <a:xfrm>
            <a:off x="838200" y="1829187"/>
            <a:ext cx="10515600" cy="4093556"/>
          </a:xfrm>
        </p:spPr>
        <p:txBody>
          <a:bodyPr>
            <a:noAutofit/>
          </a:bodyPr>
          <a:lstStyle/>
          <a:p>
            <a:r>
              <a:rPr lang="en-GB" sz="2200" dirty="0"/>
              <a:t>Participants evaluated every scheme (within-subjects), in lab-based environment. </a:t>
            </a:r>
          </a:p>
          <a:p>
            <a:r>
              <a:rPr lang="en-GB" sz="2200" dirty="0"/>
              <a:t>For each scheme, participants received a randomised series of 24 vibrations (8 far, 8 near, 8 imminent) delivered every 5 seconds, followed by post-evaluation questions.</a:t>
            </a:r>
          </a:p>
          <a:p>
            <a:r>
              <a:rPr lang="en-GB" sz="2200" dirty="0"/>
              <a:t>Dependent measures:</a:t>
            </a:r>
          </a:p>
          <a:p>
            <a:pPr lvl="1"/>
            <a:r>
              <a:rPr lang="en-GB" sz="2200" b="1" dirty="0"/>
              <a:t>Cue Perception</a:t>
            </a:r>
            <a:r>
              <a:rPr lang="en-GB" sz="2200" dirty="0"/>
              <a:t>: For each vibration, participants recorded the distance cue they believed was conveyed.</a:t>
            </a:r>
          </a:p>
          <a:p>
            <a:pPr lvl="2"/>
            <a:r>
              <a:rPr lang="en-GB" sz="1800" dirty="0"/>
              <a:t>Stat tests: Two-way repeated-measures ANOVA, followed by pairwise t-tests.</a:t>
            </a:r>
          </a:p>
          <a:p>
            <a:pPr lvl="1"/>
            <a:r>
              <a:rPr lang="en-GB" sz="2200" b="1" dirty="0"/>
              <a:t>Usability</a:t>
            </a:r>
            <a:r>
              <a:rPr lang="en-GB" sz="2200" dirty="0"/>
              <a:t>: For each scheme, usability was measured using 5-point Likert questions, regarding its: usefulness, distinguishability, interpretability, intuitiveness, and length.</a:t>
            </a:r>
          </a:p>
          <a:p>
            <a:pPr lvl="2"/>
            <a:r>
              <a:rPr lang="en-GB" sz="1800" dirty="0"/>
              <a:t>Stat test: Friedmans’ ANOVA, followed by pairwise Wilcoxon.</a:t>
            </a:r>
          </a:p>
        </p:txBody>
      </p:sp>
      <p:grpSp>
        <p:nvGrpSpPr>
          <p:cNvPr id="5" name="Group 4">
            <a:extLst>
              <a:ext uri="{FF2B5EF4-FFF2-40B4-BE49-F238E27FC236}">
                <a16:creationId xmlns:a16="http://schemas.microsoft.com/office/drawing/2014/main" id="{42BA1B58-2413-1E81-7745-49F1CA897A49}"/>
              </a:ext>
            </a:extLst>
          </p:cNvPr>
          <p:cNvGrpSpPr/>
          <p:nvPr/>
        </p:nvGrpSpPr>
        <p:grpSpPr>
          <a:xfrm>
            <a:off x="572851" y="6499732"/>
            <a:ext cx="11046299" cy="277558"/>
            <a:chOff x="572851" y="6499732"/>
            <a:chExt cx="11046299" cy="277558"/>
          </a:xfrm>
        </p:grpSpPr>
        <p:sp>
          <p:nvSpPr>
            <p:cNvPr id="6" name="Rectangle: Rounded Corners 5">
              <a:extLst>
                <a:ext uri="{FF2B5EF4-FFF2-40B4-BE49-F238E27FC236}">
                  <a16:creationId xmlns:a16="http://schemas.microsoft.com/office/drawing/2014/main" id="{F1B78021-C298-0EC5-A507-650AED6FEC47}"/>
                </a:ext>
              </a:extLst>
            </p:cNvPr>
            <p:cNvSpPr/>
            <p:nvPr/>
          </p:nvSpPr>
          <p:spPr>
            <a:xfrm>
              <a:off x="572851" y="6499733"/>
              <a:ext cx="1750979" cy="277557"/>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a:extLst>
                <a:ext uri="{FF2B5EF4-FFF2-40B4-BE49-F238E27FC236}">
                  <a16:creationId xmlns:a16="http://schemas.microsoft.com/office/drawing/2014/main" id="{2B7B4E60-1A11-BF9F-9DDD-C34715F50F4B}"/>
                </a:ext>
              </a:extLst>
            </p:cNvPr>
            <p:cNvSpPr txBox="1"/>
            <p:nvPr/>
          </p:nvSpPr>
          <p:spPr>
            <a:xfrm>
              <a:off x="852481" y="6500012"/>
              <a:ext cx="1147621" cy="276999"/>
            </a:xfrm>
            <a:prstGeom prst="rect">
              <a:avLst/>
            </a:prstGeom>
            <a:noFill/>
          </p:spPr>
          <p:txBody>
            <a:bodyPr wrap="square" rtlCol="0">
              <a:spAutoFit/>
            </a:bodyPr>
            <a:lstStyle/>
            <a:p>
              <a:pPr algn="ctr"/>
              <a:r>
                <a:rPr lang="en-GB" sz="1200" dirty="0">
                  <a:solidFill>
                    <a:schemeClr val="bg1">
                      <a:alpha val="50000"/>
                    </a:schemeClr>
                  </a:solidFill>
                </a:rPr>
                <a:t>Introduction</a:t>
              </a:r>
              <a:endParaRPr lang="en-GB" sz="1400" dirty="0">
                <a:solidFill>
                  <a:schemeClr val="bg1">
                    <a:alpha val="50000"/>
                  </a:schemeClr>
                </a:solidFill>
              </a:endParaRPr>
            </a:p>
          </p:txBody>
        </p:sp>
        <p:sp>
          <p:nvSpPr>
            <p:cNvPr id="8" name="Rectangle: Rounded Corners 7">
              <a:extLst>
                <a:ext uri="{FF2B5EF4-FFF2-40B4-BE49-F238E27FC236}">
                  <a16:creationId xmlns:a16="http://schemas.microsoft.com/office/drawing/2014/main" id="{0739F368-5C62-C22D-B8E1-AC3472A1606D}"/>
                </a:ext>
              </a:extLst>
            </p:cNvPr>
            <p:cNvSpPr/>
            <p:nvPr/>
          </p:nvSpPr>
          <p:spPr>
            <a:xfrm>
              <a:off x="289668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6DB5052B-B3FF-E4C8-1F1A-B85C00B7F6FD}"/>
                </a:ext>
              </a:extLst>
            </p:cNvPr>
            <p:cNvSpPr/>
            <p:nvPr/>
          </p:nvSpPr>
          <p:spPr>
            <a:xfrm>
              <a:off x="5220511" y="6499732"/>
              <a:ext cx="1750979" cy="277558"/>
            </a:xfrm>
            <a:prstGeom prst="round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Rounded Corners 9">
              <a:extLst>
                <a:ext uri="{FF2B5EF4-FFF2-40B4-BE49-F238E27FC236}">
                  <a16:creationId xmlns:a16="http://schemas.microsoft.com/office/drawing/2014/main" id="{291FDB1F-C8ED-7F84-AACD-918B41C9A519}"/>
                </a:ext>
              </a:extLst>
            </p:cNvPr>
            <p:cNvSpPr/>
            <p:nvPr/>
          </p:nvSpPr>
          <p:spPr>
            <a:xfrm>
              <a:off x="7544341" y="6500011"/>
              <a:ext cx="1750979" cy="277000"/>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8ED3A100-379A-1218-3A99-947A047F9400}"/>
                </a:ext>
              </a:extLst>
            </p:cNvPr>
            <p:cNvSpPr/>
            <p:nvPr/>
          </p:nvSpPr>
          <p:spPr>
            <a:xfrm>
              <a:off x="9868171" y="6500011"/>
              <a:ext cx="1750979" cy="277001"/>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8E741F9-374A-CFD4-04FD-3F12CB81A091}"/>
                </a:ext>
              </a:extLst>
            </p:cNvPr>
            <p:cNvSpPr txBox="1"/>
            <p:nvPr/>
          </p:nvSpPr>
          <p:spPr>
            <a:xfrm>
              <a:off x="2969368" y="6500012"/>
              <a:ext cx="1610252" cy="276999"/>
            </a:xfrm>
            <a:prstGeom prst="rect">
              <a:avLst/>
            </a:prstGeom>
            <a:noFill/>
          </p:spPr>
          <p:txBody>
            <a:bodyPr wrap="square" rtlCol="0">
              <a:spAutoFit/>
            </a:bodyPr>
            <a:lstStyle/>
            <a:p>
              <a:pPr algn="ctr"/>
              <a:r>
                <a:rPr lang="en-GB" sz="1200" dirty="0">
                  <a:solidFill>
                    <a:schemeClr val="bg1">
                      <a:alpha val="50000"/>
                    </a:schemeClr>
                  </a:solidFill>
                </a:rPr>
                <a:t>TactiHelm System</a:t>
              </a:r>
            </a:p>
          </p:txBody>
        </p:sp>
        <p:sp>
          <p:nvSpPr>
            <p:cNvPr id="13" name="TextBox 12">
              <a:extLst>
                <a:ext uri="{FF2B5EF4-FFF2-40B4-BE49-F238E27FC236}">
                  <a16:creationId xmlns:a16="http://schemas.microsoft.com/office/drawing/2014/main" id="{D618EE14-6A9A-2C56-9861-5ACF98F026FC}"/>
                </a:ext>
              </a:extLst>
            </p:cNvPr>
            <p:cNvSpPr txBox="1"/>
            <p:nvPr/>
          </p:nvSpPr>
          <p:spPr>
            <a:xfrm>
              <a:off x="5631525" y="6500012"/>
              <a:ext cx="928951" cy="276999"/>
            </a:xfrm>
            <a:prstGeom prst="rect">
              <a:avLst/>
            </a:prstGeom>
            <a:noFill/>
          </p:spPr>
          <p:txBody>
            <a:bodyPr wrap="square" rtlCol="0">
              <a:spAutoFit/>
            </a:bodyPr>
            <a:lstStyle/>
            <a:p>
              <a:pPr algn="ctr"/>
              <a:r>
                <a:rPr lang="en-GB" sz="1200" dirty="0">
                  <a:solidFill>
                    <a:schemeClr val="bg1"/>
                  </a:solidFill>
                </a:rPr>
                <a:t>Lab</a:t>
              </a:r>
              <a:r>
                <a:rPr lang="en-GB" sz="1200" dirty="0">
                  <a:solidFill>
                    <a:schemeClr val="bg1">
                      <a:alpha val="50000"/>
                    </a:schemeClr>
                  </a:solidFill>
                </a:rPr>
                <a:t> </a:t>
              </a:r>
              <a:r>
                <a:rPr lang="en-GB" sz="1200" dirty="0">
                  <a:solidFill>
                    <a:schemeClr val="bg1"/>
                  </a:solidFill>
                </a:rPr>
                <a:t>Study</a:t>
              </a:r>
            </a:p>
          </p:txBody>
        </p:sp>
        <p:sp>
          <p:nvSpPr>
            <p:cNvPr id="14" name="TextBox 13">
              <a:extLst>
                <a:ext uri="{FF2B5EF4-FFF2-40B4-BE49-F238E27FC236}">
                  <a16:creationId xmlns:a16="http://schemas.microsoft.com/office/drawing/2014/main" id="{0A5F9458-3207-36FE-6B46-3F5CA17F3411}"/>
                </a:ext>
              </a:extLst>
            </p:cNvPr>
            <p:cNvSpPr txBox="1"/>
            <p:nvPr/>
          </p:nvSpPr>
          <p:spPr>
            <a:xfrm>
              <a:off x="7578361" y="6500012"/>
              <a:ext cx="1610252" cy="276999"/>
            </a:xfrm>
            <a:prstGeom prst="rect">
              <a:avLst/>
            </a:prstGeom>
            <a:noFill/>
          </p:spPr>
          <p:txBody>
            <a:bodyPr wrap="square" rtlCol="0">
              <a:spAutoFit/>
            </a:bodyPr>
            <a:lstStyle/>
            <a:p>
              <a:pPr algn="ctr"/>
              <a:r>
                <a:rPr lang="en-GB" sz="1200" dirty="0">
                  <a:solidFill>
                    <a:schemeClr val="bg1">
                      <a:alpha val="50000"/>
                    </a:schemeClr>
                  </a:solidFill>
                </a:rPr>
                <a:t>User Study</a:t>
              </a:r>
            </a:p>
          </p:txBody>
        </p:sp>
        <p:sp>
          <p:nvSpPr>
            <p:cNvPr id="15" name="TextBox 14">
              <a:extLst>
                <a:ext uri="{FF2B5EF4-FFF2-40B4-BE49-F238E27FC236}">
                  <a16:creationId xmlns:a16="http://schemas.microsoft.com/office/drawing/2014/main" id="{FAD82481-6D1E-E97F-9F6B-AE5A45366951}"/>
                </a:ext>
              </a:extLst>
            </p:cNvPr>
            <p:cNvSpPr txBox="1"/>
            <p:nvPr/>
          </p:nvSpPr>
          <p:spPr>
            <a:xfrm>
              <a:off x="9936211" y="6500012"/>
              <a:ext cx="1610252" cy="276999"/>
            </a:xfrm>
            <a:prstGeom prst="rect">
              <a:avLst/>
            </a:prstGeom>
            <a:noFill/>
          </p:spPr>
          <p:txBody>
            <a:bodyPr wrap="square" rtlCol="0">
              <a:spAutoFit/>
            </a:bodyPr>
            <a:lstStyle/>
            <a:p>
              <a:pPr algn="ctr"/>
              <a:r>
                <a:rPr lang="en-GB" sz="1200" dirty="0">
                  <a:solidFill>
                    <a:schemeClr val="bg1">
                      <a:alpha val="50000"/>
                    </a:schemeClr>
                  </a:solidFill>
                </a:rPr>
                <a:t>Conclusions</a:t>
              </a:r>
            </a:p>
          </p:txBody>
        </p:sp>
        <p:cxnSp>
          <p:nvCxnSpPr>
            <p:cNvPr id="16" name="Straight Arrow Connector 15">
              <a:extLst>
                <a:ext uri="{FF2B5EF4-FFF2-40B4-BE49-F238E27FC236}">
                  <a16:creationId xmlns:a16="http://schemas.microsoft.com/office/drawing/2014/main" id="{9600938C-B1AD-F449-817F-BA60324619A6}"/>
                </a:ext>
              </a:extLst>
            </p:cNvPr>
            <p:cNvCxnSpPr>
              <a:stCxn id="6" idx="3"/>
              <a:endCxn id="8" idx="1"/>
            </p:cNvCxnSpPr>
            <p:nvPr/>
          </p:nvCxnSpPr>
          <p:spPr>
            <a:xfrm flipV="1">
              <a:off x="2323830" y="6638511"/>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1BC48E2B-6607-07A3-EA88-BC403DFBDFF6}"/>
                </a:ext>
              </a:extLst>
            </p:cNvPr>
            <p:cNvCxnSpPr>
              <a:cxnSpLocks/>
            </p:cNvCxnSpPr>
            <p:nvPr/>
          </p:nvCxnSpPr>
          <p:spPr>
            <a:xfrm flipV="1">
              <a:off x="4647660"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27A004E2-66BC-1FDF-B37B-B4FE5FF2F205}"/>
                </a:ext>
              </a:extLst>
            </p:cNvPr>
            <p:cNvCxnSpPr>
              <a:cxnSpLocks/>
            </p:cNvCxnSpPr>
            <p:nvPr/>
          </p:nvCxnSpPr>
          <p:spPr>
            <a:xfrm flipV="1">
              <a:off x="6971490" y="6646239"/>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352D6C8-3029-E353-1F1B-98C7998BB85F}"/>
                </a:ext>
              </a:extLst>
            </p:cNvPr>
            <p:cNvCxnSpPr>
              <a:cxnSpLocks/>
            </p:cNvCxnSpPr>
            <p:nvPr/>
          </p:nvCxnSpPr>
          <p:spPr>
            <a:xfrm flipV="1">
              <a:off x="9295319"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07660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01EE1D-1551-FAF6-B282-8CE93A0A7F01}"/>
              </a:ext>
            </a:extLst>
          </p:cNvPr>
          <p:cNvSpPr/>
          <p:nvPr/>
        </p:nvSpPr>
        <p:spPr>
          <a:xfrm>
            <a:off x="0" y="581397"/>
            <a:ext cx="12192000"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88A4E1E-6485-FCC9-7BF5-AC3565D49A0A}"/>
              </a:ext>
            </a:extLst>
          </p:cNvPr>
          <p:cNvSpPr>
            <a:spLocks noGrp="1"/>
          </p:cNvSpPr>
          <p:nvPr>
            <p:ph type="title"/>
          </p:nvPr>
        </p:nvSpPr>
        <p:spPr/>
        <p:txBody>
          <a:bodyPr/>
          <a:lstStyle/>
          <a:p>
            <a:r>
              <a:rPr lang="en-GB" dirty="0">
                <a:solidFill>
                  <a:schemeClr val="bg1"/>
                </a:solidFill>
              </a:rPr>
              <a:t>Results: Usability &amp; Cue Perception</a:t>
            </a:r>
          </a:p>
        </p:txBody>
      </p:sp>
      <p:grpSp>
        <p:nvGrpSpPr>
          <p:cNvPr id="9" name="Group 8">
            <a:extLst>
              <a:ext uri="{FF2B5EF4-FFF2-40B4-BE49-F238E27FC236}">
                <a16:creationId xmlns:a16="http://schemas.microsoft.com/office/drawing/2014/main" id="{4039A0CA-FBD4-4DF0-B2CC-DFBF8654C91F}"/>
              </a:ext>
            </a:extLst>
          </p:cNvPr>
          <p:cNvGrpSpPr/>
          <p:nvPr/>
        </p:nvGrpSpPr>
        <p:grpSpPr>
          <a:xfrm>
            <a:off x="572851" y="6499732"/>
            <a:ext cx="11046299" cy="277558"/>
            <a:chOff x="572851" y="6499732"/>
            <a:chExt cx="11046299" cy="277558"/>
          </a:xfrm>
        </p:grpSpPr>
        <p:sp>
          <p:nvSpPr>
            <p:cNvPr id="10" name="Rectangle: Rounded Corners 9">
              <a:extLst>
                <a:ext uri="{FF2B5EF4-FFF2-40B4-BE49-F238E27FC236}">
                  <a16:creationId xmlns:a16="http://schemas.microsoft.com/office/drawing/2014/main" id="{CC0B17BD-7631-E7EF-DCB1-5EE85121AE93}"/>
                </a:ext>
              </a:extLst>
            </p:cNvPr>
            <p:cNvSpPr/>
            <p:nvPr/>
          </p:nvSpPr>
          <p:spPr>
            <a:xfrm>
              <a:off x="572851" y="6499733"/>
              <a:ext cx="1750979" cy="277557"/>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EAC89F23-3CB3-1826-9DBE-15E9B2DC1927}"/>
                </a:ext>
              </a:extLst>
            </p:cNvPr>
            <p:cNvSpPr txBox="1"/>
            <p:nvPr/>
          </p:nvSpPr>
          <p:spPr>
            <a:xfrm>
              <a:off x="852481" y="6500012"/>
              <a:ext cx="1147621" cy="276999"/>
            </a:xfrm>
            <a:prstGeom prst="rect">
              <a:avLst/>
            </a:prstGeom>
            <a:noFill/>
          </p:spPr>
          <p:txBody>
            <a:bodyPr wrap="square" rtlCol="0">
              <a:spAutoFit/>
            </a:bodyPr>
            <a:lstStyle/>
            <a:p>
              <a:pPr algn="ctr"/>
              <a:r>
                <a:rPr lang="en-GB" sz="1200" dirty="0">
                  <a:solidFill>
                    <a:schemeClr val="bg1">
                      <a:alpha val="50000"/>
                    </a:schemeClr>
                  </a:solidFill>
                </a:rPr>
                <a:t>Introduction</a:t>
              </a:r>
              <a:endParaRPr lang="en-GB" sz="1400" dirty="0">
                <a:solidFill>
                  <a:schemeClr val="bg1">
                    <a:alpha val="50000"/>
                  </a:schemeClr>
                </a:solidFill>
              </a:endParaRPr>
            </a:p>
          </p:txBody>
        </p:sp>
        <p:sp>
          <p:nvSpPr>
            <p:cNvPr id="14" name="Rectangle: Rounded Corners 13">
              <a:extLst>
                <a:ext uri="{FF2B5EF4-FFF2-40B4-BE49-F238E27FC236}">
                  <a16:creationId xmlns:a16="http://schemas.microsoft.com/office/drawing/2014/main" id="{C12F3262-6173-BAE5-98D0-7D36EBC017F6}"/>
                </a:ext>
              </a:extLst>
            </p:cNvPr>
            <p:cNvSpPr/>
            <p:nvPr/>
          </p:nvSpPr>
          <p:spPr>
            <a:xfrm>
              <a:off x="289668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Rounded Corners 15">
              <a:extLst>
                <a:ext uri="{FF2B5EF4-FFF2-40B4-BE49-F238E27FC236}">
                  <a16:creationId xmlns:a16="http://schemas.microsoft.com/office/drawing/2014/main" id="{D368307E-D27E-881D-755C-AC7E8FBBEFD1}"/>
                </a:ext>
              </a:extLst>
            </p:cNvPr>
            <p:cNvSpPr/>
            <p:nvPr/>
          </p:nvSpPr>
          <p:spPr>
            <a:xfrm>
              <a:off x="5220511" y="6499732"/>
              <a:ext cx="1750979" cy="277558"/>
            </a:xfrm>
            <a:prstGeom prst="round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Rounded Corners 16">
              <a:extLst>
                <a:ext uri="{FF2B5EF4-FFF2-40B4-BE49-F238E27FC236}">
                  <a16:creationId xmlns:a16="http://schemas.microsoft.com/office/drawing/2014/main" id="{3BE1A705-3070-1EE4-7823-CF82D152C70C}"/>
                </a:ext>
              </a:extLst>
            </p:cNvPr>
            <p:cNvSpPr/>
            <p:nvPr/>
          </p:nvSpPr>
          <p:spPr>
            <a:xfrm>
              <a:off x="7544341" y="6500011"/>
              <a:ext cx="1750979" cy="277000"/>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Rounded Corners 17">
              <a:extLst>
                <a:ext uri="{FF2B5EF4-FFF2-40B4-BE49-F238E27FC236}">
                  <a16:creationId xmlns:a16="http://schemas.microsoft.com/office/drawing/2014/main" id="{9B0BB391-7E3A-4AE3-5CD2-C3B9A8CF9441}"/>
                </a:ext>
              </a:extLst>
            </p:cNvPr>
            <p:cNvSpPr/>
            <p:nvPr/>
          </p:nvSpPr>
          <p:spPr>
            <a:xfrm>
              <a:off x="9868171" y="6500011"/>
              <a:ext cx="1750979" cy="277001"/>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TextBox 18">
              <a:extLst>
                <a:ext uri="{FF2B5EF4-FFF2-40B4-BE49-F238E27FC236}">
                  <a16:creationId xmlns:a16="http://schemas.microsoft.com/office/drawing/2014/main" id="{C85587C3-E83A-7F15-0B5F-CC238C68EDCE}"/>
                </a:ext>
              </a:extLst>
            </p:cNvPr>
            <p:cNvSpPr txBox="1"/>
            <p:nvPr/>
          </p:nvSpPr>
          <p:spPr>
            <a:xfrm>
              <a:off x="2969368" y="6500012"/>
              <a:ext cx="1610252" cy="276999"/>
            </a:xfrm>
            <a:prstGeom prst="rect">
              <a:avLst/>
            </a:prstGeom>
            <a:noFill/>
          </p:spPr>
          <p:txBody>
            <a:bodyPr wrap="square" rtlCol="0">
              <a:spAutoFit/>
            </a:bodyPr>
            <a:lstStyle/>
            <a:p>
              <a:pPr algn="ctr"/>
              <a:r>
                <a:rPr lang="en-GB" sz="1200" dirty="0">
                  <a:solidFill>
                    <a:schemeClr val="bg1">
                      <a:alpha val="50000"/>
                    </a:schemeClr>
                  </a:solidFill>
                </a:rPr>
                <a:t>TactiHelm System</a:t>
              </a:r>
            </a:p>
          </p:txBody>
        </p:sp>
        <p:sp>
          <p:nvSpPr>
            <p:cNvPr id="20" name="TextBox 19">
              <a:extLst>
                <a:ext uri="{FF2B5EF4-FFF2-40B4-BE49-F238E27FC236}">
                  <a16:creationId xmlns:a16="http://schemas.microsoft.com/office/drawing/2014/main" id="{C6BC4D7A-37FA-77E2-BE77-5F973066F47D}"/>
                </a:ext>
              </a:extLst>
            </p:cNvPr>
            <p:cNvSpPr txBox="1"/>
            <p:nvPr/>
          </p:nvSpPr>
          <p:spPr>
            <a:xfrm>
              <a:off x="5631525" y="6500012"/>
              <a:ext cx="928951" cy="276999"/>
            </a:xfrm>
            <a:prstGeom prst="rect">
              <a:avLst/>
            </a:prstGeom>
            <a:noFill/>
          </p:spPr>
          <p:txBody>
            <a:bodyPr wrap="square" rtlCol="0">
              <a:spAutoFit/>
            </a:bodyPr>
            <a:lstStyle/>
            <a:p>
              <a:pPr algn="ctr"/>
              <a:r>
                <a:rPr lang="en-GB" sz="1200" dirty="0">
                  <a:solidFill>
                    <a:schemeClr val="bg1"/>
                  </a:solidFill>
                </a:rPr>
                <a:t>Lab</a:t>
              </a:r>
              <a:r>
                <a:rPr lang="en-GB" sz="1200" dirty="0">
                  <a:solidFill>
                    <a:schemeClr val="bg1">
                      <a:alpha val="50000"/>
                    </a:schemeClr>
                  </a:solidFill>
                </a:rPr>
                <a:t> </a:t>
              </a:r>
              <a:r>
                <a:rPr lang="en-GB" sz="1200" dirty="0">
                  <a:solidFill>
                    <a:schemeClr val="bg1"/>
                  </a:solidFill>
                </a:rPr>
                <a:t>Study</a:t>
              </a:r>
            </a:p>
          </p:txBody>
        </p:sp>
        <p:sp>
          <p:nvSpPr>
            <p:cNvPr id="21" name="TextBox 20">
              <a:extLst>
                <a:ext uri="{FF2B5EF4-FFF2-40B4-BE49-F238E27FC236}">
                  <a16:creationId xmlns:a16="http://schemas.microsoft.com/office/drawing/2014/main" id="{A525215A-1FD6-6761-BCE7-89CC4E802CE6}"/>
                </a:ext>
              </a:extLst>
            </p:cNvPr>
            <p:cNvSpPr txBox="1"/>
            <p:nvPr/>
          </p:nvSpPr>
          <p:spPr>
            <a:xfrm>
              <a:off x="7578361" y="6500012"/>
              <a:ext cx="1610252" cy="276999"/>
            </a:xfrm>
            <a:prstGeom prst="rect">
              <a:avLst/>
            </a:prstGeom>
            <a:noFill/>
          </p:spPr>
          <p:txBody>
            <a:bodyPr wrap="square" rtlCol="0">
              <a:spAutoFit/>
            </a:bodyPr>
            <a:lstStyle/>
            <a:p>
              <a:pPr algn="ctr"/>
              <a:r>
                <a:rPr lang="en-GB" sz="1200" dirty="0">
                  <a:solidFill>
                    <a:schemeClr val="bg1">
                      <a:alpha val="50000"/>
                    </a:schemeClr>
                  </a:solidFill>
                </a:rPr>
                <a:t>User Study</a:t>
              </a:r>
            </a:p>
          </p:txBody>
        </p:sp>
        <p:sp>
          <p:nvSpPr>
            <p:cNvPr id="22" name="TextBox 21">
              <a:extLst>
                <a:ext uri="{FF2B5EF4-FFF2-40B4-BE49-F238E27FC236}">
                  <a16:creationId xmlns:a16="http://schemas.microsoft.com/office/drawing/2014/main" id="{D823B049-01F0-179D-6330-8C76464CB1A5}"/>
                </a:ext>
              </a:extLst>
            </p:cNvPr>
            <p:cNvSpPr txBox="1"/>
            <p:nvPr/>
          </p:nvSpPr>
          <p:spPr>
            <a:xfrm>
              <a:off x="9936211" y="6500012"/>
              <a:ext cx="1610252" cy="276999"/>
            </a:xfrm>
            <a:prstGeom prst="rect">
              <a:avLst/>
            </a:prstGeom>
            <a:noFill/>
          </p:spPr>
          <p:txBody>
            <a:bodyPr wrap="square" rtlCol="0">
              <a:spAutoFit/>
            </a:bodyPr>
            <a:lstStyle/>
            <a:p>
              <a:pPr algn="ctr"/>
              <a:r>
                <a:rPr lang="en-GB" sz="1200" dirty="0">
                  <a:solidFill>
                    <a:schemeClr val="bg1">
                      <a:alpha val="50000"/>
                    </a:schemeClr>
                  </a:solidFill>
                </a:rPr>
                <a:t>Conclusions</a:t>
              </a:r>
            </a:p>
          </p:txBody>
        </p:sp>
        <p:cxnSp>
          <p:nvCxnSpPr>
            <p:cNvPr id="23" name="Straight Arrow Connector 22">
              <a:extLst>
                <a:ext uri="{FF2B5EF4-FFF2-40B4-BE49-F238E27FC236}">
                  <a16:creationId xmlns:a16="http://schemas.microsoft.com/office/drawing/2014/main" id="{A1C545C0-1C28-EBFC-4AD1-761E4A5B9016}"/>
                </a:ext>
              </a:extLst>
            </p:cNvPr>
            <p:cNvCxnSpPr>
              <a:stCxn id="10" idx="3"/>
              <a:endCxn id="14" idx="1"/>
            </p:cNvCxnSpPr>
            <p:nvPr/>
          </p:nvCxnSpPr>
          <p:spPr>
            <a:xfrm flipV="1">
              <a:off x="2323830" y="6638511"/>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281667E-EFC6-A673-078B-707A0857F307}"/>
                </a:ext>
              </a:extLst>
            </p:cNvPr>
            <p:cNvCxnSpPr>
              <a:cxnSpLocks/>
            </p:cNvCxnSpPr>
            <p:nvPr/>
          </p:nvCxnSpPr>
          <p:spPr>
            <a:xfrm flipV="1">
              <a:off x="4647660"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742F3A42-68DC-4934-212B-816292FBB5E3}"/>
                </a:ext>
              </a:extLst>
            </p:cNvPr>
            <p:cNvCxnSpPr>
              <a:cxnSpLocks/>
            </p:cNvCxnSpPr>
            <p:nvPr/>
          </p:nvCxnSpPr>
          <p:spPr>
            <a:xfrm flipV="1">
              <a:off x="6971490" y="6646239"/>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D5C02EB4-AAA4-190F-8C4B-F06E50F1961A}"/>
                </a:ext>
              </a:extLst>
            </p:cNvPr>
            <p:cNvCxnSpPr>
              <a:cxnSpLocks/>
            </p:cNvCxnSpPr>
            <p:nvPr/>
          </p:nvCxnSpPr>
          <p:spPr>
            <a:xfrm flipV="1">
              <a:off x="9295319"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31" name="Content Placeholder 2">
            <a:extLst>
              <a:ext uri="{FF2B5EF4-FFF2-40B4-BE49-F238E27FC236}">
                <a16:creationId xmlns:a16="http://schemas.microsoft.com/office/drawing/2014/main" id="{B7716FA2-ABCC-F98F-20C9-AABE863D96B6}"/>
              </a:ext>
            </a:extLst>
          </p:cNvPr>
          <p:cNvSpPr txBox="1">
            <a:spLocks/>
          </p:cNvSpPr>
          <p:nvPr/>
        </p:nvSpPr>
        <p:spPr>
          <a:xfrm>
            <a:off x="182880" y="1655968"/>
            <a:ext cx="6092833" cy="4368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200" i="1" dirty="0"/>
              <a:t>Constant vs Varying: </a:t>
            </a:r>
            <a:r>
              <a:rPr lang="en-GB" sz="2200" dirty="0"/>
              <a:t>All Varying outperformed Constant counterparts for usability and perception.</a:t>
            </a:r>
          </a:p>
          <a:p>
            <a:r>
              <a:rPr lang="en-GB" sz="2200" i="1" dirty="0"/>
              <a:t>Within Constant</a:t>
            </a:r>
            <a:r>
              <a:rPr lang="en-GB" sz="2200" dirty="0"/>
              <a:t>: For usability and perception, Wall was the worst, and Wave was the best.</a:t>
            </a:r>
          </a:p>
          <a:p>
            <a:r>
              <a:rPr lang="en-GB" sz="2200" i="1" dirty="0"/>
              <a:t>Within Varying: </a:t>
            </a:r>
            <a:r>
              <a:rPr lang="en-GB" sz="2200" dirty="0"/>
              <a:t>All varying schemes performed similarly well, with no significant differences.</a:t>
            </a:r>
          </a:p>
          <a:p>
            <a:r>
              <a:rPr lang="en-GB" sz="2200" i="1" dirty="0"/>
              <a:t>Perception across cues</a:t>
            </a:r>
            <a:r>
              <a:rPr lang="en-GB" sz="2200" dirty="0"/>
              <a:t>:</a:t>
            </a:r>
          </a:p>
          <a:p>
            <a:pPr lvl="1"/>
            <a:r>
              <a:rPr lang="en-GB" sz="2000" dirty="0"/>
              <a:t>Far: similar across all schemes.</a:t>
            </a:r>
          </a:p>
          <a:p>
            <a:pPr lvl="1"/>
            <a:r>
              <a:rPr lang="en-GB" sz="2000" i="1" dirty="0"/>
              <a:t>Near &amp; Imminent</a:t>
            </a:r>
            <a:r>
              <a:rPr lang="en-GB" sz="2000" dirty="0"/>
              <a:t>: Varying schemes performed significantly better than Constant schemes.</a:t>
            </a:r>
          </a:p>
          <a:p>
            <a:endParaRPr lang="en-GB" sz="2000" dirty="0"/>
          </a:p>
        </p:txBody>
      </p:sp>
      <p:pic>
        <p:nvPicPr>
          <p:cNvPr id="6" name="Picture 5">
            <a:extLst>
              <a:ext uri="{FF2B5EF4-FFF2-40B4-BE49-F238E27FC236}">
                <a16:creationId xmlns:a16="http://schemas.microsoft.com/office/drawing/2014/main" id="{820D30D5-6D60-C2ED-D43E-2C03AE6DFDF7}"/>
              </a:ext>
            </a:extLst>
          </p:cNvPr>
          <p:cNvPicPr>
            <a:picLocks noChangeAspect="1"/>
          </p:cNvPicPr>
          <p:nvPr/>
        </p:nvPicPr>
        <p:blipFill>
          <a:blip r:embed="rId2"/>
          <a:stretch>
            <a:fillRect/>
          </a:stretch>
        </p:blipFill>
        <p:spPr>
          <a:xfrm>
            <a:off x="6275713" y="1526140"/>
            <a:ext cx="5825800" cy="4835091"/>
          </a:xfrm>
          <a:prstGeom prst="rect">
            <a:avLst/>
          </a:prstGeom>
        </p:spPr>
      </p:pic>
      <p:pic>
        <p:nvPicPr>
          <p:cNvPr id="32" name="Picture 31">
            <a:extLst>
              <a:ext uri="{FF2B5EF4-FFF2-40B4-BE49-F238E27FC236}">
                <a16:creationId xmlns:a16="http://schemas.microsoft.com/office/drawing/2014/main" id="{3D428FA1-4884-E5E4-C3AF-547AF5413567}"/>
              </a:ext>
            </a:extLst>
          </p:cNvPr>
          <p:cNvPicPr>
            <a:picLocks noChangeAspect="1"/>
          </p:cNvPicPr>
          <p:nvPr/>
        </p:nvPicPr>
        <p:blipFill>
          <a:blip r:embed="rId3"/>
          <a:stretch>
            <a:fillRect/>
          </a:stretch>
        </p:blipFill>
        <p:spPr>
          <a:xfrm>
            <a:off x="1453073" y="2165540"/>
            <a:ext cx="3194587" cy="3245294"/>
          </a:xfrm>
          <a:prstGeom prst="rect">
            <a:avLst/>
          </a:prstGeom>
        </p:spPr>
      </p:pic>
    </p:spTree>
    <p:extLst>
      <p:ext uri="{BB962C8B-B14F-4D97-AF65-F5344CB8AC3E}">
        <p14:creationId xmlns:p14="http://schemas.microsoft.com/office/powerpoint/2010/main" val="84715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750"/>
                                        <p:tgtEl>
                                          <p:spTgt spid="31"/>
                                        </p:tgtEl>
                                      </p:cBhvr>
                                    </p:animEffect>
                                    <p:set>
                                      <p:cBhvr>
                                        <p:cTn id="7" dur="1" fill="hold">
                                          <p:stCondLst>
                                            <p:cond delay="749"/>
                                          </p:stCondLst>
                                        </p:cTn>
                                        <p:tgtEl>
                                          <p:spTgt spid="31"/>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68BC53-4872-A6B9-A8B0-EB1B8D068111}"/>
              </a:ext>
            </a:extLst>
          </p:cNvPr>
          <p:cNvSpPr/>
          <p:nvPr/>
        </p:nvSpPr>
        <p:spPr>
          <a:xfrm>
            <a:off x="0" y="581397"/>
            <a:ext cx="12192000"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FF9D039-5F97-C76C-B88E-382622B9F57A}"/>
              </a:ext>
            </a:extLst>
          </p:cNvPr>
          <p:cNvSpPr>
            <a:spLocks noGrp="1"/>
          </p:cNvSpPr>
          <p:nvPr>
            <p:ph type="title"/>
          </p:nvPr>
        </p:nvSpPr>
        <p:spPr/>
        <p:txBody>
          <a:bodyPr/>
          <a:lstStyle/>
          <a:p>
            <a:r>
              <a:rPr lang="en-GB" dirty="0">
                <a:solidFill>
                  <a:schemeClr val="bg1"/>
                </a:solidFill>
              </a:rPr>
              <a:t>Lab Study: Conclusions</a:t>
            </a:r>
          </a:p>
        </p:txBody>
      </p:sp>
      <p:sp>
        <p:nvSpPr>
          <p:cNvPr id="3" name="Content Placeholder 2">
            <a:extLst>
              <a:ext uri="{FF2B5EF4-FFF2-40B4-BE49-F238E27FC236}">
                <a16:creationId xmlns:a16="http://schemas.microsoft.com/office/drawing/2014/main" id="{6AD08BEB-4762-762C-1C6E-B774683A16D4}"/>
              </a:ext>
            </a:extLst>
          </p:cNvPr>
          <p:cNvSpPr>
            <a:spLocks noGrp="1"/>
          </p:cNvSpPr>
          <p:nvPr>
            <p:ph idx="1"/>
          </p:nvPr>
        </p:nvSpPr>
        <p:spPr/>
        <p:txBody>
          <a:bodyPr>
            <a:normAutofit/>
          </a:bodyPr>
          <a:lstStyle/>
          <a:p>
            <a:r>
              <a:rPr lang="en-GB" dirty="0"/>
              <a:t>RQ1 </a:t>
            </a:r>
            <a:r>
              <a:rPr lang="en-US" dirty="0"/>
              <a:t>(suitability of the head as a vibrotactile display):</a:t>
            </a:r>
          </a:p>
          <a:p>
            <a:pPr lvl="1"/>
            <a:r>
              <a:rPr lang="en-US" dirty="0"/>
              <a:t>Linear configuration of tactors along midline of head worked well.</a:t>
            </a:r>
          </a:p>
          <a:p>
            <a:pPr lvl="1"/>
            <a:r>
              <a:rPr lang="en-US" dirty="0"/>
              <a:t>Participants wanted a larger gap between the front and middle tactors.</a:t>
            </a:r>
          </a:p>
          <a:p>
            <a:r>
              <a:rPr lang="en-US" dirty="0"/>
              <a:t>RQ2&amp;3 (most effective encoding scheme):</a:t>
            </a:r>
          </a:p>
          <a:p>
            <a:pPr lvl="1"/>
            <a:r>
              <a:rPr lang="en-US" dirty="0"/>
              <a:t>For both usability and cue perception, all Varying conditions were better than Constant conditions.</a:t>
            </a:r>
          </a:p>
          <a:p>
            <a:pPr lvl="2"/>
            <a:r>
              <a:rPr lang="en-US" dirty="0"/>
              <a:t>Likely due to being able to easily count the number of vibrations, from which it is cognitively easier to infer a distance, compared to using an on-body location.</a:t>
            </a:r>
          </a:p>
          <a:p>
            <a:pPr lvl="1"/>
            <a:r>
              <a:rPr lang="en-GB" dirty="0"/>
              <a:t>The dominant effect of duration makes the location irrelevant, however, there are still notable differences across location schemes.</a:t>
            </a:r>
          </a:p>
        </p:txBody>
      </p:sp>
      <p:grpSp>
        <p:nvGrpSpPr>
          <p:cNvPr id="5" name="Group 4">
            <a:extLst>
              <a:ext uri="{FF2B5EF4-FFF2-40B4-BE49-F238E27FC236}">
                <a16:creationId xmlns:a16="http://schemas.microsoft.com/office/drawing/2014/main" id="{545B8516-3520-D11B-926C-0424DD3FA2ED}"/>
              </a:ext>
            </a:extLst>
          </p:cNvPr>
          <p:cNvGrpSpPr/>
          <p:nvPr/>
        </p:nvGrpSpPr>
        <p:grpSpPr>
          <a:xfrm>
            <a:off x="572851" y="6499732"/>
            <a:ext cx="11046299" cy="277558"/>
            <a:chOff x="572851" y="6499732"/>
            <a:chExt cx="11046299" cy="277558"/>
          </a:xfrm>
        </p:grpSpPr>
        <p:sp>
          <p:nvSpPr>
            <p:cNvPr id="6" name="Rectangle: Rounded Corners 5">
              <a:extLst>
                <a:ext uri="{FF2B5EF4-FFF2-40B4-BE49-F238E27FC236}">
                  <a16:creationId xmlns:a16="http://schemas.microsoft.com/office/drawing/2014/main" id="{45C22C7A-2D8E-FF1C-7956-AA600C53F2B6}"/>
                </a:ext>
              </a:extLst>
            </p:cNvPr>
            <p:cNvSpPr/>
            <p:nvPr/>
          </p:nvSpPr>
          <p:spPr>
            <a:xfrm>
              <a:off x="572851" y="6499733"/>
              <a:ext cx="1750979" cy="277557"/>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a:extLst>
                <a:ext uri="{FF2B5EF4-FFF2-40B4-BE49-F238E27FC236}">
                  <a16:creationId xmlns:a16="http://schemas.microsoft.com/office/drawing/2014/main" id="{43581E13-96A8-6440-E47B-9B0DCDF158EC}"/>
                </a:ext>
              </a:extLst>
            </p:cNvPr>
            <p:cNvSpPr txBox="1"/>
            <p:nvPr/>
          </p:nvSpPr>
          <p:spPr>
            <a:xfrm>
              <a:off x="852481" y="6500012"/>
              <a:ext cx="1147621" cy="276999"/>
            </a:xfrm>
            <a:prstGeom prst="rect">
              <a:avLst/>
            </a:prstGeom>
            <a:noFill/>
          </p:spPr>
          <p:txBody>
            <a:bodyPr wrap="square" rtlCol="0">
              <a:spAutoFit/>
            </a:bodyPr>
            <a:lstStyle/>
            <a:p>
              <a:pPr algn="ctr"/>
              <a:r>
                <a:rPr lang="en-GB" sz="1200" dirty="0">
                  <a:solidFill>
                    <a:schemeClr val="bg1">
                      <a:alpha val="50000"/>
                    </a:schemeClr>
                  </a:solidFill>
                </a:rPr>
                <a:t>Introduction</a:t>
              </a:r>
              <a:endParaRPr lang="en-GB" sz="1400" dirty="0">
                <a:solidFill>
                  <a:schemeClr val="bg1">
                    <a:alpha val="50000"/>
                  </a:schemeClr>
                </a:solidFill>
              </a:endParaRPr>
            </a:p>
          </p:txBody>
        </p:sp>
        <p:sp>
          <p:nvSpPr>
            <p:cNvPr id="8" name="Rectangle: Rounded Corners 7">
              <a:extLst>
                <a:ext uri="{FF2B5EF4-FFF2-40B4-BE49-F238E27FC236}">
                  <a16:creationId xmlns:a16="http://schemas.microsoft.com/office/drawing/2014/main" id="{22D8CBE0-6050-AC03-373F-F47D66CD8A9B}"/>
                </a:ext>
              </a:extLst>
            </p:cNvPr>
            <p:cNvSpPr/>
            <p:nvPr/>
          </p:nvSpPr>
          <p:spPr>
            <a:xfrm>
              <a:off x="289668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53C05C-DDF8-6FE6-F8BC-01BF7C138DD9}"/>
                </a:ext>
              </a:extLst>
            </p:cNvPr>
            <p:cNvSpPr/>
            <p:nvPr/>
          </p:nvSpPr>
          <p:spPr>
            <a:xfrm>
              <a:off x="5220511" y="6499732"/>
              <a:ext cx="1750979" cy="277558"/>
            </a:xfrm>
            <a:prstGeom prst="round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Rounded Corners 9">
              <a:extLst>
                <a:ext uri="{FF2B5EF4-FFF2-40B4-BE49-F238E27FC236}">
                  <a16:creationId xmlns:a16="http://schemas.microsoft.com/office/drawing/2014/main" id="{306A5BC2-3223-D341-C47B-180CFECCE71F}"/>
                </a:ext>
              </a:extLst>
            </p:cNvPr>
            <p:cNvSpPr/>
            <p:nvPr/>
          </p:nvSpPr>
          <p:spPr>
            <a:xfrm>
              <a:off x="7544341" y="6500011"/>
              <a:ext cx="1750979" cy="277000"/>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22BEB8F1-ED4B-B310-DB76-03C368B81C44}"/>
                </a:ext>
              </a:extLst>
            </p:cNvPr>
            <p:cNvSpPr/>
            <p:nvPr/>
          </p:nvSpPr>
          <p:spPr>
            <a:xfrm>
              <a:off x="9868171" y="6500011"/>
              <a:ext cx="1750979" cy="277001"/>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32E331A3-F17E-D1C9-C029-5DC47261A2AF}"/>
                </a:ext>
              </a:extLst>
            </p:cNvPr>
            <p:cNvSpPr txBox="1"/>
            <p:nvPr/>
          </p:nvSpPr>
          <p:spPr>
            <a:xfrm>
              <a:off x="2969368" y="6500012"/>
              <a:ext cx="1610252" cy="276999"/>
            </a:xfrm>
            <a:prstGeom prst="rect">
              <a:avLst/>
            </a:prstGeom>
            <a:noFill/>
          </p:spPr>
          <p:txBody>
            <a:bodyPr wrap="square" rtlCol="0">
              <a:spAutoFit/>
            </a:bodyPr>
            <a:lstStyle/>
            <a:p>
              <a:pPr algn="ctr"/>
              <a:r>
                <a:rPr lang="en-GB" sz="1200" dirty="0">
                  <a:solidFill>
                    <a:schemeClr val="bg1">
                      <a:alpha val="50000"/>
                    </a:schemeClr>
                  </a:solidFill>
                </a:rPr>
                <a:t>TactiHelm System</a:t>
              </a:r>
            </a:p>
          </p:txBody>
        </p:sp>
        <p:sp>
          <p:nvSpPr>
            <p:cNvPr id="13" name="TextBox 12">
              <a:extLst>
                <a:ext uri="{FF2B5EF4-FFF2-40B4-BE49-F238E27FC236}">
                  <a16:creationId xmlns:a16="http://schemas.microsoft.com/office/drawing/2014/main" id="{86994684-CA6D-DAF0-2936-C4DFBC91E819}"/>
                </a:ext>
              </a:extLst>
            </p:cNvPr>
            <p:cNvSpPr txBox="1"/>
            <p:nvPr/>
          </p:nvSpPr>
          <p:spPr>
            <a:xfrm>
              <a:off x="5631525" y="6500012"/>
              <a:ext cx="928951" cy="276999"/>
            </a:xfrm>
            <a:prstGeom prst="rect">
              <a:avLst/>
            </a:prstGeom>
            <a:noFill/>
          </p:spPr>
          <p:txBody>
            <a:bodyPr wrap="square" rtlCol="0">
              <a:spAutoFit/>
            </a:bodyPr>
            <a:lstStyle/>
            <a:p>
              <a:pPr algn="ctr"/>
              <a:r>
                <a:rPr lang="en-GB" sz="1200" dirty="0">
                  <a:solidFill>
                    <a:schemeClr val="bg1"/>
                  </a:solidFill>
                </a:rPr>
                <a:t>Lab</a:t>
              </a:r>
              <a:r>
                <a:rPr lang="en-GB" sz="1200" dirty="0">
                  <a:solidFill>
                    <a:schemeClr val="bg1">
                      <a:alpha val="50000"/>
                    </a:schemeClr>
                  </a:solidFill>
                </a:rPr>
                <a:t> </a:t>
              </a:r>
              <a:r>
                <a:rPr lang="en-GB" sz="1200" dirty="0">
                  <a:solidFill>
                    <a:schemeClr val="bg1"/>
                  </a:solidFill>
                </a:rPr>
                <a:t>Study</a:t>
              </a:r>
            </a:p>
          </p:txBody>
        </p:sp>
        <p:sp>
          <p:nvSpPr>
            <p:cNvPr id="14" name="TextBox 13">
              <a:extLst>
                <a:ext uri="{FF2B5EF4-FFF2-40B4-BE49-F238E27FC236}">
                  <a16:creationId xmlns:a16="http://schemas.microsoft.com/office/drawing/2014/main" id="{A660CDE8-B6DA-0325-7F34-5D076B3421B8}"/>
                </a:ext>
              </a:extLst>
            </p:cNvPr>
            <p:cNvSpPr txBox="1"/>
            <p:nvPr/>
          </p:nvSpPr>
          <p:spPr>
            <a:xfrm>
              <a:off x="7578361" y="6500012"/>
              <a:ext cx="1610252" cy="276999"/>
            </a:xfrm>
            <a:prstGeom prst="rect">
              <a:avLst/>
            </a:prstGeom>
            <a:noFill/>
          </p:spPr>
          <p:txBody>
            <a:bodyPr wrap="square" rtlCol="0">
              <a:spAutoFit/>
            </a:bodyPr>
            <a:lstStyle/>
            <a:p>
              <a:pPr algn="ctr"/>
              <a:r>
                <a:rPr lang="en-GB" sz="1200" dirty="0">
                  <a:solidFill>
                    <a:schemeClr val="bg1">
                      <a:alpha val="50000"/>
                    </a:schemeClr>
                  </a:solidFill>
                </a:rPr>
                <a:t>User Study</a:t>
              </a:r>
            </a:p>
          </p:txBody>
        </p:sp>
        <p:sp>
          <p:nvSpPr>
            <p:cNvPr id="15" name="TextBox 14">
              <a:extLst>
                <a:ext uri="{FF2B5EF4-FFF2-40B4-BE49-F238E27FC236}">
                  <a16:creationId xmlns:a16="http://schemas.microsoft.com/office/drawing/2014/main" id="{5B93E18A-11BE-50D9-3FD0-DC6C879A2770}"/>
                </a:ext>
              </a:extLst>
            </p:cNvPr>
            <p:cNvSpPr txBox="1"/>
            <p:nvPr/>
          </p:nvSpPr>
          <p:spPr>
            <a:xfrm>
              <a:off x="9936211" y="6500012"/>
              <a:ext cx="1610252" cy="276999"/>
            </a:xfrm>
            <a:prstGeom prst="rect">
              <a:avLst/>
            </a:prstGeom>
            <a:noFill/>
          </p:spPr>
          <p:txBody>
            <a:bodyPr wrap="square" rtlCol="0">
              <a:spAutoFit/>
            </a:bodyPr>
            <a:lstStyle/>
            <a:p>
              <a:pPr algn="ctr"/>
              <a:r>
                <a:rPr lang="en-GB" sz="1200" dirty="0">
                  <a:solidFill>
                    <a:schemeClr val="bg1">
                      <a:alpha val="50000"/>
                    </a:schemeClr>
                  </a:solidFill>
                </a:rPr>
                <a:t>Conclusions</a:t>
              </a:r>
            </a:p>
          </p:txBody>
        </p:sp>
        <p:cxnSp>
          <p:nvCxnSpPr>
            <p:cNvPr id="16" name="Straight Arrow Connector 15">
              <a:extLst>
                <a:ext uri="{FF2B5EF4-FFF2-40B4-BE49-F238E27FC236}">
                  <a16:creationId xmlns:a16="http://schemas.microsoft.com/office/drawing/2014/main" id="{2D1C334E-30DE-0434-62E8-49E2DCE8D989}"/>
                </a:ext>
              </a:extLst>
            </p:cNvPr>
            <p:cNvCxnSpPr>
              <a:stCxn id="6" idx="3"/>
              <a:endCxn id="8" idx="1"/>
            </p:cNvCxnSpPr>
            <p:nvPr/>
          </p:nvCxnSpPr>
          <p:spPr>
            <a:xfrm flipV="1">
              <a:off x="2323830" y="6638511"/>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0C22D382-6A9C-790C-B75A-3867B18AAB25}"/>
                </a:ext>
              </a:extLst>
            </p:cNvPr>
            <p:cNvCxnSpPr>
              <a:cxnSpLocks/>
            </p:cNvCxnSpPr>
            <p:nvPr/>
          </p:nvCxnSpPr>
          <p:spPr>
            <a:xfrm flipV="1">
              <a:off x="4647660"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D633B4D5-B90F-7C6C-C4EB-9199B2BDF6E6}"/>
                </a:ext>
              </a:extLst>
            </p:cNvPr>
            <p:cNvCxnSpPr>
              <a:cxnSpLocks/>
            </p:cNvCxnSpPr>
            <p:nvPr/>
          </p:nvCxnSpPr>
          <p:spPr>
            <a:xfrm flipV="1">
              <a:off x="6971490" y="6646239"/>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D20037E-4C1E-A8CA-4D31-FC25711E4BA8}"/>
                </a:ext>
              </a:extLst>
            </p:cNvPr>
            <p:cNvCxnSpPr>
              <a:cxnSpLocks/>
            </p:cNvCxnSpPr>
            <p:nvPr/>
          </p:nvCxnSpPr>
          <p:spPr>
            <a:xfrm flipV="1">
              <a:off x="9295319"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29845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AFA8EA2-653D-8D58-0593-D9D4B2BBC8D8}"/>
              </a:ext>
            </a:extLst>
          </p:cNvPr>
          <p:cNvSpPr/>
          <p:nvPr/>
        </p:nvSpPr>
        <p:spPr>
          <a:xfrm>
            <a:off x="0" y="581397"/>
            <a:ext cx="12192000"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155F376-4DA3-F079-71CD-C332173ADD8A}"/>
              </a:ext>
            </a:extLst>
          </p:cNvPr>
          <p:cNvSpPr>
            <a:spLocks noGrp="1"/>
          </p:cNvSpPr>
          <p:nvPr>
            <p:ph type="title"/>
          </p:nvPr>
        </p:nvSpPr>
        <p:spPr>
          <a:xfrm>
            <a:off x="838200" y="365125"/>
            <a:ext cx="10889974" cy="1325563"/>
          </a:xfrm>
        </p:spPr>
        <p:txBody>
          <a:bodyPr>
            <a:normAutofit/>
          </a:bodyPr>
          <a:lstStyle/>
          <a:p>
            <a:r>
              <a:rPr lang="en-GB" sz="3600" dirty="0">
                <a:solidFill>
                  <a:schemeClr val="bg1"/>
                </a:solidFill>
              </a:rPr>
              <a:t>User Study: Effectiveness of TactiHelm in the Real World</a:t>
            </a:r>
          </a:p>
        </p:txBody>
      </p:sp>
      <p:sp>
        <p:nvSpPr>
          <p:cNvPr id="3" name="Content Placeholder 2">
            <a:extLst>
              <a:ext uri="{FF2B5EF4-FFF2-40B4-BE49-F238E27FC236}">
                <a16:creationId xmlns:a16="http://schemas.microsoft.com/office/drawing/2014/main" id="{4B6370B3-EC25-D878-51D5-AA1C8830BABA}"/>
              </a:ext>
            </a:extLst>
          </p:cNvPr>
          <p:cNvSpPr>
            <a:spLocks noGrp="1"/>
          </p:cNvSpPr>
          <p:nvPr>
            <p:ph idx="1"/>
          </p:nvPr>
        </p:nvSpPr>
        <p:spPr>
          <a:xfrm>
            <a:off x="2348183" y="2160975"/>
            <a:ext cx="9246614" cy="788552"/>
          </a:xfrm>
        </p:spPr>
        <p:txBody>
          <a:bodyPr>
            <a:noAutofit/>
          </a:bodyPr>
          <a:lstStyle/>
          <a:p>
            <a:pPr marL="0" indent="0" algn="ctr">
              <a:buNone/>
            </a:pPr>
            <a:r>
              <a:rPr lang="en-US" sz="2600" b="0" i="0" dirty="0">
                <a:effectLst/>
                <a:latin typeface="Arial" panose="020B0604020202020204" pitchFamily="34" charset="0"/>
              </a:rPr>
              <a:t>Evaluate our developed TactiHelm system in the real-world.</a:t>
            </a:r>
          </a:p>
        </p:txBody>
      </p:sp>
      <p:grpSp>
        <p:nvGrpSpPr>
          <p:cNvPr id="8" name="Group 7">
            <a:extLst>
              <a:ext uri="{FF2B5EF4-FFF2-40B4-BE49-F238E27FC236}">
                <a16:creationId xmlns:a16="http://schemas.microsoft.com/office/drawing/2014/main" id="{9B8A14E5-5563-0D26-BFC7-2DE7A11C2AA7}"/>
              </a:ext>
            </a:extLst>
          </p:cNvPr>
          <p:cNvGrpSpPr/>
          <p:nvPr/>
        </p:nvGrpSpPr>
        <p:grpSpPr>
          <a:xfrm>
            <a:off x="572851" y="6499732"/>
            <a:ext cx="11046299" cy="277558"/>
            <a:chOff x="572851" y="6499732"/>
            <a:chExt cx="11046299" cy="277558"/>
          </a:xfrm>
        </p:grpSpPr>
        <p:sp>
          <p:nvSpPr>
            <p:cNvPr id="9" name="Rectangle: Rounded Corners 8">
              <a:extLst>
                <a:ext uri="{FF2B5EF4-FFF2-40B4-BE49-F238E27FC236}">
                  <a16:creationId xmlns:a16="http://schemas.microsoft.com/office/drawing/2014/main" id="{92E2510F-B225-7FD7-C82E-C270A5FACCEB}"/>
                </a:ext>
              </a:extLst>
            </p:cNvPr>
            <p:cNvSpPr/>
            <p:nvPr/>
          </p:nvSpPr>
          <p:spPr>
            <a:xfrm>
              <a:off x="572851" y="6499733"/>
              <a:ext cx="1750979" cy="277557"/>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a:extLst>
                <a:ext uri="{FF2B5EF4-FFF2-40B4-BE49-F238E27FC236}">
                  <a16:creationId xmlns:a16="http://schemas.microsoft.com/office/drawing/2014/main" id="{B5F00303-CB00-CBB4-4DAB-F490C6972F16}"/>
                </a:ext>
              </a:extLst>
            </p:cNvPr>
            <p:cNvSpPr txBox="1"/>
            <p:nvPr/>
          </p:nvSpPr>
          <p:spPr>
            <a:xfrm>
              <a:off x="852481" y="6500012"/>
              <a:ext cx="1147621" cy="276999"/>
            </a:xfrm>
            <a:prstGeom prst="rect">
              <a:avLst/>
            </a:prstGeom>
            <a:noFill/>
          </p:spPr>
          <p:txBody>
            <a:bodyPr wrap="square" rtlCol="0">
              <a:spAutoFit/>
            </a:bodyPr>
            <a:lstStyle/>
            <a:p>
              <a:pPr algn="ctr"/>
              <a:r>
                <a:rPr lang="en-GB" sz="1200" dirty="0">
                  <a:solidFill>
                    <a:schemeClr val="bg1">
                      <a:alpha val="50000"/>
                    </a:schemeClr>
                  </a:solidFill>
                </a:rPr>
                <a:t>Introduction</a:t>
              </a:r>
              <a:endParaRPr lang="en-GB" sz="1400" dirty="0">
                <a:solidFill>
                  <a:schemeClr val="bg1">
                    <a:alpha val="50000"/>
                  </a:schemeClr>
                </a:solidFill>
              </a:endParaRPr>
            </a:p>
          </p:txBody>
        </p:sp>
        <p:sp>
          <p:nvSpPr>
            <p:cNvPr id="11" name="Rectangle: Rounded Corners 10">
              <a:extLst>
                <a:ext uri="{FF2B5EF4-FFF2-40B4-BE49-F238E27FC236}">
                  <a16:creationId xmlns:a16="http://schemas.microsoft.com/office/drawing/2014/main" id="{70E6C998-7576-E2AA-8E68-9D3F20025D65}"/>
                </a:ext>
              </a:extLst>
            </p:cNvPr>
            <p:cNvSpPr/>
            <p:nvPr/>
          </p:nvSpPr>
          <p:spPr>
            <a:xfrm>
              <a:off x="289668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Rounded Corners 11">
              <a:extLst>
                <a:ext uri="{FF2B5EF4-FFF2-40B4-BE49-F238E27FC236}">
                  <a16:creationId xmlns:a16="http://schemas.microsoft.com/office/drawing/2014/main" id="{31973B42-49BF-75C4-F7F2-FFAB1E4B4EBA}"/>
                </a:ext>
              </a:extLst>
            </p:cNvPr>
            <p:cNvSpPr/>
            <p:nvPr/>
          </p:nvSpPr>
          <p:spPr>
            <a:xfrm>
              <a:off x="522051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Rounded Corners 12">
              <a:extLst>
                <a:ext uri="{FF2B5EF4-FFF2-40B4-BE49-F238E27FC236}">
                  <a16:creationId xmlns:a16="http://schemas.microsoft.com/office/drawing/2014/main" id="{6E451656-1595-FB12-6BFF-149F1FDF91DB}"/>
                </a:ext>
              </a:extLst>
            </p:cNvPr>
            <p:cNvSpPr/>
            <p:nvPr/>
          </p:nvSpPr>
          <p:spPr>
            <a:xfrm>
              <a:off x="7544341" y="6500011"/>
              <a:ext cx="1750979" cy="277000"/>
            </a:xfrm>
            <a:prstGeom prst="round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Rounded Corners 13">
              <a:extLst>
                <a:ext uri="{FF2B5EF4-FFF2-40B4-BE49-F238E27FC236}">
                  <a16:creationId xmlns:a16="http://schemas.microsoft.com/office/drawing/2014/main" id="{ECE0F0F6-C138-AA1E-3C75-A40ABE9999A6}"/>
                </a:ext>
              </a:extLst>
            </p:cNvPr>
            <p:cNvSpPr/>
            <p:nvPr/>
          </p:nvSpPr>
          <p:spPr>
            <a:xfrm>
              <a:off x="9868171" y="6500011"/>
              <a:ext cx="1750979" cy="277001"/>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Box 14">
              <a:extLst>
                <a:ext uri="{FF2B5EF4-FFF2-40B4-BE49-F238E27FC236}">
                  <a16:creationId xmlns:a16="http://schemas.microsoft.com/office/drawing/2014/main" id="{60E64083-FCA4-361A-6493-E6CC32D8948C}"/>
                </a:ext>
              </a:extLst>
            </p:cNvPr>
            <p:cNvSpPr txBox="1"/>
            <p:nvPr/>
          </p:nvSpPr>
          <p:spPr>
            <a:xfrm>
              <a:off x="2969368" y="6500012"/>
              <a:ext cx="1610252" cy="276999"/>
            </a:xfrm>
            <a:prstGeom prst="rect">
              <a:avLst/>
            </a:prstGeom>
            <a:noFill/>
          </p:spPr>
          <p:txBody>
            <a:bodyPr wrap="square" rtlCol="0">
              <a:spAutoFit/>
            </a:bodyPr>
            <a:lstStyle/>
            <a:p>
              <a:pPr algn="ctr"/>
              <a:r>
                <a:rPr lang="en-GB" sz="1200" dirty="0">
                  <a:solidFill>
                    <a:schemeClr val="bg1">
                      <a:alpha val="50000"/>
                    </a:schemeClr>
                  </a:solidFill>
                </a:rPr>
                <a:t>TactiHelm System</a:t>
              </a:r>
            </a:p>
          </p:txBody>
        </p:sp>
        <p:sp>
          <p:nvSpPr>
            <p:cNvPr id="16" name="TextBox 15">
              <a:extLst>
                <a:ext uri="{FF2B5EF4-FFF2-40B4-BE49-F238E27FC236}">
                  <a16:creationId xmlns:a16="http://schemas.microsoft.com/office/drawing/2014/main" id="{83A7B499-321D-C8AC-DC32-45A7309C4F1A}"/>
                </a:ext>
              </a:extLst>
            </p:cNvPr>
            <p:cNvSpPr txBox="1"/>
            <p:nvPr/>
          </p:nvSpPr>
          <p:spPr>
            <a:xfrm>
              <a:off x="5631525" y="6500012"/>
              <a:ext cx="928951" cy="276999"/>
            </a:xfrm>
            <a:prstGeom prst="rect">
              <a:avLst/>
            </a:prstGeom>
            <a:noFill/>
          </p:spPr>
          <p:txBody>
            <a:bodyPr wrap="square" rtlCol="0">
              <a:spAutoFit/>
            </a:bodyPr>
            <a:lstStyle/>
            <a:p>
              <a:pPr algn="ctr"/>
              <a:r>
                <a:rPr lang="en-GB" sz="1200" dirty="0">
                  <a:solidFill>
                    <a:schemeClr val="bg1">
                      <a:alpha val="50000"/>
                    </a:schemeClr>
                  </a:solidFill>
                </a:rPr>
                <a:t>Lab Study</a:t>
              </a:r>
            </a:p>
          </p:txBody>
        </p:sp>
        <p:sp>
          <p:nvSpPr>
            <p:cNvPr id="17" name="TextBox 16">
              <a:extLst>
                <a:ext uri="{FF2B5EF4-FFF2-40B4-BE49-F238E27FC236}">
                  <a16:creationId xmlns:a16="http://schemas.microsoft.com/office/drawing/2014/main" id="{36392B7F-0B27-6B22-0D5A-D3BD1BB1DEEA}"/>
                </a:ext>
              </a:extLst>
            </p:cNvPr>
            <p:cNvSpPr txBox="1"/>
            <p:nvPr/>
          </p:nvSpPr>
          <p:spPr>
            <a:xfrm>
              <a:off x="7578361" y="6500012"/>
              <a:ext cx="1610252" cy="276999"/>
            </a:xfrm>
            <a:prstGeom prst="rect">
              <a:avLst/>
            </a:prstGeom>
            <a:noFill/>
          </p:spPr>
          <p:txBody>
            <a:bodyPr wrap="square" rtlCol="0">
              <a:spAutoFit/>
            </a:bodyPr>
            <a:lstStyle/>
            <a:p>
              <a:pPr algn="ctr"/>
              <a:r>
                <a:rPr lang="en-GB" sz="1200" dirty="0">
                  <a:solidFill>
                    <a:schemeClr val="bg1"/>
                  </a:solidFill>
                </a:rPr>
                <a:t>User</a:t>
              </a:r>
              <a:r>
                <a:rPr lang="en-GB" sz="1200" dirty="0">
                  <a:solidFill>
                    <a:schemeClr val="bg1">
                      <a:alpha val="50000"/>
                    </a:schemeClr>
                  </a:solidFill>
                </a:rPr>
                <a:t> </a:t>
              </a:r>
              <a:r>
                <a:rPr lang="en-GB" sz="1200" dirty="0">
                  <a:solidFill>
                    <a:schemeClr val="bg1"/>
                  </a:solidFill>
                </a:rPr>
                <a:t>Study</a:t>
              </a:r>
            </a:p>
          </p:txBody>
        </p:sp>
        <p:sp>
          <p:nvSpPr>
            <p:cNvPr id="18" name="TextBox 17">
              <a:extLst>
                <a:ext uri="{FF2B5EF4-FFF2-40B4-BE49-F238E27FC236}">
                  <a16:creationId xmlns:a16="http://schemas.microsoft.com/office/drawing/2014/main" id="{A40CDBA7-8D77-E33F-3AE8-24181B0C9AC5}"/>
                </a:ext>
              </a:extLst>
            </p:cNvPr>
            <p:cNvSpPr txBox="1"/>
            <p:nvPr/>
          </p:nvSpPr>
          <p:spPr>
            <a:xfrm>
              <a:off x="9936211" y="6500012"/>
              <a:ext cx="1610252" cy="276999"/>
            </a:xfrm>
            <a:prstGeom prst="rect">
              <a:avLst/>
            </a:prstGeom>
            <a:noFill/>
          </p:spPr>
          <p:txBody>
            <a:bodyPr wrap="square" rtlCol="0">
              <a:spAutoFit/>
            </a:bodyPr>
            <a:lstStyle/>
            <a:p>
              <a:pPr algn="ctr"/>
              <a:r>
                <a:rPr lang="en-GB" sz="1200" dirty="0">
                  <a:solidFill>
                    <a:schemeClr val="bg1">
                      <a:alpha val="50000"/>
                    </a:schemeClr>
                  </a:solidFill>
                </a:rPr>
                <a:t>Conclusions</a:t>
              </a:r>
            </a:p>
          </p:txBody>
        </p:sp>
        <p:cxnSp>
          <p:nvCxnSpPr>
            <p:cNvPr id="19" name="Straight Arrow Connector 18">
              <a:extLst>
                <a:ext uri="{FF2B5EF4-FFF2-40B4-BE49-F238E27FC236}">
                  <a16:creationId xmlns:a16="http://schemas.microsoft.com/office/drawing/2014/main" id="{610B695A-237E-6A49-9823-EC2EA3259B7A}"/>
                </a:ext>
              </a:extLst>
            </p:cNvPr>
            <p:cNvCxnSpPr>
              <a:stCxn id="9" idx="3"/>
              <a:endCxn id="11" idx="1"/>
            </p:cNvCxnSpPr>
            <p:nvPr/>
          </p:nvCxnSpPr>
          <p:spPr>
            <a:xfrm flipV="1">
              <a:off x="2323830" y="6638511"/>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C84A4A5C-92D9-6C99-83F0-D76FB2CEF274}"/>
                </a:ext>
              </a:extLst>
            </p:cNvPr>
            <p:cNvCxnSpPr>
              <a:cxnSpLocks/>
            </p:cNvCxnSpPr>
            <p:nvPr/>
          </p:nvCxnSpPr>
          <p:spPr>
            <a:xfrm flipV="1">
              <a:off x="4647660"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5A2BD9F-6C49-0B1B-DDAA-BE72171A3689}"/>
                </a:ext>
              </a:extLst>
            </p:cNvPr>
            <p:cNvCxnSpPr>
              <a:cxnSpLocks/>
            </p:cNvCxnSpPr>
            <p:nvPr/>
          </p:nvCxnSpPr>
          <p:spPr>
            <a:xfrm flipV="1">
              <a:off x="6971490" y="6646239"/>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0AB06508-85C3-8A14-8D81-9613E474AC26}"/>
                </a:ext>
              </a:extLst>
            </p:cNvPr>
            <p:cNvCxnSpPr>
              <a:cxnSpLocks/>
            </p:cNvCxnSpPr>
            <p:nvPr/>
          </p:nvCxnSpPr>
          <p:spPr>
            <a:xfrm flipV="1">
              <a:off x="9295319"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38" name="TextBox 37">
            <a:extLst>
              <a:ext uri="{FF2B5EF4-FFF2-40B4-BE49-F238E27FC236}">
                <a16:creationId xmlns:a16="http://schemas.microsoft.com/office/drawing/2014/main" id="{7DBC659A-38F9-3A5D-F524-DBEEEF3FDE2B}"/>
              </a:ext>
            </a:extLst>
          </p:cNvPr>
          <p:cNvSpPr txBox="1"/>
          <p:nvPr/>
        </p:nvSpPr>
        <p:spPr>
          <a:xfrm>
            <a:off x="666205" y="2083197"/>
            <a:ext cx="1274741" cy="584775"/>
          </a:xfrm>
          <a:prstGeom prst="rect">
            <a:avLst/>
          </a:prstGeom>
          <a:noFill/>
        </p:spPr>
        <p:txBody>
          <a:bodyPr wrap="square">
            <a:spAutoFit/>
          </a:bodyPr>
          <a:lstStyle/>
          <a:p>
            <a:pPr marL="0" indent="0">
              <a:buNone/>
            </a:pPr>
            <a:r>
              <a:rPr lang="en-US" sz="3200" i="0" dirty="0">
                <a:effectLst/>
                <a:latin typeface="Arial" panose="020B0604020202020204" pitchFamily="34" charset="0"/>
              </a:rPr>
              <a:t>Goal:</a:t>
            </a:r>
            <a:endParaRPr lang="en-GB" sz="3200" dirty="0"/>
          </a:p>
        </p:txBody>
      </p:sp>
      <p:sp>
        <p:nvSpPr>
          <p:cNvPr id="39" name="TextBox 38">
            <a:extLst>
              <a:ext uri="{FF2B5EF4-FFF2-40B4-BE49-F238E27FC236}">
                <a16:creationId xmlns:a16="http://schemas.microsoft.com/office/drawing/2014/main" id="{97A4A3E3-1C98-F0C2-8311-9FB9D3C36F23}"/>
              </a:ext>
            </a:extLst>
          </p:cNvPr>
          <p:cNvSpPr txBox="1"/>
          <p:nvPr/>
        </p:nvSpPr>
        <p:spPr>
          <a:xfrm>
            <a:off x="309026" y="4429218"/>
            <a:ext cx="1989100" cy="523220"/>
          </a:xfrm>
          <a:prstGeom prst="rect">
            <a:avLst/>
          </a:prstGeom>
          <a:noFill/>
        </p:spPr>
        <p:txBody>
          <a:bodyPr wrap="square">
            <a:spAutoFit/>
          </a:bodyPr>
          <a:lstStyle/>
          <a:p>
            <a:pPr marL="0" indent="0">
              <a:buNone/>
            </a:pPr>
            <a:r>
              <a:rPr lang="en-US" sz="2800" dirty="0">
                <a:latin typeface="Arial" panose="020B0604020202020204" pitchFamily="34" charset="0"/>
              </a:rPr>
              <a:t>Questions</a:t>
            </a:r>
            <a:r>
              <a:rPr lang="en-US" sz="2400" i="0" dirty="0">
                <a:effectLst/>
                <a:latin typeface="Arial" panose="020B0604020202020204" pitchFamily="34" charset="0"/>
              </a:rPr>
              <a:t>:</a:t>
            </a:r>
            <a:endParaRPr lang="en-GB" sz="2400" dirty="0"/>
          </a:p>
        </p:txBody>
      </p:sp>
      <p:graphicFrame>
        <p:nvGraphicFramePr>
          <p:cNvPr id="41" name="Content Placeholder 2">
            <a:extLst>
              <a:ext uri="{FF2B5EF4-FFF2-40B4-BE49-F238E27FC236}">
                <a16:creationId xmlns:a16="http://schemas.microsoft.com/office/drawing/2014/main" id="{B537B789-BF24-3815-2B52-E5E04982BEA9}"/>
              </a:ext>
            </a:extLst>
          </p:cNvPr>
          <p:cNvGraphicFramePr/>
          <p:nvPr>
            <p:extLst>
              <p:ext uri="{D42A27DB-BD31-4B8C-83A1-F6EECF244321}">
                <p14:modId xmlns:p14="http://schemas.microsoft.com/office/powerpoint/2010/main" val="580143379"/>
              </p:ext>
            </p:extLst>
          </p:nvPr>
        </p:nvGraphicFramePr>
        <p:xfrm>
          <a:off x="2298126" y="3080577"/>
          <a:ext cx="9272318" cy="32803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6355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9DB7D4-4F3E-ABD3-F358-58E902912A73}"/>
              </a:ext>
            </a:extLst>
          </p:cNvPr>
          <p:cNvSpPr/>
          <p:nvPr/>
        </p:nvSpPr>
        <p:spPr>
          <a:xfrm>
            <a:off x="0" y="581397"/>
            <a:ext cx="12192000"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155F376-4DA3-F079-71CD-C332173ADD8A}"/>
              </a:ext>
            </a:extLst>
          </p:cNvPr>
          <p:cNvSpPr>
            <a:spLocks noGrp="1"/>
          </p:cNvSpPr>
          <p:nvPr>
            <p:ph type="title"/>
          </p:nvPr>
        </p:nvSpPr>
        <p:spPr/>
        <p:txBody>
          <a:bodyPr>
            <a:normAutofit/>
          </a:bodyPr>
          <a:lstStyle/>
          <a:p>
            <a:r>
              <a:rPr lang="en-GB" sz="3600" dirty="0">
                <a:solidFill>
                  <a:schemeClr val="bg1"/>
                </a:solidFill>
              </a:rPr>
              <a:t>Experiment Design</a:t>
            </a:r>
          </a:p>
        </p:txBody>
      </p:sp>
      <p:sp>
        <p:nvSpPr>
          <p:cNvPr id="3" name="Content Placeholder 2">
            <a:extLst>
              <a:ext uri="{FF2B5EF4-FFF2-40B4-BE49-F238E27FC236}">
                <a16:creationId xmlns:a16="http://schemas.microsoft.com/office/drawing/2014/main" id="{4B6370B3-EC25-D878-51D5-AA1C8830BABA}"/>
              </a:ext>
            </a:extLst>
          </p:cNvPr>
          <p:cNvSpPr>
            <a:spLocks noGrp="1"/>
          </p:cNvSpPr>
          <p:nvPr>
            <p:ph idx="1"/>
          </p:nvPr>
        </p:nvSpPr>
        <p:spPr>
          <a:xfrm>
            <a:off x="838200" y="1754830"/>
            <a:ext cx="10515600" cy="1543934"/>
          </a:xfrm>
        </p:spPr>
        <p:txBody>
          <a:bodyPr>
            <a:noAutofit/>
          </a:bodyPr>
          <a:lstStyle/>
          <a:p>
            <a:r>
              <a:rPr lang="en-GB" dirty="0"/>
              <a:t>We asked commuter cyclists to perform a think-aloud evaluation during their morning commute, using TactiHelm.</a:t>
            </a:r>
          </a:p>
          <a:p>
            <a:r>
              <a:rPr lang="en-GB" dirty="0"/>
              <a:t>After their commute, they would complete a short questionnaire, followed by an interview.</a:t>
            </a:r>
          </a:p>
        </p:txBody>
      </p:sp>
      <p:grpSp>
        <p:nvGrpSpPr>
          <p:cNvPr id="20" name="Group 19">
            <a:extLst>
              <a:ext uri="{FF2B5EF4-FFF2-40B4-BE49-F238E27FC236}">
                <a16:creationId xmlns:a16="http://schemas.microsoft.com/office/drawing/2014/main" id="{71AFCDB4-A233-58AD-E461-FF42A8C9BCED}"/>
              </a:ext>
            </a:extLst>
          </p:cNvPr>
          <p:cNvGrpSpPr/>
          <p:nvPr/>
        </p:nvGrpSpPr>
        <p:grpSpPr>
          <a:xfrm>
            <a:off x="572851" y="6499732"/>
            <a:ext cx="11046299" cy="277558"/>
            <a:chOff x="572851" y="6499732"/>
            <a:chExt cx="11046299" cy="277558"/>
          </a:xfrm>
        </p:grpSpPr>
        <p:sp>
          <p:nvSpPr>
            <p:cNvPr id="21" name="Rectangle: Rounded Corners 20">
              <a:extLst>
                <a:ext uri="{FF2B5EF4-FFF2-40B4-BE49-F238E27FC236}">
                  <a16:creationId xmlns:a16="http://schemas.microsoft.com/office/drawing/2014/main" id="{666865B0-FBA8-4038-9BD8-D63664A37FBB}"/>
                </a:ext>
              </a:extLst>
            </p:cNvPr>
            <p:cNvSpPr/>
            <p:nvPr/>
          </p:nvSpPr>
          <p:spPr>
            <a:xfrm>
              <a:off x="572851" y="6499733"/>
              <a:ext cx="1750979" cy="277557"/>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a:extLst>
                <a:ext uri="{FF2B5EF4-FFF2-40B4-BE49-F238E27FC236}">
                  <a16:creationId xmlns:a16="http://schemas.microsoft.com/office/drawing/2014/main" id="{700442E8-D86C-DE24-BD98-8B13B8433852}"/>
                </a:ext>
              </a:extLst>
            </p:cNvPr>
            <p:cNvSpPr txBox="1"/>
            <p:nvPr/>
          </p:nvSpPr>
          <p:spPr>
            <a:xfrm>
              <a:off x="852481" y="6500012"/>
              <a:ext cx="1147621" cy="276999"/>
            </a:xfrm>
            <a:prstGeom prst="rect">
              <a:avLst/>
            </a:prstGeom>
            <a:noFill/>
          </p:spPr>
          <p:txBody>
            <a:bodyPr wrap="square" rtlCol="0">
              <a:spAutoFit/>
            </a:bodyPr>
            <a:lstStyle/>
            <a:p>
              <a:pPr algn="ctr"/>
              <a:r>
                <a:rPr lang="en-GB" sz="1200" dirty="0">
                  <a:solidFill>
                    <a:schemeClr val="bg1">
                      <a:alpha val="50000"/>
                    </a:schemeClr>
                  </a:solidFill>
                </a:rPr>
                <a:t>Introduction</a:t>
              </a:r>
              <a:endParaRPr lang="en-GB" sz="1400" dirty="0">
                <a:solidFill>
                  <a:schemeClr val="bg1">
                    <a:alpha val="50000"/>
                  </a:schemeClr>
                </a:solidFill>
              </a:endParaRPr>
            </a:p>
          </p:txBody>
        </p:sp>
        <p:sp>
          <p:nvSpPr>
            <p:cNvPr id="23" name="Rectangle: Rounded Corners 22">
              <a:extLst>
                <a:ext uri="{FF2B5EF4-FFF2-40B4-BE49-F238E27FC236}">
                  <a16:creationId xmlns:a16="http://schemas.microsoft.com/office/drawing/2014/main" id="{C08D7FEA-9075-CAE0-CCB2-4EAA179AA824}"/>
                </a:ext>
              </a:extLst>
            </p:cNvPr>
            <p:cNvSpPr/>
            <p:nvPr/>
          </p:nvSpPr>
          <p:spPr>
            <a:xfrm>
              <a:off x="289668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Rounded Corners 23">
              <a:extLst>
                <a:ext uri="{FF2B5EF4-FFF2-40B4-BE49-F238E27FC236}">
                  <a16:creationId xmlns:a16="http://schemas.microsoft.com/office/drawing/2014/main" id="{A67FD5CB-5885-69E8-3CE5-CE6E3A79F4B8}"/>
                </a:ext>
              </a:extLst>
            </p:cNvPr>
            <p:cNvSpPr/>
            <p:nvPr/>
          </p:nvSpPr>
          <p:spPr>
            <a:xfrm>
              <a:off x="522051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Rounded Corners 24">
              <a:extLst>
                <a:ext uri="{FF2B5EF4-FFF2-40B4-BE49-F238E27FC236}">
                  <a16:creationId xmlns:a16="http://schemas.microsoft.com/office/drawing/2014/main" id="{06D2429F-E396-EE81-55CC-79C25BE82260}"/>
                </a:ext>
              </a:extLst>
            </p:cNvPr>
            <p:cNvSpPr/>
            <p:nvPr/>
          </p:nvSpPr>
          <p:spPr>
            <a:xfrm>
              <a:off x="7544341" y="6500011"/>
              <a:ext cx="1750979" cy="277000"/>
            </a:xfrm>
            <a:prstGeom prst="round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Rounded Corners 25">
              <a:extLst>
                <a:ext uri="{FF2B5EF4-FFF2-40B4-BE49-F238E27FC236}">
                  <a16:creationId xmlns:a16="http://schemas.microsoft.com/office/drawing/2014/main" id="{EE3F7082-4420-B962-CDC1-C4514D927CE5}"/>
                </a:ext>
              </a:extLst>
            </p:cNvPr>
            <p:cNvSpPr/>
            <p:nvPr/>
          </p:nvSpPr>
          <p:spPr>
            <a:xfrm>
              <a:off x="9868171" y="6500011"/>
              <a:ext cx="1750979" cy="277001"/>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TextBox 26">
              <a:extLst>
                <a:ext uri="{FF2B5EF4-FFF2-40B4-BE49-F238E27FC236}">
                  <a16:creationId xmlns:a16="http://schemas.microsoft.com/office/drawing/2014/main" id="{E22856A9-3A89-74BA-B02C-703E8199E3DF}"/>
                </a:ext>
              </a:extLst>
            </p:cNvPr>
            <p:cNvSpPr txBox="1"/>
            <p:nvPr/>
          </p:nvSpPr>
          <p:spPr>
            <a:xfrm>
              <a:off x="2969368" y="6500012"/>
              <a:ext cx="1610252" cy="276999"/>
            </a:xfrm>
            <a:prstGeom prst="rect">
              <a:avLst/>
            </a:prstGeom>
            <a:noFill/>
          </p:spPr>
          <p:txBody>
            <a:bodyPr wrap="square" rtlCol="0">
              <a:spAutoFit/>
            </a:bodyPr>
            <a:lstStyle/>
            <a:p>
              <a:pPr algn="ctr"/>
              <a:r>
                <a:rPr lang="en-GB" sz="1200" dirty="0">
                  <a:solidFill>
                    <a:schemeClr val="bg1">
                      <a:alpha val="50000"/>
                    </a:schemeClr>
                  </a:solidFill>
                </a:rPr>
                <a:t>TactiHelm System</a:t>
              </a:r>
            </a:p>
          </p:txBody>
        </p:sp>
        <p:sp>
          <p:nvSpPr>
            <p:cNvPr id="28" name="TextBox 27">
              <a:extLst>
                <a:ext uri="{FF2B5EF4-FFF2-40B4-BE49-F238E27FC236}">
                  <a16:creationId xmlns:a16="http://schemas.microsoft.com/office/drawing/2014/main" id="{B3D3ACFB-FECF-C59C-7EEF-EF5C88959164}"/>
                </a:ext>
              </a:extLst>
            </p:cNvPr>
            <p:cNvSpPr txBox="1"/>
            <p:nvPr/>
          </p:nvSpPr>
          <p:spPr>
            <a:xfrm>
              <a:off x="5631525" y="6500012"/>
              <a:ext cx="928951" cy="276999"/>
            </a:xfrm>
            <a:prstGeom prst="rect">
              <a:avLst/>
            </a:prstGeom>
            <a:noFill/>
          </p:spPr>
          <p:txBody>
            <a:bodyPr wrap="square" rtlCol="0">
              <a:spAutoFit/>
            </a:bodyPr>
            <a:lstStyle/>
            <a:p>
              <a:pPr algn="ctr"/>
              <a:r>
                <a:rPr lang="en-GB" sz="1200" dirty="0">
                  <a:solidFill>
                    <a:schemeClr val="bg1">
                      <a:alpha val="50000"/>
                    </a:schemeClr>
                  </a:solidFill>
                </a:rPr>
                <a:t>Lab Study</a:t>
              </a:r>
            </a:p>
          </p:txBody>
        </p:sp>
        <p:sp>
          <p:nvSpPr>
            <p:cNvPr id="29" name="TextBox 28">
              <a:extLst>
                <a:ext uri="{FF2B5EF4-FFF2-40B4-BE49-F238E27FC236}">
                  <a16:creationId xmlns:a16="http://schemas.microsoft.com/office/drawing/2014/main" id="{478E4B9D-04A1-D581-0A59-9D89EAC7FCE8}"/>
                </a:ext>
              </a:extLst>
            </p:cNvPr>
            <p:cNvSpPr txBox="1"/>
            <p:nvPr/>
          </p:nvSpPr>
          <p:spPr>
            <a:xfrm>
              <a:off x="7578361" y="6500012"/>
              <a:ext cx="1610252" cy="276999"/>
            </a:xfrm>
            <a:prstGeom prst="rect">
              <a:avLst/>
            </a:prstGeom>
            <a:noFill/>
          </p:spPr>
          <p:txBody>
            <a:bodyPr wrap="square" rtlCol="0">
              <a:spAutoFit/>
            </a:bodyPr>
            <a:lstStyle/>
            <a:p>
              <a:pPr algn="ctr"/>
              <a:r>
                <a:rPr lang="en-GB" sz="1200" dirty="0">
                  <a:solidFill>
                    <a:schemeClr val="bg1"/>
                  </a:solidFill>
                </a:rPr>
                <a:t>User</a:t>
              </a:r>
              <a:r>
                <a:rPr lang="en-GB" sz="1200" dirty="0">
                  <a:solidFill>
                    <a:schemeClr val="bg1">
                      <a:alpha val="50000"/>
                    </a:schemeClr>
                  </a:solidFill>
                </a:rPr>
                <a:t> </a:t>
              </a:r>
              <a:r>
                <a:rPr lang="en-GB" sz="1200" dirty="0">
                  <a:solidFill>
                    <a:schemeClr val="bg1"/>
                  </a:solidFill>
                </a:rPr>
                <a:t>Study</a:t>
              </a:r>
            </a:p>
          </p:txBody>
        </p:sp>
        <p:sp>
          <p:nvSpPr>
            <p:cNvPr id="30" name="TextBox 29">
              <a:extLst>
                <a:ext uri="{FF2B5EF4-FFF2-40B4-BE49-F238E27FC236}">
                  <a16:creationId xmlns:a16="http://schemas.microsoft.com/office/drawing/2014/main" id="{9A2154F2-FF5A-5B34-4C7E-7DCF38BCF6D8}"/>
                </a:ext>
              </a:extLst>
            </p:cNvPr>
            <p:cNvSpPr txBox="1"/>
            <p:nvPr/>
          </p:nvSpPr>
          <p:spPr>
            <a:xfrm>
              <a:off x="9936211" y="6500012"/>
              <a:ext cx="1610252" cy="276999"/>
            </a:xfrm>
            <a:prstGeom prst="rect">
              <a:avLst/>
            </a:prstGeom>
            <a:noFill/>
          </p:spPr>
          <p:txBody>
            <a:bodyPr wrap="square" rtlCol="0">
              <a:spAutoFit/>
            </a:bodyPr>
            <a:lstStyle/>
            <a:p>
              <a:pPr algn="ctr"/>
              <a:r>
                <a:rPr lang="en-GB" sz="1200" dirty="0">
                  <a:solidFill>
                    <a:schemeClr val="bg1">
                      <a:alpha val="50000"/>
                    </a:schemeClr>
                  </a:solidFill>
                </a:rPr>
                <a:t>Conclusions</a:t>
              </a:r>
            </a:p>
          </p:txBody>
        </p:sp>
        <p:cxnSp>
          <p:nvCxnSpPr>
            <p:cNvPr id="31" name="Straight Arrow Connector 30">
              <a:extLst>
                <a:ext uri="{FF2B5EF4-FFF2-40B4-BE49-F238E27FC236}">
                  <a16:creationId xmlns:a16="http://schemas.microsoft.com/office/drawing/2014/main" id="{387BE165-68DB-642B-2A25-64E786452C26}"/>
                </a:ext>
              </a:extLst>
            </p:cNvPr>
            <p:cNvCxnSpPr>
              <a:stCxn id="21" idx="3"/>
              <a:endCxn id="23" idx="1"/>
            </p:cNvCxnSpPr>
            <p:nvPr/>
          </p:nvCxnSpPr>
          <p:spPr>
            <a:xfrm flipV="1">
              <a:off x="2323830" y="6638511"/>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C23736A9-7914-3F73-7D68-EAAA0EB7E1D9}"/>
                </a:ext>
              </a:extLst>
            </p:cNvPr>
            <p:cNvCxnSpPr>
              <a:cxnSpLocks/>
            </p:cNvCxnSpPr>
            <p:nvPr/>
          </p:nvCxnSpPr>
          <p:spPr>
            <a:xfrm flipV="1">
              <a:off x="4647660"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76DBA8DD-35F8-CA6C-72B7-A169EF1ABA78}"/>
                </a:ext>
              </a:extLst>
            </p:cNvPr>
            <p:cNvCxnSpPr>
              <a:cxnSpLocks/>
            </p:cNvCxnSpPr>
            <p:nvPr/>
          </p:nvCxnSpPr>
          <p:spPr>
            <a:xfrm flipV="1">
              <a:off x="6971490" y="6646239"/>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910103F7-186A-357D-AF6E-B99FF30B7001}"/>
                </a:ext>
              </a:extLst>
            </p:cNvPr>
            <p:cNvCxnSpPr>
              <a:cxnSpLocks/>
            </p:cNvCxnSpPr>
            <p:nvPr/>
          </p:nvCxnSpPr>
          <p:spPr>
            <a:xfrm flipV="1">
              <a:off x="9295319"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aphicFrame>
        <p:nvGraphicFramePr>
          <p:cNvPr id="35" name="Diagram 34">
            <a:extLst>
              <a:ext uri="{FF2B5EF4-FFF2-40B4-BE49-F238E27FC236}">
                <a16:creationId xmlns:a16="http://schemas.microsoft.com/office/drawing/2014/main" id="{E63AA8A7-85DC-B357-3044-4E9292115B9F}"/>
              </a:ext>
            </a:extLst>
          </p:cNvPr>
          <p:cNvGraphicFramePr/>
          <p:nvPr>
            <p:extLst>
              <p:ext uri="{D42A27DB-BD31-4B8C-83A1-F6EECF244321}">
                <p14:modId xmlns:p14="http://schemas.microsoft.com/office/powerpoint/2010/main" val="668186493"/>
              </p:ext>
            </p:extLst>
          </p:nvPr>
        </p:nvGraphicFramePr>
        <p:xfrm>
          <a:off x="2000102" y="3978825"/>
          <a:ext cx="8128000" cy="2103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6417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9DB7D4-4F3E-ABD3-F358-58E902912A73}"/>
              </a:ext>
            </a:extLst>
          </p:cNvPr>
          <p:cNvSpPr/>
          <p:nvPr/>
        </p:nvSpPr>
        <p:spPr>
          <a:xfrm>
            <a:off x="0" y="581397"/>
            <a:ext cx="12192000"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155F376-4DA3-F079-71CD-C332173ADD8A}"/>
              </a:ext>
            </a:extLst>
          </p:cNvPr>
          <p:cNvSpPr>
            <a:spLocks noGrp="1"/>
          </p:cNvSpPr>
          <p:nvPr>
            <p:ph type="title"/>
          </p:nvPr>
        </p:nvSpPr>
        <p:spPr/>
        <p:txBody>
          <a:bodyPr>
            <a:normAutofit/>
          </a:bodyPr>
          <a:lstStyle/>
          <a:p>
            <a:r>
              <a:rPr lang="en-GB" sz="3600" dirty="0">
                <a:solidFill>
                  <a:schemeClr val="bg1"/>
                </a:solidFill>
              </a:rPr>
              <a:t>Results so Far: SUS &amp; NASA-RTLX Totals</a:t>
            </a:r>
          </a:p>
        </p:txBody>
      </p:sp>
      <p:grpSp>
        <p:nvGrpSpPr>
          <p:cNvPr id="20" name="Group 19">
            <a:extLst>
              <a:ext uri="{FF2B5EF4-FFF2-40B4-BE49-F238E27FC236}">
                <a16:creationId xmlns:a16="http://schemas.microsoft.com/office/drawing/2014/main" id="{71AFCDB4-A233-58AD-E461-FF42A8C9BCED}"/>
              </a:ext>
            </a:extLst>
          </p:cNvPr>
          <p:cNvGrpSpPr/>
          <p:nvPr/>
        </p:nvGrpSpPr>
        <p:grpSpPr>
          <a:xfrm>
            <a:off x="572851" y="6499732"/>
            <a:ext cx="11046299" cy="277558"/>
            <a:chOff x="572851" y="6499732"/>
            <a:chExt cx="11046299" cy="277558"/>
          </a:xfrm>
        </p:grpSpPr>
        <p:sp>
          <p:nvSpPr>
            <p:cNvPr id="21" name="Rectangle: Rounded Corners 20">
              <a:extLst>
                <a:ext uri="{FF2B5EF4-FFF2-40B4-BE49-F238E27FC236}">
                  <a16:creationId xmlns:a16="http://schemas.microsoft.com/office/drawing/2014/main" id="{666865B0-FBA8-4038-9BD8-D63664A37FBB}"/>
                </a:ext>
              </a:extLst>
            </p:cNvPr>
            <p:cNvSpPr/>
            <p:nvPr/>
          </p:nvSpPr>
          <p:spPr>
            <a:xfrm>
              <a:off x="572851" y="6499733"/>
              <a:ext cx="1750979" cy="277557"/>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a:extLst>
                <a:ext uri="{FF2B5EF4-FFF2-40B4-BE49-F238E27FC236}">
                  <a16:creationId xmlns:a16="http://schemas.microsoft.com/office/drawing/2014/main" id="{700442E8-D86C-DE24-BD98-8B13B8433852}"/>
                </a:ext>
              </a:extLst>
            </p:cNvPr>
            <p:cNvSpPr txBox="1"/>
            <p:nvPr/>
          </p:nvSpPr>
          <p:spPr>
            <a:xfrm>
              <a:off x="852481" y="6500012"/>
              <a:ext cx="1147621" cy="276999"/>
            </a:xfrm>
            <a:prstGeom prst="rect">
              <a:avLst/>
            </a:prstGeom>
            <a:noFill/>
          </p:spPr>
          <p:txBody>
            <a:bodyPr wrap="square" rtlCol="0">
              <a:spAutoFit/>
            </a:bodyPr>
            <a:lstStyle/>
            <a:p>
              <a:pPr algn="ctr"/>
              <a:r>
                <a:rPr lang="en-GB" sz="1200" dirty="0">
                  <a:solidFill>
                    <a:schemeClr val="bg1">
                      <a:alpha val="50000"/>
                    </a:schemeClr>
                  </a:solidFill>
                </a:rPr>
                <a:t>Introduction</a:t>
              </a:r>
              <a:endParaRPr lang="en-GB" sz="1400" dirty="0">
                <a:solidFill>
                  <a:schemeClr val="bg1">
                    <a:alpha val="50000"/>
                  </a:schemeClr>
                </a:solidFill>
              </a:endParaRPr>
            </a:p>
          </p:txBody>
        </p:sp>
        <p:sp>
          <p:nvSpPr>
            <p:cNvPr id="23" name="Rectangle: Rounded Corners 22">
              <a:extLst>
                <a:ext uri="{FF2B5EF4-FFF2-40B4-BE49-F238E27FC236}">
                  <a16:creationId xmlns:a16="http://schemas.microsoft.com/office/drawing/2014/main" id="{C08D7FEA-9075-CAE0-CCB2-4EAA179AA824}"/>
                </a:ext>
              </a:extLst>
            </p:cNvPr>
            <p:cNvSpPr/>
            <p:nvPr/>
          </p:nvSpPr>
          <p:spPr>
            <a:xfrm>
              <a:off x="289668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Rounded Corners 23">
              <a:extLst>
                <a:ext uri="{FF2B5EF4-FFF2-40B4-BE49-F238E27FC236}">
                  <a16:creationId xmlns:a16="http://schemas.microsoft.com/office/drawing/2014/main" id="{A67FD5CB-5885-69E8-3CE5-CE6E3A79F4B8}"/>
                </a:ext>
              </a:extLst>
            </p:cNvPr>
            <p:cNvSpPr/>
            <p:nvPr/>
          </p:nvSpPr>
          <p:spPr>
            <a:xfrm>
              <a:off x="522051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Rounded Corners 24">
              <a:extLst>
                <a:ext uri="{FF2B5EF4-FFF2-40B4-BE49-F238E27FC236}">
                  <a16:creationId xmlns:a16="http://schemas.microsoft.com/office/drawing/2014/main" id="{06D2429F-E396-EE81-55CC-79C25BE82260}"/>
                </a:ext>
              </a:extLst>
            </p:cNvPr>
            <p:cNvSpPr/>
            <p:nvPr/>
          </p:nvSpPr>
          <p:spPr>
            <a:xfrm>
              <a:off x="7544341" y="6500011"/>
              <a:ext cx="1750979" cy="277000"/>
            </a:xfrm>
            <a:prstGeom prst="round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Rounded Corners 25">
              <a:extLst>
                <a:ext uri="{FF2B5EF4-FFF2-40B4-BE49-F238E27FC236}">
                  <a16:creationId xmlns:a16="http://schemas.microsoft.com/office/drawing/2014/main" id="{EE3F7082-4420-B962-CDC1-C4514D927CE5}"/>
                </a:ext>
              </a:extLst>
            </p:cNvPr>
            <p:cNvSpPr/>
            <p:nvPr/>
          </p:nvSpPr>
          <p:spPr>
            <a:xfrm>
              <a:off x="9868171" y="6500011"/>
              <a:ext cx="1750979" cy="277001"/>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TextBox 26">
              <a:extLst>
                <a:ext uri="{FF2B5EF4-FFF2-40B4-BE49-F238E27FC236}">
                  <a16:creationId xmlns:a16="http://schemas.microsoft.com/office/drawing/2014/main" id="{E22856A9-3A89-74BA-B02C-703E8199E3DF}"/>
                </a:ext>
              </a:extLst>
            </p:cNvPr>
            <p:cNvSpPr txBox="1"/>
            <p:nvPr/>
          </p:nvSpPr>
          <p:spPr>
            <a:xfrm>
              <a:off x="2969368" y="6500012"/>
              <a:ext cx="1610252" cy="276999"/>
            </a:xfrm>
            <a:prstGeom prst="rect">
              <a:avLst/>
            </a:prstGeom>
            <a:noFill/>
          </p:spPr>
          <p:txBody>
            <a:bodyPr wrap="square" rtlCol="0">
              <a:spAutoFit/>
            </a:bodyPr>
            <a:lstStyle/>
            <a:p>
              <a:pPr algn="ctr"/>
              <a:r>
                <a:rPr lang="en-GB" sz="1200" dirty="0">
                  <a:solidFill>
                    <a:schemeClr val="bg1">
                      <a:alpha val="50000"/>
                    </a:schemeClr>
                  </a:solidFill>
                </a:rPr>
                <a:t>TactiHelm System</a:t>
              </a:r>
            </a:p>
          </p:txBody>
        </p:sp>
        <p:sp>
          <p:nvSpPr>
            <p:cNvPr id="28" name="TextBox 27">
              <a:extLst>
                <a:ext uri="{FF2B5EF4-FFF2-40B4-BE49-F238E27FC236}">
                  <a16:creationId xmlns:a16="http://schemas.microsoft.com/office/drawing/2014/main" id="{B3D3ACFB-FECF-C59C-7EEF-EF5C88959164}"/>
                </a:ext>
              </a:extLst>
            </p:cNvPr>
            <p:cNvSpPr txBox="1"/>
            <p:nvPr/>
          </p:nvSpPr>
          <p:spPr>
            <a:xfrm>
              <a:off x="5631525" y="6500012"/>
              <a:ext cx="928951" cy="276999"/>
            </a:xfrm>
            <a:prstGeom prst="rect">
              <a:avLst/>
            </a:prstGeom>
            <a:noFill/>
          </p:spPr>
          <p:txBody>
            <a:bodyPr wrap="square" rtlCol="0">
              <a:spAutoFit/>
            </a:bodyPr>
            <a:lstStyle/>
            <a:p>
              <a:pPr algn="ctr"/>
              <a:r>
                <a:rPr lang="en-GB" sz="1200" dirty="0">
                  <a:solidFill>
                    <a:schemeClr val="bg1">
                      <a:alpha val="50000"/>
                    </a:schemeClr>
                  </a:solidFill>
                </a:rPr>
                <a:t>Lab Study</a:t>
              </a:r>
            </a:p>
          </p:txBody>
        </p:sp>
        <p:sp>
          <p:nvSpPr>
            <p:cNvPr id="29" name="TextBox 28">
              <a:extLst>
                <a:ext uri="{FF2B5EF4-FFF2-40B4-BE49-F238E27FC236}">
                  <a16:creationId xmlns:a16="http://schemas.microsoft.com/office/drawing/2014/main" id="{478E4B9D-04A1-D581-0A59-9D89EAC7FCE8}"/>
                </a:ext>
              </a:extLst>
            </p:cNvPr>
            <p:cNvSpPr txBox="1"/>
            <p:nvPr/>
          </p:nvSpPr>
          <p:spPr>
            <a:xfrm>
              <a:off x="7578361" y="6500012"/>
              <a:ext cx="1610252" cy="276999"/>
            </a:xfrm>
            <a:prstGeom prst="rect">
              <a:avLst/>
            </a:prstGeom>
            <a:noFill/>
          </p:spPr>
          <p:txBody>
            <a:bodyPr wrap="square" rtlCol="0">
              <a:spAutoFit/>
            </a:bodyPr>
            <a:lstStyle/>
            <a:p>
              <a:pPr algn="ctr"/>
              <a:r>
                <a:rPr lang="en-GB" sz="1200" dirty="0">
                  <a:solidFill>
                    <a:schemeClr val="bg1"/>
                  </a:solidFill>
                </a:rPr>
                <a:t>User</a:t>
              </a:r>
              <a:r>
                <a:rPr lang="en-GB" sz="1200" dirty="0">
                  <a:solidFill>
                    <a:schemeClr val="bg1">
                      <a:alpha val="50000"/>
                    </a:schemeClr>
                  </a:solidFill>
                </a:rPr>
                <a:t> </a:t>
              </a:r>
              <a:r>
                <a:rPr lang="en-GB" sz="1200" dirty="0">
                  <a:solidFill>
                    <a:schemeClr val="bg1"/>
                  </a:solidFill>
                </a:rPr>
                <a:t>Study</a:t>
              </a:r>
            </a:p>
          </p:txBody>
        </p:sp>
        <p:sp>
          <p:nvSpPr>
            <p:cNvPr id="30" name="TextBox 29">
              <a:extLst>
                <a:ext uri="{FF2B5EF4-FFF2-40B4-BE49-F238E27FC236}">
                  <a16:creationId xmlns:a16="http://schemas.microsoft.com/office/drawing/2014/main" id="{9A2154F2-FF5A-5B34-4C7E-7DCF38BCF6D8}"/>
                </a:ext>
              </a:extLst>
            </p:cNvPr>
            <p:cNvSpPr txBox="1"/>
            <p:nvPr/>
          </p:nvSpPr>
          <p:spPr>
            <a:xfrm>
              <a:off x="9936211" y="6500012"/>
              <a:ext cx="1610252" cy="276999"/>
            </a:xfrm>
            <a:prstGeom prst="rect">
              <a:avLst/>
            </a:prstGeom>
            <a:noFill/>
          </p:spPr>
          <p:txBody>
            <a:bodyPr wrap="square" rtlCol="0">
              <a:spAutoFit/>
            </a:bodyPr>
            <a:lstStyle/>
            <a:p>
              <a:pPr algn="ctr"/>
              <a:r>
                <a:rPr lang="en-GB" sz="1200" dirty="0">
                  <a:solidFill>
                    <a:schemeClr val="bg1">
                      <a:alpha val="50000"/>
                    </a:schemeClr>
                  </a:solidFill>
                </a:rPr>
                <a:t>Conclusions</a:t>
              </a:r>
            </a:p>
          </p:txBody>
        </p:sp>
        <p:cxnSp>
          <p:nvCxnSpPr>
            <p:cNvPr id="31" name="Straight Arrow Connector 30">
              <a:extLst>
                <a:ext uri="{FF2B5EF4-FFF2-40B4-BE49-F238E27FC236}">
                  <a16:creationId xmlns:a16="http://schemas.microsoft.com/office/drawing/2014/main" id="{387BE165-68DB-642B-2A25-64E786452C26}"/>
                </a:ext>
              </a:extLst>
            </p:cNvPr>
            <p:cNvCxnSpPr>
              <a:stCxn id="21" idx="3"/>
              <a:endCxn id="23" idx="1"/>
            </p:cNvCxnSpPr>
            <p:nvPr/>
          </p:nvCxnSpPr>
          <p:spPr>
            <a:xfrm flipV="1">
              <a:off x="2323830" y="6638511"/>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C23736A9-7914-3F73-7D68-EAAA0EB7E1D9}"/>
                </a:ext>
              </a:extLst>
            </p:cNvPr>
            <p:cNvCxnSpPr>
              <a:cxnSpLocks/>
            </p:cNvCxnSpPr>
            <p:nvPr/>
          </p:nvCxnSpPr>
          <p:spPr>
            <a:xfrm flipV="1">
              <a:off x="4647660"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76DBA8DD-35F8-CA6C-72B7-A169EF1ABA78}"/>
                </a:ext>
              </a:extLst>
            </p:cNvPr>
            <p:cNvCxnSpPr>
              <a:cxnSpLocks/>
            </p:cNvCxnSpPr>
            <p:nvPr/>
          </p:nvCxnSpPr>
          <p:spPr>
            <a:xfrm flipV="1">
              <a:off x="6971490" y="6646239"/>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910103F7-186A-357D-AF6E-B99FF30B7001}"/>
                </a:ext>
              </a:extLst>
            </p:cNvPr>
            <p:cNvCxnSpPr>
              <a:cxnSpLocks/>
            </p:cNvCxnSpPr>
            <p:nvPr/>
          </p:nvCxnSpPr>
          <p:spPr>
            <a:xfrm flipV="1">
              <a:off x="9295319"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35" name="Picture 34">
            <a:extLst>
              <a:ext uri="{FF2B5EF4-FFF2-40B4-BE49-F238E27FC236}">
                <a16:creationId xmlns:a16="http://schemas.microsoft.com/office/drawing/2014/main" id="{620F1E74-39AD-1B75-C17F-B9E5A89984B6}"/>
              </a:ext>
            </a:extLst>
          </p:cNvPr>
          <p:cNvPicPr>
            <a:picLocks noChangeAspect="1"/>
          </p:cNvPicPr>
          <p:nvPr/>
        </p:nvPicPr>
        <p:blipFill>
          <a:blip r:embed="rId2"/>
          <a:stretch>
            <a:fillRect/>
          </a:stretch>
        </p:blipFill>
        <p:spPr>
          <a:xfrm>
            <a:off x="437718" y="3955558"/>
            <a:ext cx="5193807" cy="2222055"/>
          </a:xfrm>
          <a:prstGeom prst="rect">
            <a:avLst/>
          </a:prstGeom>
        </p:spPr>
      </p:pic>
      <p:sp>
        <p:nvSpPr>
          <p:cNvPr id="38" name="Content Placeholder 2">
            <a:extLst>
              <a:ext uri="{FF2B5EF4-FFF2-40B4-BE49-F238E27FC236}">
                <a16:creationId xmlns:a16="http://schemas.microsoft.com/office/drawing/2014/main" id="{44DAEDF4-9A58-1DF8-BEC9-E69E60A119DF}"/>
              </a:ext>
            </a:extLst>
          </p:cNvPr>
          <p:cNvSpPr>
            <a:spLocks noGrp="1"/>
          </p:cNvSpPr>
          <p:nvPr>
            <p:ph idx="1"/>
          </p:nvPr>
        </p:nvSpPr>
        <p:spPr>
          <a:xfrm>
            <a:off x="437718" y="2476734"/>
            <a:ext cx="4662818" cy="1208025"/>
          </a:xfrm>
        </p:spPr>
        <p:txBody>
          <a:bodyPr>
            <a:noAutofit/>
          </a:bodyPr>
          <a:lstStyle/>
          <a:p>
            <a:r>
              <a:rPr lang="en-GB" sz="2000" dirty="0"/>
              <a:t>M=73.5, SD=5.76</a:t>
            </a:r>
          </a:p>
          <a:p>
            <a:r>
              <a:rPr lang="en-GB" sz="2000" dirty="0"/>
              <a:t>t-test reveals no significant difference from typical benchmark of 68.</a:t>
            </a:r>
          </a:p>
        </p:txBody>
      </p:sp>
      <p:sp>
        <p:nvSpPr>
          <p:cNvPr id="3" name="Content Placeholder 2">
            <a:extLst>
              <a:ext uri="{FF2B5EF4-FFF2-40B4-BE49-F238E27FC236}">
                <a16:creationId xmlns:a16="http://schemas.microsoft.com/office/drawing/2014/main" id="{44F0FA99-5803-E09F-EEC6-59F4821412A4}"/>
              </a:ext>
            </a:extLst>
          </p:cNvPr>
          <p:cNvSpPr txBox="1">
            <a:spLocks/>
          </p:cNvSpPr>
          <p:nvPr/>
        </p:nvSpPr>
        <p:spPr>
          <a:xfrm>
            <a:off x="6182997" y="2431673"/>
            <a:ext cx="5051597" cy="13255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200" dirty="0"/>
              <a:t>With TH: (M=42.5, SD=16.67)</a:t>
            </a:r>
          </a:p>
          <a:p>
            <a:r>
              <a:rPr lang="en-GB" sz="2200" dirty="0"/>
              <a:t>Without TH: (M=48.5, SD=10.92)</a:t>
            </a:r>
          </a:p>
          <a:p>
            <a:r>
              <a:rPr lang="en-GB" sz="2200" dirty="0"/>
              <a:t>t-test reveals no significant difference</a:t>
            </a:r>
          </a:p>
        </p:txBody>
      </p:sp>
      <p:pic>
        <p:nvPicPr>
          <p:cNvPr id="9" name="Picture 8">
            <a:extLst>
              <a:ext uri="{FF2B5EF4-FFF2-40B4-BE49-F238E27FC236}">
                <a16:creationId xmlns:a16="http://schemas.microsoft.com/office/drawing/2014/main" id="{0D19C8AE-F290-356E-054F-6C0D3C4249F8}"/>
              </a:ext>
            </a:extLst>
          </p:cNvPr>
          <p:cNvPicPr>
            <a:picLocks noChangeAspect="1"/>
          </p:cNvPicPr>
          <p:nvPr/>
        </p:nvPicPr>
        <p:blipFill rotWithShape="1">
          <a:blip r:embed="rId3"/>
          <a:srcRect t="6959"/>
          <a:stretch/>
        </p:blipFill>
        <p:spPr>
          <a:xfrm>
            <a:off x="6357672" y="3835362"/>
            <a:ext cx="4467644" cy="2509337"/>
          </a:xfrm>
          <a:prstGeom prst="rect">
            <a:avLst/>
          </a:prstGeom>
        </p:spPr>
      </p:pic>
      <p:grpSp>
        <p:nvGrpSpPr>
          <p:cNvPr id="10" name="Group 9">
            <a:extLst>
              <a:ext uri="{FF2B5EF4-FFF2-40B4-BE49-F238E27FC236}">
                <a16:creationId xmlns:a16="http://schemas.microsoft.com/office/drawing/2014/main" id="{38E68027-76BE-5BA4-460D-40996E4CA368}"/>
              </a:ext>
            </a:extLst>
          </p:cNvPr>
          <p:cNvGrpSpPr/>
          <p:nvPr/>
        </p:nvGrpSpPr>
        <p:grpSpPr>
          <a:xfrm>
            <a:off x="1549563" y="1739364"/>
            <a:ext cx="2121383" cy="461665"/>
            <a:chOff x="1197293" y="3014664"/>
            <a:chExt cx="2650508" cy="461665"/>
          </a:xfrm>
        </p:grpSpPr>
        <p:sp>
          <p:nvSpPr>
            <p:cNvPr id="11" name="Rectangle: Rounded Corners 10">
              <a:extLst>
                <a:ext uri="{FF2B5EF4-FFF2-40B4-BE49-F238E27FC236}">
                  <a16:creationId xmlns:a16="http://schemas.microsoft.com/office/drawing/2014/main" id="{819E99D3-CDE0-E22F-0B4F-6842BDBA4777}"/>
                </a:ext>
              </a:extLst>
            </p:cNvPr>
            <p:cNvSpPr/>
            <p:nvPr/>
          </p:nvSpPr>
          <p:spPr>
            <a:xfrm>
              <a:off x="1197294" y="3014664"/>
              <a:ext cx="2650507" cy="461665"/>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379FD9FF-377E-D21C-B3B0-B78489BADA66}"/>
                </a:ext>
              </a:extLst>
            </p:cNvPr>
            <p:cNvSpPr txBox="1"/>
            <p:nvPr/>
          </p:nvSpPr>
          <p:spPr>
            <a:xfrm>
              <a:off x="1197293" y="3014664"/>
              <a:ext cx="2650507" cy="461665"/>
            </a:xfrm>
            <a:prstGeom prst="rect">
              <a:avLst/>
            </a:prstGeom>
            <a:noFill/>
          </p:spPr>
          <p:txBody>
            <a:bodyPr wrap="square" rtlCol="0">
              <a:spAutoFit/>
            </a:bodyPr>
            <a:lstStyle/>
            <a:p>
              <a:pPr algn="ctr"/>
              <a:r>
                <a:rPr lang="en-GB" sz="2400" dirty="0">
                  <a:solidFill>
                    <a:schemeClr val="bg1"/>
                  </a:solidFill>
                </a:rPr>
                <a:t>SUS</a:t>
              </a:r>
            </a:p>
          </p:txBody>
        </p:sp>
      </p:grpSp>
      <p:grpSp>
        <p:nvGrpSpPr>
          <p:cNvPr id="13" name="Group 12">
            <a:extLst>
              <a:ext uri="{FF2B5EF4-FFF2-40B4-BE49-F238E27FC236}">
                <a16:creationId xmlns:a16="http://schemas.microsoft.com/office/drawing/2014/main" id="{8D70BF73-0ECA-A57D-7938-1AF5B39F5BE0}"/>
              </a:ext>
            </a:extLst>
          </p:cNvPr>
          <p:cNvGrpSpPr/>
          <p:nvPr/>
        </p:nvGrpSpPr>
        <p:grpSpPr>
          <a:xfrm>
            <a:off x="7648103" y="1739364"/>
            <a:ext cx="2121383" cy="461665"/>
            <a:chOff x="1197293" y="3014664"/>
            <a:chExt cx="2650508" cy="461665"/>
          </a:xfrm>
        </p:grpSpPr>
        <p:sp>
          <p:nvSpPr>
            <p:cNvPr id="14" name="Rectangle: Rounded Corners 13">
              <a:extLst>
                <a:ext uri="{FF2B5EF4-FFF2-40B4-BE49-F238E27FC236}">
                  <a16:creationId xmlns:a16="http://schemas.microsoft.com/office/drawing/2014/main" id="{B6228A46-928C-EA93-95AB-3DBFBB5B594A}"/>
                </a:ext>
              </a:extLst>
            </p:cNvPr>
            <p:cNvSpPr/>
            <p:nvPr/>
          </p:nvSpPr>
          <p:spPr>
            <a:xfrm>
              <a:off x="1197294" y="3014664"/>
              <a:ext cx="2650507" cy="461665"/>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3187FEB3-4F69-37C6-4121-871445FC6370}"/>
                </a:ext>
              </a:extLst>
            </p:cNvPr>
            <p:cNvSpPr txBox="1"/>
            <p:nvPr/>
          </p:nvSpPr>
          <p:spPr>
            <a:xfrm>
              <a:off x="1197293" y="3014664"/>
              <a:ext cx="2650507" cy="461665"/>
            </a:xfrm>
            <a:prstGeom prst="rect">
              <a:avLst/>
            </a:prstGeom>
            <a:noFill/>
          </p:spPr>
          <p:txBody>
            <a:bodyPr wrap="square" rtlCol="0">
              <a:spAutoFit/>
            </a:bodyPr>
            <a:lstStyle/>
            <a:p>
              <a:pPr algn="ctr"/>
              <a:r>
                <a:rPr lang="en-GB" sz="2400" dirty="0">
                  <a:solidFill>
                    <a:schemeClr val="bg1"/>
                  </a:solidFill>
                </a:rPr>
                <a:t>NASA-RTLX</a:t>
              </a:r>
            </a:p>
          </p:txBody>
        </p:sp>
      </p:grpSp>
    </p:spTree>
    <p:extLst>
      <p:ext uri="{BB962C8B-B14F-4D97-AF65-F5344CB8AC3E}">
        <p14:creationId xmlns:p14="http://schemas.microsoft.com/office/powerpoint/2010/main" val="3939156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9DB7D4-4F3E-ABD3-F358-58E902912A73}"/>
              </a:ext>
            </a:extLst>
          </p:cNvPr>
          <p:cNvSpPr/>
          <p:nvPr/>
        </p:nvSpPr>
        <p:spPr>
          <a:xfrm>
            <a:off x="0" y="581397"/>
            <a:ext cx="12192000"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155F376-4DA3-F079-71CD-C332173ADD8A}"/>
              </a:ext>
            </a:extLst>
          </p:cNvPr>
          <p:cNvSpPr>
            <a:spLocks noGrp="1"/>
          </p:cNvSpPr>
          <p:nvPr>
            <p:ph type="title"/>
          </p:nvPr>
        </p:nvSpPr>
        <p:spPr/>
        <p:txBody>
          <a:bodyPr>
            <a:normAutofit/>
          </a:bodyPr>
          <a:lstStyle/>
          <a:p>
            <a:r>
              <a:rPr lang="en-GB" sz="3600" dirty="0">
                <a:solidFill>
                  <a:schemeClr val="bg1"/>
                </a:solidFill>
              </a:rPr>
              <a:t>Results so Far: NASA-RTLX Factors</a:t>
            </a:r>
          </a:p>
        </p:txBody>
      </p:sp>
      <p:grpSp>
        <p:nvGrpSpPr>
          <p:cNvPr id="20" name="Group 19">
            <a:extLst>
              <a:ext uri="{FF2B5EF4-FFF2-40B4-BE49-F238E27FC236}">
                <a16:creationId xmlns:a16="http://schemas.microsoft.com/office/drawing/2014/main" id="{71AFCDB4-A233-58AD-E461-FF42A8C9BCED}"/>
              </a:ext>
            </a:extLst>
          </p:cNvPr>
          <p:cNvGrpSpPr/>
          <p:nvPr/>
        </p:nvGrpSpPr>
        <p:grpSpPr>
          <a:xfrm>
            <a:off x="572851" y="6499732"/>
            <a:ext cx="11046299" cy="277558"/>
            <a:chOff x="572851" y="6499732"/>
            <a:chExt cx="11046299" cy="277558"/>
          </a:xfrm>
        </p:grpSpPr>
        <p:sp>
          <p:nvSpPr>
            <p:cNvPr id="21" name="Rectangle: Rounded Corners 20">
              <a:extLst>
                <a:ext uri="{FF2B5EF4-FFF2-40B4-BE49-F238E27FC236}">
                  <a16:creationId xmlns:a16="http://schemas.microsoft.com/office/drawing/2014/main" id="{666865B0-FBA8-4038-9BD8-D63664A37FBB}"/>
                </a:ext>
              </a:extLst>
            </p:cNvPr>
            <p:cNvSpPr/>
            <p:nvPr/>
          </p:nvSpPr>
          <p:spPr>
            <a:xfrm>
              <a:off x="572851" y="6499733"/>
              <a:ext cx="1750979" cy="277557"/>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a:extLst>
                <a:ext uri="{FF2B5EF4-FFF2-40B4-BE49-F238E27FC236}">
                  <a16:creationId xmlns:a16="http://schemas.microsoft.com/office/drawing/2014/main" id="{700442E8-D86C-DE24-BD98-8B13B8433852}"/>
                </a:ext>
              </a:extLst>
            </p:cNvPr>
            <p:cNvSpPr txBox="1"/>
            <p:nvPr/>
          </p:nvSpPr>
          <p:spPr>
            <a:xfrm>
              <a:off x="852481" y="6500012"/>
              <a:ext cx="1147621" cy="276999"/>
            </a:xfrm>
            <a:prstGeom prst="rect">
              <a:avLst/>
            </a:prstGeom>
            <a:noFill/>
          </p:spPr>
          <p:txBody>
            <a:bodyPr wrap="square" rtlCol="0">
              <a:spAutoFit/>
            </a:bodyPr>
            <a:lstStyle/>
            <a:p>
              <a:pPr algn="ctr"/>
              <a:r>
                <a:rPr lang="en-GB" sz="1200" dirty="0">
                  <a:solidFill>
                    <a:schemeClr val="bg1">
                      <a:alpha val="50000"/>
                    </a:schemeClr>
                  </a:solidFill>
                </a:rPr>
                <a:t>Introduction</a:t>
              </a:r>
              <a:endParaRPr lang="en-GB" sz="1400" dirty="0">
                <a:solidFill>
                  <a:schemeClr val="bg1">
                    <a:alpha val="50000"/>
                  </a:schemeClr>
                </a:solidFill>
              </a:endParaRPr>
            </a:p>
          </p:txBody>
        </p:sp>
        <p:sp>
          <p:nvSpPr>
            <p:cNvPr id="23" name="Rectangle: Rounded Corners 22">
              <a:extLst>
                <a:ext uri="{FF2B5EF4-FFF2-40B4-BE49-F238E27FC236}">
                  <a16:creationId xmlns:a16="http://schemas.microsoft.com/office/drawing/2014/main" id="{C08D7FEA-9075-CAE0-CCB2-4EAA179AA824}"/>
                </a:ext>
              </a:extLst>
            </p:cNvPr>
            <p:cNvSpPr/>
            <p:nvPr/>
          </p:nvSpPr>
          <p:spPr>
            <a:xfrm>
              <a:off x="289668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Rounded Corners 23">
              <a:extLst>
                <a:ext uri="{FF2B5EF4-FFF2-40B4-BE49-F238E27FC236}">
                  <a16:creationId xmlns:a16="http://schemas.microsoft.com/office/drawing/2014/main" id="{A67FD5CB-5885-69E8-3CE5-CE6E3A79F4B8}"/>
                </a:ext>
              </a:extLst>
            </p:cNvPr>
            <p:cNvSpPr/>
            <p:nvPr/>
          </p:nvSpPr>
          <p:spPr>
            <a:xfrm>
              <a:off x="522051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Rounded Corners 24">
              <a:extLst>
                <a:ext uri="{FF2B5EF4-FFF2-40B4-BE49-F238E27FC236}">
                  <a16:creationId xmlns:a16="http://schemas.microsoft.com/office/drawing/2014/main" id="{06D2429F-E396-EE81-55CC-79C25BE82260}"/>
                </a:ext>
              </a:extLst>
            </p:cNvPr>
            <p:cNvSpPr/>
            <p:nvPr/>
          </p:nvSpPr>
          <p:spPr>
            <a:xfrm>
              <a:off x="7544341" y="6500011"/>
              <a:ext cx="1750979" cy="277000"/>
            </a:xfrm>
            <a:prstGeom prst="round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Rounded Corners 25">
              <a:extLst>
                <a:ext uri="{FF2B5EF4-FFF2-40B4-BE49-F238E27FC236}">
                  <a16:creationId xmlns:a16="http://schemas.microsoft.com/office/drawing/2014/main" id="{EE3F7082-4420-B962-CDC1-C4514D927CE5}"/>
                </a:ext>
              </a:extLst>
            </p:cNvPr>
            <p:cNvSpPr/>
            <p:nvPr/>
          </p:nvSpPr>
          <p:spPr>
            <a:xfrm>
              <a:off x="9868171" y="6500011"/>
              <a:ext cx="1750979" cy="277001"/>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TextBox 26">
              <a:extLst>
                <a:ext uri="{FF2B5EF4-FFF2-40B4-BE49-F238E27FC236}">
                  <a16:creationId xmlns:a16="http://schemas.microsoft.com/office/drawing/2014/main" id="{E22856A9-3A89-74BA-B02C-703E8199E3DF}"/>
                </a:ext>
              </a:extLst>
            </p:cNvPr>
            <p:cNvSpPr txBox="1"/>
            <p:nvPr/>
          </p:nvSpPr>
          <p:spPr>
            <a:xfrm>
              <a:off x="2969368" y="6500012"/>
              <a:ext cx="1610252" cy="276999"/>
            </a:xfrm>
            <a:prstGeom prst="rect">
              <a:avLst/>
            </a:prstGeom>
            <a:noFill/>
          </p:spPr>
          <p:txBody>
            <a:bodyPr wrap="square" rtlCol="0">
              <a:spAutoFit/>
            </a:bodyPr>
            <a:lstStyle/>
            <a:p>
              <a:pPr algn="ctr"/>
              <a:r>
                <a:rPr lang="en-GB" sz="1200" dirty="0">
                  <a:solidFill>
                    <a:schemeClr val="bg1">
                      <a:alpha val="50000"/>
                    </a:schemeClr>
                  </a:solidFill>
                </a:rPr>
                <a:t>TactiHelm System</a:t>
              </a:r>
            </a:p>
          </p:txBody>
        </p:sp>
        <p:sp>
          <p:nvSpPr>
            <p:cNvPr id="28" name="TextBox 27">
              <a:extLst>
                <a:ext uri="{FF2B5EF4-FFF2-40B4-BE49-F238E27FC236}">
                  <a16:creationId xmlns:a16="http://schemas.microsoft.com/office/drawing/2014/main" id="{B3D3ACFB-FECF-C59C-7EEF-EF5C88959164}"/>
                </a:ext>
              </a:extLst>
            </p:cNvPr>
            <p:cNvSpPr txBox="1"/>
            <p:nvPr/>
          </p:nvSpPr>
          <p:spPr>
            <a:xfrm>
              <a:off x="5631525" y="6500012"/>
              <a:ext cx="928951" cy="276999"/>
            </a:xfrm>
            <a:prstGeom prst="rect">
              <a:avLst/>
            </a:prstGeom>
            <a:noFill/>
          </p:spPr>
          <p:txBody>
            <a:bodyPr wrap="square" rtlCol="0">
              <a:spAutoFit/>
            </a:bodyPr>
            <a:lstStyle/>
            <a:p>
              <a:pPr algn="ctr"/>
              <a:r>
                <a:rPr lang="en-GB" sz="1200" dirty="0">
                  <a:solidFill>
                    <a:schemeClr val="bg1">
                      <a:alpha val="50000"/>
                    </a:schemeClr>
                  </a:solidFill>
                </a:rPr>
                <a:t>Lab Study</a:t>
              </a:r>
            </a:p>
          </p:txBody>
        </p:sp>
        <p:sp>
          <p:nvSpPr>
            <p:cNvPr id="29" name="TextBox 28">
              <a:extLst>
                <a:ext uri="{FF2B5EF4-FFF2-40B4-BE49-F238E27FC236}">
                  <a16:creationId xmlns:a16="http://schemas.microsoft.com/office/drawing/2014/main" id="{478E4B9D-04A1-D581-0A59-9D89EAC7FCE8}"/>
                </a:ext>
              </a:extLst>
            </p:cNvPr>
            <p:cNvSpPr txBox="1"/>
            <p:nvPr/>
          </p:nvSpPr>
          <p:spPr>
            <a:xfrm>
              <a:off x="7578361" y="6500012"/>
              <a:ext cx="1610252" cy="276999"/>
            </a:xfrm>
            <a:prstGeom prst="rect">
              <a:avLst/>
            </a:prstGeom>
            <a:noFill/>
          </p:spPr>
          <p:txBody>
            <a:bodyPr wrap="square" rtlCol="0">
              <a:spAutoFit/>
            </a:bodyPr>
            <a:lstStyle/>
            <a:p>
              <a:pPr algn="ctr"/>
              <a:r>
                <a:rPr lang="en-GB" sz="1200" dirty="0">
                  <a:solidFill>
                    <a:schemeClr val="bg1"/>
                  </a:solidFill>
                </a:rPr>
                <a:t>User</a:t>
              </a:r>
              <a:r>
                <a:rPr lang="en-GB" sz="1200" dirty="0">
                  <a:solidFill>
                    <a:schemeClr val="bg1">
                      <a:alpha val="50000"/>
                    </a:schemeClr>
                  </a:solidFill>
                </a:rPr>
                <a:t> </a:t>
              </a:r>
              <a:r>
                <a:rPr lang="en-GB" sz="1200" dirty="0">
                  <a:solidFill>
                    <a:schemeClr val="bg1"/>
                  </a:solidFill>
                </a:rPr>
                <a:t>Study</a:t>
              </a:r>
            </a:p>
          </p:txBody>
        </p:sp>
        <p:sp>
          <p:nvSpPr>
            <p:cNvPr id="30" name="TextBox 29">
              <a:extLst>
                <a:ext uri="{FF2B5EF4-FFF2-40B4-BE49-F238E27FC236}">
                  <a16:creationId xmlns:a16="http://schemas.microsoft.com/office/drawing/2014/main" id="{9A2154F2-FF5A-5B34-4C7E-7DCF38BCF6D8}"/>
                </a:ext>
              </a:extLst>
            </p:cNvPr>
            <p:cNvSpPr txBox="1"/>
            <p:nvPr/>
          </p:nvSpPr>
          <p:spPr>
            <a:xfrm>
              <a:off x="9936211" y="6500012"/>
              <a:ext cx="1610252" cy="276999"/>
            </a:xfrm>
            <a:prstGeom prst="rect">
              <a:avLst/>
            </a:prstGeom>
            <a:noFill/>
          </p:spPr>
          <p:txBody>
            <a:bodyPr wrap="square" rtlCol="0">
              <a:spAutoFit/>
            </a:bodyPr>
            <a:lstStyle/>
            <a:p>
              <a:pPr algn="ctr"/>
              <a:r>
                <a:rPr lang="en-GB" sz="1200" dirty="0">
                  <a:solidFill>
                    <a:schemeClr val="bg1">
                      <a:alpha val="50000"/>
                    </a:schemeClr>
                  </a:solidFill>
                </a:rPr>
                <a:t>Conclusions</a:t>
              </a:r>
            </a:p>
          </p:txBody>
        </p:sp>
        <p:cxnSp>
          <p:nvCxnSpPr>
            <p:cNvPr id="31" name="Straight Arrow Connector 30">
              <a:extLst>
                <a:ext uri="{FF2B5EF4-FFF2-40B4-BE49-F238E27FC236}">
                  <a16:creationId xmlns:a16="http://schemas.microsoft.com/office/drawing/2014/main" id="{387BE165-68DB-642B-2A25-64E786452C26}"/>
                </a:ext>
              </a:extLst>
            </p:cNvPr>
            <p:cNvCxnSpPr>
              <a:stCxn id="21" idx="3"/>
              <a:endCxn id="23" idx="1"/>
            </p:cNvCxnSpPr>
            <p:nvPr/>
          </p:nvCxnSpPr>
          <p:spPr>
            <a:xfrm flipV="1">
              <a:off x="2323830" y="6638511"/>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C23736A9-7914-3F73-7D68-EAAA0EB7E1D9}"/>
                </a:ext>
              </a:extLst>
            </p:cNvPr>
            <p:cNvCxnSpPr>
              <a:cxnSpLocks/>
            </p:cNvCxnSpPr>
            <p:nvPr/>
          </p:nvCxnSpPr>
          <p:spPr>
            <a:xfrm flipV="1">
              <a:off x="4647660"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76DBA8DD-35F8-CA6C-72B7-A169EF1ABA78}"/>
                </a:ext>
              </a:extLst>
            </p:cNvPr>
            <p:cNvCxnSpPr>
              <a:cxnSpLocks/>
            </p:cNvCxnSpPr>
            <p:nvPr/>
          </p:nvCxnSpPr>
          <p:spPr>
            <a:xfrm flipV="1">
              <a:off x="6971490" y="6646239"/>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910103F7-186A-357D-AF6E-B99FF30B7001}"/>
                </a:ext>
              </a:extLst>
            </p:cNvPr>
            <p:cNvCxnSpPr>
              <a:cxnSpLocks/>
            </p:cNvCxnSpPr>
            <p:nvPr/>
          </p:nvCxnSpPr>
          <p:spPr>
            <a:xfrm flipV="1">
              <a:off x="9295319"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5" name="Picture 4">
            <a:extLst>
              <a:ext uri="{FF2B5EF4-FFF2-40B4-BE49-F238E27FC236}">
                <a16:creationId xmlns:a16="http://schemas.microsoft.com/office/drawing/2014/main" id="{E805D38B-8204-E205-B144-8A6DC5EA170A}"/>
              </a:ext>
            </a:extLst>
          </p:cNvPr>
          <p:cNvPicPr>
            <a:picLocks noChangeAspect="1"/>
          </p:cNvPicPr>
          <p:nvPr/>
        </p:nvPicPr>
        <p:blipFill>
          <a:blip r:embed="rId2"/>
          <a:stretch>
            <a:fillRect/>
          </a:stretch>
        </p:blipFill>
        <p:spPr>
          <a:xfrm>
            <a:off x="5030755" y="1836916"/>
            <a:ext cx="7048471" cy="4222715"/>
          </a:xfrm>
          <a:prstGeom prst="rect">
            <a:avLst/>
          </a:prstGeom>
        </p:spPr>
      </p:pic>
      <p:sp>
        <p:nvSpPr>
          <p:cNvPr id="9" name="Content Placeholder 2">
            <a:extLst>
              <a:ext uri="{FF2B5EF4-FFF2-40B4-BE49-F238E27FC236}">
                <a16:creationId xmlns:a16="http://schemas.microsoft.com/office/drawing/2014/main" id="{23C89D2A-489A-0AA4-7F36-406D6BF455C3}"/>
              </a:ext>
            </a:extLst>
          </p:cNvPr>
          <p:cNvSpPr>
            <a:spLocks noGrp="1"/>
          </p:cNvSpPr>
          <p:nvPr>
            <p:ph idx="1"/>
          </p:nvPr>
        </p:nvSpPr>
        <p:spPr>
          <a:xfrm>
            <a:off x="402494" y="2575205"/>
            <a:ext cx="4415521" cy="1707590"/>
          </a:xfrm>
        </p:spPr>
        <p:txBody>
          <a:bodyPr>
            <a:noAutofit/>
          </a:bodyPr>
          <a:lstStyle/>
          <a:p>
            <a:r>
              <a:rPr lang="en-GB" sz="2400" dirty="0"/>
              <a:t>‘With TH’ had lower workload across all factors</a:t>
            </a:r>
          </a:p>
          <a:p>
            <a:pPr lvl="1"/>
            <a:r>
              <a:rPr lang="en-GB" sz="2200" dirty="0"/>
              <a:t>However, no differences were statistically significant.</a:t>
            </a:r>
          </a:p>
        </p:txBody>
      </p:sp>
    </p:spTree>
    <p:extLst>
      <p:ext uri="{BB962C8B-B14F-4D97-AF65-F5344CB8AC3E}">
        <p14:creationId xmlns:p14="http://schemas.microsoft.com/office/powerpoint/2010/main" val="2799618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3DA3170-2B09-E62A-6475-A2746CABC551}"/>
              </a:ext>
            </a:extLst>
          </p:cNvPr>
          <p:cNvSpPr/>
          <p:nvPr/>
        </p:nvSpPr>
        <p:spPr>
          <a:xfrm>
            <a:off x="0" y="581397"/>
            <a:ext cx="12192000"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E1061E3-FD37-6F8C-3B9C-1886808B69FC}"/>
              </a:ext>
            </a:extLst>
          </p:cNvPr>
          <p:cNvSpPr>
            <a:spLocks noGrp="1"/>
          </p:cNvSpPr>
          <p:nvPr>
            <p:ph type="title"/>
          </p:nvPr>
        </p:nvSpPr>
        <p:spPr/>
        <p:txBody>
          <a:bodyPr/>
          <a:lstStyle/>
          <a:p>
            <a:r>
              <a:rPr lang="en-GB" dirty="0">
                <a:solidFill>
                  <a:schemeClr val="bg1"/>
                </a:solidFill>
              </a:rPr>
              <a:t>Results so Far: Qualitative Comments</a:t>
            </a:r>
          </a:p>
        </p:txBody>
      </p:sp>
      <p:grpSp>
        <p:nvGrpSpPr>
          <p:cNvPr id="3" name="Group 2">
            <a:extLst>
              <a:ext uri="{FF2B5EF4-FFF2-40B4-BE49-F238E27FC236}">
                <a16:creationId xmlns:a16="http://schemas.microsoft.com/office/drawing/2014/main" id="{1669D0D6-9680-2974-1385-DAFFB9FC352C}"/>
              </a:ext>
            </a:extLst>
          </p:cNvPr>
          <p:cNvGrpSpPr/>
          <p:nvPr/>
        </p:nvGrpSpPr>
        <p:grpSpPr>
          <a:xfrm>
            <a:off x="572851" y="6499732"/>
            <a:ext cx="11046299" cy="277558"/>
            <a:chOff x="572851" y="6499732"/>
            <a:chExt cx="11046299" cy="277558"/>
          </a:xfrm>
        </p:grpSpPr>
        <p:sp>
          <p:nvSpPr>
            <p:cNvPr id="4" name="Rectangle: Rounded Corners 3">
              <a:extLst>
                <a:ext uri="{FF2B5EF4-FFF2-40B4-BE49-F238E27FC236}">
                  <a16:creationId xmlns:a16="http://schemas.microsoft.com/office/drawing/2014/main" id="{D12F36D8-96B2-3B04-DD4A-5C8FB39C303F}"/>
                </a:ext>
              </a:extLst>
            </p:cNvPr>
            <p:cNvSpPr/>
            <p:nvPr/>
          </p:nvSpPr>
          <p:spPr>
            <a:xfrm>
              <a:off x="572851" y="6499733"/>
              <a:ext cx="1750979" cy="277557"/>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a:extLst>
                <a:ext uri="{FF2B5EF4-FFF2-40B4-BE49-F238E27FC236}">
                  <a16:creationId xmlns:a16="http://schemas.microsoft.com/office/drawing/2014/main" id="{05CD619A-CA78-FFEC-D3BD-D0B0EDB8F189}"/>
                </a:ext>
              </a:extLst>
            </p:cNvPr>
            <p:cNvSpPr txBox="1"/>
            <p:nvPr/>
          </p:nvSpPr>
          <p:spPr>
            <a:xfrm>
              <a:off x="852481" y="6500012"/>
              <a:ext cx="1147621" cy="276999"/>
            </a:xfrm>
            <a:prstGeom prst="rect">
              <a:avLst/>
            </a:prstGeom>
            <a:noFill/>
          </p:spPr>
          <p:txBody>
            <a:bodyPr wrap="square" rtlCol="0">
              <a:spAutoFit/>
            </a:bodyPr>
            <a:lstStyle/>
            <a:p>
              <a:pPr algn="ctr"/>
              <a:r>
                <a:rPr lang="en-GB" sz="1200" dirty="0">
                  <a:solidFill>
                    <a:schemeClr val="bg1">
                      <a:alpha val="50000"/>
                    </a:schemeClr>
                  </a:solidFill>
                </a:rPr>
                <a:t>Introduction</a:t>
              </a:r>
              <a:endParaRPr lang="en-GB" sz="1400" dirty="0">
                <a:solidFill>
                  <a:schemeClr val="bg1">
                    <a:alpha val="50000"/>
                  </a:schemeClr>
                </a:solidFill>
              </a:endParaRPr>
            </a:p>
          </p:txBody>
        </p:sp>
        <p:sp>
          <p:nvSpPr>
            <p:cNvPr id="6" name="Rectangle: Rounded Corners 5">
              <a:extLst>
                <a:ext uri="{FF2B5EF4-FFF2-40B4-BE49-F238E27FC236}">
                  <a16:creationId xmlns:a16="http://schemas.microsoft.com/office/drawing/2014/main" id="{0D662CC6-9485-0D4D-734C-C3CC579148C6}"/>
                </a:ext>
              </a:extLst>
            </p:cNvPr>
            <p:cNvSpPr/>
            <p:nvPr/>
          </p:nvSpPr>
          <p:spPr>
            <a:xfrm>
              <a:off x="289668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Rounded Corners 12">
              <a:extLst>
                <a:ext uri="{FF2B5EF4-FFF2-40B4-BE49-F238E27FC236}">
                  <a16:creationId xmlns:a16="http://schemas.microsoft.com/office/drawing/2014/main" id="{EEE9C4B1-05EE-A12A-57B7-95CFA4C0DED5}"/>
                </a:ext>
              </a:extLst>
            </p:cNvPr>
            <p:cNvSpPr/>
            <p:nvPr/>
          </p:nvSpPr>
          <p:spPr>
            <a:xfrm>
              <a:off x="522051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Rounded Corners 13">
              <a:extLst>
                <a:ext uri="{FF2B5EF4-FFF2-40B4-BE49-F238E27FC236}">
                  <a16:creationId xmlns:a16="http://schemas.microsoft.com/office/drawing/2014/main" id="{F4AEDEDA-CA51-5DB8-0FC6-55E7F997E536}"/>
                </a:ext>
              </a:extLst>
            </p:cNvPr>
            <p:cNvSpPr/>
            <p:nvPr/>
          </p:nvSpPr>
          <p:spPr>
            <a:xfrm>
              <a:off x="7544341" y="6500011"/>
              <a:ext cx="1750979" cy="277000"/>
            </a:xfrm>
            <a:prstGeom prst="round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Rounded Corners 23">
              <a:extLst>
                <a:ext uri="{FF2B5EF4-FFF2-40B4-BE49-F238E27FC236}">
                  <a16:creationId xmlns:a16="http://schemas.microsoft.com/office/drawing/2014/main" id="{3FFE1CB4-06B7-6F0F-DAD5-36330B8EB67A}"/>
                </a:ext>
              </a:extLst>
            </p:cNvPr>
            <p:cNvSpPr/>
            <p:nvPr/>
          </p:nvSpPr>
          <p:spPr>
            <a:xfrm>
              <a:off x="9868171" y="6500011"/>
              <a:ext cx="1750979" cy="277001"/>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TextBox 41">
              <a:extLst>
                <a:ext uri="{FF2B5EF4-FFF2-40B4-BE49-F238E27FC236}">
                  <a16:creationId xmlns:a16="http://schemas.microsoft.com/office/drawing/2014/main" id="{D69E7F35-16B1-90BC-739E-0428523D355E}"/>
                </a:ext>
              </a:extLst>
            </p:cNvPr>
            <p:cNvSpPr txBox="1"/>
            <p:nvPr/>
          </p:nvSpPr>
          <p:spPr>
            <a:xfrm>
              <a:off x="2969368" y="6500012"/>
              <a:ext cx="1610252" cy="276999"/>
            </a:xfrm>
            <a:prstGeom prst="rect">
              <a:avLst/>
            </a:prstGeom>
            <a:noFill/>
          </p:spPr>
          <p:txBody>
            <a:bodyPr wrap="square" rtlCol="0">
              <a:spAutoFit/>
            </a:bodyPr>
            <a:lstStyle/>
            <a:p>
              <a:pPr algn="ctr"/>
              <a:r>
                <a:rPr lang="en-GB" sz="1200" dirty="0">
                  <a:solidFill>
                    <a:schemeClr val="bg1">
                      <a:alpha val="50000"/>
                    </a:schemeClr>
                  </a:solidFill>
                </a:rPr>
                <a:t>TactiHelm System</a:t>
              </a:r>
            </a:p>
          </p:txBody>
        </p:sp>
        <p:sp>
          <p:nvSpPr>
            <p:cNvPr id="43" name="TextBox 42">
              <a:extLst>
                <a:ext uri="{FF2B5EF4-FFF2-40B4-BE49-F238E27FC236}">
                  <a16:creationId xmlns:a16="http://schemas.microsoft.com/office/drawing/2014/main" id="{5EEC2C7A-B739-7ADC-ED98-469066A8FC1B}"/>
                </a:ext>
              </a:extLst>
            </p:cNvPr>
            <p:cNvSpPr txBox="1"/>
            <p:nvPr/>
          </p:nvSpPr>
          <p:spPr>
            <a:xfrm>
              <a:off x="5631525" y="6500012"/>
              <a:ext cx="928951" cy="276999"/>
            </a:xfrm>
            <a:prstGeom prst="rect">
              <a:avLst/>
            </a:prstGeom>
            <a:noFill/>
          </p:spPr>
          <p:txBody>
            <a:bodyPr wrap="square" rtlCol="0">
              <a:spAutoFit/>
            </a:bodyPr>
            <a:lstStyle/>
            <a:p>
              <a:pPr algn="ctr"/>
              <a:r>
                <a:rPr lang="en-GB" sz="1200" dirty="0">
                  <a:solidFill>
                    <a:schemeClr val="bg1">
                      <a:alpha val="50000"/>
                    </a:schemeClr>
                  </a:solidFill>
                </a:rPr>
                <a:t>Lab Study</a:t>
              </a:r>
            </a:p>
          </p:txBody>
        </p:sp>
        <p:sp>
          <p:nvSpPr>
            <p:cNvPr id="44" name="TextBox 43">
              <a:extLst>
                <a:ext uri="{FF2B5EF4-FFF2-40B4-BE49-F238E27FC236}">
                  <a16:creationId xmlns:a16="http://schemas.microsoft.com/office/drawing/2014/main" id="{DAC03989-519D-8303-F808-8E9628EDAB6E}"/>
                </a:ext>
              </a:extLst>
            </p:cNvPr>
            <p:cNvSpPr txBox="1"/>
            <p:nvPr/>
          </p:nvSpPr>
          <p:spPr>
            <a:xfrm>
              <a:off x="7578361" y="6500012"/>
              <a:ext cx="1610252" cy="276999"/>
            </a:xfrm>
            <a:prstGeom prst="rect">
              <a:avLst/>
            </a:prstGeom>
            <a:noFill/>
          </p:spPr>
          <p:txBody>
            <a:bodyPr wrap="square" rtlCol="0">
              <a:spAutoFit/>
            </a:bodyPr>
            <a:lstStyle/>
            <a:p>
              <a:pPr algn="ctr"/>
              <a:r>
                <a:rPr lang="en-GB" sz="1200" dirty="0">
                  <a:solidFill>
                    <a:schemeClr val="bg1"/>
                  </a:solidFill>
                </a:rPr>
                <a:t>User</a:t>
              </a:r>
              <a:r>
                <a:rPr lang="en-GB" sz="1200" dirty="0">
                  <a:solidFill>
                    <a:schemeClr val="bg1">
                      <a:alpha val="50000"/>
                    </a:schemeClr>
                  </a:solidFill>
                </a:rPr>
                <a:t> </a:t>
              </a:r>
              <a:r>
                <a:rPr lang="en-GB" sz="1200" dirty="0">
                  <a:solidFill>
                    <a:schemeClr val="bg1"/>
                  </a:solidFill>
                </a:rPr>
                <a:t>Study</a:t>
              </a:r>
            </a:p>
          </p:txBody>
        </p:sp>
        <p:sp>
          <p:nvSpPr>
            <p:cNvPr id="45" name="TextBox 44">
              <a:extLst>
                <a:ext uri="{FF2B5EF4-FFF2-40B4-BE49-F238E27FC236}">
                  <a16:creationId xmlns:a16="http://schemas.microsoft.com/office/drawing/2014/main" id="{563E6C13-55AD-9FF6-B068-570A15EDDCAA}"/>
                </a:ext>
              </a:extLst>
            </p:cNvPr>
            <p:cNvSpPr txBox="1"/>
            <p:nvPr/>
          </p:nvSpPr>
          <p:spPr>
            <a:xfrm>
              <a:off x="9936211" y="6500012"/>
              <a:ext cx="1610252" cy="276999"/>
            </a:xfrm>
            <a:prstGeom prst="rect">
              <a:avLst/>
            </a:prstGeom>
            <a:noFill/>
          </p:spPr>
          <p:txBody>
            <a:bodyPr wrap="square" rtlCol="0">
              <a:spAutoFit/>
            </a:bodyPr>
            <a:lstStyle/>
            <a:p>
              <a:pPr algn="ctr"/>
              <a:r>
                <a:rPr lang="en-GB" sz="1200" dirty="0">
                  <a:solidFill>
                    <a:schemeClr val="bg1">
                      <a:alpha val="50000"/>
                    </a:schemeClr>
                  </a:solidFill>
                </a:rPr>
                <a:t>Conclusions</a:t>
              </a:r>
            </a:p>
          </p:txBody>
        </p:sp>
        <p:cxnSp>
          <p:nvCxnSpPr>
            <p:cNvPr id="46" name="Straight Arrow Connector 45">
              <a:extLst>
                <a:ext uri="{FF2B5EF4-FFF2-40B4-BE49-F238E27FC236}">
                  <a16:creationId xmlns:a16="http://schemas.microsoft.com/office/drawing/2014/main" id="{D43DFBE6-571E-79F3-5941-88EFE75FDB49}"/>
                </a:ext>
              </a:extLst>
            </p:cNvPr>
            <p:cNvCxnSpPr>
              <a:stCxn id="4" idx="3"/>
              <a:endCxn id="6" idx="1"/>
            </p:cNvCxnSpPr>
            <p:nvPr/>
          </p:nvCxnSpPr>
          <p:spPr>
            <a:xfrm flipV="1">
              <a:off x="2323830" y="6638511"/>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B81CE7A9-2B99-9857-5A8D-D67DC77C16C2}"/>
                </a:ext>
              </a:extLst>
            </p:cNvPr>
            <p:cNvCxnSpPr>
              <a:cxnSpLocks/>
            </p:cNvCxnSpPr>
            <p:nvPr/>
          </p:nvCxnSpPr>
          <p:spPr>
            <a:xfrm flipV="1">
              <a:off x="4647660"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F0443430-37FC-E4C2-C9B6-7CC79FE17E4C}"/>
                </a:ext>
              </a:extLst>
            </p:cNvPr>
            <p:cNvCxnSpPr>
              <a:cxnSpLocks/>
            </p:cNvCxnSpPr>
            <p:nvPr/>
          </p:nvCxnSpPr>
          <p:spPr>
            <a:xfrm flipV="1">
              <a:off x="6971490" y="6646239"/>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5BCD1228-3E19-F8EE-2FC7-853C85D5B151}"/>
                </a:ext>
              </a:extLst>
            </p:cNvPr>
            <p:cNvCxnSpPr>
              <a:cxnSpLocks/>
            </p:cNvCxnSpPr>
            <p:nvPr/>
          </p:nvCxnSpPr>
          <p:spPr>
            <a:xfrm flipV="1">
              <a:off x="9295319"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8" name="Group 7">
            <a:extLst>
              <a:ext uri="{FF2B5EF4-FFF2-40B4-BE49-F238E27FC236}">
                <a16:creationId xmlns:a16="http://schemas.microsoft.com/office/drawing/2014/main" id="{5006D959-E96F-F92E-E7A0-C85FC90BAF64}"/>
              </a:ext>
            </a:extLst>
          </p:cNvPr>
          <p:cNvGrpSpPr/>
          <p:nvPr/>
        </p:nvGrpSpPr>
        <p:grpSpPr>
          <a:xfrm>
            <a:off x="874039" y="2749649"/>
            <a:ext cx="2270414" cy="461665"/>
            <a:chOff x="1197293" y="3014664"/>
            <a:chExt cx="2650508" cy="461665"/>
          </a:xfrm>
        </p:grpSpPr>
        <p:sp>
          <p:nvSpPr>
            <p:cNvPr id="9" name="Rectangle: Rounded Corners 8">
              <a:extLst>
                <a:ext uri="{FF2B5EF4-FFF2-40B4-BE49-F238E27FC236}">
                  <a16:creationId xmlns:a16="http://schemas.microsoft.com/office/drawing/2014/main" id="{5787F590-8A6B-E12C-E6B2-F7605B403D85}"/>
                </a:ext>
              </a:extLst>
            </p:cNvPr>
            <p:cNvSpPr/>
            <p:nvPr/>
          </p:nvSpPr>
          <p:spPr>
            <a:xfrm>
              <a:off x="1197294" y="3014664"/>
              <a:ext cx="2650507" cy="461665"/>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B980153-4195-FD19-7242-C2BF8E034D34}"/>
                </a:ext>
              </a:extLst>
            </p:cNvPr>
            <p:cNvSpPr txBox="1"/>
            <p:nvPr/>
          </p:nvSpPr>
          <p:spPr>
            <a:xfrm>
              <a:off x="1197293" y="3014664"/>
              <a:ext cx="2650507" cy="461665"/>
            </a:xfrm>
            <a:prstGeom prst="rect">
              <a:avLst/>
            </a:prstGeom>
            <a:noFill/>
          </p:spPr>
          <p:txBody>
            <a:bodyPr wrap="square" rtlCol="0">
              <a:spAutoFit/>
            </a:bodyPr>
            <a:lstStyle/>
            <a:p>
              <a:pPr algn="ctr"/>
              <a:r>
                <a:rPr lang="en-GB" sz="2400" dirty="0">
                  <a:solidFill>
                    <a:schemeClr val="bg1"/>
                  </a:solidFill>
                </a:rPr>
                <a:t>Cue Design</a:t>
              </a:r>
            </a:p>
          </p:txBody>
        </p:sp>
      </p:grpSp>
      <p:sp>
        <p:nvSpPr>
          <p:cNvPr id="11" name="Content Placeholder 2">
            <a:extLst>
              <a:ext uri="{FF2B5EF4-FFF2-40B4-BE49-F238E27FC236}">
                <a16:creationId xmlns:a16="http://schemas.microsoft.com/office/drawing/2014/main" id="{0E49636A-10FD-9F50-3E90-BA1FD4757B19}"/>
              </a:ext>
            </a:extLst>
          </p:cNvPr>
          <p:cNvSpPr>
            <a:spLocks noGrp="1"/>
          </p:cNvSpPr>
          <p:nvPr>
            <p:ph idx="1"/>
          </p:nvPr>
        </p:nvSpPr>
        <p:spPr>
          <a:xfrm>
            <a:off x="4363291" y="1751181"/>
            <a:ext cx="3319113" cy="954377"/>
          </a:xfrm>
        </p:spPr>
        <p:txBody>
          <a:bodyPr>
            <a:noAutofit/>
          </a:bodyPr>
          <a:lstStyle/>
          <a:p>
            <a:pPr marL="0" indent="0" algn="ctr">
              <a:buNone/>
            </a:pPr>
            <a:r>
              <a:rPr lang="en-GB" sz="2000" dirty="0"/>
              <a:t>Imminent cue was often delivered too late, and the far cue too early</a:t>
            </a:r>
          </a:p>
        </p:txBody>
      </p:sp>
      <p:sp>
        <p:nvSpPr>
          <p:cNvPr id="12" name="Content Placeholder 2">
            <a:extLst>
              <a:ext uri="{FF2B5EF4-FFF2-40B4-BE49-F238E27FC236}">
                <a16:creationId xmlns:a16="http://schemas.microsoft.com/office/drawing/2014/main" id="{6498A3F9-15B9-93EF-102D-31BD5850DC0A}"/>
              </a:ext>
            </a:extLst>
          </p:cNvPr>
          <p:cNvSpPr txBox="1">
            <a:spLocks/>
          </p:cNvSpPr>
          <p:nvPr/>
        </p:nvSpPr>
        <p:spPr>
          <a:xfrm>
            <a:off x="462201" y="1722797"/>
            <a:ext cx="3319113" cy="888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Design of the cues made a vehicle really seem like it was approaching</a:t>
            </a:r>
          </a:p>
        </p:txBody>
      </p:sp>
      <p:grpSp>
        <p:nvGrpSpPr>
          <p:cNvPr id="15" name="Group 14">
            <a:extLst>
              <a:ext uri="{FF2B5EF4-FFF2-40B4-BE49-F238E27FC236}">
                <a16:creationId xmlns:a16="http://schemas.microsoft.com/office/drawing/2014/main" id="{BF294D7C-C895-862B-3F39-FAC7DABC114E}"/>
              </a:ext>
            </a:extLst>
          </p:cNvPr>
          <p:cNvGrpSpPr/>
          <p:nvPr/>
        </p:nvGrpSpPr>
        <p:grpSpPr>
          <a:xfrm>
            <a:off x="8804107" y="2772435"/>
            <a:ext cx="2270414" cy="461665"/>
            <a:chOff x="1197293" y="3014664"/>
            <a:chExt cx="2650508" cy="461665"/>
          </a:xfrm>
        </p:grpSpPr>
        <p:sp>
          <p:nvSpPr>
            <p:cNvPr id="16" name="Rectangle: Rounded Corners 15">
              <a:extLst>
                <a:ext uri="{FF2B5EF4-FFF2-40B4-BE49-F238E27FC236}">
                  <a16:creationId xmlns:a16="http://schemas.microsoft.com/office/drawing/2014/main" id="{60FDC7CF-1309-0A2D-2139-11B6C199F0DC}"/>
                </a:ext>
              </a:extLst>
            </p:cNvPr>
            <p:cNvSpPr/>
            <p:nvPr/>
          </p:nvSpPr>
          <p:spPr>
            <a:xfrm>
              <a:off x="1197294" y="3014664"/>
              <a:ext cx="2650507" cy="461665"/>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695EC0E6-6BB8-7FE8-7B73-3690D35B39A3}"/>
                </a:ext>
              </a:extLst>
            </p:cNvPr>
            <p:cNvSpPr txBox="1"/>
            <p:nvPr/>
          </p:nvSpPr>
          <p:spPr>
            <a:xfrm>
              <a:off x="1197293" y="3014664"/>
              <a:ext cx="2650507" cy="461665"/>
            </a:xfrm>
            <a:prstGeom prst="rect">
              <a:avLst/>
            </a:prstGeom>
            <a:noFill/>
          </p:spPr>
          <p:txBody>
            <a:bodyPr wrap="square" rtlCol="0">
              <a:spAutoFit/>
            </a:bodyPr>
            <a:lstStyle/>
            <a:p>
              <a:pPr algn="ctr"/>
              <a:r>
                <a:rPr lang="en-GB" sz="2400" dirty="0">
                  <a:solidFill>
                    <a:schemeClr val="bg1"/>
                  </a:solidFill>
                </a:rPr>
                <a:t>Effort</a:t>
              </a:r>
            </a:p>
          </p:txBody>
        </p:sp>
      </p:grpSp>
      <p:sp>
        <p:nvSpPr>
          <p:cNvPr id="18" name="Content Placeholder 2">
            <a:extLst>
              <a:ext uri="{FF2B5EF4-FFF2-40B4-BE49-F238E27FC236}">
                <a16:creationId xmlns:a16="http://schemas.microsoft.com/office/drawing/2014/main" id="{7B8116C8-67FF-B807-E8EE-386E56F3FD0E}"/>
              </a:ext>
            </a:extLst>
          </p:cNvPr>
          <p:cNvSpPr txBox="1">
            <a:spLocks/>
          </p:cNvSpPr>
          <p:nvPr/>
        </p:nvSpPr>
        <p:spPr>
          <a:xfrm>
            <a:off x="1225459" y="4079555"/>
            <a:ext cx="4406066" cy="1363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2000" dirty="0"/>
              <a:t>Reminded you that a vehicle was still there</a:t>
            </a:r>
          </a:p>
          <a:p>
            <a:pPr algn="ctr"/>
            <a:r>
              <a:rPr lang="en-GB" sz="2000" dirty="0"/>
              <a:t>Could focus more on your surroundings</a:t>
            </a:r>
          </a:p>
        </p:txBody>
      </p:sp>
      <p:grpSp>
        <p:nvGrpSpPr>
          <p:cNvPr id="20" name="Group 19">
            <a:extLst>
              <a:ext uri="{FF2B5EF4-FFF2-40B4-BE49-F238E27FC236}">
                <a16:creationId xmlns:a16="http://schemas.microsoft.com/office/drawing/2014/main" id="{A1165173-8D24-8651-E04D-0F51EE8B0548}"/>
              </a:ext>
            </a:extLst>
          </p:cNvPr>
          <p:cNvGrpSpPr/>
          <p:nvPr/>
        </p:nvGrpSpPr>
        <p:grpSpPr>
          <a:xfrm>
            <a:off x="4887640" y="2752324"/>
            <a:ext cx="2270414" cy="461665"/>
            <a:chOff x="1197293" y="3014664"/>
            <a:chExt cx="2650508" cy="461665"/>
          </a:xfrm>
        </p:grpSpPr>
        <p:sp>
          <p:nvSpPr>
            <p:cNvPr id="21" name="Rectangle: Rounded Corners 20">
              <a:extLst>
                <a:ext uri="{FF2B5EF4-FFF2-40B4-BE49-F238E27FC236}">
                  <a16:creationId xmlns:a16="http://schemas.microsoft.com/office/drawing/2014/main" id="{32925134-D407-6339-4AF1-FF797B45FE57}"/>
                </a:ext>
              </a:extLst>
            </p:cNvPr>
            <p:cNvSpPr/>
            <p:nvPr/>
          </p:nvSpPr>
          <p:spPr>
            <a:xfrm>
              <a:off x="1197294" y="3014664"/>
              <a:ext cx="2650507" cy="461665"/>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4A40A875-4E74-A1ED-2421-B36F5CFB06AF}"/>
                </a:ext>
              </a:extLst>
            </p:cNvPr>
            <p:cNvSpPr txBox="1"/>
            <p:nvPr/>
          </p:nvSpPr>
          <p:spPr>
            <a:xfrm>
              <a:off x="1197293" y="3014664"/>
              <a:ext cx="2650507" cy="461665"/>
            </a:xfrm>
            <a:prstGeom prst="rect">
              <a:avLst/>
            </a:prstGeom>
            <a:noFill/>
          </p:spPr>
          <p:txBody>
            <a:bodyPr wrap="square" rtlCol="0">
              <a:spAutoFit/>
            </a:bodyPr>
            <a:lstStyle/>
            <a:p>
              <a:pPr algn="ctr"/>
              <a:r>
                <a:rPr lang="en-GB" sz="2400" dirty="0">
                  <a:solidFill>
                    <a:schemeClr val="bg1"/>
                  </a:solidFill>
                </a:rPr>
                <a:t>Cue Delivery</a:t>
              </a:r>
            </a:p>
          </p:txBody>
        </p:sp>
      </p:grpSp>
      <p:grpSp>
        <p:nvGrpSpPr>
          <p:cNvPr id="23" name="Group 22">
            <a:extLst>
              <a:ext uri="{FF2B5EF4-FFF2-40B4-BE49-F238E27FC236}">
                <a16:creationId xmlns:a16="http://schemas.microsoft.com/office/drawing/2014/main" id="{7EF93AE3-D596-FB80-783B-D72B53EAF436}"/>
              </a:ext>
            </a:extLst>
          </p:cNvPr>
          <p:cNvGrpSpPr/>
          <p:nvPr/>
        </p:nvGrpSpPr>
        <p:grpSpPr>
          <a:xfrm>
            <a:off x="2043579" y="5445605"/>
            <a:ext cx="2890506" cy="830997"/>
            <a:chOff x="1197293" y="3014664"/>
            <a:chExt cx="2650508" cy="830997"/>
          </a:xfrm>
        </p:grpSpPr>
        <p:sp>
          <p:nvSpPr>
            <p:cNvPr id="25" name="Rectangle: Rounded Corners 24">
              <a:extLst>
                <a:ext uri="{FF2B5EF4-FFF2-40B4-BE49-F238E27FC236}">
                  <a16:creationId xmlns:a16="http://schemas.microsoft.com/office/drawing/2014/main" id="{3AE7E2D1-D9F4-DBB0-F0A5-798839109A30}"/>
                </a:ext>
              </a:extLst>
            </p:cNvPr>
            <p:cNvSpPr/>
            <p:nvPr/>
          </p:nvSpPr>
          <p:spPr>
            <a:xfrm>
              <a:off x="1197294" y="3014664"/>
              <a:ext cx="2650507" cy="461665"/>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86269E53-E821-770C-2F93-2E3B7889F581}"/>
                </a:ext>
              </a:extLst>
            </p:cNvPr>
            <p:cNvSpPr txBox="1"/>
            <p:nvPr/>
          </p:nvSpPr>
          <p:spPr>
            <a:xfrm>
              <a:off x="1197293" y="3014664"/>
              <a:ext cx="2650507" cy="830997"/>
            </a:xfrm>
            <a:prstGeom prst="rect">
              <a:avLst/>
            </a:prstGeom>
            <a:noFill/>
          </p:spPr>
          <p:txBody>
            <a:bodyPr wrap="square" rtlCol="0">
              <a:spAutoFit/>
            </a:bodyPr>
            <a:lstStyle/>
            <a:p>
              <a:pPr algn="ctr"/>
              <a:r>
                <a:rPr lang="en-GB" sz="2400" dirty="0">
                  <a:solidFill>
                    <a:schemeClr val="bg1"/>
                  </a:solidFill>
                </a:rPr>
                <a:t>Effort and Safety</a:t>
              </a:r>
            </a:p>
          </p:txBody>
        </p:sp>
      </p:grpSp>
      <p:grpSp>
        <p:nvGrpSpPr>
          <p:cNvPr id="27" name="Group 26">
            <a:extLst>
              <a:ext uri="{FF2B5EF4-FFF2-40B4-BE49-F238E27FC236}">
                <a16:creationId xmlns:a16="http://schemas.microsoft.com/office/drawing/2014/main" id="{491FC032-9C65-9C68-3D84-9A33C75F8215}"/>
              </a:ext>
            </a:extLst>
          </p:cNvPr>
          <p:cNvGrpSpPr/>
          <p:nvPr/>
        </p:nvGrpSpPr>
        <p:grpSpPr>
          <a:xfrm>
            <a:off x="7316001" y="5445606"/>
            <a:ext cx="3092688" cy="830997"/>
            <a:chOff x="1197293" y="3014664"/>
            <a:chExt cx="2650508" cy="830997"/>
          </a:xfrm>
        </p:grpSpPr>
        <p:sp>
          <p:nvSpPr>
            <p:cNvPr id="28" name="Rectangle: Rounded Corners 27">
              <a:extLst>
                <a:ext uri="{FF2B5EF4-FFF2-40B4-BE49-F238E27FC236}">
                  <a16:creationId xmlns:a16="http://schemas.microsoft.com/office/drawing/2014/main" id="{C5A84F52-90BD-3021-42E4-3F06F892CD5D}"/>
                </a:ext>
              </a:extLst>
            </p:cNvPr>
            <p:cNvSpPr/>
            <p:nvPr/>
          </p:nvSpPr>
          <p:spPr>
            <a:xfrm>
              <a:off x="1197294" y="3014664"/>
              <a:ext cx="2650507" cy="461665"/>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836D2B79-B6BB-0E61-727D-B18279CEF2E0}"/>
                </a:ext>
              </a:extLst>
            </p:cNvPr>
            <p:cNvSpPr txBox="1"/>
            <p:nvPr/>
          </p:nvSpPr>
          <p:spPr>
            <a:xfrm>
              <a:off x="1197293" y="3014664"/>
              <a:ext cx="2650507" cy="830997"/>
            </a:xfrm>
            <a:prstGeom prst="rect">
              <a:avLst/>
            </a:prstGeom>
            <a:noFill/>
          </p:spPr>
          <p:txBody>
            <a:bodyPr wrap="square" rtlCol="0">
              <a:spAutoFit/>
            </a:bodyPr>
            <a:lstStyle/>
            <a:p>
              <a:pPr algn="ctr"/>
              <a:r>
                <a:rPr lang="en-GB" sz="2400" dirty="0">
                  <a:solidFill>
                    <a:schemeClr val="bg1"/>
                  </a:solidFill>
                </a:rPr>
                <a:t>Additional Comments</a:t>
              </a:r>
            </a:p>
          </p:txBody>
        </p:sp>
      </p:grpSp>
      <p:sp>
        <p:nvSpPr>
          <p:cNvPr id="30" name="Content Placeholder 2">
            <a:extLst>
              <a:ext uri="{FF2B5EF4-FFF2-40B4-BE49-F238E27FC236}">
                <a16:creationId xmlns:a16="http://schemas.microsoft.com/office/drawing/2014/main" id="{A6C10958-5C52-4551-E9DE-6AED1C44F81D}"/>
              </a:ext>
            </a:extLst>
          </p:cNvPr>
          <p:cNvSpPr txBox="1">
            <a:spLocks/>
          </p:cNvSpPr>
          <p:nvPr/>
        </p:nvSpPr>
        <p:spPr>
          <a:xfrm>
            <a:off x="6659311" y="4226766"/>
            <a:ext cx="4406065" cy="11342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2000" dirty="0"/>
              <a:t>Potential to aid accessibility or to be used for cycling education</a:t>
            </a:r>
          </a:p>
          <a:p>
            <a:pPr algn="ctr"/>
            <a:r>
              <a:rPr lang="en-GB" sz="2000" dirty="0"/>
              <a:t>Sometimes stopped working</a:t>
            </a:r>
          </a:p>
        </p:txBody>
      </p:sp>
      <p:sp>
        <p:nvSpPr>
          <p:cNvPr id="32" name="TextBox 31">
            <a:extLst>
              <a:ext uri="{FF2B5EF4-FFF2-40B4-BE49-F238E27FC236}">
                <a16:creationId xmlns:a16="http://schemas.microsoft.com/office/drawing/2014/main" id="{EED5ACED-F35F-D78F-FE46-B109B1DC5B39}"/>
              </a:ext>
            </a:extLst>
          </p:cNvPr>
          <p:cNvSpPr txBox="1"/>
          <p:nvPr/>
        </p:nvSpPr>
        <p:spPr>
          <a:xfrm>
            <a:off x="8446096" y="1719514"/>
            <a:ext cx="2998518" cy="1015663"/>
          </a:xfrm>
          <a:prstGeom prst="rect">
            <a:avLst/>
          </a:prstGeom>
          <a:noFill/>
        </p:spPr>
        <p:txBody>
          <a:bodyPr wrap="square">
            <a:spAutoFit/>
          </a:bodyPr>
          <a:lstStyle/>
          <a:p>
            <a:pPr algn="ctr"/>
            <a:r>
              <a:rPr lang="en-GB" sz="2000" dirty="0"/>
              <a:t>Sometimes required more cognitive effort to interpret</a:t>
            </a:r>
          </a:p>
        </p:txBody>
      </p:sp>
    </p:spTree>
    <p:extLst>
      <p:ext uri="{BB962C8B-B14F-4D97-AF65-F5344CB8AC3E}">
        <p14:creationId xmlns:p14="http://schemas.microsoft.com/office/powerpoint/2010/main" val="1556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DA5CE13-D752-187D-E91D-219B4556F776}"/>
              </a:ext>
            </a:extLst>
          </p:cNvPr>
          <p:cNvSpPr/>
          <p:nvPr/>
        </p:nvSpPr>
        <p:spPr>
          <a:xfrm>
            <a:off x="0" y="581397"/>
            <a:ext cx="12192000"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20FCE6D-CE6A-2100-4C26-D0616A0345D1}"/>
              </a:ext>
            </a:extLst>
          </p:cNvPr>
          <p:cNvSpPr>
            <a:spLocks noGrp="1"/>
          </p:cNvSpPr>
          <p:nvPr>
            <p:ph type="title"/>
          </p:nvPr>
        </p:nvSpPr>
        <p:spPr/>
        <p:txBody>
          <a:bodyPr/>
          <a:lstStyle/>
          <a:p>
            <a:r>
              <a:rPr lang="en-GB" dirty="0">
                <a:solidFill>
                  <a:schemeClr val="bg1"/>
                </a:solidFill>
              </a:rPr>
              <a:t>Conclusions and Future Work</a:t>
            </a:r>
          </a:p>
        </p:txBody>
      </p:sp>
      <p:grpSp>
        <p:nvGrpSpPr>
          <p:cNvPr id="4" name="Group 3">
            <a:extLst>
              <a:ext uri="{FF2B5EF4-FFF2-40B4-BE49-F238E27FC236}">
                <a16:creationId xmlns:a16="http://schemas.microsoft.com/office/drawing/2014/main" id="{B2601709-E0FF-D092-8AEF-165635AE2AC9}"/>
              </a:ext>
            </a:extLst>
          </p:cNvPr>
          <p:cNvGrpSpPr/>
          <p:nvPr/>
        </p:nvGrpSpPr>
        <p:grpSpPr>
          <a:xfrm>
            <a:off x="572851" y="6499732"/>
            <a:ext cx="11046299" cy="277558"/>
            <a:chOff x="572851" y="6499732"/>
            <a:chExt cx="11046299" cy="277558"/>
          </a:xfrm>
        </p:grpSpPr>
        <p:sp>
          <p:nvSpPr>
            <p:cNvPr id="5" name="Rectangle: Rounded Corners 4">
              <a:extLst>
                <a:ext uri="{FF2B5EF4-FFF2-40B4-BE49-F238E27FC236}">
                  <a16:creationId xmlns:a16="http://schemas.microsoft.com/office/drawing/2014/main" id="{7B45EFA3-C791-8C70-B6B8-D34E4661B31A}"/>
                </a:ext>
              </a:extLst>
            </p:cNvPr>
            <p:cNvSpPr/>
            <p:nvPr/>
          </p:nvSpPr>
          <p:spPr>
            <a:xfrm>
              <a:off x="572851" y="6499733"/>
              <a:ext cx="1750979" cy="277557"/>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630D2301-BBE2-2DC6-AE7F-534F53010043}"/>
                </a:ext>
              </a:extLst>
            </p:cNvPr>
            <p:cNvSpPr txBox="1"/>
            <p:nvPr/>
          </p:nvSpPr>
          <p:spPr>
            <a:xfrm>
              <a:off x="852481" y="6500012"/>
              <a:ext cx="1147621" cy="276999"/>
            </a:xfrm>
            <a:prstGeom prst="rect">
              <a:avLst/>
            </a:prstGeom>
            <a:noFill/>
          </p:spPr>
          <p:txBody>
            <a:bodyPr wrap="square" rtlCol="0">
              <a:spAutoFit/>
            </a:bodyPr>
            <a:lstStyle/>
            <a:p>
              <a:pPr algn="ctr"/>
              <a:r>
                <a:rPr lang="en-GB" sz="1200" dirty="0">
                  <a:solidFill>
                    <a:schemeClr val="bg1">
                      <a:alpha val="50000"/>
                    </a:schemeClr>
                  </a:solidFill>
                </a:rPr>
                <a:t>Introduction</a:t>
              </a:r>
              <a:endParaRPr lang="en-GB" sz="1400" dirty="0">
                <a:solidFill>
                  <a:schemeClr val="bg1">
                    <a:alpha val="50000"/>
                  </a:schemeClr>
                </a:solidFill>
              </a:endParaRPr>
            </a:p>
          </p:txBody>
        </p:sp>
        <p:sp>
          <p:nvSpPr>
            <p:cNvPr id="7" name="Rectangle: Rounded Corners 6">
              <a:extLst>
                <a:ext uri="{FF2B5EF4-FFF2-40B4-BE49-F238E27FC236}">
                  <a16:creationId xmlns:a16="http://schemas.microsoft.com/office/drawing/2014/main" id="{3F8A516D-70D1-C2D9-9F0E-8EBC09769540}"/>
                </a:ext>
              </a:extLst>
            </p:cNvPr>
            <p:cNvSpPr/>
            <p:nvPr/>
          </p:nvSpPr>
          <p:spPr>
            <a:xfrm>
              <a:off x="289668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Rounded Corners 7">
              <a:extLst>
                <a:ext uri="{FF2B5EF4-FFF2-40B4-BE49-F238E27FC236}">
                  <a16:creationId xmlns:a16="http://schemas.microsoft.com/office/drawing/2014/main" id="{392CB85F-2723-18A1-8C66-D1D834049783}"/>
                </a:ext>
              </a:extLst>
            </p:cNvPr>
            <p:cNvSpPr/>
            <p:nvPr/>
          </p:nvSpPr>
          <p:spPr>
            <a:xfrm>
              <a:off x="522051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A2B2ECE1-CB02-A641-B5E8-CDF81A271994}"/>
                </a:ext>
              </a:extLst>
            </p:cNvPr>
            <p:cNvSpPr/>
            <p:nvPr/>
          </p:nvSpPr>
          <p:spPr>
            <a:xfrm>
              <a:off x="7544341" y="6500011"/>
              <a:ext cx="1750979" cy="277000"/>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Rounded Corners 9">
              <a:extLst>
                <a:ext uri="{FF2B5EF4-FFF2-40B4-BE49-F238E27FC236}">
                  <a16:creationId xmlns:a16="http://schemas.microsoft.com/office/drawing/2014/main" id="{4CA36654-7931-4EBF-D213-4E199B430583}"/>
                </a:ext>
              </a:extLst>
            </p:cNvPr>
            <p:cNvSpPr/>
            <p:nvPr/>
          </p:nvSpPr>
          <p:spPr>
            <a:xfrm>
              <a:off x="9868171" y="6500011"/>
              <a:ext cx="1750979" cy="277001"/>
            </a:xfrm>
            <a:prstGeom prst="round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E4A8410D-BD66-096B-05F2-5E2D4CC0CF1E}"/>
                </a:ext>
              </a:extLst>
            </p:cNvPr>
            <p:cNvSpPr txBox="1"/>
            <p:nvPr/>
          </p:nvSpPr>
          <p:spPr>
            <a:xfrm>
              <a:off x="2969368" y="6500012"/>
              <a:ext cx="1610252" cy="276999"/>
            </a:xfrm>
            <a:prstGeom prst="rect">
              <a:avLst/>
            </a:prstGeom>
            <a:noFill/>
          </p:spPr>
          <p:txBody>
            <a:bodyPr wrap="square" rtlCol="0">
              <a:spAutoFit/>
            </a:bodyPr>
            <a:lstStyle/>
            <a:p>
              <a:pPr algn="ctr"/>
              <a:r>
                <a:rPr lang="en-GB" sz="1200" dirty="0">
                  <a:solidFill>
                    <a:schemeClr val="bg1">
                      <a:alpha val="50000"/>
                    </a:schemeClr>
                  </a:solidFill>
                </a:rPr>
                <a:t>TactiHelm System</a:t>
              </a:r>
            </a:p>
          </p:txBody>
        </p:sp>
        <p:sp>
          <p:nvSpPr>
            <p:cNvPr id="12" name="TextBox 11">
              <a:extLst>
                <a:ext uri="{FF2B5EF4-FFF2-40B4-BE49-F238E27FC236}">
                  <a16:creationId xmlns:a16="http://schemas.microsoft.com/office/drawing/2014/main" id="{B819EE4C-27D5-FFEA-F5E0-BAF36A5A5D4D}"/>
                </a:ext>
              </a:extLst>
            </p:cNvPr>
            <p:cNvSpPr txBox="1"/>
            <p:nvPr/>
          </p:nvSpPr>
          <p:spPr>
            <a:xfrm>
              <a:off x="5631525" y="6500012"/>
              <a:ext cx="928951" cy="276999"/>
            </a:xfrm>
            <a:prstGeom prst="rect">
              <a:avLst/>
            </a:prstGeom>
            <a:noFill/>
          </p:spPr>
          <p:txBody>
            <a:bodyPr wrap="square" rtlCol="0">
              <a:spAutoFit/>
            </a:bodyPr>
            <a:lstStyle/>
            <a:p>
              <a:pPr algn="ctr"/>
              <a:r>
                <a:rPr lang="en-GB" sz="1200" dirty="0">
                  <a:solidFill>
                    <a:schemeClr val="bg1">
                      <a:alpha val="50000"/>
                    </a:schemeClr>
                  </a:solidFill>
                </a:rPr>
                <a:t>Lab Study</a:t>
              </a:r>
            </a:p>
          </p:txBody>
        </p:sp>
        <p:sp>
          <p:nvSpPr>
            <p:cNvPr id="13" name="TextBox 12">
              <a:extLst>
                <a:ext uri="{FF2B5EF4-FFF2-40B4-BE49-F238E27FC236}">
                  <a16:creationId xmlns:a16="http://schemas.microsoft.com/office/drawing/2014/main" id="{F5B4B930-F86A-BBE4-6C19-2579BACD6629}"/>
                </a:ext>
              </a:extLst>
            </p:cNvPr>
            <p:cNvSpPr txBox="1"/>
            <p:nvPr/>
          </p:nvSpPr>
          <p:spPr>
            <a:xfrm>
              <a:off x="7578361" y="6500012"/>
              <a:ext cx="1610252" cy="276999"/>
            </a:xfrm>
            <a:prstGeom prst="rect">
              <a:avLst/>
            </a:prstGeom>
            <a:noFill/>
          </p:spPr>
          <p:txBody>
            <a:bodyPr wrap="square" rtlCol="0">
              <a:spAutoFit/>
            </a:bodyPr>
            <a:lstStyle/>
            <a:p>
              <a:pPr algn="ctr"/>
              <a:r>
                <a:rPr lang="en-GB" sz="1200" dirty="0">
                  <a:solidFill>
                    <a:schemeClr val="bg1">
                      <a:alpha val="50000"/>
                    </a:schemeClr>
                  </a:solidFill>
                </a:rPr>
                <a:t>User Study</a:t>
              </a:r>
            </a:p>
          </p:txBody>
        </p:sp>
        <p:sp>
          <p:nvSpPr>
            <p:cNvPr id="14" name="TextBox 13">
              <a:extLst>
                <a:ext uri="{FF2B5EF4-FFF2-40B4-BE49-F238E27FC236}">
                  <a16:creationId xmlns:a16="http://schemas.microsoft.com/office/drawing/2014/main" id="{6BA07FCE-35DE-894B-ECB7-00400E6CB223}"/>
                </a:ext>
              </a:extLst>
            </p:cNvPr>
            <p:cNvSpPr txBox="1"/>
            <p:nvPr/>
          </p:nvSpPr>
          <p:spPr>
            <a:xfrm>
              <a:off x="9936211" y="6500012"/>
              <a:ext cx="1610252" cy="276999"/>
            </a:xfrm>
            <a:prstGeom prst="rect">
              <a:avLst/>
            </a:prstGeom>
            <a:noFill/>
          </p:spPr>
          <p:txBody>
            <a:bodyPr wrap="square" rtlCol="0">
              <a:spAutoFit/>
            </a:bodyPr>
            <a:lstStyle/>
            <a:p>
              <a:pPr algn="ctr"/>
              <a:r>
                <a:rPr lang="en-GB" sz="1200" dirty="0">
                  <a:solidFill>
                    <a:schemeClr val="bg1"/>
                  </a:solidFill>
                </a:rPr>
                <a:t>Conclusions</a:t>
              </a:r>
            </a:p>
          </p:txBody>
        </p:sp>
        <p:cxnSp>
          <p:nvCxnSpPr>
            <p:cNvPr id="15" name="Straight Arrow Connector 14">
              <a:extLst>
                <a:ext uri="{FF2B5EF4-FFF2-40B4-BE49-F238E27FC236}">
                  <a16:creationId xmlns:a16="http://schemas.microsoft.com/office/drawing/2014/main" id="{1E7B7C2D-229B-CB5E-BFBE-F79135D8D571}"/>
                </a:ext>
              </a:extLst>
            </p:cNvPr>
            <p:cNvCxnSpPr>
              <a:stCxn id="5" idx="3"/>
              <a:endCxn id="7" idx="1"/>
            </p:cNvCxnSpPr>
            <p:nvPr/>
          </p:nvCxnSpPr>
          <p:spPr>
            <a:xfrm flipV="1">
              <a:off x="2323830" y="6638511"/>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3D5AFC51-3DB6-3A0D-6702-13CCF32E2E09}"/>
                </a:ext>
              </a:extLst>
            </p:cNvPr>
            <p:cNvCxnSpPr>
              <a:cxnSpLocks/>
            </p:cNvCxnSpPr>
            <p:nvPr/>
          </p:nvCxnSpPr>
          <p:spPr>
            <a:xfrm flipV="1">
              <a:off x="4647660"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D501A54-9F9F-3FC0-D8AD-F68E34FF6E7E}"/>
                </a:ext>
              </a:extLst>
            </p:cNvPr>
            <p:cNvCxnSpPr>
              <a:cxnSpLocks/>
            </p:cNvCxnSpPr>
            <p:nvPr/>
          </p:nvCxnSpPr>
          <p:spPr>
            <a:xfrm flipV="1">
              <a:off x="6971490" y="6646239"/>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F2EFB9B-1778-E8E5-F095-054D8AA879F9}"/>
                </a:ext>
              </a:extLst>
            </p:cNvPr>
            <p:cNvCxnSpPr>
              <a:cxnSpLocks/>
            </p:cNvCxnSpPr>
            <p:nvPr/>
          </p:nvCxnSpPr>
          <p:spPr>
            <a:xfrm flipV="1">
              <a:off x="9295319"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aphicFrame>
        <p:nvGraphicFramePr>
          <p:cNvPr id="20" name="Diagram 19">
            <a:extLst>
              <a:ext uri="{FF2B5EF4-FFF2-40B4-BE49-F238E27FC236}">
                <a16:creationId xmlns:a16="http://schemas.microsoft.com/office/drawing/2014/main" id="{ECF617F0-A429-7FED-895B-4EAB3E788902}"/>
              </a:ext>
            </a:extLst>
          </p:cNvPr>
          <p:cNvGraphicFramePr/>
          <p:nvPr>
            <p:extLst>
              <p:ext uri="{D42A27DB-BD31-4B8C-83A1-F6EECF244321}">
                <p14:modId xmlns:p14="http://schemas.microsoft.com/office/powerpoint/2010/main" val="1281506584"/>
              </p:ext>
            </p:extLst>
          </p:nvPr>
        </p:nvGraphicFramePr>
        <p:xfrm>
          <a:off x="980972" y="3789679"/>
          <a:ext cx="10230056" cy="2331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Content Placeholder 21">
            <a:extLst>
              <a:ext uri="{FF2B5EF4-FFF2-40B4-BE49-F238E27FC236}">
                <a16:creationId xmlns:a16="http://schemas.microsoft.com/office/drawing/2014/main" id="{5B107899-7646-F482-310D-C81A0A6D04CA}"/>
              </a:ext>
            </a:extLst>
          </p:cNvPr>
          <p:cNvSpPr>
            <a:spLocks noGrp="1"/>
          </p:cNvSpPr>
          <p:nvPr>
            <p:ph idx="1"/>
          </p:nvPr>
        </p:nvSpPr>
        <p:spPr>
          <a:xfrm>
            <a:off x="838200" y="1914787"/>
            <a:ext cx="10515600" cy="1109600"/>
          </a:xfrm>
        </p:spPr>
        <p:txBody>
          <a:bodyPr>
            <a:normAutofit fontScale="92500" lnSpcReduction="10000"/>
          </a:bodyPr>
          <a:lstStyle/>
          <a:p>
            <a:pPr marL="0" indent="0" algn="ctr">
              <a:buNone/>
            </a:pPr>
            <a:r>
              <a:rPr lang="en-GB" dirty="0"/>
              <a:t>TactiHelm has the potential to improve perceived cycling safety, by giving timely alerts, without distracting the user. However, further work is needed refining the delivery of cues and making the system more robust.  </a:t>
            </a:r>
          </a:p>
        </p:txBody>
      </p:sp>
    </p:spTree>
    <p:extLst>
      <p:ext uri="{BB962C8B-B14F-4D97-AF65-F5344CB8AC3E}">
        <p14:creationId xmlns:p14="http://schemas.microsoft.com/office/powerpoint/2010/main" val="701731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69D9B5-117C-DA49-6F16-EB25343DD06A}"/>
              </a:ext>
            </a:extLst>
          </p:cNvPr>
          <p:cNvSpPr/>
          <p:nvPr/>
        </p:nvSpPr>
        <p:spPr>
          <a:xfrm>
            <a:off x="0" y="581397"/>
            <a:ext cx="12192000"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77D6DCA2-764F-0A2A-50F7-A15968354C33}"/>
              </a:ext>
            </a:extLst>
          </p:cNvPr>
          <p:cNvSpPr>
            <a:spLocks noGrp="1"/>
          </p:cNvSpPr>
          <p:nvPr>
            <p:ph type="title"/>
          </p:nvPr>
        </p:nvSpPr>
        <p:spPr/>
        <p:txBody>
          <a:bodyPr/>
          <a:lstStyle/>
          <a:p>
            <a:r>
              <a:rPr lang="en-GB" dirty="0">
                <a:solidFill>
                  <a:schemeClr val="bg1"/>
                </a:solidFill>
              </a:rPr>
              <a:t>Motivation</a:t>
            </a:r>
          </a:p>
        </p:txBody>
      </p:sp>
      <p:graphicFrame>
        <p:nvGraphicFramePr>
          <p:cNvPr id="5" name="Content Placeholder 2">
            <a:extLst>
              <a:ext uri="{FF2B5EF4-FFF2-40B4-BE49-F238E27FC236}">
                <a16:creationId xmlns:a16="http://schemas.microsoft.com/office/drawing/2014/main" id="{4887A95D-6CE5-FC56-1EE6-7D1548DE2D0B}"/>
              </a:ext>
            </a:extLst>
          </p:cNvPr>
          <p:cNvGraphicFramePr>
            <a:graphicFrameLocks noGrp="1"/>
          </p:cNvGraphicFramePr>
          <p:nvPr>
            <p:ph idx="1"/>
            <p:extLst>
              <p:ext uri="{D42A27DB-BD31-4B8C-83A1-F6EECF244321}">
                <p14:modId xmlns:p14="http://schemas.microsoft.com/office/powerpoint/2010/main" val="4802493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5" name="Group 24">
            <a:extLst>
              <a:ext uri="{FF2B5EF4-FFF2-40B4-BE49-F238E27FC236}">
                <a16:creationId xmlns:a16="http://schemas.microsoft.com/office/drawing/2014/main" id="{630DB3CE-75EC-1C09-EE19-2CD5C2FF7631}"/>
              </a:ext>
            </a:extLst>
          </p:cNvPr>
          <p:cNvGrpSpPr/>
          <p:nvPr/>
        </p:nvGrpSpPr>
        <p:grpSpPr>
          <a:xfrm>
            <a:off x="572851" y="6499732"/>
            <a:ext cx="11046299" cy="277558"/>
            <a:chOff x="572851" y="6499732"/>
            <a:chExt cx="11046299" cy="277558"/>
          </a:xfrm>
        </p:grpSpPr>
        <p:sp>
          <p:nvSpPr>
            <p:cNvPr id="8" name="Rectangle: Rounded Corners 7">
              <a:extLst>
                <a:ext uri="{FF2B5EF4-FFF2-40B4-BE49-F238E27FC236}">
                  <a16:creationId xmlns:a16="http://schemas.microsoft.com/office/drawing/2014/main" id="{C5B7E166-D800-60DF-4506-385AAE397D44}"/>
                </a:ext>
              </a:extLst>
            </p:cNvPr>
            <p:cNvSpPr/>
            <p:nvPr/>
          </p:nvSpPr>
          <p:spPr>
            <a:xfrm>
              <a:off x="572851" y="6499733"/>
              <a:ext cx="1750979" cy="277557"/>
            </a:xfrm>
            <a:prstGeom prst="round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a:extLst>
                <a:ext uri="{FF2B5EF4-FFF2-40B4-BE49-F238E27FC236}">
                  <a16:creationId xmlns:a16="http://schemas.microsoft.com/office/drawing/2014/main" id="{6391E9AB-C06A-420E-2FFB-31CCA876BBA3}"/>
                </a:ext>
              </a:extLst>
            </p:cNvPr>
            <p:cNvSpPr txBox="1"/>
            <p:nvPr/>
          </p:nvSpPr>
          <p:spPr>
            <a:xfrm>
              <a:off x="852481" y="6500012"/>
              <a:ext cx="1147621" cy="276999"/>
            </a:xfrm>
            <a:prstGeom prst="rect">
              <a:avLst/>
            </a:prstGeom>
            <a:noFill/>
          </p:spPr>
          <p:txBody>
            <a:bodyPr wrap="square" rtlCol="0">
              <a:spAutoFit/>
            </a:bodyPr>
            <a:lstStyle/>
            <a:p>
              <a:pPr algn="ctr"/>
              <a:r>
                <a:rPr lang="en-GB" sz="1200" dirty="0">
                  <a:solidFill>
                    <a:schemeClr val="bg1"/>
                  </a:solidFill>
                </a:rPr>
                <a:t>Introduction</a:t>
              </a:r>
              <a:endParaRPr lang="en-GB" sz="1400" dirty="0">
                <a:solidFill>
                  <a:schemeClr val="bg1"/>
                </a:solidFill>
              </a:endParaRPr>
            </a:p>
          </p:txBody>
        </p:sp>
        <p:sp>
          <p:nvSpPr>
            <p:cNvPr id="9" name="Rectangle: Rounded Corners 8">
              <a:extLst>
                <a:ext uri="{FF2B5EF4-FFF2-40B4-BE49-F238E27FC236}">
                  <a16:creationId xmlns:a16="http://schemas.microsoft.com/office/drawing/2014/main" id="{1A90849A-3652-7921-ACCE-066969B3348E}"/>
                </a:ext>
              </a:extLst>
            </p:cNvPr>
            <p:cNvSpPr/>
            <p:nvPr/>
          </p:nvSpPr>
          <p:spPr>
            <a:xfrm>
              <a:off x="289668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lt1">
                    <a:alpha val="50000"/>
                  </a:schemeClr>
                </a:solidFill>
              </a:endParaRPr>
            </a:p>
          </p:txBody>
        </p:sp>
        <p:sp>
          <p:nvSpPr>
            <p:cNvPr id="10" name="Rectangle: Rounded Corners 9">
              <a:extLst>
                <a:ext uri="{FF2B5EF4-FFF2-40B4-BE49-F238E27FC236}">
                  <a16:creationId xmlns:a16="http://schemas.microsoft.com/office/drawing/2014/main" id="{25CE0ABF-0A8C-35D9-E14C-D1933609897A}"/>
                </a:ext>
              </a:extLst>
            </p:cNvPr>
            <p:cNvSpPr/>
            <p:nvPr/>
          </p:nvSpPr>
          <p:spPr>
            <a:xfrm>
              <a:off x="522051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8BF4E9BB-BA7A-6E12-14F5-3193D73A0C22}"/>
                </a:ext>
              </a:extLst>
            </p:cNvPr>
            <p:cNvSpPr/>
            <p:nvPr/>
          </p:nvSpPr>
          <p:spPr>
            <a:xfrm>
              <a:off x="7544341" y="6500011"/>
              <a:ext cx="1750979" cy="277000"/>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Rounded Corners 11">
              <a:extLst>
                <a:ext uri="{FF2B5EF4-FFF2-40B4-BE49-F238E27FC236}">
                  <a16:creationId xmlns:a16="http://schemas.microsoft.com/office/drawing/2014/main" id="{4565F1FE-1A44-093D-F593-A9507808DB9E}"/>
                </a:ext>
              </a:extLst>
            </p:cNvPr>
            <p:cNvSpPr/>
            <p:nvPr/>
          </p:nvSpPr>
          <p:spPr>
            <a:xfrm>
              <a:off x="9868171" y="6500011"/>
              <a:ext cx="1750979" cy="277001"/>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Box 13">
              <a:extLst>
                <a:ext uri="{FF2B5EF4-FFF2-40B4-BE49-F238E27FC236}">
                  <a16:creationId xmlns:a16="http://schemas.microsoft.com/office/drawing/2014/main" id="{39E946EB-0715-3BB3-E9C9-615B89AC56E1}"/>
                </a:ext>
              </a:extLst>
            </p:cNvPr>
            <p:cNvSpPr txBox="1"/>
            <p:nvPr/>
          </p:nvSpPr>
          <p:spPr>
            <a:xfrm>
              <a:off x="2969368" y="6500012"/>
              <a:ext cx="1610252" cy="276999"/>
            </a:xfrm>
            <a:prstGeom prst="rect">
              <a:avLst/>
            </a:prstGeom>
            <a:noFill/>
          </p:spPr>
          <p:txBody>
            <a:bodyPr wrap="square" rtlCol="0">
              <a:spAutoFit/>
            </a:bodyPr>
            <a:lstStyle/>
            <a:p>
              <a:pPr algn="ctr"/>
              <a:r>
                <a:rPr lang="en-GB" sz="1200" dirty="0">
                  <a:solidFill>
                    <a:schemeClr val="bg1">
                      <a:alpha val="50000"/>
                    </a:schemeClr>
                  </a:solidFill>
                </a:rPr>
                <a:t>TactiHelm System</a:t>
              </a:r>
            </a:p>
          </p:txBody>
        </p:sp>
        <p:sp>
          <p:nvSpPr>
            <p:cNvPr id="15" name="TextBox 14">
              <a:extLst>
                <a:ext uri="{FF2B5EF4-FFF2-40B4-BE49-F238E27FC236}">
                  <a16:creationId xmlns:a16="http://schemas.microsoft.com/office/drawing/2014/main" id="{BD7C7B2C-B310-AE0D-0C38-AB03158BADC8}"/>
                </a:ext>
              </a:extLst>
            </p:cNvPr>
            <p:cNvSpPr txBox="1"/>
            <p:nvPr/>
          </p:nvSpPr>
          <p:spPr>
            <a:xfrm>
              <a:off x="5631525" y="6500012"/>
              <a:ext cx="928951" cy="276999"/>
            </a:xfrm>
            <a:prstGeom prst="rect">
              <a:avLst/>
            </a:prstGeom>
            <a:noFill/>
          </p:spPr>
          <p:txBody>
            <a:bodyPr wrap="square" rtlCol="0">
              <a:spAutoFit/>
            </a:bodyPr>
            <a:lstStyle/>
            <a:p>
              <a:pPr algn="ctr"/>
              <a:r>
                <a:rPr lang="en-GB" sz="1200" dirty="0">
                  <a:solidFill>
                    <a:schemeClr val="bg1">
                      <a:alpha val="50000"/>
                    </a:schemeClr>
                  </a:solidFill>
                </a:rPr>
                <a:t>Lab Study</a:t>
              </a:r>
            </a:p>
          </p:txBody>
        </p:sp>
        <p:sp>
          <p:nvSpPr>
            <p:cNvPr id="16" name="TextBox 15">
              <a:extLst>
                <a:ext uri="{FF2B5EF4-FFF2-40B4-BE49-F238E27FC236}">
                  <a16:creationId xmlns:a16="http://schemas.microsoft.com/office/drawing/2014/main" id="{68FB72ED-BC5C-408D-2843-4156B8DD1B44}"/>
                </a:ext>
              </a:extLst>
            </p:cNvPr>
            <p:cNvSpPr txBox="1"/>
            <p:nvPr/>
          </p:nvSpPr>
          <p:spPr>
            <a:xfrm>
              <a:off x="7578361" y="6500012"/>
              <a:ext cx="1610252" cy="276999"/>
            </a:xfrm>
            <a:prstGeom prst="rect">
              <a:avLst/>
            </a:prstGeom>
            <a:noFill/>
          </p:spPr>
          <p:txBody>
            <a:bodyPr wrap="square" rtlCol="0">
              <a:spAutoFit/>
            </a:bodyPr>
            <a:lstStyle/>
            <a:p>
              <a:pPr algn="ctr"/>
              <a:r>
                <a:rPr lang="en-GB" sz="1200" dirty="0">
                  <a:solidFill>
                    <a:schemeClr val="bg1">
                      <a:alpha val="50000"/>
                    </a:schemeClr>
                  </a:solidFill>
                </a:rPr>
                <a:t>User Study</a:t>
              </a:r>
            </a:p>
          </p:txBody>
        </p:sp>
        <p:sp>
          <p:nvSpPr>
            <p:cNvPr id="17" name="TextBox 16">
              <a:extLst>
                <a:ext uri="{FF2B5EF4-FFF2-40B4-BE49-F238E27FC236}">
                  <a16:creationId xmlns:a16="http://schemas.microsoft.com/office/drawing/2014/main" id="{8EC02FD3-6CB0-EB6D-8806-C2DE04A6F87A}"/>
                </a:ext>
              </a:extLst>
            </p:cNvPr>
            <p:cNvSpPr txBox="1"/>
            <p:nvPr/>
          </p:nvSpPr>
          <p:spPr>
            <a:xfrm>
              <a:off x="9936211" y="6500012"/>
              <a:ext cx="1610252" cy="276999"/>
            </a:xfrm>
            <a:prstGeom prst="rect">
              <a:avLst/>
            </a:prstGeom>
            <a:noFill/>
          </p:spPr>
          <p:txBody>
            <a:bodyPr wrap="square" rtlCol="0">
              <a:spAutoFit/>
            </a:bodyPr>
            <a:lstStyle/>
            <a:p>
              <a:pPr algn="ctr"/>
              <a:r>
                <a:rPr lang="en-GB" sz="1200" dirty="0">
                  <a:solidFill>
                    <a:schemeClr val="bg1">
                      <a:alpha val="50000"/>
                    </a:schemeClr>
                  </a:solidFill>
                </a:rPr>
                <a:t>Conclusions</a:t>
              </a:r>
            </a:p>
          </p:txBody>
        </p:sp>
        <p:cxnSp>
          <p:nvCxnSpPr>
            <p:cNvPr id="19" name="Straight Arrow Connector 18">
              <a:extLst>
                <a:ext uri="{FF2B5EF4-FFF2-40B4-BE49-F238E27FC236}">
                  <a16:creationId xmlns:a16="http://schemas.microsoft.com/office/drawing/2014/main" id="{4CF8895C-1868-630B-E6B2-D788679FDE08}"/>
                </a:ext>
              </a:extLst>
            </p:cNvPr>
            <p:cNvCxnSpPr>
              <a:stCxn id="8" idx="3"/>
              <a:endCxn id="9" idx="1"/>
            </p:cNvCxnSpPr>
            <p:nvPr/>
          </p:nvCxnSpPr>
          <p:spPr>
            <a:xfrm flipV="1">
              <a:off x="2323830" y="6638511"/>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E6D1F231-9B0A-387A-91E1-C25D86A2F43F}"/>
                </a:ext>
              </a:extLst>
            </p:cNvPr>
            <p:cNvCxnSpPr>
              <a:cxnSpLocks/>
            </p:cNvCxnSpPr>
            <p:nvPr/>
          </p:nvCxnSpPr>
          <p:spPr>
            <a:xfrm flipV="1">
              <a:off x="4647660"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5B19094E-BFEC-CF8A-F5A3-E0AE8B1A442C}"/>
                </a:ext>
              </a:extLst>
            </p:cNvPr>
            <p:cNvCxnSpPr>
              <a:cxnSpLocks/>
            </p:cNvCxnSpPr>
            <p:nvPr/>
          </p:nvCxnSpPr>
          <p:spPr>
            <a:xfrm flipV="1">
              <a:off x="6971490" y="6646239"/>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412FB0C1-82C3-F516-3318-E78416BF6A1C}"/>
                </a:ext>
              </a:extLst>
            </p:cNvPr>
            <p:cNvCxnSpPr>
              <a:cxnSpLocks/>
            </p:cNvCxnSpPr>
            <p:nvPr/>
          </p:nvCxnSpPr>
          <p:spPr>
            <a:xfrm flipV="1">
              <a:off x="9295319"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26217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B4C374-B697-3EFD-2868-F351B0EA6A29}"/>
              </a:ext>
            </a:extLst>
          </p:cNvPr>
          <p:cNvSpPr/>
          <p:nvPr/>
        </p:nvSpPr>
        <p:spPr>
          <a:xfrm>
            <a:off x="0" y="581397"/>
            <a:ext cx="12192000"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971A329B-C0C1-62E5-512A-CA30FF08FFDE}"/>
              </a:ext>
            </a:extLst>
          </p:cNvPr>
          <p:cNvSpPr>
            <a:spLocks noGrp="1"/>
          </p:cNvSpPr>
          <p:nvPr>
            <p:ph type="title"/>
          </p:nvPr>
        </p:nvSpPr>
        <p:spPr/>
        <p:txBody>
          <a:bodyPr/>
          <a:lstStyle/>
          <a:p>
            <a:r>
              <a:rPr lang="en-GB" dirty="0">
                <a:solidFill>
                  <a:schemeClr val="bg1"/>
                </a:solidFill>
              </a:rPr>
              <a:t>Thank You</a:t>
            </a:r>
          </a:p>
        </p:txBody>
      </p:sp>
      <p:sp>
        <p:nvSpPr>
          <p:cNvPr id="23" name="Content Placeholder 21">
            <a:extLst>
              <a:ext uri="{FF2B5EF4-FFF2-40B4-BE49-F238E27FC236}">
                <a16:creationId xmlns:a16="http://schemas.microsoft.com/office/drawing/2014/main" id="{39775416-A1A9-851A-466F-1E2B7522A532}"/>
              </a:ext>
            </a:extLst>
          </p:cNvPr>
          <p:cNvSpPr>
            <a:spLocks noGrp="1"/>
          </p:cNvSpPr>
          <p:nvPr>
            <p:ph idx="1"/>
          </p:nvPr>
        </p:nvSpPr>
        <p:spPr>
          <a:xfrm>
            <a:off x="4589780" y="2510197"/>
            <a:ext cx="2481580" cy="629243"/>
          </a:xfrm>
        </p:spPr>
        <p:txBody>
          <a:bodyPr>
            <a:normAutofit/>
          </a:bodyPr>
          <a:lstStyle/>
          <a:p>
            <a:pPr marL="0" indent="0">
              <a:buNone/>
            </a:pPr>
            <a:r>
              <a:rPr lang="en-GB" sz="3600" dirty="0"/>
              <a:t>Questions?</a:t>
            </a:r>
          </a:p>
        </p:txBody>
      </p:sp>
      <p:graphicFrame>
        <p:nvGraphicFramePr>
          <p:cNvPr id="25" name="Content Placeholder 4">
            <a:extLst>
              <a:ext uri="{FF2B5EF4-FFF2-40B4-BE49-F238E27FC236}">
                <a16:creationId xmlns:a16="http://schemas.microsoft.com/office/drawing/2014/main" id="{B17A8CA9-91FB-423E-3093-E8E1BADC10A8}"/>
              </a:ext>
            </a:extLst>
          </p:cNvPr>
          <p:cNvGraphicFramePr/>
          <p:nvPr>
            <p:extLst>
              <p:ext uri="{D42A27DB-BD31-4B8C-83A1-F6EECF244321}">
                <p14:modId xmlns:p14="http://schemas.microsoft.com/office/powerpoint/2010/main" val="3761208501"/>
              </p:ext>
            </p:extLst>
          </p:nvPr>
        </p:nvGraphicFramePr>
        <p:xfrm>
          <a:off x="947420" y="4167451"/>
          <a:ext cx="10297160" cy="2017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4462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486443-DA97-5E22-16E1-B2B6FC8AB0CE}"/>
              </a:ext>
            </a:extLst>
          </p:cNvPr>
          <p:cNvSpPr/>
          <p:nvPr/>
        </p:nvSpPr>
        <p:spPr>
          <a:xfrm>
            <a:off x="0" y="581397"/>
            <a:ext cx="12192000"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B32E37AB-D907-8B86-83EA-E788E26ED8F7}"/>
              </a:ext>
            </a:extLst>
          </p:cNvPr>
          <p:cNvSpPr>
            <a:spLocks noGrp="1"/>
          </p:cNvSpPr>
          <p:nvPr>
            <p:ph type="title"/>
          </p:nvPr>
        </p:nvSpPr>
        <p:spPr/>
        <p:txBody>
          <a:bodyPr/>
          <a:lstStyle/>
          <a:p>
            <a:r>
              <a:rPr lang="en-GB" dirty="0">
                <a:solidFill>
                  <a:schemeClr val="bg1"/>
                </a:solidFill>
              </a:rPr>
              <a:t>Circuit</a:t>
            </a:r>
          </a:p>
        </p:txBody>
      </p:sp>
      <p:pic>
        <p:nvPicPr>
          <p:cNvPr id="4" name="Picture 3" descr="A circuit board with wires connected to it&#10;&#10;Description automatically generated">
            <a:extLst>
              <a:ext uri="{FF2B5EF4-FFF2-40B4-BE49-F238E27FC236}">
                <a16:creationId xmlns:a16="http://schemas.microsoft.com/office/drawing/2014/main" id="{70669821-AE56-F0CD-A98B-8A70AE852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95" y="1520770"/>
            <a:ext cx="5241597" cy="4479183"/>
          </a:xfrm>
          <a:prstGeom prst="rect">
            <a:avLst/>
          </a:prstGeom>
        </p:spPr>
      </p:pic>
      <p:pic>
        <p:nvPicPr>
          <p:cNvPr id="6" name="Picture 5" descr="A circuit board with wires and a battery&#10;&#10;Description automatically generated">
            <a:extLst>
              <a:ext uri="{FF2B5EF4-FFF2-40B4-BE49-F238E27FC236}">
                <a16:creationId xmlns:a16="http://schemas.microsoft.com/office/drawing/2014/main" id="{FD91EB12-DFE5-2935-C0E9-E799BEB2D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237" y="1843166"/>
            <a:ext cx="4137484" cy="4266397"/>
          </a:xfrm>
          <a:prstGeom prst="rect">
            <a:avLst/>
          </a:prstGeom>
        </p:spPr>
      </p:pic>
      <p:grpSp>
        <p:nvGrpSpPr>
          <p:cNvPr id="5" name="Group 4">
            <a:extLst>
              <a:ext uri="{FF2B5EF4-FFF2-40B4-BE49-F238E27FC236}">
                <a16:creationId xmlns:a16="http://schemas.microsoft.com/office/drawing/2014/main" id="{F5965FB7-D841-85F2-9471-E39779A74A78}"/>
              </a:ext>
            </a:extLst>
          </p:cNvPr>
          <p:cNvGrpSpPr/>
          <p:nvPr/>
        </p:nvGrpSpPr>
        <p:grpSpPr>
          <a:xfrm>
            <a:off x="1381539" y="6262042"/>
            <a:ext cx="3443355" cy="461665"/>
            <a:chOff x="1197293" y="3014664"/>
            <a:chExt cx="2650508" cy="461665"/>
          </a:xfrm>
        </p:grpSpPr>
        <p:sp>
          <p:nvSpPr>
            <p:cNvPr id="7" name="Rectangle: Rounded Corners 6">
              <a:extLst>
                <a:ext uri="{FF2B5EF4-FFF2-40B4-BE49-F238E27FC236}">
                  <a16:creationId xmlns:a16="http://schemas.microsoft.com/office/drawing/2014/main" id="{66CB13BD-C4F0-5DE7-30D1-24F4482FCC97}"/>
                </a:ext>
              </a:extLst>
            </p:cNvPr>
            <p:cNvSpPr/>
            <p:nvPr/>
          </p:nvSpPr>
          <p:spPr>
            <a:xfrm>
              <a:off x="1197294" y="3014664"/>
              <a:ext cx="2650507" cy="461665"/>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09B71CA4-1E05-54DD-821B-BE8307C5C788}"/>
                </a:ext>
              </a:extLst>
            </p:cNvPr>
            <p:cNvSpPr txBox="1"/>
            <p:nvPr/>
          </p:nvSpPr>
          <p:spPr>
            <a:xfrm>
              <a:off x="1197293" y="3014664"/>
              <a:ext cx="2650507" cy="461665"/>
            </a:xfrm>
            <a:prstGeom prst="rect">
              <a:avLst/>
            </a:prstGeom>
            <a:noFill/>
          </p:spPr>
          <p:txBody>
            <a:bodyPr wrap="square" rtlCol="0">
              <a:spAutoFit/>
            </a:bodyPr>
            <a:lstStyle/>
            <a:p>
              <a:pPr algn="ctr"/>
              <a:r>
                <a:rPr lang="en-GB" sz="2400" dirty="0">
                  <a:solidFill>
                    <a:schemeClr val="bg1"/>
                  </a:solidFill>
                </a:rPr>
                <a:t>Version 1</a:t>
              </a:r>
            </a:p>
          </p:txBody>
        </p:sp>
      </p:grpSp>
      <p:grpSp>
        <p:nvGrpSpPr>
          <p:cNvPr id="9" name="Group 8">
            <a:extLst>
              <a:ext uri="{FF2B5EF4-FFF2-40B4-BE49-F238E27FC236}">
                <a16:creationId xmlns:a16="http://schemas.microsoft.com/office/drawing/2014/main" id="{BB79117E-A896-25FF-8F8D-159A3097133C}"/>
              </a:ext>
            </a:extLst>
          </p:cNvPr>
          <p:cNvGrpSpPr/>
          <p:nvPr/>
        </p:nvGrpSpPr>
        <p:grpSpPr>
          <a:xfrm>
            <a:off x="7495302" y="6262041"/>
            <a:ext cx="3443355" cy="461665"/>
            <a:chOff x="1197293" y="3014664"/>
            <a:chExt cx="2650508" cy="461665"/>
          </a:xfrm>
        </p:grpSpPr>
        <p:sp>
          <p:nvSpPr>
            <p:cNvPr id="10" name="Rectangle: Rounded Corners 9">
              <a:extLst>
                <a:ext uri="{FF2B5EF4-FFF2-40B4-BE49-F238E27FC236}">
                  <a16:creationId xmlns:a16="http://schemas.microsoft.com/office/drawing/2014/main" id="{D0ECC45F-D94D-F79E-F37C-3E3B18DAE3D4}"/>
                </a:ext>
              </a:extLst>
            </p:cNvPr>
            <p:cNvSpPr/>
            <p:nvPr/>
          </p:nvSpPr>
          <p:spPr>
            <a:xfrm>
              <a:off x="1197294" y="3014664"/>
              <a:ext cx="2650507" cy="461665"/>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BA76F53B-24BA-F90A-7CAE-2F53B098A937}"/>
                </a:ext>
              </a:extLst>
            </p:cNvPr>
            <p:cNvSpPr txBox="1"/>
            <p:nvPr/>
          </p:nvSpPr>
          <p:spPr>
            <a:xfrm>
              <a:off x="1197293" y="3014664"/>
              <a:ext cx="2650507" cy="461665"/>
            </a:xfrm>
            <a:prstGeom prst="rect">
              <a:avLst/>
            </a:prstGeom>
            <a:noFill/>
          </p:spPr>
          <p:txBody>
            <a:bodyPr wrap="square" rtlCol="0">
              <a:spAutoFit/>
            </a:bodyPr>
            <a:lstStyle/>
            <a:p>
              <a:pPr algn="ctr"/>
              <a:r>
                <a:rPr lang="en-GB" sz="2400" dirty="0">
                  <a:solidFill>
                    <a:schemeClr val="bg1"/>
                  </a:solidFill>
                </a:rPr>
                <a:t>Version 2</a:t>
              </a:r>
            </a:p>
          </p:txBody>
        </p:sp>
      </p:grpSp>
    </p:spTree>
    <p:extLst>
      <p:ext uri="{BB962C8B-B14F-4D97-AF65-F5344CB8AC3E}">
        <p14:creationId xmlns:p14="http://schemas.microsoft.com/office/powerpoint/2010/main" val="1398702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D2560AD-66D8-97BB-248A-BA45958F6379}"/>
              </a:ext>
            </a:extLst>
          </p:cNvPr>
          <p:cNvSpPr/>
          <p:nvPr/>
        </p:nvSpPr>
        <p:spPr>
          <a:xfrm>
            <a:off x="0" y="581397"/>
            <a:ext cx="12192000"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9120972-EEBC-E94A-C35F-A7828F21D4EC}"/>
              </a:ext>
            </a:extLst>
          </p:cNvPr>
          <p:cNvSpPr>
            <a:spLocks noGrp="1"/>
          </p:cNvSpPr>
          <p:nvPr>
            <p:ph type="title"/>
          </p:nvPr>
        </p:nvSpPr>
        <p:spPr/>
        <p:txBody>
          <a:bodyPr/>
          <a:lstStyle/>
          <a:p>
            <a:r>
              <a:rPr lang="en-GB" dirty="0">
                <a:solidFill>
                  <a:schemeClr val="bg1"/>
                </a:solidFill>
              </a:rPr>
              <a:t>Lab Study: Stats Tests</a:t>
            </a:r>
          </a:p>
        </p:txBody>
      </p:sp>
      <p:pic>
        <p:nvPicPr>
          <p:cNvPr id="4" name="Picture 3">
            <a:extLst>
              <a:ext uri="{FF2B5EF4-FFF2-40B4-BE49-F238E27FC236}">
                <a16:creationId xmlns:a16="http://schemas.microsoft.com/office/drawing/2014/main" id="{9418B34E-F849-A609-B2CF-08F32F0BDE8E}"/>
              </a:ext>
            </a:extLst>
          </p:cNvPr>
          <p:cNvPicPr>
            <a:picLocks noChangeAspect="1"/>
          </p:cNvPicPr>
          <p:nvPr/>
        </p:nvPicPr>
        <p:blipFill>
          <a:blip r:embed="rId2"/>
          <a:stretch>
            <a:fillRect/>
          </a:stretch>
        </p:blipFill>
        <p:spPr>
          <a:xfrm>
            <a:off x="982614" y="2174826"/>
            <a:ext cx="10226772" cy="3192303"/>
          </a:xfrm>
          <a:prstGeom prst="rect">
            <a:avLst/>
          </a:prstGeom>
        </p:spPr>
      </p:pic>
    </p:spTree>
    <p:extLst>
      <p:ext uri="{BB962C8B-B14F-4D97-AF65-F5344CB8AC3E}">
        <p14:creationId xmlns:p14="http://schemas.microsoft.com/office/powerpoint/2010/main" val="165559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D2560AD-66D8-97BB-248A-BA45958F6379}"/>
              </a:ext>
            </a:extLst>
          </p:cNvPr>
          <p:cNvSpPr/>
          <p:nvPr/>
        </p:nvSpPr>
        <p:spPr>
          <a:xfrm>
            <a:off x="0" y="581397"/>
            <a:ext cx="12192000"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9120972-EEBC-E94A-C35F-A7828F21D4EC}"/>
              </a:ext>
            </a:extLst>
          </p:cNvPr>
          <p:cNvSpPr>
            <a:spLocks noGrp="1"/>
          </p:cNvSpPr>
          <p:nvPr>
            <p:ph type="title"/>
          </p:nvPr>
        </p:nvSpPr>
        <p:spPr/>
        <p:txBody>
          <a:bodyPr/>
          <a:lstStyle/>
          <a:p>
            <a:r>
              <a:rPr lang="en-GB" dirty="0">
                <a:solidFill>
                  <a:schemeClr val="bg1"/>
                </a:solidFill>
              </a:rPr>
              <a:t>Lab Study: Usability</a:t>
            </a:r>
          </a:p>
        </p:txBody>
      </p:sp>
      <p:pic>
        <p:nvPicPr>
          <p:cNvPr id="5" name="Picture 4">
            <a:extLst>
              <a:ext uri="{FF2B5EF4-FFF2-40B4-BE49-F238E27FC236}">
                <a16:creationId xmlns:a16="http://schemas.microsoft.com/office/drawing/2014/main" id="{25CB7B8F-767D-F5F3-C0BA-BD0740557195}"/>
              </a:ext>
            </a:extLst>
          </p:cNvPr>
          <p:cNvPicPr>
            <a:picLocks noChangeAspect="1"/>
          </p:cNvPicPr>
          <p:nvPr/>
        </p:nvPicPr>
        <p:blipFill>
          <a:blip r:embed="rId2"/>
          <a:stretch>
            <a:fillRect/>
          </a:stretch>
        </p:blipFill>
        <p:spPr>
          <a:xfrm>
            <a:off x="598984" y="2971261"/>
            <a:ext cx="10994032" cy="2091436"/>
          </a:xfrm>
          <a:prstGeom prst="rect">
            <a:avLst/>
          </a:prstGeom>
        </p:spPr>
      </p:pic>
    </p:spTree>
    <p:extLst>
      <p:ext uri="{BB962C8B-B14F-4D97-AF65-F5344CB8AC3E}">
        <p14:creationId xmlns:p14="http://schemas.microsoft.com/office/powerpoint/2010/main" val="1404998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F415AF-D4E1-6FCA-E727-D875FFFF7C5E}"/>
              </a:ext>
            </a:extLst>
          </p:cNvPr>
          <p:cNvSpPr/>
          <p:nvPr/>
        </p:nvSpPr>
        <p:spPr>
          <a:xfrm>
            <a:off x="0" y="581397"/>
            <a:ext cx="12192000"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EC50C7A-CB96-18DE-E671-AF79896FDA87}"/>
              </a:ext>
            </a:extLst>
          </p:cNvPr>
          <p:cNvSpPr>
            <a:spLocks noGrp="1"/>
          </p:cNvSpPr>
          <p:nvPr>
            <p:ph type="title"/>
          </p:nvPr>
        </p:nvSpPr>
        <p:spPr/>
        <p:txBody>
          <a:bodyPr/>
          <a:lstStyle/>
          <a:p>
            <a:r>
              <a:rPr lang="en-GB" dirty="0">
                <a:solidFill>
                  <a:schemeClr val="bg1"/>
                </a:solidFill>
              </a:rPr>
              <a:t>Lab Study: Recognition Errors</a:t>
            </a:r>
          </a:p>
        </p:txBody>
      </p:sp>
      <p:pic>
        <p:nvPicPr>
          <p:cNvPr id="8" name="Picture 7">
            <a:extLst>
              <a:ext uri="{FF2B5EF4-FFF2-40B4-BE49-F238E27FC236}">
                <a16:creationId xmlns:a16="http://schemas.microsoft.com/office/drawing/2014/main" id="{063DA95F-3C21-0ADC-33A6-9A6E83A3AB7A}"/>
              </a:ext>
            </a:extLst>
          </p:cNvPr>
          <p:cNvPicPr>
            <a:picLocks noChangeAspect="1"/>
          </p:cNvPicPr>
          <p:nvPr/>
        </p:nvPicPr>
        <p:blipFill>
          <a:blip r:embed="rId2"/>
          <a:stretch>
            <a:fillRect/>
          </a:stretch>
        </p:blipFill>
        <p:spPr>
          <a:xfrm>
            <a:off x="1448340" y="1512149"/>
            <a:ext cx="9503732" cy="4856533"/>
          </a:xfrm>
          <a:prstGeom prst="rect">
            <a:avLst/>
          </a:prstGeom>
        </p:spPr>
      </p:pic>
    </p:spTree>
    <p:extLst>
      <p:ext uri="{BB962C8B-B14F-4D97-AF65-F5344CB8AC3E}">
        <p14:creationId xmlns:p14="http://schemas.microsoft.com/office/powerpoint/2010/main" val="2082401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3DA3170-2B09-E62A-6475-A2746CABC551}"/>
              </a:ext>
            </a:extLst>
          </p:cNvPr>
          <p:cNvSpPr/>
          <p:nvPr/>
        </p:nvSpPr>
        <p:spPr>
          <a:xfrm>
            <a:off x="0" y="581397"/>
            <a:ext cx="12192000"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E1061E3-FD37-6F8C-3B9C-1886808B69FC}"/>
              </a:ext>
            </a:extLst>
          </p:cNvPr>
          <p:cNvSpPr>
            <a:spLocks noGrp="1"/>
          </p:cNvSpPr>
          <p:nvPr>
            <p:ph type="title"/>
          </p:nvPr>
        </p:nvSpPr>
        <p:spPr/>
        <p:txBody>
          <a:bodyPr/>
          <a:lstStyle/>
          <a:p>
            <a:r>
              <a:rPr lang="en-GB" dirty="0">
                <a:solidFill>
                  <a:schemeClr val="bg1"/>
                </a:solidFill>
              </a:rPr>
              <a:t>Lab Study: Additional Results</a:t>
            </a:r>
          </a:p>
        </p:txBody>
      </p:sp>
      <p:pic>
        <p:nvPicPr>
          <p:cNvPr id="8" name="Picture 7">
            <a:extLst>
              <a:ext uri="{FF2B5EF4-FFF2-40B4-BE49-F238E27FC236}">
                <a16:creationId xmlns:a16="http://schemas.microsoft.com/office/drawing/2014/main" id="{D6EA0ED5-72DD-1988-4352-7CCE2B838874}"/>
              </a:ext>
            </a:extLst>
          </p:cNvPr>
          <p:cNvPicPr>
            <a:picLocks noChangeAspect="1"/>
          </p:cNvPicPr>
          <p:nvPr/>
        </p:nvPicPr>
        <p:blipFill>
          <a:blip r:embed="rId2"/>
          <a:stretch>
            <a:fillRect/>
          </a:stretch>
        </p:blipFill>
        <p:spPr>
          <a:xfrm>
            <a:off x="328816" y="1655967"/>
            <a:ext cx="3443354" cy="4065170"/>
          </a:xfrm>
          <a:prstGeom prst="rect">
            <a:avLst/>
          </a:prstGeom>
        </p:spPr>
      </p:pic>
      <p:pic>
        <p:nvPicPr>
          <p:cNvPr id="10" name="Picture 9">
            <a:extLst>
              <a:ext uri="{FF2B5EF4-FFF2-40B4-BE49-F238E27FC236}">
                <a16:creationId xmlns:a16="http://schemas.microsoft.com/office/drawing/2014/main" id="{5EC9BED5-C274-F104-555F-681811EFED05}"/>
              </a:ext>
            </a:extLst>
          </p:cNvPr>
          <p:cNvPicPr>
            <a:picLocks noChangeAspect="1"/>
          </p:cNvPicPr>
          <p:nvPr/>
        </p:nvPicPr>
        <p:blipFill>
          <a:blip r:embed="rId3"/>
          <a:stretch>
            <a:fillRect/>
          </a:stretch>
        </p:blipFill>
        <p:spPr>
          <a:xfrm>
            <a:off x="4138685" y="2430524"/>
            <a:ext cx="3520875" cy="2955481"/>
          </a:xfrm>
          <a:prstGeom prst="rect">
            <a:avLst/>
          </a:prstGeom>
        </p:spPr>
      </p:pic>
      <p:grpSp>
        <p:nvGrpSpPr>
          <p:cNvPr id="9" name="Group 8">
            <a:extLst>
              <a:ext uri="{FF2B5EF4-FFF2-40B4-BE49-F238E27FC236}">
                <a16:creationId xmlns:a16="http://schemas.microsoft.com/office/drawing/2014/main" id="{FB18C4D3-C688-B700-FE3F-3A0E97EDB4DA}"/>
              </a:ext>
            </a:extLst>
          </p:cNvPr>
          <p:cNvGrpSpPr/>
          <p:nvPr/>
        </p:nvGrpSpPr>
        <p:grpSpPr>
          <a:xfrm>
            <a:off x="390034" y="5814938"/>
            <a:ext cx="3443355" cy="461665"/>
            <a:chOff x="1197293" y="3014664"/>
            <a:chExt cx="2650508" cy="461665"/>
          </a:xfrm>
        </p:grpSpPr>
        <p:sp>
          <p:nvSpPr>
            <p:cNvPr id="11" name="Rectangle: Rounded Corners 10">
              <a:extLst>
                <a:ext uri="{FF2B5EF4-FFF2-40B4-BE49-F238E27FC236}">
                  <a16:creationId xmlns:a16="http://schemas.microsoft.com/office/drawing/2014/main" id="{D68EBEDC-6052-52AF-11AE-F891E6B4CF71}"/>
                </a:ext>
              </a:extLst>
            </p:cNvPr>
            <p:cNvSpPr/>
            <p:nvPr/>
          </p:nvSpPr>
          <p:spPr>
            <a:xfrm>
              <a:off x="1197294" y="3014664"/>
              <a:ext cx="2650507" cy="461665"/>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1FF59761-079C-6EA2-7540-DAD81F56AD84}"/>
                </a:ext>
              </a:extLst>
            </p:cNvPr>
            <p:cNvSpPr txBox="1"/>
            <p:nvPr/>
          </p:nvSpPr>
          <p:spPr>
            <a:xfrm>
              <a:off x="1197293" y="3014664"/>
              <a:ext cx="2650507" cy="461665"/>
            </a:xfrm>
            <a:prstGeom prst="rect">
              <a:avLst/>
            </a:prstGeom>
            <a:noFill/>
          </p:spPr>
          <p:txBody>
            <a:bodyPr wrap="square" rtlCol="0">
              <a:spAutoFit/>
            </a:bodyPr>
            <a:lstStyle/>
            <a:p>
              <a:pPr algn="ctr"/>
              <a:r>
                <a:rPr lang="en-GB" sz="2400" dirty="0">
                  <a:solidFill>
                    <a:schemeClr val="bg1"/>
                  </a:solidFill>
                </a:rPr>
                <a:t>Scheme Preference</a:t>
              </a:r>
            </a:p>
          </p:txBody>
        </p:sp>
      </p:grpSp>
      <p:grpSp>
        <p:nvGrpSpPr>
          <p:cNvPr id="15" name="Group 14">
            <a:extLst>
              <a:ext uri="{FF2B5EF4-FFF2-40B4-BE49-F238E27FC236}">
                <a16:creationId xmlns:a16="http://schemas.microsoft.com/office/drawing/2014/main" id="{77862D53-D060-DD4D-C43C-0F97E292B5CD}"/>
              </a:ext>
            </a:extLst>
          </p:cNvPr>
          <p:cNvGrpSpPr/>
          <p:nvPr/>
        </p:nvGrpSpPr>
        <p:grpSpPr>
          <a:xfrm>
            <a:off x="4148144" y="5781425"/>
            <a:ext cx="3443355" cy="461665"/>
            <a:chOff x="1197293" y="3014664"/>
            <a:chExt cx="2650508" cy="461665"/>
          </a:xfrm>
        </p:grpSpPr>
        <p:sp>
          <p:nvSpPr>
            <p:cNvPr id="16" name="Rectangle: Rounded Corners 15">
              <a:extLst>
                <a:ext uri="{FF2B5EF4-FFF2-40B4-BE49-F238E27FC236}">
                  <a16:creationId xmlns:a16="http://schemas.microsoft.com/office/drawing/2014/main" id="{4DA1D7DE-ECAA-DC8E-26C2-9461A5F8D993}"/>
                </a:ext>
              </a:extLst>
            </p:cNvPr>
            <p:cNvSpPr/>
            <p:nvPr/>
          </p:nvSpPr>
          <p:spPr>
            <a:xfrm>
              <a:off x="1197294" y="3014664"/>
              <a:ext cx="2650507" cy="461665"/>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3923DF19-DE74-B15E-E5F4-187CFE8086F5}"/>
                </a:ext>
              </a:extLst>
            </p:cNvPr>
            <p:cNvSpPr txBox="1"/>
            <p:nvPr/>
          </p:nvSpPr>
          <p:spPr>
            <a:xfrm>
              <a:off x="1197293" y="3014664"/>
              <a:ext cx="2650507" cy="461665"/>
            </a:xfrm>
            <a:prstGeom prst="rect">
              <a:avLst/>
            </a:prstGeom>
            <a:noFill/>
          </p:spPr>
          <p:txBody>
            <a:bodyPr wrap="square" rtlCol="0">
              <a:spAutoFit/>
            </a:bodyPr>
            <a:lstStyle/>
            <a:p>
              <a:pPr algn="ctr"/>
              <a:r>
                <a:rPr lang="en-GB" sz="2400" dirty="0">
                  <a:solidFill>
                    <a:schemeClr val="bg1"/>
                  </a:solidFill>
                </a:rPr>
                <a:t>Tactor Perception</a:t>
              </a:r>
            </a:p>
          </p:txBody>
        </p:sp>
      </p:grpSp>
      <p:grpSp>
        <p:nvGrpSpPr>
          <p:cNvPr id="18" name="Group 17">
            <a:extLst>
              <a:ext uri="{FF2B5EF4-FFF2-40B4-BE49-F238E27FC236}">
                <a16:creationId xmlns:a16="http://schemas.microsoft.com/office/drawing/2014/main" id="{A60B856F-5F2A-9380-DA41-CC8FE62BC74C}"/>
              </a:ext>
            </a:extLst>
          </p:cNvPr>
          <p:cNvGrpSpPr/>
          <p:nvPr/>
        </p:nvGrpSpPr>
        <p:grpSpPr>
          <a:xfrm>
            <a:off x="8272618" y="3235033"/>
            <a:ext cx="3443355" cy="461665"/>
            <a:chOff x="1197293" y="3014664"/>
            <a:chExt cx="2650508" cy="461665"/>
          </a:xfrm>
        </p:grpSpPr>
        <p:sp>
          <p:nvSpPr>
            <p:cNvPr id="19" name="Rectangle: Rounded Corners 18">
              <a:extLst>
                <a:ext uri="{FF2B5EF4-FFF2-40B4-BE49-F238E27FC236}">
                  <a16:creationId xmlns:a16="http://schemas.microsoft.com/office/drawing/2014/main" id="{6F8785D4-49BA-F8B5-E9D9-CE25196DE628}"/>
                </a:ext>
              </a:extLst>
            </p:cNvPr>
            <p:cNvSpPr/>
            <p:nvPr/>
          </p:nvSpPr>
          <p:spPr>
            <a:xfrm>
              <a:off x="1197294" y="3014664"/>
              <a:ext cx="2650507" cy="461665"/>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8E709982-954B-7885-80B9-85E92C574A2D}"/>
                </a:ext>
              </a:extLst>
            </p:cNvPr>
            <p:cNvSpPr txBox="1"/>
            <p:nvPr/>
          </p:nvSpPr>
          <p:spPr>
            <a:xfrm>
              <a:off x="1197293" y="3014664"/>
              <a:ext cx="2650507" cy="461665"/>
            </a:xfrm>
            <a:prstGeom prst="rect">
              <a:avLst/>
            </a:prstGeom>
            <a:noFill/>
          </p:spPr>
          <p:txBody>
            <a:bodyPr wrap="square" rtlCol="0">
              <a:spAutoFit/>
            </a:bodyPr>
            <a:lstStyle/>
            <a:p>
              <a:pPr algn="ctr"/>
              <a:r>
                <a:rPr lang="en-GB" sz="2400" dirty="0">
                  <a:solidFill>
                    <a:schemeClr val="bg1"/>
                  </a:solidFill>
                </a:rPr>
                <a:t>Helmet Comfort</a:t>
              </a:r>
            </a:p>
          </p:txBody>
        </p:sp>
      </p:grpSp>
      <p:grpSp>
        <p:nvGrpSpPr>
          <p:cNvPr id="21" name="Group 20">
            <a:extLst>
              <a:ext uri="{FF2B5EF4-FFF2-40B4-BE49-F238E27FC236}">
                <a16:creationId xmlns:a16="http://schemas.microsoft.com/office/drawing/2014/main" id="{2308E78D-909F-1742-275D-34E87CAEEB47}"/>
              </a:ext>
            </a:extLst>
          </p:cNvPr>
          <p:cNvGrpSpPr/>
          <p:nvPr/>
        </p:nvGrpSpPr>
        <p:grpSpPr>
          <a:xfrm>
            <a:off x="8052775" y="5781425"/>
            <a:ext cx="3824958" cy="830997"/>
            <a:chOff x="1197294" y="3014664"/>
            <a:chExt cx="2691377" cy="830997"/>
          </a:xfrm>
        </p:grpSpPr>
        <p:sp>
          <p:nvSpPr>
            <p:cNvPr id="22" name="Rectangle: Rounded Corners 21">
              <a:extLst>
                <a:ext uri="{FF2B5EF4-FFF2-40B4-BE49-F238E27FC236}">
                  <a16:creationId xmlns:a16="http://schemas.microsoft.com/office/drawing/2014/main" id="{C53920FA-8FA8-EFB8-24D3-AF1F1BC53B7C}"/>
                </a:ext>
              </a:extLst>
            </p:cNvPr>
            <p:cNvSpPr/>
            <p:nvPr/>
          </p:nvSpPr>
          <p:spPr>
            <a:xfrm>
              <a:off x="1197294" y="3014664"/>
              <a:ext cx="2650507" cy="461665"/>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596CCDD6-79A6-7A2E-BB0E-61D1B2C217D8}"/>
                </a:ext>
              </a:extLst>
            </p:cNvPr>
            <p:cNvSpPr txBox="1"/>
            <p:nvPr/>
          </p:nvSpPr>
          <p:spPr>
            <a:xfrm>
              <a:off x="1238164" y="3014664"/>
              <a:ext cx="2650507" cy="830997"/>
            </a:xfrm>
            <a:prstGeom prst="rect">
              <a:avLst/>
            </a:prstGeom>
            <a:noFill/>
          </p:spPr>
          <p:txBody>
            <a:bodyPr wrap="square" rtlCol="0">
              <a:spAutoFit/>
            </a:bodyPr>
            <a:lstStyle/>
            <a:p>
              <a:pPr algn="ctr"/>
              <a:r>
                <a:rPr lang="en-GB" sz="2400" dirty="0">
                  <a:solidFill>
                    <a:schemeClr val="bg1"/>
                  </a:solidFill>
                </a:rPr>
                <a:t>Understanding of Fol. Dis.</a:t>
              </a:r>
            </a:p>
          </p:txBody>
        </p:sp>
      </p:grpSp>
      <p:sp>
        <p:nvSpPr>
          <p:cNvPr id="25" name="TextBox 24">
            <a:extLst>
              <a:ext uri="{FF2B5EF4-FFF2-40B4-BE49-F238E27FC236}">
                <a16:creationId xmlns:a16="http://schemas.microsoft.com/office/drawing/2014/main" id="{5F94172C-6BBE-C6B5-6E4F-B3051327AB74}"/>
              </a:ext>
            </a:extLst>
          </p:cNvPr>
          <p:cNvSpPr txBox="1"/>
          <p:nvPr/>
        </p:nvSpPr>
        <p:spPr>
          <a:xfrm>
            <a:off x="7935759" y="1876044"/>
            <a:ext cx="4017743" cy="1107996"/>
          </a:xfrm>
          <a:prstGeom prst="rect">
            <a:avLst/>
          </a:prstGeom>
          <a:noFill/>
        </p:spPr>
        <p:txBody>
          <a:bodyPr wrap="square">
            <a:spAutoFit/>
          </a:bodyPr>
          <a:lstStyle/>
          <a:p>
            <a:pPr algn="ctr"/>
            <a:r>
              <a:rPr lang="en-GB" sz="2200" dirty="0"/>
              <a:t>M=7.17/10, SD=2.08</a:t>
            </a:r>
          </a:p>
          <a:p>
            <a:pPr algn="ctr"/>
            <a:r>
              <a:rPr lang="en-GB" sz="2200" dirty="0"/>
              <a:t>Comments regarding uncomfortable pressure points</a:t>
            </a:r>
          </a:p>
        </p:txBody>
      </p:sp>
      <p:sp>
        <p:nvSpPr>
          <p:cNvPr id="26" name="TextBox 25">
            <a:extLst>
              <a:ext uri="{FF2B5EF4-FFF2-40B4-BE49-F238E27FC236}">
                <a16:creationId xmlns:a16="http://schemas.microsoft.com/office/drawing/2014/main" id="{07816D3A-F464-0DC5-DCF0-2BE411B49F27}"/>
              </a:ext>
            </a:extLst>
          </p:cNvPr>
          <p:cNvSpPr txBox="1"/>
          <p:nvPr/>
        </p:nvSpPr>
        <p:spPr>
          <a:xfrm>
            <a:off x="7927339" y="4257931"/>
            <a:ext cx="4017743" cy="1446550"/>
          </a:xfrm>
          <a:prstGeom prst="rect">
            <a:avLst/>
          </a:prstGeom>
          <a:noFill/>
        </p:spPr>
        <p:txBody>
          <a:bodyPr wrap="square">
            <a:spAutoFit/>
          </a:bodyPr>
          <a:lstStyle/>
          <a:p>
            <a:pPr algn="ctr"/>
            <a:r>
              <a:rPr lang="en-GB" sz="2200" dirty="0"/>
              <a:t>Only 25% knew it was a measure of time and guessed an imminent cue would represent 1-5 seconds. </a:t>
            </a:r>
          </a:p>
        </p:txBody>
      </p:sp>
    </p:spTree>
    <p:extLst>
      <p:ext uri="{BB962C8B-B14F-4D97-AF65-F5344CB8AC3E}">
        <p14:creationId xmlns:p14="http://schemas.microsoft.com/office/powerpoint/2010/main" val="4252467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94D691-414C-8224-7D3D-2EECBCC20A31}"/>
              </a:ext>
            </a:extLst>
          </p:cNvPr>
          <p:cNvSpPr/>
          <p:nvPr/>
        </p:nvSpPr>
        <p:spPr>
          <a:xfrm>
            <a:off x="0" y="581397"/>
            <a:ext cx="6931952"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A4A89C1-11D2-AD07-9276-4C6C5D303C0D}"/>
              </a:ext>
            </a:extLst>
          </p:cNvPr>
          <p:cNvSpPr>
            <a:spLocks noGrp="1"/>
          </p:cNvSpPr>
          <p:nvPr>
            <p:ph type="title"/>
          </p:nvPr>
        </p:nvSpPr>
        <p:spPr/>
        <p:txBody>
          <a:bodyPr/>
          <a:lstStyle/>
          <a:p>
            <a:r>
              <a:rPr lang="en-GB" dirty="0">
                <a:solidFill>
                  <a:schemeClr val="bg1"/>
                </a:solidFill>
              </a:rPr>
              <a:t>Example: </a:t>
            </a:r>
            <a:r>
              <a:rPr lang="en-GB" i="1" dirty="0">
                <a:solidFill>
                  <a:schemeClr val="bg1"/>
                </a:solidFill>
              </a:rPr>
              <a:t>Near</a:t>
            </a:r>
          </a:p>
        </p:txBody>
      </p:sp>
      <p:grpSp>
        <p:nvGrpSpPr>
          <p:cNvPr id="5" name="Group 4">
            <a:extLst>
              <a:ext uri="{FF2B5EF4-FFF2-40B4-BE49-F238E27FC236}">
                <a16:creationId xmlns:a16="http://schemas.microsoft.com/office/drawing/2014/main" id="{89069FD6-9744-30F4-6731-98AB22B4BC15}"/>
              </a:ext>
            </a:extLst>
          </p:cNvPr>
          <p:cNvGrpSpPr/>
          <p:nvPr/>
        </p:nvGrpSpPr>
        <p:grpSpPr>
          <a:xfrm>
            <a:off x="4409584" y="2342427"/>
            <a:ext cx="2522369" cy="461665"/>
            <a:chOff x="1197293" y="3014664"/>
            <a:chExt cx="2650508" cy="461665"/>
          </a:xfrm>
        </p:grpSpPr>
        <p:sp>
          <p:nvSpPr>
            <p:cNvPr id="6" name="Rectangle: Rounded Corners 5">
              <a:extLst>
                <a:ext uri="{FF2B5EF4-FFF2-40B4-BE49-F238E27FC236}">
                  <a16:creationId xmlns:a16="http://schemas.microsoft.com/office/drawing/2014/main" id="{44326CCB-DC58-1BF9-5B88-CC5989B0D127}"/>
                </a:ext>
              </a:extLst>
            </p:cNvPr>
            <p:cNvSpPr/>
            <p:nvPr/>
          </p:nvSpPr>
          <p:spPr>
            <a:xfrm>
              <a:off x="1197294" y="3014664"/>
              <a:ext cx="2650507" cy="461665"/>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CEA0A4B4-DABF-0A13-8859-CF2D2958FEAD}"/>
                </a:ext>
              </a:extLst>
            </p:cNvPr>
            <p:cNvSpPr txBox="1"/>
            <p:nvPr/>
          </p:nvSpPr>
          <p:spPr>
            <a:xfrm>
              <a:off x="1197293" y="3014664"/>
              <a:ext cx="2650507" cy="461665"/>
            </a:xfrm>
            <a:prstGeom prst="rect">
              <a:avLst/>
            </a:prstGeom>
            <a:noFill/>
          </p:spPr>
          <p:txBody>
            <a:bodyPr wrap="square" rtlCol="0">
              <a:spAutoFit/>
            </a:bodyPr>
            <a:lstStyle/>
            <a:p>
              <a:pPr algn="ctr"/>
              <a:r>
                <a:rPr lang="en-GB" sz="2400" dirty="0">
                  <a:solidFill>
                    <a:schemeClr val="bg1"/>
                  </a:solidFill>
                </a:rPr>
                <a:t>Wall Varying</a:t>
              </a:r>
            </a:p>
          </p:txBody>
        </p:sp>
      </p:grpSp>
      <p:pic>
        <p:nvPicPr>
          <p:cNvPr id="35" name="Picture 34" descr="A graph with arrows and a line&#10;&#10;Description automatically generated">
            <a:extLst>
              <a:ext uri="{FF2B5EF4-FFF2-40B4-BE49-F238E27FC236}">
                <a16:creationId xmlns:a16="http://schemas.microsoft.com/office/drawing/2014/main" id="{9EC1C778-E5C5-E03C-D9EA-7EA84D3A2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18" y="1439694"/>
            <a:ext cx="3663504" cy="2954871"/>
          </a:xfrm>
          <a:prstGeom prst="rect">
            <a:avLst/>
          </a:prstGeom>
          <a:ln>
            <a:solidFill>
              <a:schemeClr val="tx1"/>
            </a:solidFill>
          </a:ln>
        </p:spPr>
      </p:pic>
      <p:pic>
        <p:nvPicPr>
          <p:cNvPr id="39" name="Picture 38" descr="A diagram of a rhythm delay&#10;&#10;Description automatically generated">
            <a:extLst>
              <a:ext uri="{FF2B5EF4-FFF2-40B4-BE49-F238E27FC236}">
                <a16:creationId xmlns:a16="http://schemas.microsoft.com/office/drawing/2014/main" id="{2AAAE8CD-52DB-5FA9-B1B4-C81682E69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1953" y="58278"/>
            <a:ext cx="5200627" cy="2762833"/>
          </a:xfrm>
          <a:prstGeom prst="rect">
            <a:avLst/>
          </a:prstGeom>
          <a:ln>
            <a:solidFill>
              <a:schemeClr val="tx1"/>
            </a:solidFill>
          </a:ln>
        </p:spPr>
      </p:pic>
      <p:pic>
        <p:nvPicPr>
          <p:cNvPr id="41" name="Picture 40" descr="A diagram of a rhythm delay and rear&#10;&#10;Description automatically generated">
            <a:extLst>
              <a:ext uri="{FF2B5EF4-FFF2-40B4-BE49-F238E27FC236}">
                <a16:creationId xmlns:a16="http://schemas.microsoft.com/office/drawing/2014/main" id="{BCF7DB1D-DB08-0AD5-4AE4-953DE8DD36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0100" y="3127958"/>
            <a:ext cx="7202482" cy="3092669"/>
          </a:xfrm>
          <a:prstGeom prst="rect">
            <a:avLst/>
          </a:prstGeom>
          <a:ln>
            <a:solidFill>
              <a:schemeClr val="tx1"/>
            </a:solidFill>
          </a:ln>
        </p:spPr>
      </p:pic>
      <p:grpSp>
        <p:nvGrpSpPr>
          <p:cNvPr id="42" name="Group 41">
            <a:extLst>
              <a:ext uri="{FF2B5EF4-FFF2-40B4-BE49-F238E27FC236}">
                <a16:creationId xmlns:a16="http://schemas.microsoft.com/office/drawing/2014/main" id="{E19794C3-825D-BE7B-7BD2-8DF212AA2B7F}"/>
              </a:ext>
            </a:extLst>
          </p:cNvPr>
          <p:cNvGrpSpPr/>
          <p:nvPr/>
        </p:nvGrpSpPr>
        <p:grpSpPr>
          <a:xfrm>
            <a:off x="497435" y="4384266"/>
            <a:ext cx="2787469" cy="461665"/>
            <a:chOff x="1197293" y="3014664"/>
            <a:chExt cx="2650508" cy="461665"/>
          </a:xfrm>
        </p:grpSpPr>
        <p:sp>
          <p:nvSpPr>
            <p:cNvPr id="43" name="Rectangle: Rounded Corners 42">
              <a:extLst>
                <a:ext uri="{FF2B5EF4-FFF2-40B4-BE49-F238E27FC236}">
                  <a16:creationId xmlns:a16="http://schemas.microsoft.com/office/drawing/2014/main" id="{585583FD-671E-8A92-19DE-21DA19AFB46F}"/>
                </a:ext>
              </a:extLst>
            </p:cNvPr>
            <p:cNvSpPr/>
            <p:nvPr/>
          </p:nvSpPr>
          <p:spPr>
            <a:xfrm>
              <a:off x="1197294" y="3014664"/>
              <a:ext cx="2650507" cy="461665"/>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989F2C01-6A32-DACD-1A97-3C85CA5349BC}"/>
                </a:ext>
              </a:extLst>
            </p:cNvPr>
            <p:cNvSpPr txBox="1"/>
            <p:nvPr/>
          </p:nvSpPr>
          <p:spPr>
            <a:xfrm>
              <a:off x="1197293" y="3014664"/>
              <a:ext cx="2650507" cy="461665"/>
            </a:xfrm>
            <a:prstGeom prst="rect">
              <a:avLst/>
            </a:prstGeom>
            <a:noFill/>
          </p:spPr>
          <p:txBody>
            <a:bodyPr wrap="square" rtlCol="0">
              <a:spAutoFit/>
            </a:bodyPr>
            <a:lstStyle/>
            <a:p>
              <a:pPr algn="ctr"/>
              <a:r>
                <a:rPr lang="en-GB" sz="2400" dirty="0">
                  <a:solidFill>
                    <a:schemeClr val="bg1"/>
                  </a:solidFill>
                </a:rPr>
                <a:t>Singular Constant</a:t>
              </a:r>
            </a:p>
          </p:txBody>
        </p:sp>
      </p:grpSp>
      <p:grpSp>
        <p:nvGrpSpPr>
          <p:cNvPr id="45" name="Group 44">
            <a:extLst>
              <a:ext uri="{FF2B5EF4-FFF2-40B4-BE49-F238E27FC236}">
                <a16:creationId xmlns:a16="http://schemas.microsoft.com/office/drawing/2014/main" id="{82B91BB6-51CF-0763-3764-DC8CB3C5B1EA}"/>
              </a:ext>
            </a:extLst>
          </p:cNvPr>
          <p:cNvGrpSpPr/>
          <p:nvPr/>
        </p:nvGrpSpPr>
        <p:grpSpPr>
          <a:xfrm>
            <a:off x="2319844" y="5758962"/>
            <a:ext cx="2610256" cy="461665"/>
            <a:chOff x="1197293" y="3014664"/>
            <a:chExt cx="2650508" cy="461665"/>
          </a:xfrm>
        </p:grpSpPr>
        <p:sp>
          <p:nvSpPr>
            <p:cNvPr id="46" name="Rectangle: Rounded Corners 45">
              <a:extLst>
                <a:ext uri="{FF2B5EF4-FFF2-40B4-BE49-F238E27FC236}">
                  <a16:creationId xmlns:a16="http://schemas.microsoft.com/office/drawing/2014/main" id="{15FD4983-9711-2843-2B2C-0F69B35A1F09}"/>
                </a:ext>
              </a:extLst>
            </p:cNvPr>
            <p:cNvSpPr/>
            <p:nvPr/>
          </p:nvSpPr>
          <p:spPr>
            <a:xfrm>
              <a:off x="1197294" y="3014664"/>
              <a:ext cx="2650507" cy="461665"/>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a:extLst>
                <a:ext uri="{FF2B5EF4-FFF2-40B4-BE49-F238E27FC236}">
                  <a16:creationId xmlns:a16="http://schemas.microsoft.com/office/drawing/2014/main" id="{44D5D6CE-C0C8-E296-46B9-EFE729B26214}"/>
                </a:ext>
              </a:extLst>
            </p:cNvPr>
            <p:cNvSpPr txBox="1"/>
            <p:nvPr/>
          </p:nvSpPr>
          <p:spPr>
            <a:xfrm>
              <a:off x="1197293" y="3014664"/>
              <a:ext cx="2650507" cy="461665"/>
            </a:xfrm>
            <a:prstGeom prst="rect">
              <a:avLst/>
            </a:prstGeom>
            <a:noFill/>
          </p:spPr>
          <p:txBody>
            <a:bodyPr wrap="square" rtlCol="0">
              <a:spAutoFit/>
            </a:bodyPr>
            <a:lstStyle/>
            <a:p>
              <a:pPr algn="ctr"/>
              <a:r>
                <a:rPr lang="en-GB" sz="2400" dirty="0">
                  <a:solidFill>
                    <a:schemeClr val="bg1"/>
                  </a:solidFill>
                </a:rPr>
                <a:t>Wave Varying</a:t>
              </a:r>
            </a:p>
          </p:txBody>
        </p:sp>
      </p:grpSp>
    </p:spTree>
    <p:extLst>
      <p:ext uri="{BB962C8B-B14F-4D97-AF65-F5344CB8AC3E}">
        <p14:creationId xmlns:p14="http://schemas.microsoft.com/office/powerpoint/2010/main" val="224417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B22FD6A-A09F-2436-A0E4-C095708EC978}"/>
              </a:ext>
            </a:extLst>
          </p:cNvPr>
          <p:cNvSpPr/>
          <p:nvPr/>
        </p:nvSpPr>
        <p:spPr>
          <a:xfrm>
            <a:off x="0" y="581397"/>
            <a:ext cx="12192000"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220EF20-123B-A545-9569-C3EDFDF7C765}"/>
              </a:ext>
            </a:extLst>
          </p:cNvPr>
          <p:cNvSpPr>
            <a:spLocks noGrp="1"/>
          </p:cNvSpPr>
          <p:nvPr>
            <p:ph type="title"/>
          </p:nvPr>
        </p:nvSpPr>
        <p:spPr/>
        <p:txBody>
          <a:bodyPr/>
          <a:lstStyle/>
          <a:p>
            <a:r>
              <a:rPr lang="en-GB" dirty="0">
                <a:solidFill>
                  <a:schemeClr val="bg1"/>
                </a:solidFill>
              </a:rPr>
              <a:t>Objective</a:t>
            </a:r>
          </a:p>
        </p:txBody>
      </p:sp>
      <p:sp>
        <p:nvSpPr>
          <p:cNvPr id="3" name="Content Placeholder 2">
            <a:extLst>
              <a:ext uri="{FF2B5EF4-FFF2-40B4-BE49-F238E27FC236}">
                <a16:creationId xmlns:a16="http://schemas.microsoft.com/office/drawing/2014/main" id="{3B25686D-5C53-6312-3C26-92A25FCDDB3E}"/>
              </a:ext>
            </a:extLst>
          </p:cNvPr>
          <p:cNvSpPr>
            <a:spLocks noGrp="1"/>
          </p:cNvSpPr>
          <p:nvPr>
            <p:ph idx="1"/>
          </p:nvPr>
        </p:nvSpPr>
        <p:spPr>
          <a:xfrm>
            <a:off x="691055" y="2039007"/>
            <a:ext cx="10515600" cy="1030014"/>
          </a:xfrm>
        </p:spPr>
        <p:txBody>
          <a:bodyPr>
            <a:normAutofit fontScale="92500"/>
          </a:bodyPr>
          <a:lstStyle/>
          <a:p>
            <a:pPr marL="0" indent="0" algn="ctr">
              <a:buNone/>
            </a:pPr>
            <a:r>
              <a:rPr lang="en-US" sz="3200" i="1" dirty="0"/>
              <a:t>“Develop a vibrotactile helmet-based hazard notification system to effectively warn a cyclist of an approaching vehicle.”</a:t>
            </a:r>
            <a:endParaRPr lang="en-GB" sz="3200" i="1" dirty="0"/>
          </a:p>
        </p:txBody>
      </p:sp>
      <p:graphicFrame>
        <p:nvGraphicFramePr>
          <p:cNvPr id="8" name="Content Placeholder 2">
            <a:extLst>
              <a:ext uri="{FF2B5EF4-FFF2-40B4-BE49-F238E27FC236}">
                <a16:creationId xmlns:a16="http://schemas.microsoft.com/office/drawing/2014/main" id="{7B9A0A69-52B2-3D8F-6654-A7C820524618}"/>
              </a:ext>
            </a:extLst>
          </p:cNvPr>
          <p:cNvGraphicFramePr/>
          <p:nvPr>
            <p:extLst>
              <p:ext uri="{D42A27DB-BD31-4B8C-83A1-F6EECF244321}">
                <p14:modId xmlns:p14="http://schemas.microsoft.com/office/powerpoint/2010/main" val="3421753346"/>
              </p:ext>
            </p:extLst>
          </p:nvPr>
        </p:nvGraphicFramePr>
        <p:xfrm>
          <a:off x="691055" y="3069021"/>
          <a:ext cx="10515600" cy="3423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B34CC3C4-5D3D-EEC1-D4CE-79B788790D86}"/>
              </a:ext>
            </a:extLst>
          </p:cNvPr>
          <p:cNvGrpSpPr/>
          <p:nvPr/>
        </p:nvGrpSpPr>
        <p:grpSpPr>
          <a:xfrm>
            <a:off x="572851" y="6499732"/>
            <a:ext cx="11046299" cy="277558"/>
            <a:chOff x="572851" y="6499732"/>
            <a:chExt cx="11046299" cy="277558"/>
          </a:xfrm>
        </p:grpSpPr>
        <p:sp>
          <p:nvSpPr>
            <p:cNvPr id="6" name="Rectangle: Rounded Corners 5">
              <a:extLst>
                <a:ext uri="{FF2B5EF4-FFF2-40B4-BE49-F238E27FC236}">
                  <a16:creationId xmlns:a16="http://schemas.microsoft.com/office/drawing/2014/main" id="{12F23EB4-3132-41F0-390A-09D046729E61}"/>
                </a:ext>
              </a:extLst>
            </p:cNvPr>
            <p:cNvSpPr/>
            <p:nvPr/>
          </p:nvSpPr>
          <p:spPr>
            <a:xfrm>
              <a:off x="572851" y="6499733"/>
              <a:ext cx="1750979" cy="277557"/>
            </a:xfrm>
            <a:prstGeom prst="round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a:extLst>
                <a:ext uri="{FF2B5EF4-FFF2-40B4-BE49-F238E27FC236}">
                  <a16:creationId xmlns:a16="http://schemas.microsoft.com/office/drawing/2014/main" id="{443955F7-4B6A-B0C4-E1F2-5FE75DC8C441}"/>
                </a:ext>
              </a:extLst>
            </p:cNvPr>
            <p:cNvSpPr txBox="1"/>
            <p:nvPr/>
          </p:nvSpPr>
          <p:spPr>
            <a:xfrm>
              <a:off x="852481" y="6500012"/>
              <a:ext cx="1147621" cy="276999"/>
            </a:xfrm>
            <a:prstGeom prst="rect">
              <a:avLst/>
            </a:prstGeom>
            <a:noFill/>
          </p:spPr>
          <p:txBody>
            <a:bodyPr wrap="square" rtlCol="0">
              <a:spAutoFit/>
            </a:bodyPr>
            <a:lstStyle/>
            <a:p>
              <a:pPr algn="ctr"/>
              <a:r>
                <a:rPr lang="en-GB" sz="1200" dirty="0">
                  <a:solidFill>
                    <a:schemeClr val="bg1"/>
                  </a:solidFill>
                </a:rPr>
                <a:t>Introduction</a:t>
              </a:r>
              <a:endParaRPr lang="en-GB" sz="1400" dirty="0">
                <a:solidFill>
                  <a:schemeClr val="bg1"/>
                </a:solidFill>
              </a:endParaRPr>
            </a:p>
          </p:txBody>
        </p:sp>
        <p:sp>
          <p:nvSpPr>
            <p:cNvPr id="9" name="Rectangle: Rounded Corners 8">
              <a:extLst>
                <a:ext uri="{FF2B5EF4-FFF2-40B4-BE49-F238E27FC236}">
                  <a16:creationId xmlns:a16="http://schemas.microsoft.com/office/drawing/2014/main" id="{3864E22D-BC21-D15E-92F0-67AAC28AE6C4}"/>
                </a:ext>
              </a:extLst>
            </p:cNvPr>
            <p:cNvSpPr/>
            <p:nvPr/>
          </p:nvSpPr>
          <p:spPr>
            <a:xfrm>
              <a:off x="289668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lt1">
                    <a:alpha val="50000"/>
                  </a:schemeClr>
                </a:solidFill>
              </a:endParaRPr>
            </a:p>
          </p:txBody>
        </p:sp>
        <p:sp>
          <p:nvSpPr>
            <p:cNvPr id="10" name="Rectangle: Rounded Corners 9">
              <a:extLst>
                <a:ext uri="{FF2B5EF4-FFF2-40B4-BE49-F238E27FC236}">
                  <a16:creationId xmlns:a16="http://schemas.microsoft.com/office/drawing/2014/main" id="{0E2C18D8-58C7-F916-604B-BE1ACAAC1550}"/>
                </a:ext>
              </a:extLst>
            </p:cNvPr>
            <p:cNvSpPr/>
            <p:nvPr/>
          </p:nvSpPr>
          <p:spPr>
            <a:xfrm>
              <a:off x="522051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6D738653-73DB-5204-CB57-F39036CDD85C}"/>
                </a:ext>
              </a:extLst>
            </p:cNvPr>
            <p:cNvSpPr/>
            <p:nvPr/>
          </p:nvSpPr>
          <p:spPr>
            <a:xfrm>
              <a:off x="7544341" y="6500011"/>
              <a:ext cx="1750979" cy="277000"/>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Rounded Corners 11">
              <a:extLst>
                <a:ext uri="{FF2B5EF4-FFF2-40B4-BE49-F238E27FC236}">
                  <a16:creationId xmlns:a16="http://schemas.microsoft.com/office/drawing/2014/main" id="{A5F71F30-740F-8EC9-19A8-D6BEECF84D47}"/>
                </a:ext>
              </a:extLst>
            </p:cNvPr>
            <p:cNvSpPr/>
            <p:nvPr/>
          </p:nvSpPr>
          <p:spPr>
            <a:xfrm>
              <a:off x="9868171" y="6500011"/>
              <a:ext cx="1750979" cy="277001"/>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58DBC481-34EC-1130-275C-DFA4BC80348E}"/>
                </a:ext>
              </a:extLst>
            </p:cNvPr>
            <p:cNvSpPr txBox="1"/>
            <p:nvPr/>
          </p:nvSpPr>
          <p:spPr>
            <a:xfrm>
              <a:off x="2969368" y="6500012"/>
              <a:ext cx="1610252" cy="276999"/>
            </a:xfrm>
            <a:prstGeom prst="rect">
              <a:avLst/>
            </a:prstGeom>
            <a:noFill/>
          </p:spPr>
          <p:txBody>
            <a:bodyPr wrap="square" rtlCol="0">
              <a:spAutoFit/>
            </a:bodyPr>
            <a:lstStyle/>
            <a:p>
              <a:pPr algn="ctr"/>
              <a:r>
                <a:rPr lang="en-GB" sz="1200" dirty="0">
                  <a:solidFill>
                    <a:schemeClr val="bg1">
                      <a:alpha val="50000"/>
                    </a:schemeClr>
                  </a:solidFill>
                </a:rPr>
                <a:t>TactiHelm System</a:t>
              </a:r>
            </a:p>
          </p:txBody>
        </p:sp>
        <p:sp>
          <p:nvSpPr>
            <p:cNvPr id="14" name="TextBox 13">
              <a:extLst>
                <a:ext uri="{FF2B5EF4-FFF2-40B4-BE49-F238E27FC236}">
                  <a16:creationId xmlns:a16="http://schemas.microsoft.com/office/drawing/2014/main" id="{A673A197-AB5E-4AFE-A28E-222E4C942AF4}"/>
                </a:ext>
              </a:extLst>
            </p:cNvPr>
            <p:cNvSpPr txBox="1"/>
            <p:nvPr/>
          </p:nvSpPr>
          <p:spPr>
            <a:xfrm>
              <a:off x="5631525" y="6500012"/>
              <a:ext cx="928951" cy="276999"/>
            </a:xfrm>
            <a:prstGeom prst="rect">
              <a:avLst/>
            </a:prstGeom>
            <a:noFill/>
          </p:spPr>
          <p:txBody>
            <a:bodyPr wrap="square" rtlCol="0">
              <a:spAutoFit/>
            </a:bodyPr>
            <a:lstStyle/>
            <a:p>
              <a:pPr algn="ctr"/>
              <a:r>
                <a:rPr lang="en-GB" sz="1200" dirty="0">
                  <a:solidFill>
                    <a:schemeClr val="bg1">
                      <a:alpha val="50000"/>
                    </a:schemeClr>
                  </a:solidFill>
                </a:rPr>
                <a:t>Lab Study</a:t>
              </a:r>
            </a:p>
          </p:txBody>
        </p:sp>
        <p:sp>
          <p:nvSpPr>
            <p:cNvPr id="15" name="TextBox 14">
              <a:extLst>
                <a:ext uri="{FF2B5EF4-FFF2-40B4-BE49-F238E27FC236}">
                  <a16:creationId xmlns:a16="http://schemas.microsoft.com/office/drawing/2014/main" id="{12C73A5A-96B4-25CC-B0B3-0F0CFC4A8DD9}"/>
                </a:ext>
              </a:extLst>
            </p:cNvPr>
            <p:cNvSpPr txBox="1"/>
            <p:nvPr/>
          </p:nvSpPr>
          <p:spPr>
            <a:xfrm>
              <a:off x="7578361" y="6500012"/>
              <a:ext cx="1610252" cy="276999"/>
            </a:xfrm>
            <a:prstGeom prst="rect">
              <a:avLst/>
            </a:prstGeom>
            <a:noFill/>
          </p:spPr>
          <p:txBody>
            <a:bodyPr wrap="square" rtlCol="0">
              <a:spAutoFit/>
            </a:bodyPr>
            <a:lstStyle/>
            <a:p>
              <a:pPr algn="ctr"/>
              <a:r>
                <a:rPr lang="en-GB" sz="1200" dirty="0">
                  <a:solidFill>
                    <a:schemeClr val="bg1">
                      <a:alpha val="50000"/>
                    </a:schemeClr>
                  </a:solidFill>
                </a:rPr>
                <a:t>User Study</a:t>
              </a:r>
            </a:p>
          </p:txBody>
        </p:sp>
        <p:sp>
          <p:nvSpPr>
            <p:cNvPr id="16" name="TextBox 15">
              <a:extLst>
                <a:ext uri="{FF2B5EF4-FFF2-40B4-BE49-F238E27FC236}">
                  <a16:creationId xmlns:a16="http://schemas.microsoft.com/office/drawing/2014/main" id="{B59AF985-ACC9-FA1C-876C-333EF3213571}"/>
                </a:ext>
              </a:extLst>
            </p:cNvPr>
            <p:cNvSpPr txBox="1"/>
            <p:nvPr/>
          </p:nvSpPr>
          <p:spPr>
            <a:xfrm>
              <a:off x="9936211" y="6500012"/>
              <a:ext cx="1610252" cy="276999"/>
            </a:xfrm>
            <a:prstGeom prst="rect">
              <a:avLst/>
            </a:prstGeom>
            <a:noFill/>
          </p:spPr>
          <p:txBody>
            <a:bodyPr wrap="square" rtlCol="0">
              <a:spAutoFit/>
            </a:bodyPr>
            <a:lstStyle/>
            <a:p>
              <a:pPr algn="ctr"/>
              <a:r>
                <a:rPr lang="en-GB" sz="1200" dirty="0">
                  <a:solidFill>
                    <a:schemeClr val="bg1">
                      <a:alpha val="50000"/>
                    </a:schemeClr>
                  </a:solidFill>
                </a:rPr>
                <a:t>Conclusions</a:t>
              </a:r>
            </a:p>
          </p:txBody>
        </p:sp>
        <p:cxnSp>
          <p:nvCxnSpPr>
            <p:cNvPr id="17" name="Straight Arrow Connector 16">
              <a:extLst>
                <a:ext uri="{FF2B5EF4-FFF2-40B4-BE49-F238E27FC236}">
                  <a16:creationId xmlns:a16="http://schemas.microsoft.com/office/drawing/2014/main" id="{0650FF94-8FA7-5ED9-4000-719887728DA7}"/>
                </a:ext>
              </a:extLst>
            </p:cNvPr>
            <p:cNvCxnSpPr>
              <a:stCxn id="6" idx="3"/>
              <a:endCxn id="9" idx="1"/>
            </p:cNvCxnSpPr>
            <p:nvPr/>
          </p:nvCxnSpPr>
          <p:spPr>
            <a:xfrm flipV="1">
              <a:off x="2323830" y="6638511"/>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3E95FE4D-C0BA-7C52-4C1A-EC8B63E33F6F}"/>
                </a:ext>
              </a:extLst>
            </p:cNvPr>
            <p:cNvCxnSpPr>
              <a:cxnSpLocks/>
            </p:cNvCxnSpPr>
            <p:nvPr/>
          </p:nvCxnSpPr>
          <p:spPr>
            <a:xfrm flipV="1">
              <a:off x="4647660"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04EB2F14-479B-F4D1-C97A-C148A8246F11}"/>
                </a:ext>
              </a:extLst>
            </p:cNvPr>
            <p:cNvCxnSpPr>
              <a:cxnSpLocks/>
            </p:cNvCxnSpPr>
            <p:nvPr/>
          </p:nvCxnSpPr>
          <p:spPr>
            <a:xfrm flipV="1">
              <a:off x="6971490" y="6646239"/>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9F9201B0-F170-81CA-A832-DF620680715C}"/>
                </a:ext>
              </a:extLst>
            </p:cNvPr>
            <p:cNvCxnSpPr>
              <a:cxnSpLocks/>
            </p:cNvCxnSpPr>
            <p:nvPr/>
          </p:nvCxnSpPr>
          <p:spPr>
            <a:xfrm flipV="1">
              <a:off x="9295319"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7719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BC4080-1B71-C0F1-E744-4B050B45F61A}"/>
              </a:ext>
            </a:extLst>
          </p:cNvPr>
          <p:cNvSpPr/>
          <p:nvPr/>
        </p:nvSpPr>
        <p:spPr>
          <a:xfrm>
            <a:off x="0" y="581397"/>
            <a:ext cx="12192000"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155F376-4DA3-F079-71CD-C332173ADD8A}"/>
              </a:ext>
            </a:extLst>
          </p:cNvPr>
          <p:cNvSpPr>
            <a:spLocks noGrp="1"/>
          </p:cNvSpPr>
          <p:nvPr>
            <p:ph type="title"/>
          </p:nvPr>
        </p:nvSpPr>
        <p:spPr/>
        <p:txBody>
          <a:bodyPr/>
          <a:lstStyle/>
          <a:p>
            <a:r>
              <a:rPr lang="en-GB" dirty="0">
                <a:solidFill>
                  <a:schemeClr val="bg1"/>
                </a:solidFill>
              </a:rPr>
              <a:t>Background Survey</a:t>
            </a:r>
          </a:p>
        </p:txBody>
      </p:sp>
      <p:sp>
        <p:nvSpPr>
          <p:cNvPr id="3" name="Content Placeholder 2">
            <a:extLst>
              <a:ext uri="{FF2B5EF4-FFF2-40B4-BE49-F238E27FC236}">
                <a16:creationId xmlns:a16="http://schemas.microsoft.com/office/drawing/2014/main" id="{4B6370B3-EC25-D878-51D5-AA1C8830BABA}"/>
              </a:ext>
            </a:extLst>
          </p:cNvPr>
          <p:cNvSpPr>
            <a:spLocks noGrp="1"/>
          </p:cNvSpPr>
          <p:nvPr>
            <p:ph idx="1"/>
          </p:nvPr>
        </p:nvSpPr>
        <p:spPr>
          <a:xfrm>
            <a:off x="838200" y="1825625"/>
            <a:ext cx="10515600" cy="1012168"/>
          </a:xfrm>
        </p:spPr>
        <p:txBody>
          <a:bodyPr/>
          <a:lstStyle/>
          <a:p>
            <a:pPr marL="0" indent="0" algn="ctr">
              <a:buNone/>
            </a:pPr>
            <a:r>
              <a:rPr lang="en-US"/>
              <a:t>An online survey was conducted (N=110) to understand the requirements of such a system.</a:t>
            </a:r>
            <a:endParaRPr lang="en-GB" dirty="0"/>
          </a:p>
        </p:txBody>
      </p:sp>
      <p:graphicFrame>
        <p:nvGraphicFramePr>
          <p:cNvPr id="10" name="Content Placeholder 2">
            <a:extLst>
              <a:ext uri="{FF2B5EF4-FFF2-40B4-BE49-F238E27FC236}">
                <a16:creationId xmlns:a16="http://schemas.microsoft.com/office/drawing/2014/main" id="{052DEAC3-0F24-AD0C-026F-E03DAE1BFA2D}"/>
              </a:ext>
            </a:extLst>
          </p:cNvPr>
          <p:cNvGraphicFramePr>
            <a:graphicFrameLocks/>
          </p:cNvGraphicFramePr>
          <p:nvPr>
            <p:extLst>
              <p:ext uri="{D42A27DB-BD31-4B8C-83A1-F6EECF244321}">
                <p14:modId xmlns:p14="http://schemas.microsoft.com/office/powerpoint/2010/main" val="231418708"/>
              </p:ext>
            </p:extLst>
          </p:nvPr>
        </p:nvGraphicFramePr>
        <p:xfrm>
          <a:off x="629865" y="2972733"/>
          <a:ext cx="10932269" cy="3103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59979B35-B582-32EA-F783-D99DD151AF5A}"/>
              </a:ext>
            </a:extLst>
          </p:cNvPr>
          <p:cNvGrpSpPr/>
          <p:nvPr/>
        </p:nvGrpSpPr>
        <p:grpSpPr>
          <a:xfrm>
            <a:off x="572851" y="6499732"/>
            <a:ext cx="11046299" cy="277558"/>
            <a:chOff x="572851" y="6499732"/>
            <a:chExt cx="11046299" cy="277558"/>
          </a:xfrm>
        </p:grpSpPr>
        <p:sp>
          <p:nvSpPr>
            <p:cNvPr id="6" name="Rectangle: Rounded Corners 5">
              <a:extLst>
                <a:ext uri="{FF2B5EF4-FFF2-40B4-BE49-F238E27FC236}">
                  <a16:creationId xmlns:a16="http://schemas.microsoft.com/office/drawing/2014/main" id="{DEEFCEA4-7830-9CB0-0BE0-48073C5FB562}"/>
                </a:ext>
              </a:extLst>
            </p:cNvPr>
            <p:cNvSpPr/>
            <p:nvPr/>
          </p:nvSpPr>
          <p:spPr>
            <a:xfrm>
              <a:off x="572851" y="6499733"/>
              <a:ext cx="1750979" cy="277557"/>
            </a:xfrm>
            <a:prstGeom prst="round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a:extLst>
                <a:ext uri="{FF2B5EF4-FFF2-40B4-BE49-F238E27FC236}">
                  <a16:creationId xmlns:a16="http://schemas.microsoft.com/office/drawing/2014/main" id="{D3FD9915-F476-AEE1-3BC5-BA2D23631654}"/>
                </a:ext>
              </a:extLst>
            </p:cNvPr>
            <p:cNvSpPr txBox="1"/>
            <p:nvPr/>
          </p:nvSpPr>
          <p:spPr>
            <a:xfrm>
              <a:off x="852481" y="6500012"/>
              <a:ext cx="1147621" cy="276999"/>
            </a:xfrm>
            <a:prstGeom prst="rect">
              <a:avLst/>
            </a:prstGeom>
            <a:noFill/>
          </p:spPr>
          <p:txBody>
            <a:bodyPr wrap="square" rtlCol="0">
              <a:spAutoFit/>
            </a:bodyPr>
            <a:lstStyle/>
            <a:p>
              <a:pPr algn="ctr"/>
              <a:r>
                <a:rPr lang="en-GB" sz="1200" dirty="0">
                  <a:solidFill>
                    <a:schemeClr val="bg1"/>
                  </a:solidFill>
                </a:rPr>
                <a:t>Introduction</a:t>
              </a:r>
              <a:endParaRPr lang="en-GB" sz="1400" dirty="0">
                <a:solidFill>
                  <a:schemeClr val="bg1"/>
                </a:solidFill>
              </a:endParaRPr>
            </a:p>
          </p:txBody>
        </p:sp>
        <p:sp>
          <p:nvSpPr>
            <p:cNvPr id="8" name="Rectangle: Rounded Corners 7">
              <a:extLst>
                <a:ext uri="{FF2B5EF4-FFF2-40B4-BE49-F238E27FC236}">
                  <a16:creationId xmlns:a16="http://schemas.microsoft.com/office/drawing/2014/main" id="{2DDE6E9F-9D33-7354-6CEB-0ECA4CE0713B}"/>
                </a:ext>
              </a:extLst>
            </p:cNvPr>
            <p:cNvSpPr/>
            <p:nvPr/>
          </p:nvSpPr>
          <p:spPr>
            <a:xfrm>
              <a:off x="289668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lt1">
                    <a:alpha val="50000"/>
                  </a:schemeClr>
                </a:solidFill>
              </a:endParaRPr>
            </a:p>
          </p:txBody>
        </p:sp>
        <p:sp>
          <p:nvSpPr>
            <p:cNvPr id="9" name="Rectangle: Rounded Corners 8">
              <a:extLst>
                <a:ext uri="{FF2B5EF4-FFF2-40B4-BE49-F238E27FC236}">
                  <a16:creationId xmlns:a16="http://schemas.microsoft.com/office/drawing/2014/main" id="{108EE940-9F0D-F26B-521D-60FA0F6F5791}"/>
                </a:ext>
              </a:extLst>
            </p:cNvPr>
            <p:cNvSpPr/>
            <p:nvPr/>
          </p:nvSpPr>
          <p:spPr>
            <a:xfrm>
              <a:off x="522051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F389B5D7-5706-BA98-0962-F5DE7984F6E0}"/>
                </a:ext>
              </a:extLst>
            </p:cNvPr>
            <p:cNvSpPr/>
            <p:nvPr/>
          </p:nvSpPr>
          <p:spPr>
            <a:xfrm>
              <a:off x="7544341" y="6500011"/>
              <a:ext cx="1750979" cy="277000"/>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Rounded Corners 11">
              <a:extLst>
                <a:ext uri="{FF2B5EF4-FFF2-40B4-BE49-F238E27FC236}">
                  <a16:creationId xmlns:a16="http://schemas.microsoft.com/office/drawing/2014/main" id="{A5F1A73C-2B00-D1B9-F3F6-71943E186AE8}"/>
                </a:ext>
              </a:extLst>
            </p:cNvPr>
            <p:cNvSpPr/>
            <p:nvPr/>
          </p:nvSpPr>
          <p:spPr>
            <a:xfrm>
              <a:off x="9868171" y="6500011"/>
              <a:ext cx="1750979" cy="277001"/>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4B610AC3-8B4A-1C07-4082-BDA1DA925B52}"/>
                </a:ext>
              </a:extLst>
            </p:cNvPr>
            <p:cNvSpPr txBox="1"/>
            <p:nvPr/>
          </p:nvSpPr>
          <p:spPr>
            <a:xfrm>
              <a:off x="2969368" y="6500012"/>
              <a:ext cx="1610252" cy="276999"/>
            </a:xfrm>
            <a:prstGeom prst="rect">
              <a:avLst/>
            </a:prstGeom>
            <a:noFill/>
          </p:spPr>
          <p:txBody>
            <a:bodyPr wrap="square" rtlCol="0">
              <a:spAutoFit/>
            </a:bodyPr>
            <a:lstStyle/>
            <a:p>
              <a:pPr algn="ctr"/>
              <a:r>
                <a:rPr lang="en-GB" sz="1200" dirty="0">
                  <a:solidFill>
                    <a:schemeClr val="bg1">
                      <a:alpha val="50000"/>
                    </a:schemeClr>
                  </a:solidFill>
                </a:rPr>
                <a:t>TactiHelm System</a:t>
              </a:r>
            </a:p>
          </p:txBody>
        </p:sp>
        <p:sp>
          <p:nvSpPr>
            <p:cNvPr id="14" name="TextBox 13">
              <a:extLst>
                <a:ext uri="{FF2B5EF4-FFF2-40B4-BE49-F238E27FC236}">
                  <a16:creationId xmlns:a16="http://schemas.microsoft.com/office/drawing/2014/main" id="{1FB8568E-7CDE-FF9E-FCF7-025230A6BD3A}"/>
                </a:ext>
              </a:extLst>
            </p:cNvPr>
            <p:cNvSpPr txBox="1"/>
            <p:nvPr/>
          </p:nvSpPr>
          <p:spPr>
            <a:xfrm>
              <a:off x="5631525" y="6500012"/>
              <a:ext cx="928951" cy="276999"/>
            </a:xfrm>
            <a:prstGeom prst="rect">
              <a:avLst/>
            </a:prstGeom>
            <a:noFill/>
          </p:spPr>
          <p:txBody>
            <a:bodyPr wrap="square" rtlCol="0">
              <a:spAutoFit/>
            </a:bodyPr>
            <a:lstStyle/>
            <a:p>
              <a:pPr algn="ctr"/>
              <a:r>
                <a:rPr lang="en-GB" sz="1200" dirty="0">
                  <a:solidFill>
                    <a:schemeClr val="bg1">
                      <a:alpha val="50000"/>
                    </a:schemeClr>
                  </a:solidFill>
                </a:rPr>
                <a:t>Lab Study</a:t>
              </a:r>
            </a:p>
          </p:txBody>
        </p:sp>
        <p:sp>
          <p:nvSpPr>
            <p:cNvPr id="15" name="TextBox 14">
              <a:extLst>
                <a:ext uri="{FF2B5EF4-FFF2-40B4-BE49-F238E27FC236}">
                  <a16:creationId xmlns:a16="http://schemas.microsoft.com/office/drawing/2014/main" id="{DB064A87-F85E-B19D-45DC-DC53674FF85A}"/>
                </a:ext>
              </a:extLst>
            </p:cNvPr>
            <p:cNvSpPr txBox="1"/>
            <p:nvPr/>
          </p:nvSpPr>
          <p:spPr>
            <a:xfrm>
              <a:off x="7578361" y="6500012"/>
              <a:ext cx="1610252" cy="276999"/>
            </a:xfrm>
            <a:prstGeom prst="rect">
              <a:avLst/>
            </a:prstGeom>
            <a:noFill/>
          </p:spPr>
          <p:txBody>
            <a:bodyPr wrap="square" rtlCol="0">
              <a:spAutoFit/>
            </a:bodyPr>
            <a:lstStyle/>
            <a:p>
              <a:pPr algn="ctr"/>
              <a:r>
                <a:rPr lang="en-GB" sz="1200" dirty="0">
                  <a:solidFill>
                    <a:schemeClr val="bg1">
                      <a:alpha val="50000"/>
                    </a:schemeClr>
                  </a:solidFill>
                </a:rPr>
                <a:t>User Study</a:t>
              </a:r>
            </a:p>
          </p:txBody>
        </p:sp>
        <p:sp>
          <p:nvSpPr>
            <p:cNvPr id="16" name="TextBox 15">
              <a:extLst>
                <a:ext uri="{FF2B5EF4-FFF2-40B4-BE49-F238E27FC236}">
                  <a16:creationId xmlns:a16="http://schemas.microsoft.com/office/drawing/2014/main" id="{DC07C33B-74EE-D774-C450-823AF3F9D484}"/>
                </a:ext>
              </a:extLst>
            </p:cNvPr>
            <p:cNvSpPr txBox="1"/>
            <p:nvPr/>
          </p:nvSpPr>
          <p:spPr>
            <a:xfrm>
              <a:off x="9936211" y="6500012"/>
              <a:ext cx="1610252" cy="276999"/>
            </a:xfrm>
            <a:prstGeom prst="rect">
              <a:avLst/>
            </a:prstGeom>
            <a:noFill/>
          </p:spPr>
          <p:txBody>
            <a:bodyPr wrap="square" rtlCol="0">
              <a:spAutoFit/>
            </a:bodyPr>
            <a:lstStyle/>
            <a:p>
              <a:pPr algn="ctr"/>
              <a:r>
                <a:rPr lang="en-GB" sz="1200" dirty="0">
                  <a:solidFill>
                    <a:schemeClr val="bg1">
                      <a:alpha val="50000"/>
                    </a:schemeClr>
                  </a:solidFill>
                </a:rPr>
                <a:t>Conclusions</a:t>
              </a:r>
            </a:p>
          </p:txBody>
        </p:sp>
        <p:cxnSp>
          <p:nvCxnSpPr>
            <p:cNvPr id="17" name="Straight Arrow Connector 16">
              <a:extLst>
                <a:ext uri="{FF2B5EF4-FFF2-40B4-BE49-F238E27FC236}">
                  <a16:creationId xmlns:a16="http://schemas.microsoft.com/office/drawing/2014/main" id="{E3392343-F389-4CDC-60EB-0D2726AB0320}"/>
                </a:ext>
              </a:extLst>
            </p:cNvPr>
            <p:cNvCxnSpPr>
              <a:stCxn id="6" idx="3"/>
              <a:endCxn id="8" idx="1"/>
            </p:cNvCxnSpPr>
            <p:nvPr/>
          </p:nvCxnSpPr>
          <p:spPr>
            <a:xfrm flipV="1">
              <a:off x="2323830" y="6638511"/>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0A7C649-B90B-6627-328B-17A816B2CB55}"/>
                </a:ext>
              </a:extLst>
            </p:cNvPr>
            <p:cNvCxnSpPr>
              <a:cxnSpLocks/>
            </p:cNvCxnSpPr>
            <p:nvPr/>
          </p:nvCxnSpPr>
          <p:spPr>
            <a:xfrm flipV="1">
              <a:off x="4647660"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7EAB3233-C48D-1178-0D39-8C224DFB1C3F}"/>
                </a:ext>
              </a:extLst>
            </p:cNvPr>
            <p:cNvCxnSpPr>
              <a:cxnSpLocks/>
            </p:cNvCxnSpPr>
            <p:nvPr/>
          </p:nvCxnSpPr>
          <p:spPr>
            <a:xfrm flipV="1">
              <a:off x="6971490" y="6646239"/>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4994F7E-34DF-D8B6-9813-AD13F59F6845}"/>
                </a:ext>
              </a:extLst>
            </p:cNvPr>
            <p:cNvCxnSpPr>
              <a:cxnSpLocks/>
            </p:cNvCxnSpPr>
            <p:nvPr/>
          </p:nvCxnSpPr>
          <p:spPr>
            <a:xfrm flipV="1">
              <a:off x="9295319"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0810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2D7CF-5A3F-0805-89CD-3AD47EA45E4D}"/>
              </a:ext>
            </a:extLst>
          </p:cNvPr>
          <p:cNvSpPr/>
          <p:nvPr/>
        </p:nvSpPr>
        <p:spPr>
          <a:xfrm>
            <a:off x="0" y="581397"/>
            <a:ext cx="12192000"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94CE3D5-2316-59C1-FEF9-8D470E5926E9}"/>
              </a:ext>
            </a:extLst>
          </p:cNvPr>
          <p:cNvSpPr>
            <a:spLocks noGrp="1"/>
          </p:cNvSpPr>
          <p:nvPr>
            <p:ph type="title"/>
          </p:nvPr>
        </p:nvSpPr>
        <p:spPr/>
        <p:txBody>
          <a:bodyPr/>
          <a:lstStyle/>
          <a:p>
            <a:r>
              <a:rPr lang="en-GB" dirty="0">
                <a:solidFill>
                  <a:schemeClr val="bg1"/>
                </a:solidFill>
              </a:rPr>
              <a:t>The TactiHelm System</a:t>
            </a:r>
          </a:p>
        </p:txBody>
      </p:sp>
      <p:pic>
        <p:nvPicPr>
          <p:cNvPr id="7" name="Picture 6" descr="A helmet with wires and wires on it&#10;&#10;Description automatically generated">
            <a:extLst>
              <a:ext uri="{FF2B5EF4-FFF2-40B4-BE49-F238E27FC236}">
                <a16:creationId xmlns:a16="http://schemas.microsoft.com/office/drawing/2014/main" id="{D4BA8EC6-B1A3-6BE2-B807-EDE3418AE1E6}"/>
              </a:ext>
            </a:extLst>
          </p:cNvPr>
          <p:cNvPicPr>
            <a:picLocks noChangeAspect="1"/>
          </p:cNvPicPr>
          <p:nvPr/>
        </p:nvPicPr>
        <p:blipFill rotWithShape="1">
          <a:blip r:embed="rId2">
            <a:extLst>
              <a:ext uri="{28A0092B-C50C-407E-A947-70E740481C1C}">
                <a14:useLocalDpi xmlns:a14="http://schemas.microsoft.com/office/drawing/2010/main" val="0"/>
              </a:ext>
            </a:extLst>
          </a:blip>
          <a:srcRect l="2059" t="29030" r="7728" b="7613"/>
          <a:stretch/>
        </p:blipFill>
        <p:spPr>
          <a:xfrm>
            <a:off x="329964" y="1987223"/>
            <a:ext cx="3376274" cy="3159793"/>
          </a:xfrm>
          <a:prstGeom prst="rect">
            <a:avLst/>
          </a:prstGeom>
        </p:spPr>
      </p:pic>
      <p:pic>
        <p:nvPicPr>
          <p:cNvPr id="9" name="Picture 8" descr="A close-up of a device&#10;&#10;Description automatically generated">
            <a:extLst>
              <a:ext uri="{FF2B5EF4-FFF2-40B4-BE49-F238E27FC236}">
                <a16:creationId xmlns:a16="http://schemas.microsoft.com/office/drawing/2014/main" id="{DBA11691-7D7F-E803-2399-0F4CCAF33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3154" y="2301417"/>
            <a:ext cx="2448155" cy="2924929"/>
          </a:xfrm>
          <a:prstGeom prst="rect">
            <a:avLst/>
          </a:prstGeom>
        </p:spPr>
      </p:pic>
      <p:pic>
        <p:nvPicPr>
          <p:cNvPr id="11" name="Picture 10" descr="A screenshot of a device&#10;&#10;Description automatically generated">
            <a:extLst>
              <a:ext uri="{FF2B5EF4-FFF2-40B4-BE49-F238E27FC236}">
                <a16:creationId xmlns:a16="http://schemas.microsoft.com/office/drawing/2014/main" id="{DB8CEBA8-70B9-CAEA-9010-C37B71FF08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1325" y="1568244"/>
            <a:ext cx="2049350" cy="3578772"/>
          </a:xfrm>
          <a:prstGeom prst="rect">
            <a:avLst/>
          </a:prstGeom>
        </p:spPr>
      </p:pic>
      <p:grpSp>
        <p:nvGrpSpPr>
          <p:cNvPr id="3" name="Group 2">
            <a:extLst>
              <a:ext uri="{FF2B5EF4-FFF2-40B4-BE49-F238E27FC236}">
                <a16:creationId xmlns:a16="http://schemas.microsoft.com/office/drawing/2014/main" id="{4EA4649D-F3BA-A01B-CD50-77A48CB0916B}"/>
              </a:ext>
            </a:extLst>
          </p:cNvPr>
          <p:cNvGrpSpPr/>
          <p:nvPr/>
        </p:nvGrpSpPr>
        <p:grpSpPr>
          <a:xfrm>
            <a:off x="572851" y="6499732"/>
            <a:ext cx="11046299" cy="277558"/>
            <a:chOff x="572851" y="6499732"/>
            <a:chExt cx="11046299" cy="277558"/>
          </a:xfrm>
        </p:grpSpPr>
        <p:sp>
          <p:nvSpPr>
            <p:cNvPr id="4" name="Rectangle: Rounded Corners 3">
              <a:extLst>
                <a:ext uri="{FF2B5EF4-FFF2-40B4-BE49-F238E27FC236}">
                  <a16:creationId xmlns:a16="http://schemas.microsoft.com/office/drawing/2014/main" id="{C75B9D46-ECE7-F86D-F30B-0E2F068CF051}"/>
                </a:ext>
              </a:extLst>
            </p:cNvPr>
            <p:cNvSpPr/>
            <p:nvPr/>
          </p:nvSpPr>
          <p:spPr>
            <a:xfrm>
              <a:off x="572851" y="6499733"/>
              <a:ext cx="1750979" cy="277557"/>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a:extLst>
                <a:ext uri="{FF2B5EF4-FFF2-40B4-BE49-F238E27FC236}">
                  <a16:creationId xmlns:a16="http://schemas.microsoft.com/office/drawing/2014/main" id="{AFCC8727-3786-BA43-21E5-40D766FAAC36}"/>
                </a:ext>
              </a:extLst>
            </p:cNvPr>
            <p:cNvSpPr txBox="1"/>
            <p:nvPr/>
          </p:nvSpPr>
          <p:spPr>
            <a:xfrm>
              <a:off x="852481" y="6500012"/>
              <a:ext cx="1147621" cy="276999"/>
            </a:xfrm>
            <a:prstGeom prst="rect">
              <a:avLst/>
            </a:prstGeom>
            <a:noFill/>
          </p:spPr>
          <p:txBody>
            <a:bodyPr wrap="square" rtlCol="0">
              <a:spAutoFit/>
            </a:bodyPr>
            <a:lstStyle/>
            <a:p>
              <a:pPr algn="ctr"/>
              <a:r>
                <a:rPr lang="en-GB" sz="1200" dirty="0">
                  <a:solidFill>
                    <a:schemeClr val="bg1">
                      <a:alpha val="50000"/>
                    </a:schemeClr>
                  </a:solidFill>
                </a:rPr>
                <a:t>Introduction</a:t>
              </a:r>
              <a:endParaRPr lang="en-GB" sz="1400" dirty="0">
                <a:solidFill>
                  <a:schemeClr val="bg1">
                    <a:alpha val="50000"/>
                  </a:schemeClr>
                </a:solidFill>
              </a:endParaRPr>
            </a:p>
          </p:txBody>
        </p:sp>
        <p:sp>
          <p:nvSpPr>
            <p:cNvPr id="6" name="Rectangle: Rounded Corners 5">
              <a:extLst>
                <a:ext uri="{FF2B5EF4-FFF2-40B4-BE49-F238E27FC236}">
                  <a16:creationId xmlns:a16="http://schemas.microsoft.com/office/drawing/2014/main" id="{145FF16C-8663-ABB2-0E6B-8CA6ABF35FD3}"/>
                </a:ext>
              </a:extLst>
            </p:cNvPr>
            <p:cNvSpPr/>
            <p:nvPr/>
          </p:nvSpPr>
          <p:spPr>
            <a:xfrm>
              <a:off x="2896681" y="6499732"/>
              <a:ext cx="1750979" cy="277558"/>
            </a:xfrm>
            <a:prstGeom prst="round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lt1">
                    <a:alpha val="50000"/>
                  </a:schemeClr>
                </a:solidFill>
              </a:endParaRPr>
            </a:p>
          </p:txBody>
        </p:sp>
        <p:sp>
          <p:nvSpPr>
            <p:cNvPr id="8" name="Rectangle: Rounded Corners 7">
              <a:extLst>
                <a:ext uri="{FF2B5EF4-FFF2-40B4-BE49-F238E27FC236}">
                  <a16:creationId xmlns:a16="http://schemas.microsoft.com/office/drawing/2014/main" id="{30147759-85AE-B0BA-B0A6-ADF6CD86F1CF}"/>
                </a:ext>
              </a:extLst>
            </p:cNvPr>
            <p:cNvSpPr/>
            <p:nvPr/>
          </p:nvSpPr>
          <p:spPr>
            <a:xfrm>
              <a:off x="522051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Rounded Corners 9">
              <a:extLst>
                <a:ext uri="{FF2B5EF4-FFF2-40B4-BE49-F238E27FC236}">
                  <a16:creationId xmlns:a16="http://schemas.microsoft.com/office/drawing/2014/main" id="{97D6D386-F536-99B0-FB41-C9C1093F70A2}"/>
                </a:ext>
              </a:extLst>
            </p:cNvPr>
            <p:cNvSpPr/>
            <p:nvPr/>
          </p:nvSpPr>
          <p:spPr>
            <a:xfrm>
              <a:off x="7544341" y="6500011"/>
              <a:ext cx="1750979" cy="277000"/>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Rounded Corners 12">
              <a:extLst>
                <a:ext uri="{FF2B5EF4-FFF2-40B4-BE49-F238E27FC236}">
                  <a16:creationId xmlns:a16="http://schemas.microsoft.com/office/drawing/2014/main" id="{65344B32-A920-2679-30D1-0212E3AE67F8}"/>
                </a:ext>
              </a:extLst>
            </p:cNvPr>
            <p:cNvSpPr/>
            <p:nvPr/>
          </p:nvSpPr>
          <p:spPr>
            <a:xfrm>
              <a:off x="9868171" y="6500011"/>
              <a:ext cx="1750979" cy="277001"/>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Box 13">
              <a:extLst>
                <a:ext uri="{FF2B5EF4-FFF2-40B4-BE49-F238E27FC236}">
                  <a16:creationId xmlns:a16="http://schemas.microsoft.com/office/drawing/2014/main" id="{DFA717A2-5A88-E382-3789-8DC65EA2BD8F}"/>
                </a:ext>
              </a:extLst>
            </p:cNvPr>
            <p:cNvSpPr txBox="1"/>
            <p:nvPr/>
          </p:nvSpPr>
          <p:spPr>
            <a:xfrm>
              <a:off x="2969368" y="6500012"/>
              <a:ext cx="1610252" cy="276999"/>
            </a:xfrm>
            <a:prstGeom prst="rect">
              <a:avLst/>
            </a:prstGeom>
            <a:noFill/>
          </p:spPr>
          <p:txBody>
            <a:bodyPr wrap="square" rtlCol="0">
              <a:spAutoFit/>
            </a:bodyPr>
            <a:lstStyle/>
            <a:p>
              <a:pPr algn="ctr"/>
              <a:r>
                <a:rPr lang="en-GB" sz="1200" dirty="0">
                  <a:solidFill>
                    <a:schemeClr val="bg1"/>
                  </a:solidFill>
                </a:rPr>
                <a:t>TactiHelm System</a:t>
              </a:r>
            </a:p>
          </p:txBody>
        </p:sp>
        <p:sp>
          <p:nvSpPr>
            <p:cNvPr id="15" name="TextBox 14">
              <a:extLst>
                <a:ext uri="{FF2B5EF4-FFF2-40B4-BE49-F238E27FC236}">
                  <a16:creationId xmlns:a16="http://schemas.microsoft.com/office/drawing/2014/main" id="{F4A63085-EB0A-9EE5-5E46-5AAB7F7FAAED}"/>
                </a:ext>
              </a:extLst>
            </p:cNvPr>
            <p:cNvSpPr txBox="1"/>
            <p:nvPr/>
          </p:nvSpPr>
          <p:spPr>
            <a:xfrm>
              <a:off x="5631525" y="6500012"/>
              <a:ext cx="928951" cy="276999"/>
            </a:xfrm>
            <a:prstGeom prst="rect">
              <a:avLst/>
            </a:prstGeom>
            <a:noFill/>
          </p:spPr>
          <p:txBody>
            <a:bodyPr wrap="square" rtlCol="0">
              <a:spAutoFit/>
            </a:bodyPr>
            <a:lstStyle/>
            <a:p>
              <a:pPr algn="ctr"/>
              <a:r>
                <a:rPr lang="en-GB" sz="1200" dirty="0">
                  <a:solidFill>
                    <a:schemeClr val="bg1">
                      <a:alpha val="50000"/>
                    </a:schemeClr>
                  </a:solidFill>
                </a:rPr>
                <a:t>Lab Study</a:t>
              </a:r>
            </a:p>
          </p:txBody>
        </p:sp>
        <p:sp>
          <p:nvSpPr>
            <p:cNvPr id="16" name="TextBox 15">
              <a:extLst>
                <a:ext uri="{FF2B5EF4-FFF2-40B4-BE49-F238E27FC236}">
                  <a16:creationId xmlns:a16="http://schemas.microsoft.com/office/drawing/2014/main" id="{A991A2B0-90C0-0FC7-6C4E-5FFD2714BDB7}"/>
                </a:ext>
              </a:extLst>
            </p:cNvPr>
            <p:cNvSpPr txBox="1"/>
            <p:nvPr/>
          </p:nvSpPr>
          <p:spPr>
            <a:xfrm>
              <a:off x="7578361" y="6500012"/>
              <a:ext cx="1610252" cy="276999"/>
            </a:xfrm>
            <a:prstGeom prst="rect">
              <a:avLst/>
            </a:prstGeom>
            <a:noFill/>
          </p:spPr>
          <p:txBody>
            <a:bodyPr wrap="square" rtlCol="0">
              <a:spAutoFit/>
            </a:bodyPr>
            <a:lstStyle/>
            <a:p>
              <a:pPr algn="ctr"/>
              <a:r>
                <a:rPr lang="en-GB" sz="1200" dirty="0">
                  <a:solidFill>
                    <a:schemeClr val="bg1">
                      <a:alpha val="50000"/>
                    </a:schemeClr>
                  </a:solidFill>
                </a:rPr>
                <a:t>User Study</a:t>
              </a:r>
            </a:p>
          </p:txBody>
        </p:sp>
        <p:sp>
          <p:nvSpPr>
            <p:cNvPr id="17" name="TextBox 16">
              <a:extLst>
                <a:ext uri="{FF2B5EF4-FFF2-40B4-BE49-F238E27FC236}">
                  <a16:creationId xmlns:a16="http://schemas.microsoft.com/office/drawing/2014/main" id="{F76ACD9E-9158-F2B8-7B43-DF3C9F0B275D}"/>
                </a:ext>
              </a:extLst>
            </p:cNvPr>
            <p:cNvSpPr txBox="1"/>
            <p:nvPr/>
          </p:nvSpPr>
          <p:spPr>
            <a:xfrm>
              <a:off x="9936211" y="6500012"/>
              <a:ext cx="1610252" cy="276999"/>
            </a:xfrm>
            <a:prstGeom prst="rect">
              <a:avLst/>
            </a:prstGeom>
            <a:noFill/>
          </p:spPr>
          <p:txBody>
            <a:bodyPr wrap="square" rtlCol="0">
              <a:spAutoFit/>
            </a:bodyPr>
            <a:lstStyle/>
            <a:p>
              <a:pPr algn="ctr"/>
              <a:r>
                <a:rPr lang="en-GB" sz="1200" dirty="0">
                  <a:solidFill>
                    <a:schemeClr val="bg1">
                      <a:alpha val="50000"/>
                    </a:schemeClr>
                  </a:solidFill>
                </a:rPr>
                <a:t>Conclusions</a:t>
              </a:r>
            </a:p>
          </p:txBody>
        </p:sp>
        <p:cxnSp>
          <p:nvCxnSpPr>
            <p:cNvPr id="24" name="Straight Arrow Connector 23">
              <a:extLst>
                <a:ext uri="{FF2B5EF4-FFF2-40B4-BE49-F238E27FC236}">
                  <a16:creationId xmlns:a16="http://schemas.microsoft.com/office/drawing/2014/main" id="{0F8AA68E-5164-3859-96E8-6BEECAB3F1D0}"/>
                </a:ext>
              </a:extLst>
            </p:cNvPr>
            <p:cNvCxnSpPr>
              <a:stCxn id="4" idx="3"/>
              <a:endCxn id="6" idx="1"/>
            </p:cNvCxnSpPr>
            <p:nvPr/>
          </p:nvCxnSpPr>
          <p:spPr>
            <a:xfrm flipV="1">
              <a:off x="2323830" y="6638511"/>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5BE95C5-21F5-CF52-5987-7FCE0D4FD1EC}"/>
                </a:ext>
              </a:extLst>
            </p:cNvPr>
            <p:cNvCxnSpPr>
              <a:cxnSpLocks/>
            </p:cNvCxnSpPr>
            <p:nvPr/>
          </p:nvCxnSpPr>
          <p:spPr>
            <a:xfrm flipV="1">
              <a:off x="4647660"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2C26E664-FC74-E50C-D78C-7F73C6AD478D}"/>
                </a:ext>
              </a:extLst>
            </p:cNvPr>
            <p:cNvCxnSpPr>
              <a:cxnSpLocks/>
            </p:cNvCxnSpPr>
            <p:nvPr/>
          </p:nvCxnSpPr>
          <p:spPr>
            <a:xfrm flipV="1">
              <a:off x="6971490" y="6646239"/>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CB4CB83B-2325-126A-D9A4-F02680C1E6A9}"/>
                </a:ext>
              </a:extLst>
            </p:cNvPr>
            <p:cNvCxnSpPr>
              <a:cxnSpLocks/>
            </p:cNvCxnSpPr>
            <p:nvPr/>
          </p:nvCxnSpPr>
          <p:spPr>
            <a:xfrm flipV="1">
              <a:off x="9295319"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AF666E38-B0C1-4EA1-538E-89B1E18C91BD}"/>
              </a:ext>
            </a:extLst>
          </p:cNvPr>
          <p:cNvGrpSpPr/>
          <p:nvPr/>
        </p:nvGrpSpPr>
        <p:grpSpPr>
          <a:xfrm>
            <a:off x="757393" y="5457280"/>
            <a:ext cx="2485417" cy="584771"/>
            <a:chOff x="1197293" y="3014664"/>
            <a:chExt cx="2650508" cy="523220"/>
          </a:xfrm>
        </p:grpSpPr>
        <p:sp>
          <p:nvSpPr>
            <p:cNvPr id="35" name="Rectangle: Rounded Corners 34">
              <a:extLst>
                <a:ext uri="{FF2B5EF4-FFF2-40B4-BE49-F238E27FC236}">
                  <a16:creationId xmlns:a16="http://schemas.microsoft.com/office/drawing/2014/main" id="{3034C2C2-CC4C-2924-01AF-F1813CAD6690}"/>
                </a:ext>
              </a:extLst>
            </p:cNvPr>
            <p:cNvSpPr/>
            <p:nvPr/>
          </p:nvSpPr>
          <p:spPr>
            <a:xfrm>
              <a:off x="1197294" y="3014664"/>
              <a:ext cx="2650507" cy="461665"/>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36" name="TextBox 35">
              <a:extLst>
                <a:ext uri="{FF2B5EF4-FFF2-40B4-BE49-F238E27FC236}">
                  <a16:creationId xmlns:a16="http://schemas.microsoft.com/office/drawing/2014/main" id="{A9325D0C-D474-B7EC-0445-D39007BE79A2}"/>
                </a:ext>
              </a:extLst>
            </p:cNvPr>
            <p:cNvSpPr txBox="1"/>
            <p:nvPr/>
          </p:nvSpPr>
          <p:spPr>
            <a:xfrm>
              <a:off x="1197293" y="3014664"/>
              <a:ext cx="2650507" cy="523220"/>
            </a:xfrm>
            <a:prstGeom prst="rect">
              <a:avLst/>
            </a:prstGeom>
            <a:noFill/>
          </p:spPr>
          <p:txBody>
            <a:bodyPr wrap="square" rtlCol="0">
              <a:spAutoFit/>
            </a:bodyPr>
            <a:lstStyle/>
            <a:p>
              <a:pPr algn="ctr"/>
              <a:r>
                <a:rPr lang="en-GB" sz="3200" dirty="0">
                  <a:solidFill>
                    <a:schemeClr val="bg1"/>
                  </a:solidFill>
                </a:rPr>
                <a:t>Helmet</a:t>
              </a:r>
            </a:p>
          </p:txBody>
        </p:sp>
      </p:grpSp>
      <p:grpSp>
        <p:nvGrpSpPr>
          <p:cNvPr id="37" name="Group 36">
            <a:extLst>
              <a:ext uri="{FF2B5EF4-FFF2-40B4-BE49-F238E27FC236}">
                <a16:creationId xmlns:a16="http://schemas.microsoft.com/office/drawing/2014/main" id="{8B44E71F-AE83-A69D-14F6-DEA254A75FA4}"/>
              </a:ext>
            </a:extLst>
          </p:cNvPr>
          <p:cNvGrpSpPr/>
          <p:nvPr/>
        </p:nvGrpSpPr>
        <p:grpSpPr>
          <a:xfrm>
            <a:off x="4808281" y="5457279"/>
            <a:ext cx="2485417" cy="584771"/>
            <a:chOff x="1197293" y="3014664"/>
            <a:chExt cx="2650508" cy="523220"/>
          </a:xfrm>
        </p:grpSpPr>
        <p:sp>
          <p:nvSpPr>
            <p:cNvPr id="38" name="Rectangle: Rounded Corners 37">
              <a:extLst>
                <a:ext uri="{FF2B5EF4-FFF2-40B4-BE49-F238E27FC236}">
                  <a16:creationId xmlns:a16="http://schemas.microsoft.com/office/drawing/2014/main" id="{509F8950-7452-5EAA-0DD2-953F1FF09B1E}"/>
                </a:ext>
              </a:extLst>
            </p:cNvPr>
            <p:cNvSpPr/>
            <p:nvPr/>
          </p:nvSpPr>
          <p:spPr>
            <a:xfrm>
              <a:off x="1197294" y="3014664"/>
              <a:ext cx="2650507" cy="461665"/>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39" name="TextBox 38">
              <a:extLst>
                <a:ext uri="{FF2B5EF4-FFF2-40B4-BE49-F238E27FC236}">
                  <a16:creationId xmlns:a16="http://schemas.microsoft.com/office/drawing/2014/main" id="{FA9605C9-73F7-6493-937B-E11C99BA80D6}"/>
                </a:ext>
              </a:extLst>
            </p:cNvPr>
            <p:cNvSpPr txBox="1"/>
            <p:nvPr/>
          </p:nvSpPr>
          <p:spPr>
            <a:xfrm>
              <a:off x="1197293" y="3014664"/>
              <a:ext cx="2650507" cy="523220"/>
            </a:xfrm>
            <a:prstGeom prst="rect">
              <a:avLst/>
            </a:prstGeom>
            <a:noFill/>
          </p:spPr>
          <p:txBody>
            <a:bodyPr wrap="square" rtlCol="0">
              <a:spAutoFit/>
            </a:bodyPr>
            <a:lstStyle/>
            <a:p>
              <a:pPr algn="ctr"/>
              <a:r>
                <a:rPr lang="en-GB" sz="3200" dirty="0">
                  <a:solidFill>
                    <a:schemeClr val="bg1"/>
                  </a:solidFill>
                </a:rPr>
                <a:t>Controller</a:t>
              </a:r>
            </a:p>
          </p:txBody>
        </p:sp>
      </p:grpSp>
      <p:grpSp>
        <p:nvGrpSpPr>
          <p:cNvPr id="40" name="Group 39">
            <a:extLst>
              <a:ext uri="{FF2B5EF4-FFF2-40B4-BE49-F238E27FC236}">
                <a16:creationId xmlns:a16="http://schemas.microsoft.com/office/drawing/2014/main" id="{36D2C264-FB9A-C0D3-D689-72B875F51397}"/>
              </a:ext>
            </a:extLst>
          </p:cNvPr>
          <p:cNvGrpSpPr/>
          <p:nvPr/>
        </p:nvGrpSpPr>
        <p:grpSpPr>
          <a:xfrm>
            <a:off x="9498628" y="5457278"/>
            <a:ext cx="2485417" cy="584771"/>
            <a:chOff x="1197293" y="3014664"/>
            <a:chExt cx="2650508" cy="523220"/>
          </a:xfrm>
        </p:grpSpPr>
        <p:sp>
          <p:nvSpPr>
            <p:cNvPr id="41" name="Rectangle: Rounded Corners 40">
              <a:extLst>
                <a:ext uri="{FF2B5EF4-FFF2-40B4-BE49-F238E27FC236}">
                  <a16:creationId xmlns:a16="http://schemas.microsoft.com/office/drawing/2014/main" id="{377E89C9-959E-C91A-D86A-59DB7182252D}"/>
                </a:ext>
              </a:extLst>
            </p:cNvPr>
            <p:cNvSpPr/>
            <p:nvPr/>
          </p:nvSpPr>
          <p:spPr>
            <a:xfrm>
              <a:off x="1197294" y="3014664"/>
              <a:ext cx="2650507" cy="461665"/>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42" name="TextBox 41">
              <a:extLst>
                <a:ext uri="{FF2B5EF4-FFF2-40B4-BE49-F238E27FC236}">
                  <a16:creationId xmlns:a16="http://schemas.microsoft.com/office/drawing/2014/main" id="{9D40EB29-907C-5746-F87F-BA629589A10D}"/>
                </a:ext>
              </a:extLst>
            </p:cNvPr>
            <p:cNvSpPr txBox="1"/>
            <p:nvPr/>
          </p:nvSpPr>
          <p:spPr>
            <a:xfrm>
              <a:off x="1197293" y="3014664"/>
              <a:ext cx="2650507" cy="523220"/>
            </a:xfrm>
            <a:prstGeom prst="rect">
              <a:avLst/>
            </a:prstGeom>
            <a:noFill/>
          </p:spPr>
          <p:txBody>
            <a:bodyPr wrap="square" rtlCol="0">
              <a:spAutoFit/>
            </a:bodyPr>
            <a:lstStyle/>
            <a:p>
              <a:pPr algn="ctr"/>
              <a:r>
                <a:rPr lang="en-GB" sz="3200" dirty="0">
                  <a:solidFill>
                    <a:schemeClr val="bg1"/>
                  </a:solidFill>
                </a:rPr>
                <a:t>Bike Radar</a:t>
              </a:r>
            </a:p>
          </p:txBody>
        </p:sp>
      </p:grpSp>
    </p:spTree>
    <p:extLst>
      <p:ext uri="{BB962C8B-B14F-4D97-AF65-F5344CB8AC3E}">
        <p14:creationId xmlns:p14="http://schemas.microsoft.com/office/powerpoint/2010/main" val="166965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F293305-9DAB-8BCA-CD1B-15170C9D3B30}"/>
              </a:ext>
            </a:extLst>
          </p:cNvPr>
          <p:cNvSpPr/>
          <p:nvPr/>
        </p:nvSpPr>
        <p:spPr>
          <a:xfrm>
            <a:off x="0" y="581397"/>
            <a:ext cx="12192000"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95F7846-46B4-E390-5707-FFDFB1B09E67}"/>
              </a:ext>
            </a:extLst>
          </p:cNvPr>
          <p:cNvSpPr>
            <a:spLocks noGrp="1"/>
          </p:cNvSpPr>
          <p:nvPr>
            <p:ph type="title"/>
          </p:nvPr>
        </p:nvSpPr>
        <p:spPr/>
        <p:txBody>
          <a:bodyPr/>
          <a:lstStyle/>
          <a:p>
            <a:r>
              <a:rPr lang="en-GB" dirty="0">
                <a:solidFill>
                  <a:schemeClr val="bg1"/>
                </a:solidFill>
              </a:rPr>
              <a:t>Helmet</a:t>
            </a:r>
          </a:p>
        </p:txBody>
      </p:sp>
      <p:sp>
        <p:nvSpPr>
          <p:cNvPr id="3" name="Content Placeholder 2">
            <a:extLst>
              <a:ext uri="{FF2B5EF4-FFF2-40B4-BE49-F238E27FC236}">
                <a16:creationId xmlns:a16="http://schemas.microsoft.com/office/drawing/2014/main" id="{AE360519-1F2C-B2CD-588C-BBEACC979C0B}"/>
              </a:ext>
            </a:extLst>
          </p:cNvPr>
          <p:cNvSpPr>
            <a:spLocks noGrp="1"/>
          </p:cNvSpPr>
          <p:nvPr>
            <p:ph idx="1"/>
          </p:nvPr>
        </p:nvSpPr>
        <p:spPr>
          <a:xfrm>
            <a:off x="371475" y="2160332"/>
            <a:ext cx="4757738" cy="3875088"/>
          </a:xfrm>
        </p:spPr>
        <p:txBody>
          <a:bodyPr>
            <a:normAutofit/>
          </a:bodyPr>
          <a:lstStyle/>
          <a:p>
            <a:r>
              <a:rPr lang="en-US" dirty="0"/>
              <a:t>Extends a standard cycling helmet.</a:t>
            </a:r>
          </a:p>
          <a:p>
            <a:r>
              <a:rPr lang="en-US" dirty="0"/>
              <a:t>3 internal tactile actuators along sagittal midline.</a:t>
            </a:r>
          </a:p>
          <a:p>
            <a:r>
              <a:rPr lang="en-US" dirty="0"/>
              <a:t>Controlled by an Arduino microcontroller.</a:t>
            </a:r>
          </a:p>
          <a:p>
            <a:r>
              <a:rPr lang="en-US" dirty="0"/>
              <a:t>Remotely operated via a mobile app. </a:t>
            </a:r>
            <a:endParaRPr lang="en-GB" dirty="0"/>
          </a:p>
        </p:txBody>
      </p:sp>
      <p:pic>
        <p:nvPicPr>
          <p:cNvPr id="4" name="Picture 3" descr="A helmet with wires and wires on it&#10;&#10;Description automatically generated">
            <a:extLst>
              <a:ext uri="{FF2B5EF4-FFF2-40B4-BE49-F238E27FC236}">
                <a16:creationId xmlns:a16="http://schemas.microsoft.com/office/drawing/2014/main" id="{1DD2D97F-F5AD-BFE4-1E10-50F044F10D98}"/>
              </a:ext>
            </a:extLst>
          </p:cNvPr>
          <p:cNvPicPr>
            <a:picLocks noChangeAspect="1"/>
          </p:cNvPicPr>
          <p:nvPr/>
        </p:nvPicPr>
        <p:blipFill rotWithShape="1">
          <a:blip r:embed="rId2">
            <a:extLst>
              <a:ext uri="{28A0092B-C50C-407E-A947-70E740481C1C}">
                <a14:useLocalDpi xmlns:a14="http://schemas.microsoft.com/office/drawing/2010/main" val="0"/>
              </a:ext>
            </a:extLst>
          </a:blip>
          <a:srcRect l="2059" t="29030" r="7728" b="7613"/>
          <a:stretch/>
        </p:blipFill>
        <p:spPr>
          <a:xfrm>
            <a:off x="9247319" y="292464"/>
            <a:ext cx="2988036" cy="2796448"/>
          </a:xfrm>
          <a:prstGeom prst="rect">
            <a:avLst/>
          </a:prstGeom>
        </p:spPr>
      </p:pic>
      <p:pic>
        <p:nvPicPr>
          <p:cNvPr id="6" name="Picture 5" descr="A diagram of a head&#10;&#10;Description automatically generated">
            <a:extLst>
              <a:ext uri="{FF2B5EF4-FFF2-40B4-BE49-F238E27FC236}">
                <a16:creationId xmlns:a16="http://schemas.microsoft.com/office/drawing/2014/main" id="{42ABE4E7-2EE8-87D8-0A7F-F62B0ABC1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4085" y="2602587"/>
            <a:ext cx="5062226" cy="3595600"/>
          </a:xfrm>
          <a:prstGeom prst="rect">
            <a:avLst/>
          </a:prstGeom>
        </p:spPr>
      </p:pic>
      <p:grpSp>
        <p:nvGrpSpPr>
          <p:cNvPr id="7" name="Group 6">
            <a:extLst>
              <a:ext uri="{FF2B5EF4-FFF2-40B4-BE49-F238E27FC236}">
                <a16:creationId xmlns:a16="http://schemas.microsoft.com/office/drawing/2014/main" id="{DF126307-9AFB-B33F-5A99-D88ACD7C640C}"/>
              </a:ext>
            </a:extLst>
          </p:cNvPr>
          <p:cNvGrpSpPr/>
          <p:nvPr/>
        </p:nvGrpSpPr>
        <p:grpSpPr>
          <a:xfrm>
            <a:off x="572851" y="6499732"/>
            <a:ext cx="11046299" cy="277558"/>
            <a:chOff x="572851" y="6499732"/>
            <a:chExt cx="11046299" cy="277558"/>
          </a:xfrm>
        </p:grpSpPr>
        <p:sp>
          <p:nvSpPr>
            <p:cNvPr id="8" name="Rectangle: Rounded Corners 7">
              <a:extLst>
                <a:ext uri="{FF2B5EF4-FFF2-40B4-BE49-F238E27FC236}">
                  <a16:creationId xmlns:a16="http://schemas.microsoft.com/office/drawing/2014/main" id="{904B7ABF-927A-9299-4A93-DFFC23938502}"/>
                </a:ext>
              </a:extLst>
            </p:cNvPr>
            <p:cNvSpPr/>
            <p:nvPr/>
          </p:nvSpPr>
          <p:spPr>
            <a:xfrm>
              <a:off x="572851" y="6499733"/>
              <a:ext cx="1750979" cy="277557"/>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D6DA723D-5505-9B32-38ED-C6A8CEBC7033}"/>
                </a:ext>
              </a:extLst>
            </p:cNvPr>
            <p:cNvSpPr txBox="1"/>
            <p:nvPr/>
          </p:nvSpPr>
          <p:spPr>
            <a:xfrm>
              <a:off x="852481" y="6500012"/>
              <a:ext cx="1147621" cy="276999"/>
            </a:xfrm>
            <a:prstGeom prst="rect">
              <a:avLst/>
            </a:prstGeom>
            <a:noFill/>
          </p:spPr>
          <p:txBody>
            <a:bodyPr wrap="square" rtlCol="0">
              <a:spAutoFit/>
            </a:bodyPr>
            <a:lstStyle/>
            <a:p>
              <a:pPr algn="ctr"/>
              <a:r>
                <a:rPr lang="en-GB" sz="1200" dirty="0">
                  <a:solidFill>
                    <a:schemeClr val="bg1">
                      <a:alpha val="50000"/>
                    </a:schemeClr>
                  </a:solidFill>
                </a:rPr>
                <a:t>Introduction</a:t>
              </a:r>
              <a:endParaRPr lang="en-GB" sz="1400" dirty="0">
                <a:solidFill>
                  <a:schemeClr val="bg1">
                    <a:alpha val="50000"/>
                  </a:schemeClr>
                </a:solidFill>
              </a:endParaRPr>
            </a:p>
          </p:txBody>
        </p:sp>
        <p:sp>
          <p:nvSpPr>
            <p:cNvPr id="10" name="Rectangle: Rounded Corners 9">
              <a:extLst>
                <a:ext uri="{FF2B5EF4-FFF2-40B4-BE49-F238E27FC236}">
                  <a16:creationId xmlns:a16="http://schemas.microsoft.com/office/drawing/2014/main" id="{829C4A0B-CB5C-FC08-92BB-57F3ABA12BD0}"/>
                </a:ext>
              </a:extLst>
            </p:cNvPr>
            <p:cNvSpPr/>
            <p:nvPr/>
          </p:nvSpPr>
          <p:spPr>
            <a:xfrm>
              <a:off x="2896681" y="6499732"/>
              <a:ext cx="1750979" cy="277558"/>
            </a:xfrm>
            <a:prstGeom prst="round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lt1">
                    <a:alpha val="50000"/>
                  </a:schemeClr>
                </a:solidFill>
              </a:endParaRPr>
            </a:p>
          </p:txBody>
        </p:sp>
        <p:sp>
          <p:nvSpPr>
            <p:cNvPr id="11" name="Rectangle: Rounded Corners 10">
              <a:extLst>
                <a:ext uri="{FF2B5EF4-FFF2-40B4-BE49-F238E27FC236}">
                  <a16:creationId xmlns:a16="http://schemas.microsoft.com/office/drawing/2014/main" id="{9F1DE22F-D686-B4D5-0C0B-A3231ED5FE82}"/>
                </a:ext>
              </a:extLst>
            </p:cNvPr>
            <p:cNvSpPr/>
            <p:nvPr/>
          </p:nvSpPr>
          <p:spPr>
            <a:xfrm>
              <a:off x="522051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Rounded Corners 11">
              <a:extLst>
                <a:ext uri="{FF2B5EF4-FFF2-40B4-BE49-F238E27FC236}">
                  <a16:creationId xmlns:a16="http://schemas.microsoft.com/office/drawing/2014/main" id="{4A72F6C0-137F-D72C-2FD3-218910B19E4C}"/>
                </a:ext>
              </a:extLst>
            </p:cNvPr>
            <p:cNvSpPr/>
            <p:nvPr/>
          </p:nvSpPr>
          <p:spPr>
            <a:xfrm>
              <a:off x="7544341" y="6500011"/>
              <a:ext cx="1750979" cy="277000"/>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Rounded Corners 12">
              <a:extLst>
                <a:ext uri="{FF2B5EF4-FFF2-40B4-BE49-F238E27FC236}">
                  <a16:creationId xmlns:a16="http://schemas.microsoft.com/office/drawing/2014/main" id="{5DB16FB5-47D3-6354-28D1-6E4CE60A9852}"/>
                </a:ext>
              </a:extLst>
            </p:cNvPr>
            <p:cNvSpPr/>
            <p:nvPr/>
          </p:nvSpPr>
          <p:spPr>
            <a:xfrm>
              <a:off x="9868171" y="6500011"/>
              <a:ext cx="1750979" cy="277001"/>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Box 13">
              <a:extLst>
                <a:ext uri="{FF2B5EF4-FFF2-40B4-BE49-F238E27FC236}">
                  <a16:creationId xmlns:a16="http://schemas.microsoft.com/office/drawing/2014/main" id="{9B7B2355-31B6-4718-B36D-067DA5000D4A}"/>
                </a:ext>
              </a:extLst>
            </p:cNvPr>
            <p:cNvSpPr txBox="1"/>
            <p:nvPr/>
          </p:nvSpPr>
          <p:spPr>
            <a:xfrm>
              <a:off x="2969368" y="6500012"/>
              <a:ext cx="1610252" cy="276999"/>
            </a:xfrm>
            <a:prstGeom prst="rect">
              <a:avLst/>
            </a:prstGeom>
            <a:noFill/>
          </p:spPr>
          <p:txBody>
            <a:bodyPr wrap="square" rtlCol="0">
              <a:spAutoFit/>
            </a:bodyPr>
            <a:lstStyle/>
            <a:p>
              <a:pPr algn="ctr"/>
              <a:r>
                <a:rPr lang="en-GB" sz="1200" dirty="0">
                  <a:solidFill>
                    <a:schemeClr val="bg1"/>
                  </a:solidFill>
                </a:rPr>
                <a:t>TactiHelm System</a:t>
              </a:r>
            </a:p>
          </p:txBody>
        </p:sp>
        <p:sp>
          <p:nvSpPr>
            <p:cNvPr id="15" name="TextBox 14">
              <a:extLst>
                <a:ext uri="{FF2B5EF4-FFF2-40B4-BE49-F238E27FC236}">
                  <a16:creationId xmlns:a16="http://schemas.microsoft.com/office/drawing/2014/main" id="{761F3654-39A2-F3C4-CB33-81A0E61C21A5}"/>
                </a:ext>
              </a:extLst>
            </p:cNvPr>
            <p:cNvSpPr txBox="1"/>
            <p:nvPr/>
          </p:nvSpPr>
          <p:spPr>
            <a:xfrm>
              <a:off x="5631525" y="6500012"/>
              <a:ext cx="928951" cy="276999"/>
            </a:xfrm>
            <a:prstGeom prst="rect">
              <a:avLst/>
            </a:prstGeom>
            <a:noFill/>
          </p:spPr>
          <p:txBody>
            <a:bodyPr wrap="square" rtlCol="0">
              <a:spAutoFit/>
            </a:bodyPr>
            <a:lstStyle/>
            <a:p>
              <a:pPr algn="ctr"/>
              <a:r>
                <a:rPr lang="en-GB" sz="1200" dirty="0">
                  <a:solidFill>
                    <a:schemeClr val="bg1">
                      <a:alpha val="50000"/>
                    </a:schemeClr>
                  </a:solidFill>
                </a:rPr>
                <a:t>Lab Study</a:t>
              </a:r>
            </a:p>
          </p:txBody>
        </p:sp>
        <p:sp>
          <p:nvSpPr>
            <p:cNvPr id="16" name="TextBox 15">
              <a:extLst>
                <a:ext uri="{FF2B5EF4-FFF2-40B4-BE49-F238E27FC236}">
                  <a16:creationId xmlns:a16="http://schemas.microsoft.com/office/drawing/2014/main" id="{2FA21EF4-0E95-54D5-C81D-6B41AD0ED287}"/>
                </a:ext>
              </a:extLst>
            </p:cNvPr>
            <p:cNvSpPr txBox="1"/>
            <p:nvPr/>
          </p:nvSpPr>
          <p:spPr>
            <a:xfrm>
              <a:off x="7578361" y="6500012"/>
              <a:ext cx="1610252" cy="276999"/>
            </a:xfrm>
            <a:prstGeom prst="rect">
              <a:avLst/>
            </a:prstGeom>
            <a:noFill/>
          </p:spPr>
          <p:txBody>
            <a:bodyPr wrap="square" rtlCol="0">
              <a:spAutoFit/>
            </a:bodyPr>
            <a:lstStyle/>
            <a:p>
              <a:pPr algn="ctr"/>
              <a:r>
                <a:rPr lang="en-GB" sz="1200" dirty="0">
                  <a:solidFill>
                    <a:schemeClr val="bg1">
                      <a:alpha val="50000"/>
                    </a:schemeClr>
                  </a:solidFill>
                </a:rPr>
                <a:t>User Study</a:t>
              </a:r>
            </a:p>
          </p:txBody>
        </p:sp>
        <p:sp>
          <p:nvSpPr>
            <p:cNvPr id="17" name="TextBox 16">
              <a:extLst>
                <a:ext uri="{FF2B5EF4-FFF2-40B4-BE49-F238E27FC236}">
                  <a16:creationId xmlns:a16="http://schemas.microsoft.com/office/drawing/2014/main" id="{57AF30BD-F4A4-2425-439C-39E805BE71B5}"/>
                </a:ext>
              </a:extLst>
            </p:cNvPr>
            <p:cNvSpPr txBox="1"/>
            <p:nvPr/>
          </p:nvSpPr>
          <p:spPr>
            <a:xfrm>
              <a:off x="9936211" y="6500012"/>
              <a:ext cx="1610252" cy="276999"/>
            </a:xfrm>
            <a:prstGeom prst="rect">
              <a:avLst/>
            </a:prstGeom>
            <a:noFill/>
          </p:spPr>
          <p:txBody>
            <a:bodyPr wrap="square" rtlCol="0">
              <a:spAutoFit/>
            </a:bodyPr>
            <a:lstStyle/>
            <a:p>
              <a:pPr algn="ctr"/>
              <a:r>
                <a:rPr lang="en-GB" sz="1200" dirty="0">
                  <a:solidFill>
                    <a:schemeClr val="bg1">
                      <a:alpha val="50000"/>
                    </a:schemeClr>
                  </a:solidFill>
                </a:rPr>
                <a:t>Conclusions</a:t>
              </a:r>
            </a:p>
          </p:txBody>
        </p:sp>
        <p:cxnSp>
          <p:nvCxnSpPr>
            <p:cNvPr id="18" name="Straight Arrow Connector 17">
              <a:extLst>
                <a:ext uri="{FF2B5EF4-FFF2-40B4-BE49-F238E27FC236}">
                  <a16:creationId xmlns:a16="http://schemas.microsoft.com/office/drawing/2014/main" id="{CF17AD7B-A410-4270-9A06-5C8927DCAE8F}"/>
                </a:ext>
              </a:extLst>
            </p:cNvPr>
            <p:cNvCxnSpPr>
              <a:stCxn id="8" idx="3"/>
              <a:endCxn id="10" idx="1"/>
            </p:cNvCxnSpPr>
            <p:nvPr/>
          </p:nvCxnSpPr>
          <p:spPr>
            <a:xfrm flipV="1">
              <a:off x="2323830" y="6638511"/>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69BE0C1C-5CE8-0510-7B0B-962B1C2400AB}"/>
                </a:ext>
              </a:extLst>
            </p:cNvPr>
            <p:cNvCxnSpPr>
              <a:cxnSpLocks/>
            </p:cNvCxnSpPr>
            <p:nvPr/>
          </p:nvCxnSpPr>
          <p:spPr>
            <a:xfrm flipV="1">
              <a:off x="4647660"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EB5677D-9C7E-0081-E37D-00398190F7BB}"/>
                </a:ext>
              </a:extLst>
            </p:cNvPr>
            <p:cNvCxnSpPr>
              <a:cxnSpLocks/>
            </p:cNvCxnSpPr>
            <p:nvPr/>
          </p:nvCxnSpPr>
          <p:spPr>
            <a:xfrm flipV="1">
              <a:off x="6971490" y="6646239"/>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F2DBAA3-7407-BE96-2DDE-60E7EB9AD945}"/>
                </a:ext>
              </a:extLst>
            </p:cNvPr>
            <p:cNvCxnSpPr>
              <a:cxnSpLocks/>
            </p:cNvCxnSpPr>
            <p:nvPr/>
          </p:nvCxnSpPr>
          <p:spPr>
            <a:xfrm flipV="1">
              <a:off x="9295319"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17669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126F14-63DF-6D9C-2093-5E255AB28CD8}"/>
              </a:ext>
            </a:extLst>
          </p:cNvPr>
          <p:cNvSpPr/>
          <p:nvPr/>
        </p:nvSpPr>
        <p:spPr>
          <a:xfrm>
            <a:off x="0" y="581397"/>
            <a:ext cx="12192000"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95F7846-46B4-E390-5707-FFDFB1B09E67}"/>
              </a:ext>
            </a:extLst>
          </p:cNvPr>
          <p:cNvSpPr>
            <a:spLocks noGrp="1"/>
          </p:cNvSpPr>
          <p:nvPr>
            <p:ph type="title"/>
          </p:nvPr>
        </p:nvSpPr>
        <p:spPr/>
        <p:txBody>
          <a:bodyPr/>
          <a:lstStyle/>
          <a:p>
            <a:r>
              <a:rPr lang="en-GB" dirty="0">
                <a:solidFill>
                  <a:schemeClr val="bg1"/>
                </a:solidFill>
              </a:rPr>
              <a:t>Bike Radar</a:t>
            </a:r>
          </a:p>
        </p:txBody>
      </p:sp>
      <p:sp>
        <p:nvSpPr>
          <p:cNvPr id="3" name="Content Placeholder 2">
            <a:extLst>
              <a:ext uri="{FF2B5EF4-FFF2-40B4-BE49-F238E27FC236}">
                <a16:creationId xmlns:a16="http://schemas.microsoft.com/office/drawing/2014/main" id="{AE360519-1F2C-B2CD-588C-BBEACC979C0B}"/>
              </a:ext>
            </a:extLst>
          </p:cNvPr>
          <p:cNvSpPr>
            <a:spLocks noGrp="1"/>
          </p:cNvSpPr>
          <p:nvPr>
            <p:ph idx="1"/>
          </p:nvPr>
        </p:nvSpPr>
        <p:spPr>
          <a:xfrm>
            <a:off x="519111" y="1930028"/>
            <a:ext cx="5081589" cy="4346575"/>
          </a:xfrm>
        </p:spPr>
        <p:txBody>
          <a:bodyPr>
            <a:normAutofit fontScale="92500" lnSpcReduction="10000"/>
          </a:bodyPr>
          <a:lstStyle/>
          <a:p>
            <a:r>
              <a:rPr lang="en-US" dirty="0"/>
              <a:t>Bike radar detects approaching vehicles’ distance and speed.</a:t>
            </a:r>
          </a:p>
          <a:p>
            <a:r>
              <a:rPr lang="en-US" dirty="0"/>
              <a:t>Info sent to the controller app, which calculates the following distance.</a:t>
            </a:r>
          </a:p>
          <a:p>
            <a:r>
              <a:rPr lang="en-US" dirty="0"/>
              <a:t>Following distance encoded into vibrational cues: </a:t>
            </a:r>
            <a:r>
              <a:rPr lang="en-US" i="1" dirty="0"/>
              <a:t>far</a:t>
            </a:r>
            <a:r>
              <a:rPr lang="en-US" dirty="0"/>
              <a:t>, </a:t>
            </a:r>
            <a:r>
              <a:rPr lang="en-US" i="1" dirty="0"/>
              <a:t>near</a:t>
            </a:r>
            <a:r>
              <a:rPr lang="en-US" dirty="0"/>
              <a:t> and </a:t>
            </a:r>
            <a:r>
              <a:rPr lang="en-US" i="1" dirty="0"/>
              <a:t>imminent</a:t>
            </a:r>
            <a:r>
              <a:rPr lang="en-US" dirty="0"/>
              <a:t>.</a:t>
            </a:r>
          </a:p>
          <a:p>
            <a:r>
              <a:rPr lang="en-US" dirty="0"/>
              <a:t>Following distance thresholds found through preliminary testing.</a:t>
            </a:r>
            <a:endParaRPr lang="en-GB" dirty="0"/>
          </a:p>
        </p:txBody>
      </p:sp>
      <p:pic>
        <p:nvPicPr>
          <p:cNvPr id="5" name="Picture 4" descr="A close-up of a device&#10;&#10;Description automatically generated">
            <a:extLst>
              <a:ext uri="{FF2B5EF4-FFF2-40B4-BE49-F238E27FC236}">
                <a16:creationId xmlns:a16="http://schemas.microsoft.com/office/drawing/2014/main" id="{985786C7-1094-E45B-DB4F-B33E04E83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6877" y="481618"/>
            <a:ext cx="2386012" cy="2850684"/>
          </a:xfrm>
          <a:prstGeom prst="rect">
            <a:avLst/>
          </a:prstGeom>
        </p:spPr>
      </p:pic>
      <p:pic>
        <p:nvPicPr>
          <p:cNvPr id="7" name="Picture 6">
            <a:extLst>
              <a:ext uri="{FF2B5EF4-FFF2-40B4-BE49-F238E27FC236}">
                <a16:creationId xmlns:a16="http://schemas.microsoft.com/office/drawing/2014/main" id="{05D4B8E8-3036-A74B-F3CB-B57B4889EAFF}"/>
              </a:ext>
            </a:extLst>
          </p:cNvPr>
          <p:cNvPicPr>
            <a:picLocks noChangeAspect="1"/>
          </p:cNvPicPr>
          <p:nvPr/>
        </p:nvPicPr>
        <p:blipFill>
          <a:blip r:embed="rId3"/>
          <a:stretch>
            <a:fillRect/>
          </a:stretch>
        </p:blipFill>
        <p:spPr>
          <a:xfrm>
            <a:off x="6383834" y="2535649"/>
            <a:ext cx="2119909" cy="796653"/>
          </a:xfrm>
          <a:prstGeom prst="rect">
            <a:avLst/>
          </a:prstGeom>
        </p:spPr>
      </p:pic>
      <p:grpSp>
        <p:nvGrpSpPr>
          <p:cNvPr id="9" name="Group 8">
            <a:extLst>
              <a:ext uri="{FF2B5EF4-FFF2-40B4-BE49-F238E27FC236}">
                <a16:creationId xmlns:a16="http://schemas.microsoft.com/office/drawing/2014/main" id="{18A2A660-FE05-EC40-2010-6551AB4ED456}"/>
              </a:ext>
            </a:extLst>
          </p:cNvPr>
          <p:cNvGrpSpPr/>
          <p:nvPr/>
        </p:nvGrpSpPr>
        <p:grpSpPr>
          <a:xfrm>
            <a:off x="572851" y="6499732"/>
            <a:ext cx="11046299" cy="277558"/>
            <a:chOff x="572851" y="6499732"/>
            <a:chExt cx="11046299" cy="277558"/>
          </a:xfrm>
        </p:grpSpPr>
        <p:sp>
          <p:nvSpPr>
            <p:cNvPr id="10" name="Rectangle: Rounded Corners 9">
              <a:extLst>
                <a:ext uri="{FF2B5EF4-FFF2-40B4-BE49-F238E27FC236}">
                  <a16:creationId xmlns:a16="http://schemas.microsoft.com/office/drawing/2014/main" id="{5BAC301B-A55F-94A9-2322-A6F903AF1C90}"/>
                </a:ext>
              </a:extLst>
            </p:cNvPr>
            <p:cNvSpPr/>
            <p:nvPr/>
          </p:nvSpPr>
          <p:spPr>
            <a:xfrm>
              <a:off x="572851" y="6499733"/>
              <a:ext cx="1750979" cy="277557"/>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9349ECC1-F187-4CE7-0439-2303AC41263F}"/>
                </a:ext>
              </a:extLst>
            </p:cNvPr>
            <p:cNvSpPr txBox="1"/>
            <p:nvPr/>
          </p:nvSpPr>
          <p:spPr>
            <a:xfrm>
              <a:off x="852481" y="6500012"/>
              <a:ext cx="1147621" cy="276999"/>
            </a:xfrm>
            <a:prstGeom prst="rect">
              <a:avLst/>
            </a:prstGeom>
            <a:noFill/>
          </p:spPr>
          <p:txBody>
            <a:bodyPr wrap="square" rtlCol="0">
              <a:spAutoFit/>
            </a:bodyPr>
            <a:lstStyle/>
            <a:p>
              <a:pPr algn="ctr"/>
              <a:r>
                <a:rPr lang="en-GB" sz="1200" dirty="0">
                  <a:solidFill>
                    <a:schemeClr val="bg1">
                      <a:alpha val="50000"/>
                    </a:schemeClr>
                  </a:solidFill>
                </a:rPr>
                <a:t>Introduction</a:t>
              </a:r>
              <a:endParaRPr lang="en-GB" sz="1400" dirty="0">
                <a:solidFill>
                  <a:schemeClr val="bg1">
                    <a:alpha val="50000"/>
                  </a:schemeClr>
                </a:solidFill>
              </a:endParaRPr>
            </a:p>
          </p:txBody>
        </p:sp>
        <p:sp>
          <p:nvSpPr>
            <p:cNvPr id="12" name="Rectangle: Rounded Corners 11">
              <a:extLst>
                <a:ext uri="{FF2B5EF4-FFF2-40B4-BE49-F238E27FC236}">
                  <a16:creationId xmlns:a16="http://schemas.microsoft.com/office/drawing/2014/main" id="{FC767F1B-5B36-1E5D-BC46-C3981542AABF}"/>
                </a:ext>
              </a:extLst>
            </p:cNvPr>
            <p:cNvSpPr/>
            <p:nvPr/>
          </p:nvSpPr>
          <p:spPr>
            <a:xfrm>
              <a:off x="2896681" y="6499732"/>
              <a:ext cx="1750979" cy="277558"/>
            </a:xfrm>
            <a:prstGeom prst="round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lt1">
                    <a:alpha val="50000"/>
                  </a:schemeClr>
                </a:solidFill>
              </a:endParaRPr>
            </a:p>
          </p:txBody>
        </p:sp>
        <p:sp>
          <p:nvSpPr>
            <p:cNvPr id="13" name="Rectangle: Rounded Corners 12">
              <a:extLst>
                <a:ext uri="{FF2B5EF4-FFF2-40B4-BE49-F238E27FC236}">
                  <a16:creationId xmlns:a16="http://schemas.microsoft.com/office/drawing/2014/main" id="{0E4077C5-2CEF-2337-B7A2-3B39FE7632C7}"/>
                </a:ext>
              </a:extLst>
            </p:cNvPr>
            <p:cNvSpPr/>
            <p:nvPr/>
          </p:nvSpPr>
          <p:spPr>
            <a:xfrm>
              <a:off x="522051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Rounded Corners 13">
              <a:extLst>
                <a:ext uri="{FF2B5EF4-FFF2-40B4-BE49-F238E27FC236}">
                  <a16:creationId xmlns:a16="http://schemas.microsoft.com/office/drawing/2014/main" id="{B4CCFA97-074C-2CB1-11E3-060983BEEBA6}"/>
                </a:ext>
              </a:extLst>
            </p:cNvPr>
            <p:cNvSpPr/>
            <p:nvPr/>
          </p:nvSpPr>
          <p:spPr>
            <a:xfrm>
              <a:off x="7544341" y="6500011"/>
              <a:ext cx="1750979" cy="277000"/>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Rounded Corners 14">
              <a:extLst>
                <a:ext uri="{FF2B5EF4-FFF2-40B4-BE49-F238E27FC236}">
                  <a16:creationId xmlns:a16="http://schemas.microsoft.com/office/drawing/2014/main" id="{2B07533C-8CEF-25CC-924A-3A4E836B57E3}"/>
                </a:ext>
              </a:extLst>
            </p:cNvPr>
            <p:cNvSpPr/>
            <p:nvPr/>
          </p:nvSpPr>
          <p:spPr>
            <a:xfrm>
              <a:off x="9868171" y="6500011"/>
              <a:ext cx="1750979" cy="277001"/>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6D00504A-318A-D120-379D-C2A50B741ECE}"/>
                </a:ext>
              </a:extLst>
            </p:cNvPr>
            <p:cNvSpPr txBox="1"/>
            <p:nvPr/>
          </p:nvSpPr>
          <p:spPr>
            <a:xfrm>
              <a:off x="2969368" y="6500012"/>
              <a:ext cx="1610252" cy="276999"/>
            </a:xfrm>
            <a:prstGeom prst="rect">
              <a:avLst/>
            </a:prstGeom>
            <a:noFill/>
          </p:spPr>
          <p:txBody>
            <a:bodyPr wrap="square" rtlCol="0">
              <a:spAutoFit/>
            </a:bodyPr>
            <a:lstStyle/>
            <a:p>
              <a:pPr algn="ctr"/>
              <a:r>
                <a:rPr lang="en-GB" sz="1200" dirty="0">
                  <a:solidFill>
                    <a:schemeClr val="bg1"/>
                  </a:solidFill>
                </a:rPr>
                <a:t>TactiHelm System</a:t>
              </a:r>
            </a:p>
          </p:txBody>
        </p:sp>
        <p:sp>
          <p:nvSpPr>
            <p:cNvPr id="17" name="TextBox 16">
              <a:extLst>
                <a:ext uri="{FF2B5EF4-FFF2-40B4-BE49-F238E27FC236}">
                  <a16:creationId xmlns:a16="http://schemas.microsoft.com/office/drawing/2014/main" id="{F6D06F85-1C9A-A3C1-357D-A0BE2F4A1D79}"/>
                </a:ext>
              </a:extLst>
            </p:cNvPr>
            <p:cNvSpPr txBox="1"/>
            <p:nvPr/>
          </p:nvSpPr>
          <p:spPr>
            <a:xfrm>
              <a:off x="5631525" y="6500012"/>
              <a:ext cx="928951" cy="276999"/>
            </a:xfrm>
            <a:prstGeom prst="rect">
              <a:avLst/>
            </a:prstGeom>
            <a:noFill/>
          </p:spPr>
          <p:txBody>
            <a:bodyPr wrap="square" rtlCol="0">
              <a:spAutoFit/>
            </a:bodyPr>
            <a:lstStyle/>
            <a:p>
              <a:pPr algn="ctr"/>
              <a:r>
                <a:rPr lang="en-GB" sz="1200" dirty="0">
                  <a:solidFill>
                    <a:schemeClr val="bg1">
                      <a:alpha val="50000"/>
                    </a:schemeClr>
                  </a:solidFill>
                </a:rPr>
                <a:t>Lab Study</a:t>
              </a:r>
            </a:p>
          </p:txBody>
        </p:sp>
        <p:sp>
          <p:nvSpPr>
            <p:cNvPr id="18" name="TextBox 17">
              <a:extLst>
                <a:ext uri="{FF2B5EF4-FFF2-40B4-BE49-F238E27FC236}">
                  <a16:creationId xmlns:a16="http://schemas.microsoft.com/office/drawing/2014/main" id="{F4396135-7F19-CDC2-CCFE-7D7211023474}"/>
                </a:ext>
              </a:extLst>
            </p:cNvPr>
            <p:cNvSpPr txBox="1"/>
            <p:nvPr/>
          </p:nvSpPr>
          <p:spPr>
            <a:xfrm>
              <a:off x="7578361" y="6500012"/>
              <a:ext cx="1610252" cy="276999"/>
            </a:xfrm>
            <a:prstGeom prst="rect">
              <a:avLst/>
            </a:prstGeom>
            <a:noFill/>
          </p:spPr>
          <p:txBody>
            <a:bodyPr wrap="square" rtlCol="0">
              <a:spAutoFit/>
            </a:bodyPr>
            <a:lstStyle/>
            <a:p>
              <a:pPr algn="ctr"/>
              <a:r>
                <a:rPr lang="en-GB" sz="1200" dirty="0">
                  <a:solidFill>
                    <a:schemeClr val="bg1">
                      <a:alpha val="50000"/>
                    </a:schemeClr>
                  </a:solidFill>
                </a:rPr>
                <a:t>User Study</a:t>
              </a:r>
            </a:p>
          </p:txBody>
        </p:sp>
        <p:sp>
          <p:nvSpPr>
            <p:cNvPr id="19" name="TextBox 18">
              <a:extLst>
                <a:ext uri="{FF2B5EF4-FFF2-40B4-BE49-F238E27FC236}">
                  <a16:creationId xmlns:a16="http://schemas.microsoft.com/office/drawing/2014/main" id="{1A0AF887-21A6-CB7C-30E6-4654F63FF304}"/>
                </a:ext>
              </a:extLst>
            </p:cNvPr>
            <p:cNvSpPr txBox="1"/>
            <p:nvPr/>
          </p:nvSpPr>
          <p:spPr>
            <a:xfrm>
              <a:off x="9936211" y="6500012"/>
              <a:ext cx="1610252" cy="276999"/>
            </a:xfrm>
            <a:prstGeom prst="rect">
              <a:avLst/>
            </a:prstGeom>
            <a:noFill/>
          </p:spPr>
          <p:txBody>
            <a:bodyPr wrap="square" rtlCol="0">
              <a:spAutoFit/>
            </a:bodyPr>
            <a:lstStyle/>
            <a:p>
              <a:pPr algn="ctr"/>
              <a:r>
                <a:rPr lang="en-GB" sz="1200" dirty="0">
                  <a:solidFill>
                    <a:schemeClr val="bg1">
                      <a:alpha val="50000"/>
                    </a:schemeClr>
                  </a:solidFill>
                </a:rPr>
                <a:t>Conclusions</a:t>
              </a:r>
            </a:p>
          </p:txBody>
        </p:sp>
        <p:cxnSp>
          <p:nvCxnSpPr>
            <p:cNvPr id="20" name="Straight Arrow Connector 19">
              <a:extLst>
                <a:ext uri="{FF2B5EF4-FFF2-40B4-BE49-F238E27FC236}">
                  <a16:creationId xmlns:a16="http://schemas.microsoft.com/office/drawing/2014/main" id="{6FD8A971-35AA-CE43-03E2-DE2A9823B906}"/>
                </a:ext>
              </a:extLst>
            </p:cNvPr>
            <p:cNvCxnSpPr>
              <a:stCxn id="10" idx="3"/>
              <a:endCxn id="12" idx="1"/>
            </p:cNvCxnSpPr>
            <p:nvPr/>
          </p:nvCxnSpPr>
          <p:spPr>
            <a:xfrm flipV="1">
              <a:off x="2323830" y="6638511"/>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F37DA2E-6680-0588-B914-9D8B79CA07A6}"/>
                </a:ext>
              </a:extLst>
            </p:cNvPr>
            <p:cNvCxnSpPr>
              <a:cxnSpLocks/>
            </p:cNvCxnSpPr>
            <p:nvPr/>
          </p:nvCxnSpPr>
          <p:spPr>
            <a:xfrm flipV="1">
              <a:off x="4647660"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4418840-B3EE-9890-3D16-5586A1A289D1}"/>
                </a:ext>
              </a:extLst>
            </p:cNvPr>
            <p:cNvCxnSpPr>
              <a:cxnSpLocks/>
            </p:cNvCxnSpPr>
            <p:nvPr/>
          </p:nvCxnSpPr>
          <p:spPr>
            <a:xfrm flipV="1">
              <a:off x="6971490" y="6646239"/>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E6102C59-3C86-6466-E89C-6E9BD8016C51}"/>
                </a:ext>
              </a:extLst>
            </p:cNvPr>
            <p:cNvCxnSpPr>
              <a:cxnSpLocks/>
            </p:cNvCxnSpPr>
            <p:nvPr/>
          </p:nvCxnSpPr>
          <p:spPr>
            <a:xfrm flipV="1">
              <a:off x="9295319"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24" name="Picture 23">
            <a:extLst>
              <a:ext uri="{FF2B5EF4-FFF2-40B4-BE49-F238E27FC236}">
                <a16:creationId xmlns:a16="http://schemas.microsoft.com/office/drawing/2014/main" id="{18634FD9-C29F-890E-8FBC-E934670AF70F}"/>
              </a:ext>
            </a:extLst>
          </p:cNvPr>
          <p:cNvPicPr>
            <a:picLocks noChangeAspect="1"/>
          </p:cNvPicPr>
          <p:nvPr/>
        </p:nvPicPr>
        <p:blipFill>
          <a:blip r:embed="rId4"/>
          <a:stretch>
            <a:fillRect/>
          </a:stretch>
        </p:blipFill>
        <p:spPr>
          <a:xfrm>
            <a:off x="6096000" y="4269682"/>
            <a:ext cx="5229804" cy="1408468"/>
          </a:xfrm>
          <a:prstGeom prst="rect">
            <a:avLst/>
          </a:prstGeom>
        </p:spPr>
      </p:pic>
    </p:spTree>
    <p:extLst>
      <p:ext uri="{BB962C8B-B14F-4D97-AF65-F5344CB8AC3E}">
        <p14:creationId xmlns:p14="http://schemas.microsoft.com/office/powerpoint/2010/main" val="3702810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1A97FE9-0C40-EA0F-5288-C9D0DF22FEBE}"/>
              </a:ext>
            </a:extLst>
          </p:cNvPr>
          <p:cNvSpPr/>
          <p:nvPr/>
        </p:nvSpPr>
        <p:spPr>
          <a:xfrm>
            <a:off x="0" y="581397"/>
            <a:ext cx="12192000"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95F7846-46B4-E390-5707-FFDFB1B09E67}"/>
              </a:ext>
            </a:extLst>
          </p:cNvPr>
          <p:cNvSpPr>
            <a:spLocks noGrp="1"/>
          </p:cNvSpPr>
          <p:nvPr>
            <p:ph type="title"/>
          </p:nvPr>
        </p:nvSpPr>
        <p:spPr/>
        <p:txBody>
          <a:bodyPr/>
          <a:lstStyle/>
          <a:p>
            <a:r>
              <a:rPr lang="en-GB" dirty="0">
                <a:solidFill>
                  <a:schemeClr val="bg1"/>
                </a:solidFill>
              </a:rPr>
              <a:t>Controller</a:t>
            </a:r>
          </a:p>
        </p:txBody>
      </p:sp>
      <p:sp>
        <p:nvSpPr>
          <p:cNvPr id="3" name="Content Placeholder 2">
            <a:extLst>
              <a:ext uri="{FF2B5EF4-FFF2-40B4-BE49-F238E27FC236}">
                <a16:creationId xmlns:a16="http://schemas.microsoft.com/office/drawing/2014/main" id="{AE360519-1F2C-B2CD-588C-BBEACC979C0B}"/>
              </a:ext>
            </a:extLst>
          </p:cNvPr>
          <p:cNvSpPr>
            <a:spLocks noGrp="1"/>
          </p:cNvSpPr>
          <p:nvPr>
            <p:ph idx="1"/>
          </p:nvPr>
        </p:nvSpPr>
        <p:spPr>
          <a:xfrm>
            <a:off x="535422" y="2113842"/>
            <a:ext cx="4798578" cy="3578773"/>
          </a:xfrm>
        </p:spPr>
        <p:txBody>
          <a:bodyPr>
            <a:normAutofit/>
          </a:bodyPr>
          <a:lstStyle/>
          <a:p>
            <a:r>
              <a:rPr lang="en-US" sz="2400" dirty="0"/>
              <a:t>Controller app connects to the helmet and radar – allowing communication between them.</a:t>
            </a:r>
          </a:p>
          <a:p>
            <a:r>
              <a:rPr lang="en-US" sz="2400" dirty="0"/>
              <a:t>Parses info received from the radar into relevant instructions for the Arduino.</a:t>
            </a:r>
          </a:p>
          <a:p>
            <a:r>
              <a:rPr lang="en-US" sz="2400" dirty="0"/>
              <a:t>Provides manual control over attributes of vibrations, such as location, intensity, etc. </a:t>
            </a:r>
            <a:endParaRPr lang="en-GB" sz="2400" dirty="0"/>
          </a:p>
        </p:txBody>
      </p:sp>
      <p:pic>
        <p:nvPicPr>
          <p:cNvPr id="4" name="Picture 3" descr="A screenshot of a device&#10;&#10;Description automatically generated">
            <a:extLst>
              <a:ext uri="{FF2B5EF4-FFF2-40B4-BE49-F238E27FC236}">
                <a16:creationId xmlns:a16="http://schemas.microsoft.com/office/drawing/2014/main" id="{4A5325EE-5D83-AEF3-BB9A-7C56A5A8E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228" y="467710"/>
            <a:ext cx="2049350" cy="3578772"/>
          </a:xfrm>
          <a:prstGeom prst="rect">
            <a:avLst/>
          </a:prstGeom>
        </p:spPr>
      </p:pic>
      <p:pic>
        <p:nvPicPr>
          <p:cNvPr id="7" name="Picture 6" descr="A diagram of a mobile application&#10;&#10;Description automatically generated">
            <a:extLst>
              <a:ext uri="{FF2B5EF4-FFF2-40B4-BE49-F238E27FC236}">
                <a16:creationId xmlns:a16="http://schemas.microsoft.com/office/drawing/2014/main" id="{B3C93752-F815-B564-CA98-EA1FD8575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1902" y="4404526"/>
            <a:ext cx="5911898" cy="1672052"/>
          </a:xfrm>
          <a:prstGeom prst="rect">
            <a:avLst/>
          </a:prstGeom>
        </p:spPr>
      </p:pic>
      <p:grpSp>
        <p:nvGrpSpPr>
          <p:cNvPr id="6" name="Group 5">
            <a:extLst>
              <a:ext uri="{FF2B5EF4-FFF2-40B4-BE49-F238E27FC236}">
                <a16:creationId xmlns:a16="http://schemas.microsoft.com/office/drawing/2014/main" id="{123CDB23-A814-CDA0-03F4-B5DBCEB323DF}"/>
              </a:ext>
            </a:extLst>
          </p:cNvPr>
          <p:cNvGrpSpPr/>
          <p:nvPr/>
        </p:nvGrpSpPr>
        <p:grpSpPr>
          <a:xfrm>
            <a:off x="572851" y="6499732"/>
            <a:ext cx="11046299" cy="277558"/>
            <a:chOff x="572851" y="6499732"/>
            <a:chExt cx="11046299" cy="277558"/>
          </a:xfrm>
        </p:grpSpPr>
        <p:sp>
          <p:nvSpPr>
            <p:cNvPr id="8" name="Rectangle: Rounded Corners 7">
              <a:extLst>
                <a:ext uri="{FF2B5EF4-FFF2-40B4-BE49-F238E27FC236}">
                  <a16:creationId xmlns:a16="http://schemas.microsoft.com/office/drawing/2014/main" id="{53FF308A-9808-3E4D-5FC7-D64F11436796}"/>
                </a:ext>
              </a:extLst>
            </p:cNvPr>
            <p:cNvSpPr/>
            <p:nvPr/>
          </p:nvSpPr>
          <p:spPr>
            <a:xfrm>
              <a:off x="572851" y="6499733"/>
              <a:ext cx="1750979" cy="277557"/>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171098C9-5BAD-35D9-F925-08D2EB4B920F}"/>
                </a:ext>
              </a:extLst>
            </p:cNvPr>
            <p:cNvSpPr txBox="1"/>
            <p:nvPr/>
          </p:nvSpPr>
          <p:spPr>
            <a:xfrm>
              <a:off x="852481" y="6500012"/>
              <a:ext cx="1147621" cy="276999"/>
            </a:xfrm>
            <a:prstGeom prst="rect">
              <a:avLst/>
            </a:prstGeom>
            <a:noFill/>
          </p:spPr>
          <p:txBody>
            <a:bodyPr wrap="square" rtlCol="0">
              <a:spAutoFit/>
            </a:bodyPr>
            <a:lstStyle/>
            <a:p>
              <a:pPr algn="ctr"/>
              <a:r>
                <a:rPr lang="en-GB" sz="1200" dirty="0">
                  <a:solidFill>
                    <a:schemeClr val="bg1">
                      <a:alpha val="50000"/>
                    </a:schemeClr>
                  </a:solidFill>
                </a:rPr>
                <a:t>Introduction</a:t>
              </a:r>
              <a:endParaRPr lang="en-GB" sz="1400" dirty="0">
                <a:solidFill>
                  <a:schemeClr val="bg1">
                    <a:alpha val="50000"/>
                  </a:schemeClr>
                </a:solidFill>
              </a:endParaRPr>
            </a:p>
          </p:txBody>
        </p:sp>
        <p:sp>
          <p:nvSpPr>
            <p:cNvPr id="10" name="Rectangle: Rounded Corners 9">
              <a:extLst>
                <a:ext uri="{FF2B5EF4-FFF2-40B4-BE49-F238E27FC236}">
                  <a16:creationId xmlns:a16="http://schemas.microsoft.com/office/drawing/2014/main" id="{56D1754D-307E-12C4-2F97-3B331B145656}"/>
                </a:ext>
              </a:extLst>
            </p:cNvPr>
            <p:cNvSpPr/>
            <p:nvPr/>
          </p:nvSpPr>
          <p:spPr>
            <a:xfrm>
              <a:off x="2896681" y="6499732"/>
              <a:ext cx="1750979" cy="277558"/>
            </a:xfrm>
            <a:prstGeom prst="round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lt1">
                    <a:alpha val="50000"/>
                  </a:schemeClr>
                </a:solidFill>
              </a:endParaRPr>
            </a:p>
          </p:txBody>
        </p:sp>
        <p:sp>
          <p:nvSpPr>
            <p:cNvPr id="11" name="Rectangle: Rounded Corners 10">
              <a:extLst>
                <a:ext uri="{FF2B5EF4-FFF2-40B4-BE49-F238E27FC236}">
                  <a16:creationId xmlns:a16="http://schemas.microsoft.com/office/drawing/2014/main" id="{0E72BABD-4112-D0FF-BE3B-73E9FB49D6BF}"/>
                </a:ext>
              </a:extLst>
            </p:cNvPr>
            <p:cNvSpPr/>
            <p:nvPr/>
          </p:nvSpPr>
          <p:spPr>
            <a:xfrm>
              <a:off x="522051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Rounded Corners 11">
              <a:extLst>
                <a:ext uri="{FF2B5EF4-FFF2-40B4-BE49-F238E27FC236}">
                  <a16:creationId xmlns:a16="http://schemas.microsoft.com/office/drawing/2014/main" id="{139F0E8E-42F1-2683-254D-CD90DFB28C39}"/>
                </a:ext>
              </a:extLst>
            </p:cNvPr>
            <p:cNvSpPr/>
            <p:nvPr/>
          </p:nvSpPr>
          <p:spPr>
            <a:xfrm>
              <a:off x="7544341" y="6500011"/>
              <a:ext cx="1750979" cy="277000"/>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Rounded Corners 12">
              <a:extLst>
                <a:ext uri="{FF2B5EF4-FFF2-40B4-BE49-F238E27FC236}">
                  <a16:creationId xmlns:a16="http://schemas.microsoft.com/office/drawing/2014/main" id="{6EC4590E-8EF4-5E87-9192-D4BC951A2573}"/>
                </a:ext>
              </a:extLst>
            </p:cNvPr>
            <p:cNvSpPr/>
            <p:nvPr/>
          </p:nvSpPr>
          <p:spPr>
            <a:xfrm>
              <a:off x="9868171" y="6500011"/>
              <a:ext cx="1750979" cy="277001"/>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Box 13">
              <a:extLst>
                <a:ext uri="{FF2B5EF4-FFF2-40B4-BE49-F238E27FC236}">
                  <a16:creationId xmlns:a16="http://schemas.microsoft.com/office/drawing/2014/main" id="{C03CCC80-7554-53E7-AA34-2924C02EBB9D}"/>
                </a:ext>
              </a:extLst>
            </p:cNvPr>
            <p:cNvSpPr txBox="1"/>
            <p:nvPr/>
          </p:nvSpPr>
          <p:spPr>
            <a:xfrm>
              <a:off x="2969368" y="6500012"/>
              <a:ext cx="1610252" cy="276999"/>
            </a:xfrm>
            <a:prstGeom prst="rect">
              <a:avLst/>
            </a:prstGeom>
            <a:noFill/>
          </p:spPr>
          <p:txBody>
            <a:bodyPr wrap="square" rtlCol="0">
              <a:spAutoFit/>
            </a:bodyPr>
            <a:lstStyle/>
            <a:p>
              <a:pPr algn="ctr"/>
              <a:r>
                <a:rPr lang="en-GB" sz="1200" dirty="0">
                  <a:solidFill>
                    <a:schemeClr val="bg1"/>
                  </a:solidFill>
                </a:rPr>
                <a:t>TactiHelm System</a:t>
              </a:r>
            </a:p>
          </p:txBody>
        </p:sp>
        <p:sp>
          <p:nvSpPr>
            <p:cNvPr id="15" name="TextBox 14">
              <a:extLst>
                <a:ext uri="{FF2B5EF4-FFF2-40B4-BE49-F238E27FC236}">
                  <a16:creationId xmlns:a16="http://schemas.microsoft.com/office/drawing/2014/main" id="{7103074D-C3D1-EB0A-BDF2-6171ACF36D90}"/>
                </a:ext>
              </a:extLst>
            </p:cNvPr>
            <p:cNvSpPr txBox="1"/>
            <p:nvPr/>
          </p:nvSpPr>
          <p:spPr>
            <a:xfrm>
              <a:off x="5631525" y="6500012"/>
              <a:ext cx="928951" cy="276999"/>
            </a:xfrm>
            <a:prstGeom prst="rect">
              <a:avLst/>
            </a:prstGeom>
            <a:noFill/>
          </p:spPr>
          <p:txBody>
            <a:bodyPr wrap="square" rtlCol="0">
              <a:spAutoFit/>
            </a:bodyPr>
            <a:lstStyle/>
            <a:p>
              <a:pPr algn="ctr"/>
              <a:r>
                <a:rPr lang="en-GB" sz="1200" dirty="0">
                  <a:solidFill>
                    <a:schemeClr val="bg1">
                      <a:alpha val="50000"/>
                    </a:schemeClr>
                  </a:solidFill>
                </a:rPr>
                <a:t>Lab Study</a:t>
              </a:r>
            </a:p>
          </p:txBody>
        </p:sp>
        <p:sp>
          <p:nvSpPr>
            <p:cNvPr id="16" name="TextBox 15">
              <a:extLst>
                <a:ext uri="{FF2B5EF4-FFF2-40B4-BE49-F238E27FC236}">
                  <a16:creationId xmlns:a16="http://schemas.microsoft.com/office/drawing/2014/main" id="{51C0FFBB-1C3A-E0B3-125F-B547421126B8}"/>
                </a:ext>
              </a:extLst>
            </p:cNvPr>
            <p:cNvSpPr txBox="1"/>
            <p:nvPr/>
          </p:nvSpPr>
          <p:spPr>
            <a:xfrm>
              <a:off x="7578361" y="6500012"/>
              <a:ext cx="1610252" cy="276999"/>
            </a:xfrm>
            <a:prstGeom prst="rect">
              <a:avLst/>
            </a:prstGeom>
            <a:noFill/>
          </p:spPr>
          <p:txBody>
            <a:bodyPr wrap="square" rtlCol="0">
              <a:spAutoFit/>
            </a:bodyPr>
            <a:lstStyle/>
            <a:p>
              <a:pPr algn="ctr"/>
              <a:r>
                <a:rPr lang="en-GB" sz="1200" dirty="0">
                  <a:solidFill>
                    <a:schemeClr val="bg1">
                      <a:alpha val="50000"/>
                    </a:schemeClr>
                  </a:solidFill>
                </a:rPr>
                <a:t>User Study</a:t>
              </a:r>
            </a:p>
          </p:txBody>
        </p:sp>
        <p:sp>
          <p:nvSpPr>
            <p:cNvPr id="17" name="TextBox 16">
              <a:extLst>
                <a:ext uri="{FF2B5EF4-FFF2-40B4-BE49-F238E27FC236}">
                  <a16:creationId xmlns:a16="http://schemas.microsoft.com/office/drawing/2014/main" id="{C9A3FB3A-EDF6-D834-85E7-910B432F156B}"/>
                </a:ext>
              </a:extLst>
            </p:cNvPr>
            <p:cNvSpPr txBox="1"/>
            <p:nvPr/>
          </p:nvSpPr>
          <p:spPr>
            <a:xfrm>
              <a:off x="9936211" y="6500012"/>
              <a:ext cx="1610252" cy="276999"/>
            </a:xfrm>
            <a:prstGeom prst="rect">
              <a:avLst/>
            </a:prstGeom>
            <a:noFill/>
          </p:spPr>
          <p:txBody>
            <a:bodyPr wrap="square" rtlCol="0">
              <a:spAutoFit/>
            </a:bodyPr>
            <a:lstStyle/>
            <a:p>
              <a:pPr algn="ctr"/>
              <a:r>
                <a:rPr lang="en-GB" sz="1200" dirty="0">
                  <a:solidFill>
                    <a:schemeClr val="bg1">
                      <a:alpha val="50000"/>
                    </a:schemeClr>
                  </a:solidFill>
                </a:rPr>
                <a:t>Conclusions</a:t>
              </a:r>
            </a:p>
          </p:txBody>
        </p:sp>
        <p:cxnSp>
          <p:nvCxnSpPr>
            <p:cNvPr id="18" name="Straight Arrow Connector 17">
              <a:extLst>
                <a:ext uri="{FF2B5EF4-FFF2-40B4-BE49-F238E27FC236}">
                  <a16:creationId xmlns:a16="http://schemas.microsoft.com/office/drawing/2014/main" id="{3842FCF7-45F3-19A4-3065-3FE0E8FBE786}"/>
                </a:ext>
              </a:extLst>
            </p:cNvPr>
            <p:cNvCxnSpPr>
              <a:stCxn id="8" idx="3"/>
              <a:endCxn id="10" idx="1"/>
            </p:cNvCxnSpPr>
            <p:nvPr/>
          </p:nvCxnSpPr>
          <p:spPr>
            <a:xfrm flipV="1">
              <a:off x="2323830" y="6638511"/>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60B511-AB4E-DCB7-DDD6-70007E788114}"/>
                </a:ext>
              </a:extLst>
            </p:cNvPr>
            <p:cNvCxnSpPr>
              <a:cxnSpLocks/>
            </p:cNvCxnSpPr>
            <p:nvPr/>
          </p:nvCxnSpPr>
          <p:spPr>
            <a:xfrm flipV="1">
              <a:off x="4647660"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FB4287B9-8A63-74DF-2741-8788C31E2B1F}"/>
                </a:ext>
              </a:extLst>
            </p:cNvPr>
            <p:cNvCxnSpPr>
              <a:cxnSpLocks/>
            </p:cNvCxnSpPr>
            <p:nvPr/>
          </p:nvCxnSpPr>
          <p:spPr>
            <a:xfrm flipV="1">
              <a:off x="6971490" y="6646239"/>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CC26890-44DD-AB9E-2AFE-12B712784EBC}"/>
                </a:ext>
              </a:extLst>
            </p:cNvPr>
            <p:cNvCxnSpPr>
              <a:cxnSpLocks/>
            </p:cNvCxnSpPr>
            <p:nvPr/>
          </p:nvCxnSpPr>
          <p:spPr>
            <a:xfrm flipV="1">
              <a:off x="9295319"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6601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AFA8EA2-653D-8D58-0593-D9D4B2BBC8D8}"/>
              </a:ext>
            </a:extLst>
          </p:cNvPr>
          <p:cNvSpPr/>
          <p:nvPr/>
        </p:nvSpPr>
        <p:spPr>
          <a:xfrm>
            <a:off x="0" y="581397"/>
            <a:ext cx="12192000" cy="858298"/>
          </a:xfrm>
          <a:prstGeom prst="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155F376-4DA3-F079-71CD-C332173ADD8A}"/>
              </a:ext>
            </a:extLst>
          </p:cNvPr>
          <p:cNvSpPr>
            <a:spLocks noGrp="1"/>
          </p:cNvSpPr>
          <p:nvPr>
            <p:ph type="title"/>
          </p:nvPr>
        </p:nvSpPr>
        <p:spPr/>
        <p:txBody>
          <a:bodyPr>
            <a:normAutofit/>
          </a:bodyPr>
          <a:lstStyle/>
          <a:p>
            <a:r>
              <a:rPr lang="en-GB" sz="3600" dirty="0">
                <a:solidFill>
                  <a:schemeClr val="bg1"/>
                </a:solidFill>
              </a:rPr>
              <a:t>Lab Study: Investigating Vibrotactile Distance Encodings</a:t>
            </a:r>
          </a:p>
        </p:txBody>
      </p:sp>
      <p:sp>
        <p:nvSpPr>
          <p:cNvPr id="3" name="Content Placeholder 2">
            <a:extLst>
              <a:ext uri="{FF2B5EF4-FFF2-40B4-BE49-F238E27FC236}">
                <a16:creationId xmlns:a16="http://schemas.microsoft.com/office/drawing/2014/main" id="{4B6370B3-EC25-D878-51D5-AA1C8830BABA}"/>
              </a:ext>
            </a:extLst>
          </p:cNvPr>
          <p:cNvSpPr>
            <a:spLocks noGrp="1"/>
          </p:cNvSpPr>
          <p:nvPr>
            <p:ph idx="1"/>
          </p:nvPr>
        </p:nvSpPr>
        <p:spPr>
          <a:xfrm>
            <a:off x="2348183" y="1968248"/>
            <a:ext cx="9246614" cy="788552"/>
          </a:xfrm>
        </p:spPr>
        <p:txBody>
          <a:bodyPr>
            <a:noAutofit/>
          </a:bodyPr>
          <a:lstStyle/>
          <a:p>
            <a:pPr marL="0" indent="0" algn="ctr">
              <a:buNone/>
            </a:pPr>
            <a:r>
              <a:rPr lang="en-US" sz="2400" b="0" i="0" dirty="0">
                <a:effectLst/>
                <a:latin typeface="Arial" panose="020B0604020202020204" pitchFamily="34" charset="0"/>
              </a:rPr>
              <a:t>To investigate how distance can be effectively encoded using vibrotactile cues delivered from </a:t>
            </a:r>
            <a:r>
              <a:rPr lang="en-US" sz="2400" dirty="0">
                <a:latin typeface="Arial" panose="020B0604020202020204" pitchFamily="34" charset="0"/>
              </a:rPr>
              <a:t>a </a:t>
            </a:r>
            <a:r>
              <a:rPr lang="en-US" sz="2400" b="0" i="0" dirty="0">
                <a:effectLst/>
                <a:latin typeface="Arial" panose="020B0604020202020204" pitchFamily="34" charset="0"/>
              </a:rPr>
              <a:t>helmet. </a:t>
            </a:r>
          </a:p>
        </p:txBody>
      </p:sp>
      <p:grpSp>
        <p:nvGrpSpPr>
          <p:cNvPr id="8" name="Group 7">
            <a:extLst>
              <a:ext uri="{FF2B5EF4-FFF2-40B4-BE49-F238E27FC236}">
                <a16:creationId xmlns:a16="http://schemas.microsoft.com/office/drawing/2014/main" id="{9B8A14E5-5563-0D26-BFC7-2DE7A11C2AA7}"/>
              </a:ext>
            </a:extLst>
          </p:cNvPr>
          <p:cNvGrpSpPr/>
          <p:nvPr/>
        </p:nvGrpSpPr>
        <p:grpSpPr>
          <a:xfrm>
            <a:off x="572851" y="6499732"/>
            <a:ext cx="11046299" cy="277558"/>
            <a:chOff x="572851" y="6499732"/>
            <a:chExt cx="11046299" cy="277558"/>
          </a:xfrm>
        </p:grpSpPr>
        <p:sp>
          <p:nvSpPr>
            <p:cNvPr id="9" name="Rectangle: Rounded Corners 8">
              <a:extLst>
                <a:ext uri="{FF2B5EF4-FFF2-40B4-BE49-F238E27FC236}">
                  <a16:creationId xmlns:a16="http://schemas.microsoft.com/office/drawing/2014/main" id="{92E2510F-B225-7FD7-C82E-C270A5FACCEB}"/>
                </a:ext>
              </a:extLst>
            </p:cNvPr>
            <p:cNvSpPr/>
            <p:nvPr/>
          </p:nvSpPr>
          <p:spPr>
            <a:xfrm>
              <a:off x="572851" y="6499733"/>
              <a:ext cx="1750979" cy="277557"/>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a:extLst>
                <a:ext uri="{FF2B5EF4-FFF2-40B4-BE49-F238E27FC236}">
                  <a16:creationId xmlns:a16="http://schemas.microsoft.com/office/drawing/2014/main" id="{B5F00303-CB00-CBB4-4DAB-F490C6972F16}"/>
                </a:ext>
              </a:extLst>
            </p:cNvPr>
            <p:cNvSpPr txBox="1"/>
            <p:nvPr/>
          </p:nvSpPr>
          <p:spPr>
            <a:xfrm>
              <a:off x="852481" y="6500012"/>
              <a:ext cx="1147621" cy="276999"/>
            </a:xfrm>
            <a:prstGeom prst="rect">
              <a:avLst/>
            </a:prstGeom>
            <a:noFill/>
          </p:spPr>
          <p:txBody>
            <a:bodyPr wrap="square" rtlCol="0">
              <a:spAutoFit/>
            </a:bodyPr>
            <a:lstStyle/>
            <a:p>
              <a:pPr algn="ctr"/>
              <a:r>
                <a:rPr lang="en-GB" sz="1200" dirty="0">
                  <a:solidFill>
                    <a:schemeClr val="bg1">
                      <a:alpha val="50000"/>
                    </a:schemeClr>
                  </a:solidFill>
                </a:rPr>
                <a:t>Introduction</a:t>
              </a:r>
              <a:endParaRPr lang="en-GB" sz="1400" dirty="0">
                <a:solidFill>
                  <a:schemeClr val="bg1">
                    <a:alpha val="50000"/>
                  </a:schemeClr>
                </a:solidFill>
              </a:endParaRPr>
            </a:p>
          </p:txBody>
        </p:sp>
        <p:sp>
          <p:nvSpPr>
            <p:cNvPr id="11" name="Rectangle: Rounded Corners 10">
              <a:extLst>
                <a:ext uri="{FF2B5EF4-FFF2-40B4-BE49-F238E27FC236}">
                  <a16:creationId xmlns:a16="http://schemas.microsoft.com/office/drawing/2014/main" id="{70E6C998-7576-E2AA-8E68-9D3F20025D65}"/>
                </a:ext>
              </a:extLst>
            </p:cNvPr>
            <p:cNvSpPr/>
            <p:nvPr/>
          </p:nvSpPr>
          <p:spPr>
            <a:xfrm>
              <a:off x="2896681" y="6499732"/>
              <a:ext cx="1750979" cy="277558"/>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Rounded Corners 11">
              <a:extLst>
                <a:ext uri="{FF2B5EF4-FFF2-40B4-BE49-F238E27FC236}">
                  <a16:creationId xmlns:a16="http://schemas.microsoft.com/office/drawing/2014/main" id="{31973B42-49BF-75C4-F7F2-FFAB1E4B4EBA}"/>
                </a:ext>
              </a:extLst>
            </p:cNvPr>
            <p:cNvSpPr/>
            <p:nvPr/>
          </p:nvSpPr>
          <p:spPr>
            <a:xfrm>
              <a:off x="5220511" y="6499732"/>
              <a:ext cx="1750979" cy="277558"/>
            </a:xfrm>
            <a:prstGeom prst="roundRect">
              <a:avLst/>
            </a:prstGeom>
            <a:solidFill>
              <a:srgbClr val="0035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Rounded Corners 12">
              <a:extLst>
                <a:ext uri="{FF2B5EF4-FFF2-40B4-BE49-F238E27FC236}">
                  <a16:creationId xmlns:a16="http://schemas.microsoft.com/office/drawing/2014/main" id="{6E451656-1595-FB12-6BFF-149F1FDF91DB}"/>
                </a:ext>
              </a:extLst>
            </p:cNvPr>
            <p:cNvSpPr/>
            <p:nvPr/>
          </p:nvSpPr>
          <p:spPr>
            <a:xfrm>
              <a:off x="7544341" y="6500011"/>
              <a:ext cx="1750979" cy="277000"/>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Rounded Corners 13">
              <a:extLst>
                <a:ext uri="{FF2B5EF4-FFF2-40B4-BE49-F238E27FC236}">
                  <a16:creationId xmlns:a16="http://schemas.microsoft.com/office/drawing/2014/main" id="{ECE0F0F6-C138-AA1E-3C75-A40ABE9999A6}"/>
                </a:ext>
              </a:extLst>
            </p:cNvPr>
            <p:cNvSpPr/>
            <p:nvPr/>
          </p:nvSpPr>
          <p:spPr>
            <a:xfrm>
              <a:off x="9868171" y="6500011"/>
              <a:ext cx="1750979" cy="277001"/>
            </a:xfrm>
            <a:prstGeom prst="roundRect">
              <a:avLst/>
            </a:prstGeom>
            <a:solidFill>
              <a:srgbClr val="00355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Box 14">
              <a:extLst>
                <a:ext uri="{FF2B5EF4-FFF2-40B4-BE49-F238E27FC236}">
                  <a16:creationId xmlns:a16="http://schemas.microsoft.com/office/drawing/2014/main" id="{60E64083-FCA4-361A-6493-E6CC32D8948C}"/>
                </a:ext>
              </a:extLst>
            </p:cNvPr>
            <p:cNvSpPr txBox="1"/>
            <p:nvPr/>
          </p:nvSpPr>
          <p:spPr>
            <a:xfrm>
              <a:off x="2969368" y="6500012"/>
              <a:ext cx="1610252" cy="276999"/>
            </a:xfrm>
            <a:prstGeom prst="rect">
              <a:avLst/>
            </a:prstGeom>
            <a:noFill/>
          </p:spPr>
          <p:txBody>
            <a:bodyPr wrap="square" rtlCol="0">
              <a:spAutoFit/>
            </a:bodyPr>
            <a:lstStyle/>
            <a:p>
              <a:pPr algn="ctr"/>
              <a:r>
                <a:rPr lang="en-GB" sz="1200" dirty="0">
                  <a:solidFill>
                    <a:schemeClr val="bg1">
                      <a:alpha val="50000"/>
                    </a:schemeClr>
                  </a:solidFill>
                </a:rPr>
                <a:t>TactiHelm System</a:t>
              </a:r>
            </a:p>
          </p:txBody>
        </p:sp>
        <p:sp>
          <p:nvSpPr>
            <p:cNvPr id="16" name="TextBox 15">
              <a:extLst>
                <a:ext uri="{FF2B5EF4-FFF2-40B4-BE49-F238E27FC236}">
                  <a16:creationId xmlns:a16="http://schemas.microsoft.com/office/drawing/2014/main" id="{83A7B499-321D-C8AC-DC32-45A7309C4F1A}"/>
                </a:ext>
              </a:extLst>
            </p:cNvPr>
            <p:cNvSpPr txBox="1"/>
            <p:nvPr/>
          </p:nvSpPr>
          <p:spPr>
            <a:xfrm>
              <a:off x="5631525" y="6500012"/>
              <a:ext cx="928951" cy="276999"/>
            </a:xfrm>
            <a:prstGeom prst="rect">
              <a:avLst/>
            </a:prstGeom>
            <a:noFill/>
          </p:spPr>
          <p:txBody>
            <a:bodyPr wrap="square" rtlCol="0">
              <a:spAutoFit/>
            </a:bodyPr>
            <a:lstStyle/>
            <a:p>
              <a:pPr algn="ctr"/>
              <a:r>
                <a:rPr lang="en-GB" sz="1200" dirty="0">
                  <a:solidFill>
                    <a:schemeClr val="bg1"/>
                  </a:solidFill>
                </a:rPr>
                <a:t>Lab</a:t>
              </a:r>
              <a:r>
                <a:rPr lang="en-GB" sz="1200" dirty="0">
                  <a:solidFill>
                    <a:schemeClr val="bg1">
                      <a:alpha val="50000"/>
                    </a:schemeClr>
                  </a:solidFill>
                </a:rPr>
                <a:t> </a:t>
              </a:r>
              <a:r>
                <a:rPr lang="en-GB" sz="1200" dirty="0">
                  <a:solidFill>
                    <a:schemeClr val="bg1"/>
                  </a:solidFill>
                </a:rPr>
                <a:t>Study</a:t>
              </a:r>
            </a:p>
          </p:txBody>
        </p:sp>
        <p:sp>
          <p:nvSpPr>
            <p:cNvPr id="17" name="TextBox 16">
              <a:extLst>
                <a:ext uri="{FF2B5EF4-FFF2-40B4-BE49-F238E27FC236}">
                  <a16:creationId xmlns:a16="http://schemas.microsoft.com/office/drawing/2014/main" id="{36392B7F-0B27-6B22-0D5A-D3BD1BB1DEEA}"/>
                </a:ext>
              </a:extLst>
            </p:cNvPr>
            <p:cNvSpPr txBox="1"/>
            <p:nvPr/>
          </p:nvSpPr>
          <p:spPr>
            <a:xfrm>
              <a:off x="7578361" y="6500012"/>
              <a:ext cx="1610252" cy="276999"/>
            </a:xfrm>
            <a:prstGeom prst="rect">
              <a:avLst/>
            </a:prstGeom>
            <a:noFill/>
          </p:spPr>
          <p:txBody>
            <a:bodyPr wrap="square" rtlCol="0">
              <a:spAutoFit/>
            </a:bodyPr>
            <a:lstStyle/>
            <a:p>
              <a:pPr algn="ctr"/>
              <a:r>
                <a:rPr lang="en-GB" sz="1200" dirty="0">
                  <a:solidFill>
                    <a:schemeClr val="bg1">
                      <a:alpha val="50000"/>
                    </a:schemeClr>
                  </a:solidFill>
                </a:rPr>
                <a:t>User Study</a:t>
              </a:r>
            </a:p>
          </p:txBody>
        </p:sp>
        <p:sp>
          <p:nvSpPr>
            <p:cNvPr id="18" name="TextBox 17">
              <a:extLst>
                <a:ext uri="{FF2B5EF4-FFF2-40B4-BE49-F238E27FC236}">
                  <a16:creationId xmlns:a16="http://schemas.microsoft.com/office/drawing/2014/main" id="{A40CDBA7-8D77-E33F-3AE8-24181B0C9AC5}"/>
                </a:ext>
              </a:extLst>
            </p:cNvPr>
            <p:cNvSpPr txBox="1"/>
            <p:nvPr/>
          </p:nvSpPr>
          <p:spPr>
            <a:xfrm>
              <a:off x="9936211" y="6500012"/>
              <a:ext cx="1610252" cy="276999"/>
            </a:xfrm>
            <a:prstGeom prst="rect">
              <a:avLst/>
            </a:prstGeom>
            <a:noFill/>
          </p:spPr>
          <p:txBody>
            <a:bodyPr wrap="square" rtlCol="0">
              <a:spAutoFit/>
            </a:bodyPr>
            <a:lstStyle/>
            <a:p>
              <a:pPr algn="ctr"/>
              <a:r>
                <a:rPr lang="en-GB" sz="1200" dirty="0">
                  <a:solidFill>
                    <a:schemeClr val="bg1">
                      <a:alpha val="50000"/>
                    </a:schemeClr>
                  </a:solidFill>
                </a:rPr>
                <a:t>Conclusions</a:t>
              </a:r>
            </a:p>
          </p:txBody>
        </p:sp>
        <p:cxnSp>
          <p:nvCxnSpPr>
            <p:cNvPr id="19" name="Straight Arrow Connector 18">
              <a:extLst>
                <a:ext uri="{FF2B5EF4-FFF2-40B4-BE49-F238E27FC236}">
                  <a16:creationId xmlns:a16="http://schemas.microsoft.com/office/drawing/2014/main" id="{610B695A-237E-6A49-9823-EC2EA3259B7A}"/>
                </a:ext>
              </a:extLst>
            </p:cNvPr>
            <p:cNvCxnSpPr>
              <a:stCxn id="9" idx="3"/>
              <a:endCxn id="11" idx="1"/>
            </p:cNvCxnSpPr>
            <p:nvPr/>
          </p:nvCxnSpPr>
          <p:spPr>
            <a:xfrm flipV="1">
              <a:off x="2323830" y="6638511"/>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C84A4A5C-92D9-6C99-83F0-D76FB2CEF274}"/>
                </a:ext>
              </a:extLst>
            </p:cNvPr>
            <p:cNvCxnSpPr>
              <a:cxnSpLocks/>
            </p:cNvCxnSpPr>
            <p:nvPr/>
          </p:nvCxnSpPr>
          <p:spPr>
            <a:xfrm flipV="1">
              <a:off x="4647660"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5A2BD9F-6C49-0B1B-DDAA-BE72171A3689}"/>
                </a:ext>
              </a:extLst>
            </p:cNvPr>
            <p:cNvCxnSpPr>
              <a:cxnSpLocks/>
            </p:cNvCxnSpPr>
            <p:nvPr/>
          </p:nvCxnSpPr>
          <p:spPr>
            <a:xfrm flipV="1">
              <a:off x="6971490" y="6646239"/>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0AB06508-85C3-8A14-8D81-9613E474AC26}"/>
                </a:ext>
              </a:extLst>
            </p:cNvPr>
            <p:cNvCxnSpPr>
              <a:cxnSpLocks/>
            </p:cNvCxnSpPr>
            <p:nvPr/>
          </p:nvCxnSpPr>
          <p:spPr>
            <a:xfrm flipV="1">
              <a:off x="9295319" y="6638510"/>
              <a:ext cx="5728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38" name="TextBox 37">
            <a:extLst>
              <a:ext uri="{FF2B5EF4-FFF2-40B4-BE49-F238E27FC236}">
                <a16:creationId xmlns:a16="http://schemas.microsoft.com/office/drawing/2014/main" id="{7DBC659A-38F9-3A5D-F524-DBEEEF3FDE2B}"/>
              </a:ext>
            </a:extLst>
          </p:cNvPr>
          <p:cNvSpPr txBox="1"/>
          <p:nvPr/>
        </p:nvSpPr>
        <p:spPr>
          <a:xfrm>
            <a:off x="664270" y="2070137"/>
            <a:ext cx="1274741" cy="584775"/>
          </a:xfrm>
          <a:prstGeom prst="rect">
            <a:avLst/>
          </a:prstGeom>
          <a:noFill/>
        </p:spPr>
        <p:txBody>
          <a:bodyPr wrap="square">
            <a:spAutoFit/>
          </a:bodyPr>
          <a:lstStyle/>
          <a:p>
            <a:pPr marL="0" indent="0">
              <a:buNone/>
            </a:pPr>
            <a:r>
              <a:rPr lang="en-US" sz="3200" i="0" dirty="0">
                <a:effectLst/>
                <a:latin typeface="Arial" panose="020B0604020202020204" pitchFamily="34" charset="0"/>
              </a:rPr>
              <a:t>Goal:</a:t>
            </a:r>
            <a:endParaRPr lang="en-GB" sz="3200" dirty="0"/>
          </a:p>
        </p:txBody>
      </p:sp>
      <p:sp>
        <p:nvSpPr>
          <p:cNvPr id="39" name="TextBox 38">
            <a:extLst>
              <a:ext uri="{FF2B5EF4-FFF2-40B4-BE49-F238E27FC236}">
                <a16:creationId xmlns:a16="http://schemas.microsoft.com/office/drawing/2014/main" id="{97A4A3E3-1C98-F0C2-8311-9FB9D3C36F23}"/>
              </a:ext>
            </a:extLst>
          </p:cNvPr>
          <p:cNvSpPr txBox="1"/>
          <p:nvPr/>
        </p:nvSpPr>
        <p:spPr>
          <a:xfrm>
            <a:off x="309026" y="4459153"/>
            <a:ext cx="1989100" cy="523220"/>
          </a:xfrm>
          <a:prstGeom prst="rect">
            <a:avLst/>
          </a:prstGeom>
          <a:noFill/>
        </p:spPr>
        <p:txBody>
          <a:bodyPr wrap="square">
            <a:spAutoFit/>
          </a:bodyPr>
          <a:lstStyle/>
          <a:p>
            <a:pPr marL="0" indent="0">
              <a:buNone/>
            </a:pPr>
            <a:r>
              <a:rPr lang="en-US" sz="2800" dirty="0">
                <a:latin typeface="Arial" panose="020B0604020202020204" pitchFamily="34" charset="0"/>
              </a:rPr>
              <a:t>Questions</a:t>
            </a:r>
            <a:r>
              <a:rPr lang="en-US" sz="2400" i="0" dirty="0">
                <a:effectLst/>
                <a:latin typeface="Arial" panose="020B0604020202020204" pitchFamily="34" charset="0"/>
              </a:rPr>
              <a:t>:</a:t>
            </a:r>
            <a:endParaRPr lang="en-GB" sz="2400" dirty="0"/>
          </a:p>
        </p:txBody>
      </p:sp>
      <p:graphicFrame>
        <p:nvGraphicFramePr>
          <p:cNvPr id="41" name="Content Placeholder 2">
            <a:extLst>
              <a:ext uri="{FF2B5EF4-FFF2-40B4-BE49-F238E27FC236}">
                <a16:creationId xmlns:a16="http://schemas.microsoft.com/office/drawing/2014/main" id="{B537B789-BF24-3815-2B52-E5E04982BEA9}"/>
              </a:ext>
            </a:extLst>
          </p:cNvPr>
          <p:cNvGraphicFramePr/>
          <p:nvPr>
            <p:extLst>
              <p:ext uri="{D42A27DB-BD31-4B8C-83A1-F6EECF244321}">
                <p14:modId xmlns:p14="http://schemas.microsoft.com/office/powerpoint/2010/main" val="2660906178"/>
              </p:ext>
            </p:extLst>
          </p:nvPr>
        </p:nvGraphicFramePr>
        <p:xfrm>
          <a:off x="2298126" y="3080577"/>
          <a:ext cx="9272318" cy="32803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5524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1720</TotalTime>
  <Words>1394</Words>
  <Application>Microsoft Office PowerPoint</Application>
  <PresentationFormat>Widescreen</PresentationFormat>
  <Paragraphs>244</Paragraphs>
  <Slides>26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Aptos</vt:lpstr>
      <vt:lpstr>Aptos Display</vt:lpstr>
      <vt:lpstr>Arial</vt:lpstr>
      <vt:lpstr>Office Theme</vt:lpstr>
      <vt:lpstr>TactiHelm: A Vibrotactile Helmet for Cycling Safety</vt:lpstr>
      <vt:lpstr>Motivation</vt:lpstr>
      <vt:lpstr>Objective</vt:lpstr>
      <vt:lpstr>Background Survey</vt:lpstr>
      <vt:lpstr>The TactiHelm System</vt:lpstr>
      <vt:lpstr>Helmet</vt:lpstr>
      <vt:lpstr>Bike Radar</vt:lpstr>
      <vt:lpstr>Controller</vt:lpstr>
      <vt:lpstr>Lab Study: Investigating Vibrotactile Distance Encodings</vt:lpstr>
      <vt:lpstr>Independent Variables: Encoding Schemes</vt:lpstr>
      <vt:lpstr>Experiment Design</vt:lpstr>
      <vt:lpstr>Results: Usability &amp; Cue Perception</vt:lpstr>
      <vt:lpstr>Lab Study: Conclusions</vt:lpstr>
      <vt:lpstr>User Study: Effectiveness of TactiHelm in the Real World</vt:lpstr>
      <vt:lpstr>Experiment Design</vt:lpstr>
      <vt:lpstr>Results so Far: SUS &amp; NASA-RTLX Totals</vt:lpstr>
      <vt:lpstr>Results so Far: NASA-RTLX Factors</vt:lpstr>
      <vt:lpstr>Results so Far: Qualitative Comments</vt:lpstr>
      <vt:lpstr>Conclusions and Future Work</vt:lpstr>
      <vt:lpstr>Thank You</vt:lpstr>
      <vt:lpstr>Circuit</vt:lpstr>
      <vt:lpstr>Lab Study: Stats Tests</vt:lpstr>
      <vt:lpstr>Lab Study: Usability</vt:lpstr>
      <vt:lpstr>Lab Study: Recognition Errors</vt:lpstr>
      <vt:lpstr>Lab Study: Additional Results</vt:lpstr>
      <vt:lpstr>Example: Near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TactiHelm: A Vibrotactile Helmet for Cycling Safety</dc:title>
  <dc:creator>Lewis Trundle (student)</dc:creator>
  <cp:lastModifiedBy>Lewis Trundle (student)</cp:lastModifiedBy>
  <cp:revision>50</cp:revision>
  <dcterms:created xsi:type="dcterms:W3CDTF">2024-04-01T15:24:23Z</dcterms:created>
  <dcterms:modified xsi:type="dcterms:W3CDTF">2024-04-04T10:58:07Z</dcterms:modified>
</cp:coreProperties>
</file>