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3" r:id="rId3"/>
    <p:sldId id="257" r:id="rId4"/>
    <p:sldId id="258" r:id="rId5"/>
    <p:sldId id="259" r:id="rId6"/>
    <p:sldId id="260" r:id="rId7"/>
    <p:sldId id="262" r:id="rId8"/>
    <p:sldId id="261"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2/23/2022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2318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2/23/2022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987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2/23/2022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2239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2/23/2022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9068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2/23/2022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1335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2/23/2022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277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2/23/2022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93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2/23/2022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2956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2/23/2022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6290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2/23/2022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998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2/23/2022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137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2/23/2022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498904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742C9-D072-4915-B331-14F14EADA08E}"/>
              </a:ext>
            </a:extLst>
          </p:cNvPr>
          <p:cNvSpPr>
            <a:spLocks noGrp="1"/>
          </p:cNvSpPr>
          <p:nvPr>
            <p:ph type="ctrTitle"/>
          </p:nvPr>
        </p:nvSpPr>
        <p:spPr>
          <a:xfrm>
            <a:off x="4703402" y="1841412"/>
            <a:ext cx="6406559" cy="2688020"/>
          </a:xfrm>
        </p:spPr>
        <p:txBody>
          <a:bodyPr>
            <a:normAutofit/>
          </a:bodyPr>
          <a:lstStyle/>
          <a:p>
            <a:pPr algn="l"/>
            <a:r>
              <a:rPr lang="en-US" sz="8100" dirty="0">
                <a:solidFill>
                  <a:schemeClr val="bg1"/>
                </a:solidFill>
              </a:rPr>
              <a:t>Scrum-Agile Approach</a:t>
            </a:r>
          </a:p>
        </p:txBody>
      </p:sp>
      <p:sp>
        <p:nvSpPr>
          <p:cNvPr id="3" name="Subtitle 2">
            <a:extLst>
              <a:ext uri="{FF2B5EF4-FFF2-40B4-BE49-F238E27FC236}">
                <a16:creationId xmlns:a16="http://schemas.microsoft.com/office/drawing/2014/main" id="{484F9997-0A8B-4659-9A63-970127B073EE}"/>
              </a:ext>
            </a:extLst>
          </p:cNvPr>
          <p:cNvSpPr>
            <a:spLocks noGrp="1"/>
          </p:cNvSpPr>
          <p:nvPr>
            <p:ph type="subTitle" idx="1"/>
          </p:nvPr>
        </p:nvSpPr>
        <p:spPr>
          <a:xfrm>
            <a:off x="4703402" y="5206246"/>
            <a:ext cx="6433990" cy="1024128"/>
          </a:xfrm>
        </p:spPr>
        <p:txBody>
          <a:bodyPr>
            <a:normAutofit/>
          </a:bodyPr>
          <a:lstStyle/>
          <a:p>
            <a:pPr algn="l"/>
            <a:r>
              <a:rPr lang="en-US" dirty="0">
                <a:solidFill>
                  <a:schemeClr val="tx1"/>
                </a:solidFill>
              </a:rPr>
              <a:t>Patrick Chu</a:t>
            </a:r>
          </a:p>
        </p:txBody>
      </p:sp>
      <p:pic>
        <p:nvPicPr>
          <p:cNvPr id="4" name="Picture 3">
            <a:extLst>
              <a:ext uri="{FF2B5EF4-FFF2-40B4-BE49-F238E27FC236}">
                <a16:creationId xmlns:a16="http://schemas.microsoft.com/office/drawing/2014/main" id="{94FCCE08-CD40-48F1-A285-64F9C401CF76}"/>
              </a:ext>
            </a:extLst>
          </p:cNvPr>
          <p:cNvPicPr>
            <a:picLocks noChangeAspect="1"/>
          </p:cNvPicPr>
          <p:nvPr/>
        </p:nvPicPr>
        <p:blipFill rotWithShape="1">
          <a:blip r:embed="rId2"/>
          <a:srcRect l="16690" r="-1" b="-1"/>
          <a:stretch/>
        </p:blipFill>
        <p:spPr>
          <a:xfrm>
            <a:off x="20" y="1225106"/>
            <a:ext cx="4059915" cy="3788958"/>
          </a:xfrm>
          <a:prstGeom prst="rect">
            <a:avLst/>
          </a:prstGeom>
        </p:spPr>
      </p:pic>
    </p:spTree>
    <p:extLst>
      <p:ext uri="{BB962C8B-B14F-4D97-AF65-F5344CB8AC3E}">
        <p14:creationId xmlns:p14="http://schemas.microsoft.com/office/powerpoint/2010/main" val="176550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89AF-700E-4487-8C81-ECE8A66AC9DF}"/>
              </a:ext>
            </a:extLst>
          </p:cNvPr>
          <p:cNvSpPr>
            <a:spLocks noGrp="1"/>
          </p:cNvSpPr>
          <p:nvPr>
            <p:ph type="title"/>
          </p:nvPr>
        </p:nvSpPr>
        <p:spPr>
          <a:xfrm>
            <a:off x="960120" y="317814"/>
            <a:ext cx="5135880" cy="1700784"/>
          </a:xfrm>
        </p:spPr>
        <p:txBody>
          <a:bodyPr/>
          <a:lstStyle/>
          <a:p>
            <a:r>
              <a:rPr lang="en-US" dirty="0"/>
              <a:t>Deployment</a:t>
            </a:r>
          </a:p>
        </p:txBody>
      </p:sp>
      <p:sp>
        <p:nvSpPr>
          <p:cNvPr id="3" name="Content Placeholder 2">
            <a:extLst>
              <a:ext uri="{FF2B5EF4-FFF2-40B4-BE49-F238E27FC236}">
                <a16:creationId xmlns:a16="http://schemas.microsoft.com/office/drawing/2014/main" id="{AA5AD0FE-C3F4-4AA6-BEDA-C3903F684BC7}"/>
              </a:ext>
            </a:extLst>
          </p:cNvPr>
          <p:cNvSpPr>
            <a:spLocks noGrp="1"/>
          </p:cNvSpPr>
          <p:nvPr>
            <p:ph idx="1"/>
          </p:nvPr>
        </p:nvSpPr>
        <p:spPr>
          <a:xfrm>
            <a:off x="5960013" y="2608268"/>
            <a:ext cx="5023339" cy="3593592"/>
          </a:xfrm>
        </p:spPr>
        <p:txBody>
          <a:bodyPr/>
          <a:lstStyle/>
          <a:p>
            <a:r>
              <a:rPr lang="en-US" dirty="0"/>
              <a:t>In this stage, product is deployed, but is monitored for performance and often updated with new features.</a:t>
            </a:r>
          </a:p>
        </p:txBody>
      </p:sp>
      <p:sp>
        <p:nvSpPr>
          <p:cNvPr id="4" name="Title 1">
            <a:extLst>
              <a:ext uri="{FF2B5EF4-FFF2-40B4-BE49-F238E27FC236}">
                <a16:creationId xmlns:a16="http://schemas.microsoft.com/office/drawing/2014/main" id="{405154C4-BF76-45E3-9D3D-98EDA34CF08F}"/>
              </a:ext>
            </a:extLst>
          </p:cNvPr>
          <p:cNvSpPr txBox="1">
            <a:spLocks/>
          </p:cNvSpPr>
          <p:nvPr/>
        </p:nvSpPr>
        <p:spPr>
          <a:xfrm>
            <a:off x="6096000" y="354274"/>
            <a:ext cx="5135880" cy="1700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Maintenance</a:t>
            </a:r>
          </a:p>
        </p:txBody>
      </p:sp>
      <p:sp>
        <p:nvSpPr>
          <p:cNvPr id="5" name="Content Placeholder 2">
            <a:extLst>
              <a:ext uri="{FF2B5EF4-FFF2-40B4-BE49-F238E27FC236}">
                <a16:creationId xmlns:a16="http://schemas.microsoft.com/office/drawing/2014/main" id="{D2922C17-C851-4F1B-93CD-2D19B3D156B0}"/>
              </a:ext>
            </a:extLst>
          </p:cNvPr>
          <p:cNvSpPr txBox="1">
            <a:spLocks/>
          </p:cNvSpPr>
          <p:nvPr/>
        </p:nvSpPr>
        <p:spPr>
          <a:xfrm>
            <a:off x="936674" y="2608268"/>
            <a:ext cx="5023339" cy="3593592"/>
          </a:xfrm>
          <a:prstGeom prst="rect">
            <a:avLst/>
          </a:prstGeom>
        </p:spPr>
        <p:txBody>
          <a:bodyPr vert="horz" lIns="91440" tIns="45720" rIns="91440" bIns="45720" rtlCol="0">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stage, the product is either delivered to the client, or the product is set up the production setting to be used.  This step includes configuring infrastructure, provisioning, and creating deployment strategies.</a:t>
            </a:r>
          </a:p>
        </p:txBody>
      </p:sp>
      <p:cxnSp>
        <p:nvCxnSpPr>
          <p:cNvPr id="7" name="Straight Connector 6">
            <a:extLst>
              <a:ext uri="{FF2B5EF4-FFF2-40B4-BE49-F238E27FC236}">
                <a16:creationId xmlns:a16="http://schemas.microsoft.com/office/drawing/2014/main" id="{A1FD8F57-CF96-4FF1-8660-822473467996}"/>
              </a:ext>
            </a:extLst>
          </p:cNvPr>
          <p:cNvCxnSpPr>
            <a:cxnSpLocks/>
          </p:cNvCxnSpPr>
          <p:nvPr/>
        </p:nvCxnSpPr>
        <p:spPr>
          <a:xfrm>
            <a:off x="5933636" y="-61546"/>
            <a:ext cx="26377" cy="69195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750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D32-1618-4763-9689-99BBC6C8A34C}"/>
              </a:ext>
            </a:extLst>
          </p:cNvPr>
          <p:cNvSpPr>
            <a:spLocks noGrp="1"/>
          </p:cNvSpPr>
          <p:nvPr>
            <p:ph type="title"/>
          </p:nvPr>
        </p:nvSpPr>
        <p:spPr/>
        <p:txBody>
          <a:bodyPr/>
          <a:lstStyle/>
          <a:p>
            <a:r>
              <a:rPr lang="en-US" dirty="0"/>
              <a:t>Comparison to Waterfall</a:t>
            </a:r>
          </a:p>
        </p:txBody>
      </p:sp>
      <p:sp>
        <p:nvSpPr>
          <p:cNvPr id="3" name="Content Placeholder 2">
            <a:extLst>
              <a:ext uri="{FF2B5EF4-FFF2-40B4-BE49-F238E27FC236}">
                <a16:creationId xmlns:a16="http://schemas.microsoft.com/office/drawing/2014/main" id="{DF1DD6CB-FD97-45EA-A2B7-1652E75AF531}"/>
              </a:ext>
            </a:extLst>
          </p:cNvPr>
          <p:cNvSpPr>
            <a:spLocks noGrp="1"/>
          </p:cNvSpPr>
          <p:nvPr>
            <p:ph idx="1"/>
          </p:nvPr>
        </p:nvSpPr>
        <p:spPr/>
        <p:txBody>
          <a:bodyPr>
            <a:normAutofit fontScale="92500" lnSpcReduction="20000"/>
          </a:bodyPr>
          <a:lstStyle/>
          <a:p>
            <a:r>
              <a:rPr lang="en-US" dirty="0"/>
              <a:t>The primary difference between using the Scrum-Agile method and Waterfall method on the project would be speed and adaptability.  The Waterfall method requires each step be done and set in stone before the next step begins.  </a:t>
            </a:r>
          </a:p>
          <a:p>
            <a:r>
              <a:rPr lang="en-US" dirty="0"/>
              <a:t>On the most recent project, SNHU Travel requested a change to the project while the project was being developed.  With the waterfall method, the entire process would need to be restarted, but with the Agile method, the team was not only able to begin coding quickly, but also were able to change requirements quickly and utilize previous code to fulfill the new requirements.</a:t>
            </a:r>
          </a:p>
        </p:txBody>
      </p:sp>
    </p:spTree>
    <p:extLst>
      <p:ext uri="{BB962C8B-B14F-4D97-AF65-F5344CB8AC3E}">
        <p14:creationId xmlns:p14="http://schemas.microsoft.com/office/powerpoint/2010/main" val="420027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371D-8C14-4331-ADDE-FFAC52A8B924}"/>
              </a:ext>
            </a:extLst>
          </p:cNvPr>
          <p:cNvSpPr>
            <a:spLocks noGrp="1"/>
          </p:cNvSpPr>
          <p:nvPr>
            <p:ph type="title"/>
          </p:nvPr>
        </p:nvSpPr>
        <p:spPr/>
        <p:txBody>
          <a:bodyPr/>
          <a:lstStyle/>
          <a:p>
            <a:r>
              <a:rPr lang="en-US" dirty="0"/>
              <a:t>Waterfall vs. Scrum-Agile</a:t>
            </a:r>
          </a:p>
        </p:txBody>
      </p:sp>
      <p:sp>
        <p:nvSpPr>
          <p:cNvPr id="3" name="Content Placeholder 2">
            <a:extLst>
              <a:ext uri="{FF2B5EF4-FFF2-40B4-BE49-F238E27FC236}">
                <a16:creationId xmlns:a16="http://schemas.microsoft.com/office/drawing/2014/main" id="{043DB1F5-609E-4005-BE8B-6E3C234CE9F8}"/>
              </a:ext>
            </a:extLst>
          </p:cNvPr>
          <p:cNvSpPr>
            <a:spLocks noGrp="1"/>
          </p:cNvSpPr>
          <p:nvPr>
            <p:ph idx="1"/>
          </p:nvPr>
        </p:nvSpPr>
        <p:spPr/>
        <p:txBody>
          <a:bodyPr>
            <a:normAutofit fontScale="85000" lnSpcReduction="20000"/>
          </a:bodyPr>
          <a:lstStyle/>
          <a:p>
            <a:r>
              <a:rPr lang="en-US" dirty="0"/>
              <a:t>Due to constantly shifting requirements and businesses that have identified adaptability and speed as strong indicators for success, I would recommend the Scrum-Agile method over waterfall in virtually any scenario.  </a:t>
            </a:r>
          </a:p>
          <a:p>
            <a:r>
              <a:rPr lang="en-US" dirty="0"/>
              <a:t>In fact, according to the Project Manager’s guide to mastering agile, the agile methodology was developed in response to older project management styles, which tended to be bureaucratic, slow to adapt, and inflexible to change.  </a:t>
            </a:r>
            <a:br>
              <a:rPr lang="en-US" dirty="0"/>
            </a:br>
            <a:r>
              <a:rPr lang="en-US" dirty="0"/>
              <a:t>In the SNHU travel project, if the waterfall method had been used, the entire project would have been started from scratch, or would have been completed as originally designed, and then a second development lifecycle would have been needed to implement the design that the client desired.  Utilizing the agile method allowed the team to rapidly pivot and deliver a product to the client under the </a:t>
            </a:r>
            <a:r>
              <a:rPr lang="en-US"/>
              <a:t>original timelines</a:t>
            </a:r>
            <a:endParaRPr lang="en-US" dirty="0"/>
          </a:p>
        </p:txBody>
      </p:sp>
    </p:spTree>
    <p:extLst>
      <p:ext uri="{BB962C8B-B14F-4D97-AF65-F5344CB8AC3E}">
        <p14:creationId xmlns:p14="http://schemas.microsoft.com/office/powerpoint/2010/main" val="188463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7EA8-01E2-4617-AD2C-C13CA97C1E6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CEFF0DA-3645-49F9-BEC2-4EA31F86BF4D}"/>
              </a:ext>
            </a:extLst>
          </p:cNvPr>
          <p:cNvSpPr>
            <a:spLocks noGrp="1"/>
          </p:cNvSpPr>
          <p:nvPr>
            <p:ph idx="1"/>
          </p:nvPr>
        </p:nvSpPr>
        <p:spPr/>
        <p:txBody>
          <a:bodyPr/>
          <a:lstStyle/>
          <a:p>
            <a:r>
              <a:rPr lang="en-US" dirty="0"/>
              <a:t>The Project Manager’s Guide to Mastering Agile: Principles and Practices for an Adaptive Approach.  Charles G. Cobb, Hoboken: Wiley 2015.</a:t>
            </a:r>
          </a:p>
        </p:txBody>
      </p:sp>
    </p:spTree>
    <p:extLst>
      <p:ext uri="{BB962C8B-B14F-4D97-AF65-F5344CB8AC3E}">
        <p14:creationId xmlns:p14="http://schemas.microsoft.com/office/powerpoint/2010/main" val="360274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ECB5-7179-481B-A067-D675CC6D4619}"/>
              </a:ext>
            </a:extLst>
          </p:cNvPr>
          <p:cNvSpPr>
            <a:spLocks noGrp="1"/>
          </p:cNvSpPr>
          <p:nvPr>
            <p:ph type="title"/>
          </p:nvPr>
        </p:nvSpPr>
        <p:spPr/>
        <p:txBody>
          <a:bodyPr/>
          <a:lstStyle/>
          <a:p>
            <a:r>
              <a:rPr lang="en-US" dirty="0"/>
              <a:t>The Team</a:t>
            </a:r>
          </a:p>
        </p:txBody>
      </p:sp>
      <p:sp>
        <p:nvSpPr>
          <p:cNvPr id="3" name="Content Placeholder 2">
            <a:extLst>
              <a:ext uri="{FF2B5EF4-FFF2-40B4-BE49-F238E27FC236}">
                <a16:creationId xmlns:a16="http://schemas.microsoft.com/office/drawing/2014/main" id="{48C35603-2F90-4A13-A2B2-1D7305F58B63}"/>
              </a:ext>
            </a:extLst>
          </p:cNvPr>
          <p:cNvSpPr>
            <a:spLocks noGrp="1"/>
          </p:cNvSpPr>
          <p:nvPr>
            <p:ph idx="1"/>
          </p:nvPr>
        </p:nvSpPr>
        <p:spPr/>
        <p:txBody>
          <a:bodyPr/>
          <a:lstStyle/>
          <a:p>
            <a:r>
              <a:rPr lang="en-US" dirty="0"/>
              <a:t>There are four distinct team roles in the Scrum-Agile Method:</a:t>
            </a:r>
          </a:p>
          <a:p>
            <a:r>
              <a:rPr lang="en-US" dirty="0"/>
              <a:t>	-Product Owner</a:t>
            </a:r>
          </a:p>
          <a:p>
            <a:r>
              <a:rPr lang="en-US" dirty="0"/>
              <a:t>	-Scrum Master</a:t>
            </a:r>
          </a:p>
          <a:p>
            <a:r>
              <a:rPr lang="en-US" dirty="0"/>
              <a:t>	-Developer</a:t>
            </a:r>
          </a:p>
          <a:p>
            <a:r>
              <a:rPr lang="en-US" dirty="0"/>
              <a:t>	-Tester</a:t>
            </a:r>
          </a:p>
        </p:txBody>
      </p:sp>
    </p:spTree>
    <p:extLst>
      <p:ext uri="{BB962C8B-B14F-4D97-AF65-F5344CB8AC3E}">
        <p14:creationId xmlns:p14="http://schemas.microsoft.com/office/powerpoint/2010/main" val="40086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8DEC-EB73-4CFF-AF07-B9D02839A159}"/>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4B35295F-A23D-4C5F-9533-4232F0B21628}"/>
              </a:ext>
            </a:extLst>
          </p:cNvPr>
          <p:cNvSpPr>
            <a:spLocks noGrp="1"/>
          </p:cNvSpPr>
          <p:nvPr>
            <p:ph idx="1"/>
          </p:nvPr>
        </p:nvSpPr>
        <p:spPr/>
        <p:txBody>
          <a:bodyPr>
            <a:normAutofit fontScale="92500" lnSpcReduction="20000"/>
          </a:bodyPr>
          <a:lstStyle/>
          <a:p>
            <a:r>
              <a:rPr lang="en-US" dirty="0"/>
              <a:t>The Product owner is the business leader on the team and bears the primary responsibility for organizing and developing the framework for each sprint.  Responsibilities include:</a:t>
            </a:r>
          </a:p>
          <a:p>
            <a:r>
              <a:rPr lang="en-US" dirty="0"/>
              <a:t>	-Meeting with clients and gathering project information</a:t>
            </a:r>
          </a:p>
          <a:p>
            <a:r>
              <a:rPr lang="en-US" dirty="0"/>
              <a:t>	-Creating and organizing the product backlog</a:t>
            </a:r>
          </a:p>
          <a:p>
            <a:r>
              <a:rPr lang="en-US" dirty="0"/>
              <a:t>	-Creating User stories</a:t>
            </a:r>
          </a:p>
          <a:p>
            <a:r>
              <a:rPr lang="en-US" dirty="0"/>
              <a:t>	-Facilitating communication between stakeholders and clients</a:t>
            </a:r>
          </a:p>
          <a:p>
            <a:r>
              <a:rPr lang="en-US" dirty="0"/>
              <a:t>	-Strategizing with members of the team</a:t>
            </a:r>
          </a:p>
        </p:txBody>
      </p:sp>
    </p:spTree>
    <p:extLst>
      <p:ext uri="{BB962C8B-B14F-4D97-AF65-F5344CB8AC3E}">
        <p14:creationId xmlns:p14="http://schemas.microsoft.com/office/powerpoint/2010/main" val="237722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CEA9-3E6B-4C9C-9370-7E584ADB7CCB}"/>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583C67BF-D723-4DAE-A89D-1134FE20C1D0}"/>
              </a:ext>
            </a:extLst>
          </p:cNvPr>
          <p:cNvSpPr>
            <a:spLocks noGrp="1"/>
          </p:cNvSpPr>
          <p:nvPr>
            <p:ph idx="1"/>
          </p:nvPr>
        </p:nvSpPr>
        <p:spPr/>
        <p:txBody>
          <a:bodyPr>
            <a:normAutofit lnSpcReduction="10000"/>
          </a:bodyPr>
          <a:lstStyle/>
          <a:p>
            <a:r>
              <a:rPr lang="en-US" dirty="0"/>
              <a:t>The scrum master plays the role of leader, coach, and facilitator of the Scrum. Their responsibilities include:</a:t>
            </a:r>
          </a:p>
          <a:p>
            <a:r>
              <a:rPr lang="en-US" dirty="0"/>
              <a:t>	-Assisting in creating user stories and managing the backlog</a:t>
            </a:r>
          </a:p>
          <a:p>
            <a:r>
              <a:rPr lang="en-US" dirty="0"/>
              <a:t>	-Organizing and scheduling scrum events such as stand-up</a:t>
            </a:r>
          </a:p>
          <a:p>
            <a:r>
              <a:rPr lang="en-US" dirty="0"/>
              <a:t>	-Facilitating good communication among team members</a:t>
            </a:r>
          </a:p>
          <a:p>
            <a:r>
              <a:rPr lang="en-US" dirty="0"/>
              <a:t>	-Minimizing impediments to the project and team</a:t>
            </a:r>
          </a:p>
          <a:p>
            <a:r>
              <a:rPr lang="en-US" dirty="0"/>
              <a:t>	-Training team members on scrum and agile methodology</a:t>
            </a:r>
          </a:p>
        </p:txBody>
      </p:sp>
    </p:spTree>
    <p:extLst>
      <p:ext uri="{BB962C8B-B14F-4D97-AF65-F5344CB8AC3E}">
        <p14:creationId xmlns:p14="http://schemas.microsoft.com/office/powerpoint/2010/main" val="15420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2BCD-33BF-411C-AB7F-4F92BC16034C}"/>
              </a:ext>
            </a:extLst>
          </p:cNvPr>
          <p:cNvSpPr>
            <a:spLocks noGrp="1"/>
          </p:cNvSpPr>
          <p:nvPr>
            <p:ph type="title"/>
          </p:nvPr>
        </p:nvSpPr>
        <p:spPr/>
        <p:txBody>
          <a:bodyPr/>
          <a:lstStyle/>
          <a:p>
            <a:r>
              <a:rPr lang="en-US" dirty="0"/>
              <a:t>Developer</a:t>
            </a:r>
          </a:p>
        </p:txBody>
      </p:sp>
      <p:sp>
        <p:nvSpPr>
          <p:cNvPr id="3" name="Content Placeholder 2">
            <a:extLst>
              <a:ext uri="{FF2B5EF4-FFF2-40B4-BE49-F238E27FC236}">
                <a16:creationId xmlns:a16="http://schemas.microsoft.com/office/drawing/2014/main" id="{A0551FCB-7CD4-4EF5-BEBE-C6EF438D5354}"/>
              </a:ext>
            </a:extLst>
          </p:cNvPr>
          <p:cNvSpPr>
            <a:spLocks noGrp="1"/>
          </p:cNvSpPr>
          <p:nvPr>
            <p:ph idx="1"/>
          </p:nvPr>
        </p:nvSpPr>
        <p:spPr/>
        <p:txBody>
          <a:bodyPr>
            <a:normAutofit lnSpcReduction="10000"/>
          </a:bodyPr>
          <a:lstStyle/>
          <a:p>
            <a:r>
              <a:rPr lang="en-US" dirty="0"/>
              <a:t>The role of Developer is for the team members that write the code and ultimately create the product.  Responsibilities include:</a:t>
            </a:r>
          </a:p>
          <a:p>
            <a:r>
              <a:rPr lang="en-US" dirty="0"/>
              <a:t>	-Designing the product</a:t>
            </a:r>
          </a:p>
          <a:p>
            <a:r>
              <a:rPr lang="en-US" dirty="0"/>
              <a:t>	-Writing the code</a:t>
            </a:r>
          </a:p>
          <a:p>
            <a:r>
              <a:rPr lang="en-US" dirty="0"/>
              <a:t>	-Fixing bugs	</a:t>
            </a:r>
          </a:p>
          <a:p>
            <a:r>
              <a:rPr lang="en-US" dirty="0"/>
              <a:t>	-Modifying code in the case of changed requirements</a:t>
            </a:r>
          </a:p>
          <a:p>
            <a:r>
              <a:rPr lang="en-US" dirty="0"/>
              <a:t>	-Delivering the product according to specifications</a:t>
            </a:r>
          </a:p>
        </p:txBody>
      </p:sp>
    </p:spTree>
    <p:extLst>
      <p:ext uri="{BB962C8B-B14F-4D97-AF65-F5344CB8AC3E}">
        <p14:creationId xmlns:p14="http://schemas.microsoft.com/office/powerpoint/2010/main" val="239369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B3CA-966D-4807-878E-B14CAC0E9630}"/>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828161C5-C877-4861-A209-27603EC920DE}"/>
              </a:ext>
            </a:extLst>
          </p:cNvPr>
          <p:cNvSpPr>
            <a:spLocks noGrp="1"/>
          </p:cNvSpPr>
          <p:nvPr>
            <p:ph idx="1"/>
          </p:nvPr>
        </p:nvSpPr>
        <p:spPr/>
        <p:txBody>
          <a:bodyPr/>
          <a:lstStyle/>
          <a:p>
            <a:r>
              <a:rPr lang="en-US" dirty="0"/>
              <a:t>The role of the tester is to test the product and identify problems or pass the product for delivery.  Responsibilities include:</a:t>
            </a:r>
          </a:p>
          <a:p>
            <a:r>
              <a:rPr lang="en-US" dirty="0"/>
              <a:t>	-Testing the product to ensure it works as intended</a:t>
            </a:r>
          </a:p>
          <a:p>
            <a:r>
              <a:rPr lang="en-US" dirty="0"/>
              <a:t>	-Testing the product to ensure it meets acceptance criteria</a:t>
            </a:r>
          </a:p>
          <a:p>
            <a:r>
              <a:rPr lang="en-US" dirty="0"/>
              <a:t>	-Identifying bugs and potential causes</a:t>
            </a:r>
          </a:p>
          <a:p>
            <a:r>
              <a:rPr lang="en-US" dirty="0"/>
              <a:t>	-Returning test results back to team for fixing</a:t>
            </a:r>
          </a:p>
        </p:txBody>
      </p:sp>
    </p:spTree>
    <p:extLst>
      <p:ext uri="{BB962C8B-B14F-4D97-AF65-F5344CB8AC3E}">
        <p14:creationId xmlns:p14="http://schemas.microsoft.com/office/powerpoint/2010/main" val="323845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2EEE-FDBD-4759-955D-054EA9FEB230}"/>
              </a:ext>
            </a:extLst>
          </p:cNvPr>
          <p:cNvSpPr>
            <a:spLocks noGrp="1"/>
          </p:cNvSpPr>
          <p:nvPr>
            <p:ph type="title"/>
          </p:nvPr>
        </p:nvSpPr>
        <p:spPr/>
        <p:txBody>
          <a:bodyPr/>
          <a:lstStyle/>
          <a:p>
            <a:r>
              <a:rPr lang="en-US" dirty="0"/>
              <a:t>The development process</a:t>
            </a:r>
          </a:p>
        </p:txBody>
      </p:sp>
      <p:sp>
        <p:nvSpPr>
          <p:cNvPr id="3" name="Content Placeholder 2">
            <a:extLst>
              <a:ext uri="{FF2B5EF4-FFF2-40B4-BE49-F238E27FC236}">
                <a16:creationId xmlns:a16="http://schemas.microsoft.com/office/drawing/2014/main" id="{3F447FE5-5583-4336-BC79-73D468629246}"/>
              </a:ext>
            </a:extLst>
          </p:cNvPr>
          <p:cNvSpPr>
            <a:spLocks noGrp="1"/>
          </p:cNvSpPr>
          <p:nvPr>
            <p:ph idx="1"/>
          </p:nvPr>
        </p:nvSpPr>
        <p:spPr/>
        <p:txBody>
          <a:bodyPr>
            <a:normAutofit fontScale="77500" lnSpcReduction="20000"/>
          </a:bodyPr>
          <a:lstStyle/>
          <a:p>
            <a:r>
              <a:rPr lang="en-US" dirty="0"/>
              <a:t>The software development lifecycle can roughly be divided into the following steps:	</a:t>
            </a:r>
          </a:p>
          <a:p>
            <a:r>
              <a:rPr lang="en-US" dirty="0"/>
              <a:t>	-Requirements Gathering</a:t>
            </a:r>
          </a:p>
          <a:p>
            <a:r>
              <a:rPr lang="en-US" dirty="0"/>
              <a:t>	-Design</a:t>
            </a:r>
          </a:p>
          <a:p>
            <a:r>
              <a:rPr lang="en-US" dirty="0"/>
              <a:t>	-Development</a:t>
            </a:r>
          </a:p>
          <a:p>
            <a:r>
              <a:rPr lang="en-US" dirty="0"/>
              <a:t>	-Testing</a:t>
            </a:r>
          </a:p>
          <a:p>
            <a:r>
              <a:rPr lang="en-US" dirty="0"/>
              <a:t>	-Deployment</a:t>
            </a:r>
          </a:p>
          <a:p>
            <a:r>
              <a:rPr lang="en-US" dirty="0"/>
              <a:t>	-Maintenance</a:t>
            </a:r>
          </a:p>
          <a:p>
            <a:r>
              <a:rPr lang="en-US" dirty="0"/>
              <a:t>The Primary strength of Scrum-Agile method is that each of these steps can be done in tandem with another step, or adjusted quickly if business needs changed.</a:t>
            </a:r>
          </a:p>
        </p:txBody>
      </p:sp>
    </p:spTree>
    <p:extLst>
      <p:ext uri="{BB962C8B-B14F-4D97-AF65-F5344CB8AC3E}">
        <p14:creationId xmlns:p14="http://schemas.microsoft.com/office/powerpoint/2010/main" val="122902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177D-1A5D-4BC7-84CC-DF540848D8E2}"/>
              </a:ext>
            </a:extLst>
          </p:cNvPr>
          <p:cNvSpPr>
            <a:spLocks noGrp="1"/>
          </p:cNvSpPr>
          <p:nvPr>
            <p:ph type="title"/>
          </p:nvPr>
        </p:nvSpPr>
        <p:spPr>
          <a:xfrm>
            <a:off x="960120" y="388153"/>
            <a:ext cx="5249008" cy="1700784"/>
          </a:xfrm>
        </p:spPr>
        <p:txBody>
          <a:bodyPr>
            <a:normAutofit fontScale="90000"/>
          </a:bodyPr>
          <a:lstStyle/>
          <a:p>
            <a:pPr algn="ctr"/>
            <a:r>
              <a:rPr lang="en-US" dirty="0"/>
              <a:t>Requirements Gathering</a:t>
            </a:r>
          </a:p>
        </p:txBody>
      </p:sp>
      <p:sp>
        <p:nvSpPr>
          <p:cNvPr id="3" name="Content Placeholder 2">
            <a:extLst>
              <a:ext uri="{FF2B5EF4-FFF2-40B4-BE49-F238E27FC236}">
                <a16:creationId xmlns:a16="http://schemas.microsoft.com/office/drawing/2014/main" id="{B32B0E9A-A59B-4284-818F-0FEB37EC0691}"/>
              </a:ext>
            </a:extLst>
          </p:cNvPr>
          <p:cNvSpPr>
            <a:spLocks noGrp="1"/>
          </p:cNvSpPr>
          <p:nvPr>
            <p:ph idx="1"/>
          </p:nvPr>
        </p:nvSpPr>
        <p:spPr>
          <a:xfrm>
            <a:off x="6569612" y="2740152"/>
            <a:ext cx="4429564" cy="3593592"/>
          </a:xfrm>
        </p:spPr>
        <p:txBody>
          <a:bodyPr/>
          <a:lstStyle/>
          <a:p>
            <a:r>
              <a:rPr lang="en-US" dirty="0"/>
              <a:t>In this stage, the team makes software design decisions about how the product will be coded, from the program architecture, to various systems needed to deploy it based on the requirements.</a:t>
            </a:r>
          </a:p>
        </p:txBody>
      </p:sp>
      <p:sp>
        <p:nvSpPr>
          <p:cNvPr id="4" name="Title 1">
            <a:extLst>
              <a:ext uri="{FF2B5EF4-FFF2-40B4-BE49-F238E27FC236}">
                <a16:creationId xmlns:a16="http://schemas.microsoft.com/office/drawing/2014/main" id="{FD00B92B-4970-42BD-A83D-821309BB6200}"/>
              </a:ext>
            </a:extLst>
          </p:cNvPr>
          <p:cNvSpPr txBox="1">
            <a:spLocks/>
          </p:cNvSpPr>
          <p:nvPr/>
        </p:nvSpPr>
        <p:spPr>
          <a:xfrm>
            <a:off x="6094476" y="388153"/>
            <a:ext cx="5249008" cy="17007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endParaRPr lang="en-US" dirty="0"/>
          </a:p>
        </p:txBody>
      </p:sp>
      <p:sp>
        <p:nvSpPr>
          <p:cNvPr id="5" name="Title 1">
            <a:extLst>
              <a:ext uri="{FF2B5EF4-FFF2-40B4-BE49-F238E27FC236}">
                <a16:creationId xmlns:a16="http://schemas.microsoft.com/office/drawing/2014/main" id="{0D04DEA4-065F-4AB2-9307-052ABB450C5E}"/>
              </a:ext>
            </a:extLst>
          </p:cNvPr>
          <p:cNvSpPr txBox="1">
            <a:spLocks/>
          </p:cNvSpPr>
          <p:nvPr/>
        </p:nvSpPr>
        <p:spPr>
          <a:xfrm>
            <a:off x="6094476" y="388153"/>
            <a:ext cx="5249008" cy="17007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pPr algn="ctr"/>
            <a:r>
              <a:rPr lang="en-US" dirty="0"/>
              <a:t>Design</a:t>
            </a:r>
          </a:p>
        </p:txBody>
      </p:sp>
      <p:sp>
        <p:nvSpPr>
          <p:cNvPr id="6" name="Content Placeholder 2">
            <a:extLst>
              <a:ext uri="{FF2B5EF4-FFF2-40B4-BE49-F238E27FC236}">
                <a16:creationId xmlns:a16="http://schemas.microsoft.com/office/drawing/2014/main" id="{456936CD-5675-4A75-9B7B-88784881EF72}"/>
              </a:ext>
            </a:extLst>
          </p:cNvPr>
          <p:cNvSpPr txBox="1">
            <a:spLocks/>
          </p:cNvSpPr>
          <p:nvPr/>
        </p:nvSpPr>
        <p:spPr>
          <a:xfrm>
            <a:off x="347590" y="2740152"/>
            <a:ext cx="4429564" cy="3593592"/>
          </a:xfrm>
          <a:prstGeom prst="rect">
            <a:avLst/>
          </a:prstGeom>
        </p:spPr>
        <p:txBody>
          <a:bodyPr vert="horz" lIns="91440" tIns="45720" rIns="91440" bIns="45720" rtlCol="0">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stage, the team defines the product requirements from the client, and establishes what needs to be built and what the final product needs to be and how it needs to behave. </a:t>
            </a:r>
          </a:p>
        </p:txBody>
      </p:sp>
      <p:cxnSp>
        <p:nvCxnSpPr>
          <p:cNvPr id="7" name="Straight Connector 6">
            <a:extLst>
              <a:ext uri="{FF2B5EF4-FFF2-40B4-BE49-F238E27FC236}">
                <a16:creationId xmlns:a16="http://schemas.microsoft.com/office/drawing/2014/main" id="{23248E76-46F1-402D-A2CD-BFD976504163}"/>
              </a:ext>
            </a:extLst>
          </p:cNvPr>
          <p:cNvCxnSpPr>
            <a:cxnSpLocks/>
          </p:cNvCxnSpPr>
          <p:nvPr/>
        </p:nvCxnSpPr>
        <p:spPr>
          <a:xfrm>
            <a:off x="5933636" y="-61546"/>
            <a:ext cx="26377" cy="69195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84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32BC-BDEC-4EB4-A39E-72332CB928D1}"/>
              </a:ext>
            </a:extLst>
          </p:cNvPr>
          <p:cNvSpPr>
            <a:spLocks noGrp="1"/>
          </p:cNvSpPr>
          <p:nvPr>
            <p:ph type="title"/>
          </p:nvPr>
        </p:nvSpPr>
        <p:spPr>
          <a:xfrm>
            <a:off x="960120" y="317814"/>
            <a:ext cx="4658165" cy="1700784"/>
          </a:xfrm>
        </p:spPr>
        <p:txBody>
          <a:bodyPr>
            <a:normAutofit fontScale="90000"/>
          </a:bodyPr>
          <a:lstStyle/>
          <a:p>
            <a:r>
              <a:rPr lang="en-US" dirty="0"/>
              <a:t>Development</a:t>
            </a:r>
          </a:p>
        </p:txBody>
      </p:sp>
      <p:sp>
        <p:nvSpPr>
          <p:cNvPr id="3" name="Content Placeholder 2">
            <a:extLst>
              <a:ext uri="{FF2B5EF4-FFF2-40B4-BE49-F238E27FC236}">
                <a16:creationId xmlns:a16="http://schemas.microsoft.com/office/drawing/2014/main" id="{EDF649B1-BA74-4F4F-B4C8-69BEE7B4F449}"/>
              </a:ext>
            </a:extLst>
          </p:cNvPr>
          <p:cNvSpPr>
            <a:spLocks noGrp="1"/>
          </p:cNvSpPr>
          <p:nvPr>
            <p:ph idx="1"/>
          </p:nvPr>
        </p:nvSpPr>
        <p:spPr>
          <a:xfrm>
            <a:off x="960120" y="2587752"/>
            <a:ext cx="5135880" cy="3593592"/>
          </a:xfrm>
        </p:spPr>
        <p:txBody>
          <a:bodyPr/>
          <a:lstStyle/>
          <a:p>
            <a:r>
              <a:rPr lang="en-US" dirty="0"/>
              <a:t>In this phase, the team writes the code of the product and builds the infrastructure needed to implement the designed product</a:t>
            </a:r>
          </a:p>
        </p:txBody>
      </p:sp>
      <p:sp>
        <p:nvSpPr>
          <p:cNvPr id="4" name="Title 1">
            <a:extLst>
              <a:ext uri="{FF2B5EF4-FFF2-40B4-BE49-F238E27FC236}">
                <a16:creationId xmlns:a16="http://schemas.microsoft.com/office/drawing/2014/main" id="{81412493-DF75-41AA-B9ED-FD3997DDE996}"/>
              </a:ext>
            </a:extLst>
          </p:cNvPr>
          <p:cNvSpPr txBox="1">
            <a:spLocks/>
          </p:cNvSpPr>
          <p:nvPr/>
        </p:nvSpPr>
        <p:spPr>
          <a:xfrm>
            <a:off x="6573717" y="317814"/>
            <a:ext cx="4919002" cy="17007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Testing</a:t>
            </a:r>
          </a:p>
        </p:txBody>
      </p:sp>
      <p:sp>
        <p:nvSpPr>
          <p:cNvPr id="5" name="Content Placeholder 2">
            <a:extLst>
              <a:ext uri="{FF2B5EF4-FFF2-40B4-BE49-F238E27FC236}">
                <a16:creationId xmlns:a16="http://schemas.microsoft.com/office/drawing/2014/main" id="{AE94C5F2-44CB-4996-BF63-17FDC2A893D6}"/>
              </a:ext>
            </a:extLst>
          </p:cNvPr>
          <p:cNvSpPr txBox="1">
            <a:spLocks/>
          </p:cNvSpPr>
          <p:nvPr/>
        </p:nvSpPr>
        <p:spPr>
          <a:xfrm>
            <a:off x="6172201" y="2587752"/>
            <a:ext cx="5135880" cy="3593592"/>
          </a:xfrm>
          <a:prstGeom prst="rect">
            <a:avLst/>
          </a:prstGeom>
        </p:spPr>
        <p:txBody>
          <a:bodyPr vert="horz" lIns="91440" tIns="45720" rIns="91440" bIns="45720" rtlCol="0">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phase, the product/software is tested to ensure it meets design requirements as well as for performance and quality requirements.</a:t>
            </a:r>
          </a:p>
        </p:txBody>
      </p:sp>
      <p:cxnSp>
        <p:nvCxnSpPr>
          <p:cNvPr id="6" name="Straight Connector 5">
            <a:extLst>
              <a:ext uri="{FF2B5EF4-FFF2-40B4-BE49-F238E27FC236}">
                <a16:creationId xmlns:a16="http://schemas.microsoft.com/office/drawing/2014/main" id="{569410D4-C6BC-4FD3-AF31-031D6803B841}"/>
              </a:ext>
            </a:extLst>
          </p:cNvPr>
          <p:cNvCxnSpPr>
            <a:cxnSpLocks/>
          </p:cNvCxnSpPr>
          <p:nvPr/>
        </p:nvCxnSpPr>
        <p:spPr>
          <a:xfrm>
            <a:off x="6006611" y="-61546"/>
            <a:ext cx="26377" cy="69195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506592"/>
      </p:ext>
    </p:extLst>
  </p:cSld>
  <p:clrMapOvr>
    <a:masterClrMapping/>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3E3123"/>
      </a:dk2>
      <a:lt2>
        <a:srgbClr val="E2E5E8"/>
      </a:lt2>
      <a:accent1>
        <a:srgbClr val="E78629"/>
      </a:accent1>
      <a:accent2>
        <a:srgbClr val="B1A213"/>
      </a:accent2>
      <a:accent3>
        <a:srgbClr val="81AF1F"/>
      </a:accent3>
      <a:accent4>
        <a:srgbClr val="3FB914"/>
      </a:accent4>
      <a:accent5>
        <a:srgbClr val="21BB39"/>
      </a:accent5>
      <a:accent6>
        <a:srgbClr val="14B973"/>
      </a:accent6>
      <a:hlink>
        <a:srgbClr val="3F80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93</TotalTime>
  <Words>827</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Franklin Gothic Demi Cond</vt:lpstr>
      <vt:lpstr>Franklin Gothic Medium</vt:lpstr>
      <vt:lpstr>Wingdings</vt:lpstr>
      <vt:lpstr>JuxtaposeVTI</vt:lpstr>
      <vt:lpstr>Scrum-Agile Approach</vt:lpstr>
      <vt:lpstr>The Team</vt:lpstr>
      <vt:lpstr>Product Owner</vt:lpstr>
      <vt:lpstr>Scrum Master</vt:lpstr>
      <vt:lpstr>Developer</vt:lpstr>
      <vt:lpstr>Tester</vt:lpstr>
      <vt:lpstr>The development process</vt:lpstr>
      <vt:lpstr>Requirements Gathering</vt:lpstr>
      <vt:lpstr>Development</vt:lpstr>
      <vt:lpstr>Deployment</vt:lpstr>
      <vt:lpstr>Comparison to Waterfall</vt:lpstr>
      <vt:lpstr>Waterfall vs. Scrum-Agile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Approach</dc:title>
  <dc:creator>Patrick Chu</dc:creator>
  <cp:lastModifiedBy>Patrick Chu</cp:lastModifiedBy>
  <cp:revision>4</cp:revision>
  <dcterms:created xsi:type="dcterms:W3CDTF">2022-02-23T20:21:20Z</dcterms:created>
  <dcterms:modified xsi:type="dcterms:W3CDTF">2022-02-23T21:54:31Z</dcterms:modified>
</cp:coreProperties>
</file>