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2/2/2020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Name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 dirty="0"/>
          </a:p>
        </p:txBody>
      </p:sp>
      <p:sp>
        <p:nvSpPr>
          <p:cNvPr id="16" name="Email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Email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r>
              <a:rPr lang="en-US" sz="1000" noProof="1">
                <a:latin typeface="+mn-lt"/>
              </a:rPr>
              <a:t>Jens Martensson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.howstuffworks.com/air-pollution-from-cars.htm" TargetMode="External"/><Relationship Id="rId2" Type="http://schemas.openxmlformats.org/officeDocument/2006/relationships/hyperlink" Target="https://www.tesla.com/blog/introducing-software-version-10-0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jpe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3840" y="1507407"/>
            <a:ext cx="4328160" cy="1743793"/>
          </a:xfrm>
        </p:spPr>
        <p:txBody>
          <a:bodyPr/>
          <a:lstStyle/>
          <a:p>
            <a:r>
              <a:rPr lang="en-US" sz="4400" dirty="0"/>
              <a:t>Natural Language Processing: subreddit ‘cars’ vs ‘</a:t>
            </a:r>
            <a:r>
              <a:rPr lang="en-US" sz="4400" dirty="0" err="1"/>
              <a:t>teslamotors</a:t>
            </a:r>
            <a:r>
              <a:rPr lang="en-US" sz="4400" dirty="0"/>
              <a:t>’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By Alex Lau</a:t>
            </a:r>
          </a:p>
          <a:p>
            <a:r>
              <a:rPr lang="en-US" sz="2000" noProof="1"/>
              <a:t>January 2020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17638D-56AE-48AD-96C8-EE46229C7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8" descr="space radar outline">
            <a:extLst>
              <a:ext uri="{FF2B5EF4-FFF2-40B4-BE49-F238E27FC236}">
                <a16:creationId xmlns:a16="http://schemas.microsoft.com/office/drawing/2014/main" id="{52C1AEF9-C750-45F9-AD02-5447187F5716}"/>
              </a:ext>
            </a:extLst>
          </p:cNvPr>
          <p:cNvSpPr/>
          <p:nvPr/>
        </p:nvSpPr>
        <p:spPr>
          <a:xfrm rot="16731500">
            <a:off x="10654807" y="4433342"/>
            <a:ext cx="238125" cy="238125"/>
          </a:xfrm>
          <a:custGeom>
            <a:avLst/>
            <a:gdLst>
              <a:gd name="connsiteX0" fmla="*/ 145256 w 238125"/>
              <a:gd name="connsiteY0" fmla="*/ 159538 h 238125"/>
              <a:gd name="connsiteX1" fmla="*/ 150019 w 238125"/>
              <a:gd name="connsiteY1" fmla="*/ 154775 h 238125"/>
              <a:gd name="connsiteX2" fmla="*/ 150019 w 238125"/>
              <a:gd name="connsiteY2" fmla="*/ 145250 h 238125"/>
              <a:gd name="connsiteX3" fmla="*/ 145256 w 238125"/>
              <a:gd name="connsiteY3" fmla="*/ 140488 h 238125"/>
              <a:gd name="connsiteX4" fmla="*/ 140494 w 238125"/>
              <a:gd name="connsiteY4" fmla="*/ 145250 h 238125"/>
              <a:gd name="connsiteX5" fmla="*/ 140494 w 238125"/>
              <a:gd name="connsiteY5" fmla="*/ 154775 h 238125"/>
              <a:gd name="connsiteX6" fmla="*/ 145256 w 238125"/>
              <a:gd name="connsiteY6" fmla="*/ 159538 h 238125"/>
              <a:gd name="connsiteX7" fmla="*/ 234353 w 238125"/>
              <a:gd name="connsiteY7" fmla="*/ 122828 h 238125"/>
              <a:gd name="connsiteX8" fmla="*/ 196253 w 238125"/>
              <a:gd name="connsiteY8" fmla="*/ 84728 h 238125"/>
              <a:gd name="connsiteX9" fmla="*/ 192881 w 238125"/>
              <a:gd name="connsiteY9" fmla="*/ 83338 h 238125"/>
              <a:gd name="connsiteX10" fmla="*/ 97631 w 238125"/>
              <a:gd name="connsiteY10" fmla="*/ 83338 h 238125"/>
              <a:gd name="connsiteX11" fmla="*/ 93231 w 238125"/>
              <a:gd name="connsiteY11" fmla="*/ 86281 h 238125"/>
              <a:gd name="connsiteX12" fmla="*/ 94259 w 238125"/>
              <a:gd name="connsiteY12" fmla="*/ 91472 h 238125"/>
              <a:gd name="connsiteX13" fmla="*/ 114700 w 238125"/>
              <a:gd name="connsiteY13" fmla="*/ 111913 h 238125"/>
              <a:gd name="connsiteX14" fmla="*/ 73819 w 238125"/>
              <a:gd name="connsiteY14" fmla="*/ 111913 h 238125"/>
              <a:gd name="connsiteX15" fmla="*/ 73819 w 238125"/>
              <a:gd name="connsiteY15" fmla="*/ 45238 h 238125"/>
              <a:gd name="connsiteX16" fmla="*/ 88106 w 238125"/>
              <a:gd name="connsiteY16" fmla="*/ 45238 h 238125"/>
              <a:gd name="connsiteX17" fmla="*/ 92869 w 238125"/>
              <a:gd name="connsiteY17" fmla="*/ 40475 h 238125"/>
              <a:gd name="connsiteX18" fmla="*/ 92869 w 238125"/>
              <a:gd name="connsiteY18" fmla="*/ 21425 h 238125"/>
              <a:gd name="connsiteX19" fmla="*/ 88887 w 238125"/>
              <a:gd name="connsiteY19" fmla="*/ 16729 h 238125"/>
              <a:gd name="connsiteX20" fmla="*/ 31737 w 238125"/>
              <a:gd name="connsiteY20" fmla="*/ 7204 h 238125"/>
              <a:gd name="connsiteX21" fmla="*/ 27880 w 238125"/>
              <a:gd name="connsiteY21" fmla="*/ 8271 h 238125"/>
              <a:gd name="connsiteX22" fmla="*/ 26194 w 238125"/>
              <a:gd name="connsiteY22" fmla="*/ 11900 h 238125"/>
              <a:gd name="connsiteX23" fmla="*/ 26194 w 238125"/>
              <a:gd name="connsiteY23" fmla="*/ 40475 h 238125"/>
              <a:gd name="connsiteX24" fmla="*/ 30956 w 238125"/>
              <a:gd name="connsiteY24" fmla="*/ 45238 h 238125"/>
              <a:gd name="connsiteX25" fmla="*/ 64294 w 238125"/>
              <a:gd name="connsiteY25" fmla="*/ 45238 h 238125"/>
              <a:gd name="connsiteX26" fmla="*/ 64294 w 238125"/>
              <a:gd name="connsiteY26" fmla="*/ 111913 h 238125"/>
              <a:gd name="connsiteX27" fmla="*/ 40481 w 238125"/>
              <a:gd name="connsiteY27" fmla="*/ 111913 h 238125"/>
              <a:gd name="connsiteX28" fmla="*/ 26194 w 238125"/>
              <a:gd name="connsiteY28" fmla="*/ 126200 h 238125"/>
              <a:gd name="connsiteX29" fmla="*/ 26194 w 238125"/>
              <a:gd name="connsiteY29" fmla="*/ 164300 h 238125"/>
              <a:gd name="connsiteX30" fmla="*/ 40481 w 238125"/>
              <a:gd name="connsiteY30" fmla="*/ 178588 h 238125"/>
              <a:gd name="connsiteX31" fmla="*/ 76610 w 238125"/>
              <a:gd name="connsiteY31" fmla="*/ 178588 h 238125"/>
              <a:gd name="connsiteX32" fmla="*/ 52769 w 238125"/>
              <a:gd name="connsiteY32" fmla="*/ 202429 h 238125"/>
              <a:gd name="connsiteX33" fmla="*/ 30956 w 238125"/>
              <a:gd name="connsiteY33" fmla="*/ 188113 h 238125"/>
              <a:gd name="connsiteX34" fmla="*/ 7144 w 238125"/>
              <a:gd name="connsiteY34" fmla="*/ 211925 h 238125"/>
              <a:gd name="connsiteX35" fmla="*/ 30956 w 238125"/>
              <a:gd name="connsiteY35" fmla="*/ 235738 h 238125"/>
              <a:gd name="connsiteX36" fmla="*/ 54550 w 238125"/>
              <a:gd name="connsiteY36" fmla="*/ 214116 h 238125"/>
              <a:gd name="connsiteX37" fmla="*/ 90078 w 238125"/>
              <a:gd name="connsiteY37" fmla="*/ 178588 h 238125"/>
              <a:gd name="connsiteX38" fmla="*/ 111919 w 238125"/>
              <a:gd name="connsiteY38" fmla="*/ 178588 h 238125"/>
              <a:gd name="connsiteX39" fmla="*/ 111919 w 238125"/>
              <a:gd name="connsiteY39" fmla="*/ 188598 h 238125"/>
              <a:gd name="connsiteX40" fmla="*/ 92869 w 238125"/>
              <a:gd name="connsiteY40" fmla="*/ 211925 h 238125"/>
              <a:gd name="connsiteX41" fmla="*/ 116681 w 238125"/>
              <a:gd name="connsiteY41" fmla="*/ 235738 h 238125"/>
              <a:gd name="connsiteX42" fmla="*/ 140494 w 238125"/>
              <a:gd name="connsiteY42" fmla="*/ 211925 h 238125"/>
              <a:gd name="connsiteX43" fmla="*/ 121444 w 238125"/>
              <a:gd name="connsiteY43" fmla="*/ 188598 h 238125"/>
              <a:gd name="connsiteX44" fmla="*/ 121444 w 238125"/>
              <a:gd name="connsiteY44" fmla="*/ 178588 h 238125"/>
              <a:gd name="connsiteX45" fmla="*/ 143275 w 238125"/>
              <a:gd name="connsiteY45" fmla="*/ 178588 h 238125"/>
              <a:gd name="connsiteX46" fmla="*/ 178813 w 238125"/>
              <a:gd name="connsiteY46" fmla="*/ 214125 h 238125"/>
              <a:gd name="connsiteX47" fmla="*/ 202406 w 238125"/>
              <a:gd name="connsiteY47" fmla="*/ 235738 h 238125"/>
              <a:gd name="connsiteX48" fmla="*/ 226219 w 238125"/>
              <a:gd name="connsiteY48" fmla="*/ 211925 h 238125"/>
              <a:gd name="connsiteX49" fmla="*/ 202406 w 238125"/>
              <a:gd name="connsiteY49" fmla="*/ 188113 h 238125"/>
              <a:gd name="connsiteX50" fmla="*/ 180594 w 238125"/>
              <a:gd name="connsiteY50" fmla="*/ 202438 h 238125"/>
              <a:gd name="connsiteX51" fmla="*/ 156743 w 238125"/>
              <a:gd name="connsiteY51" fmla="*/ 178588 h 238125"/>
              <a:gd name="connsiteX52" fmla="*/ 192881 w 238125"/>
              <a:gd name="connsiteY52" fmla="*/ 178588 h 238125"/>
              <a:gd name="connsiteX53" fmla="*/ 207169 w 238125"/>
              <a:gd name="connsiteY53" fmla="*/ 164300 h 238125"/>
              <a:gd name="connsiteX54" fmla="*/ 207169 w 238125"/>
              <a:gd name="connsiteY54" fmla="*/ 130963 h 238125"/>
              <a:gd name="connsiteX55" fmla="*/ 230981 w 238125"/>
              <a:gd name="connsiteY55" fmla="*/ 130963 h 238125"/>
              <a:gd name="connsiteX56" fmla="*/ 235382 w 238125"/>
              <a:gd name="connsiteY56" fmla="*/ 128019 h 238125"/>
              <a:gd name="connsiteX57" fmla="*/ 234353 w 238125"/>
              <a:gd name="connsiteY57" fmla="*/ 122828 h 238125"/>
              <a:gd name="connsiteX58" fmla="*/ 45244 w 238125"/>
              <a:gd name="connsiteY58" fmla="*/ 211935 h 238125"/>
              <a:gd name="connsiteX59" fmla="*/ 30956 w 238125"/>
              <a:gd name="connsiteY59" fmla="*/ 226213 h 238125"/>
              <a:gd name="connsiteX60" fmla="*/ 16669 w 238125"/>
              <a:gd name="connsiteY60" fmla="*/ 211925 h 238125"/>
              <a:gd name="connsiteX61" fmla="*/ 30956 w 238125"/>
              <a:gd name="connsiteY61" fmla="*/ 197638 h 238125"/>
              <a:gd name="connsiteX62" fmla="*/ 45244 w 238125"/>
              <a:gd name="connsiteY62" fmla="*/ 211925 h 238125"/>
              <a:gd name="connsiteX63" fmla="*/ 45244 w 238125"/>
              <a:gd name="connsiteY63" fmla="*/ 211935 h 238125"/>
              <a:gd name="connsiteX64" fmla="*/ 202406 w 238125"/>
              <a:gd name="connsiteY64" fmla="*/ 197638 h 238125"/>
              <a:gd name="connsiteX65" fmla="*/ 216694 w 238125"/>
              <a:gd name="connsiteY65" fmla="*/ 211925 h 238125"/>
              <a:gd name="connsiteX66" fmla="*/ 202406 w 238125"/>
              <a:gd name="connsiteY66" fmla="*/ 226213 h 238125"/>
              <a:gd name="connsiteX67" fmla="*/ 188119 w 238125"/>
              <a:gd name="connsiteY67" fmla="*/ 211925 h 238125"/>
              <a:gd name="connsiteX68" fmla="*/ 202406 w 238125"/>
              <a:gd name="connsiteY68" fmla="*/ 197638 h 238125"/>
              <a:gd name="connsiteX69" fmla="*/ 109128 w 238125"/>
              <a:gd name="connsiteY69" fmla="*/ 92863 h 238125"/>
              <a:gd name="connsiteX70" fmla="*/ 143275 w 238125"/>
              <a:gd name="connsiteY70" fmla="*/ 92863 h 238125"/>
              <a:gd name="connsiteX71" fmla="*/ 171850 w 238125"/>
              <a:gd name="connsiteY71" fmla="*/ 121438 h 238125"/>
              <a:gd name="connsiteX72" fmla="*/ 137703 w 238125"/>
              <a:gd name="connsiteY72" fmla="*/ 121438 h 238125"/>
              <a:gd name="connsiteX73" fmla="*/ 109128 w 238125"/>
              <a:gd name="connsiteY73" fmla="*/ 92863 h 238125"/>
              <a:gd name="connsiteX74" fmla="*/ 35719 w 238125"/>
              <a:gd name="connsiteY74" fmla="*/ 35713 h 238125"/>
              <a:gd name="connsiteX75" fmla="*/ 35719 w 238125"/>
              <a:gd name="connsiteY75" fmla="*/ 17520 h 238125"/>
              <a:gd name="connsiteX76" fmla="*/ 83344 w 238125"/>
              <a:gd name="connsiteY76" fmla="*/ 25454 h 238125"/>
              <a:gd name="connsiteX77" fmla="*/ 83344 w 238125"/>
              <a:gd name="connsiteY77" fmla="*/ 35713 h 238125"/>
              <a:gd name="connsiteX78" fmla="*/ 35719 w 238125"/>
              <a:gd name="connsiteY78" fmla="*/ 35713 h 238125"/>
              <a:gd name="connsiteX79" fmla="*/ 130969 w 238125"/>
              <a:gd name="connsiteY79" fmla="*/ 211925 h 238125"/>
              <a:gd name="connsiteX80" fmla="*/ 116681 w 238125"/>
              <a:gd name="connsiteY80" fmla="*/ 226213 h 238125"/>
              <a:gd name="connsiteX81" fmla="*/ 102394 w 238125"/>
              <a:gd name="connsiteY81" fmla="*/ 211925 h 238125"/>
              <a:gd name="connsiteX82" fmla="*/ 116681 w 238125"/>
              <a:gd name="connsiteY82" fmla="*/ 197638 h 238125"/>
              <a:gd name="connsiteX83" fmla="*/ 130969 w 238125"/>
              <a:gd name="connsiteY83" fmla="*/ 211925 h 238125"/>
              <a:gd name="connsiteX84" fmla="*/ 197644 w 238125"/>
              <a:gd name="connsiteY84" fmla="*/ 164300 h 238125"/>
              <a:gd name="connsiteX85" fmla="*/ 192881 w 238125"/>
              <a:gd name="connsiteY85" fmla="*/ 169063 h 238125"/>
              <a:gd name="connsiteX86" fmla="*/ 40481 w 238125"/>
              <a:gd name="connsiteY86" fmla="*/ 169063 h 238125"/>
              <a:gd name="connsiteX87" fmla="*/ 35719 w 238125"/>
              <a:gd name="connsiteY87" fmla="*/ 164300 h 238125"/>
              <a:gd name="connsiteX88" fmla="*/ 35719 w 238125"/>
              <a:gd name="connsiteY88" fmla="*/ 126200 h 238125"/>
              <a:gd name="connsiteX89" fmla="*/ 40481 w 238125"/>
              <a:gd name="connsiteY89" fmla="*/ 121438 h 238125"/>
              <a:gd name="connsiteX90" fmla="*/ 124225 w 238125"/>
              <a:gd name="connsiteY90" fmla="*/ 121438 h 238125"/>
              <a:gd name="connsiteX91" fmla="*/ 132359 w 238125"/>
              <a:gd name="connsiteY91" fmla="*/ 129572 h 238125"/>
              <a:gd name="connsiteX92" fmla="*/ 135731 w 238125"/>
              <a:gd name="connsiteY92" fmla="*/ 130963 h 238125"/>
              <a:gd name="connsiteX93" fmla="*/ 197644 w 238125"/>
              <a:gd name="connsiteY93" fmla="*/ 130963 h 238125"/>
              <a:gd name="connsiteX94" fmla="*/ 197644 w 238125"/>
              <a:gd name="connsiteY94" fmla="*/ 164300 h 238125"/>
              <a:gd name="connsiteX95" fmla="*/ 185318 w 238125"/>
              <a:gd name="connsiteY95" fmla="*/ 121438 h 238125"/>
              <a:gd name="connsiteX96" fmla="*/ 156743 w 238125"/>
              <a:gd name="connsiteY96" fmla="*/ 92863 h 238125"/>
              <a:gd name="connsiteX97" fmla="*/ 190910 w 238125"/>
              <a:gd name="connsiteY97" fmla="*/ 92863 h 238125"/>
              <a:gd name="connsiteX98" fmla="*/ 219485 w 238125"/>
              <a:gd name="connsiteY98" fmla="*/ 121438 h 238125"/>
              <a:gd name="connsiteX99" fmla="*/ 185318 w 238125"/>
              <a:gd name="connsiteY99" fmla="*/ 121438 h 238125"/>
              <a:gd name="connsiteX100" fmla="*/ 164306 w 238125"/>
              <a:gd name="connsiteY100" fmla="*/ 159538 h 238125"/>
              <a:gd name="connsiteX101" fmla="*/ 169069 w 238125"/>
              <a:gd name="connsiteY101" fmla="*/ 154775 h 238125"/>
              <a:gd name="connsiteX102" fmla="*/ 169069 w 238125"/>
              <a:gd name="connsiteY102" fmla="*/ 145250 h 238125"/>
              <a:gd name="connsiteX103" fmla="*/ 164306 w 238125"/>
              <a:gd name="connsiteY103" fmla="*/ 140488 h 238125"/>
              <a:gd name="connsiteX104" fmla="*/ 159544 w 238125"/>
              <a:gd name="connsiteY104" fmla="*/ 145250 h 238125"/>
              <a:gd name="connsiteX105" fmla="*/ 159544 w 238125"/>
              <a:gd name="connsiteY105" fmla="*/ 154775 h 238125"/>
              <a:gd name="connsiteX106" fmla="*/ 164306 w 238125"/>
              <a:gd name="connsiteY106" fmla="*/ 159538 h 238125"/>
              <a:gd name="connsiteX107" fmla="*/ 78581 w 238125"/>
              <a:gd name="connsiteY107" fmla="*/ 130963 h 238125"/>
              <a:gd name="connsiteX108" fmla="*/ 50006 w 238125"/>
              <a:gd name="connsiteY108" fmla="*/ 130963 h 238125"/>
              <a:gd name="connsiteX109" fmla="*/ 45244 w 238125"/>
              <a:gd name="connsiteY109" fmla="*/ 135725 h 238125"/>
              <a:gd name="connsiteX110" fmla="*/ 45244 w 238125"/>
              <a:gd name="connsiteY110" fmla="*/ 154775 h 238125"/>
              <a:gd name="connsiteX111" fmla="*/ 50006 w 238125"/>
              <a:gd name="connsiteY111" fmla="*/ 159538 h 238125"/>
              <a:gd name="connsiteX112" fmla="*/ 78581 w 238125"/>
              <a:gd name="connsiteY112" fmla="*/ 159538 h 238125"/>
              <a:gd name="connsiteX113" fmla="*/ 83344 w 238125"/>
              <a:gd name="connsiteY113" fmla="*/ 154775 h 238125"/>
              <a:gd name="connsiteX114" fmla="*/ 83344 w 238125"/>
              <a:gd name="connsiteY114" fmla="*/ 135725 h 238125"/>
              <a:gd name="connsiteX115" fmla="*/ 78581 w 238125"/>
              <a:gd name="connsiteY115" fmla="*/ 130963 h 238125"/>
              <a:gd name="connsiteX116" fmla="*/ 73819 w 238125"/>
              <a:gd name="connsiteY116" fmla="*/ 150013 h 238125"/>
              <a:gd name="connsiteX117" fmla="*/ 54769 w 238125"/>
              <a:gd name="connsiteY117" fmla="*/ 150013 h 238125"/>
              <a:gd name="connsiteX118" fmla="*/ 54769 w 238125"/>
              <a:gd name="connsiteY118" fmla="*/ 140488 h 238125"/>
              <a:gd name="connsiteX119" fmla="*/ 73819 w 238125"/>
              <a:gd name="connsiteY119" fmla="*/ 140488 h 238125"/>
              <a:gd name="connsiteX120" fmla="*/ 73819 w 238125"/>
              <a:gd name="connsiteY120" fmla="*/ 150013 h 238125"/>
              <a:gd name="connsiteX121" fmla="*/ 183356 w 238125"/>
              <a:gd name="connsiteY121" fmla="*/ 159538 h 238125"/>
              <a:gd name="connsiteX122" fmla="*/ 188119 w 238125"/>
              <a:gd name="connsiteY122" fmla="*/ 154775 h 238125"/>
              <a:gd name="connsiteX123" fmla="*/ 188119 w 238125"/>
              <a:gd name="connsiteY123" fmla="*/ 145250 h 238125"/>
              <a:gd name="connsiteX124" fmla="*/ 183356 w 238125"/>
              <a:gd name="connsiteY124" fmla="*/ 140488 h 238125"/>
              <a:gd name="connsiteX125" fmla="*/ 178594 w 238125"/>
              <a:gd name="connsiteY125" fmla="*/ 145250 h 238125"/>
              <a:gd name="connsiteX126" fmla="*/ 178594 w 238125"/>
              <a:gd name="connsiteY126" fmla="*/ 154775 h 238125"/>
              <a:gd name="connsiteX127" fmla="*/ 183356 w 238125"/>
              <a:gd name="connsiteY127" fmla="*/ 159538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238125" h="238125">
                <a:moveTo>
                  <a:pt x="145256" y="159538"/>
                </a:moveTo>
                <a:cubicBezTo>
                  <a:pt x="147885" y="159538"/>
                  <a:pt x="150019" y="157404"/>
                  <a:pt x="150019" y="154775"/>
                </a:cubicBezTo>
                <a:lnTo>
                  <a:pt x="150019" y="145250"/>
                </a:lnTo>
                <a:cubicBezTo>
                  <a:pt x="150019" y="142621"/>
                  <a:pt x="147885" y="140488"/>
                  <a:pt x="145256" y="140488"/>
                </a:cubicBezTo>
                <a:cubicBezTo>
                  <a:pt x="142627" y="140488"/>
                  <a:pt x="140494" y="142621"/>
                  <a:pt x="140494" y="145250"/>
                </a:cubicBezTo>
                <a:lnTo>
                  <a:pt x="140494" y="154775"/>
                </a:lnTo>
                <a:cubicBezTo>
                  <a:pt x="140494" y="157404"/>
                  <a:pt x="142627" y="159538"/>
                  <a:pt x="145256" y="159538"/>
                </a:cubicBezTo>
                <a:close/>
                <a:moveTo>
                  <a:pt x="234353" y="122828"/>
                </a:moveTo>
                <a:lnTo>
                  <a:pt x="196253" y="84728"/>
                </a:lnTo>
                <a:cubicBezTo>
                  <a:pt x="195358" y="83842"/>
                  <a:pt x="194148" y="83338"/>
                  <a:pt x="192881" y="83338"/>
                </a:cubicBezTo>
                <a:lnTo>
                  <a:pt x="97631" y="83338"/>
                </a:lnTo>
                <a:cubicBezTo>
                  <a:pt x="95707" y="83338"/>
                  <a:pt x="93964" y="84500"/>
                  <a:pt x="93231" y="86281"/>
                </a:cubicBezTo>
                <a:cubicBezTo>
                  <a:pt x="92488" y="88062"/>
                  <a:pt x="92897" y="90110"/>
                  <a:pt x="94259" y="91472"/>
                </a:cubicBezTo>
                <a:lnTo>
                  <a:pt x="114700" y="111913"/>
                </a:lnTo>
                <a:lnTo>
                  <a:pt x="73819" y="111913"/>
                </a:lnTo>
                <a:lnTo>
                  <a:pt x="73819" y="45238"/>
                </a:lnTo>
                <a:lnTo>
                  <a:pt x="88106" y="45238"/>
                </a:lnTo>
                <a:cubicBezTo>
                  <a:pt x="90735" y="45238"/>
                  <a:pt x="92869" y="43104"/>
                  <a:pt x="92869" y="40475"/>
                </a:cubicBezTo>
                <a:lnTo>
                  <a:pt x="92869" y="21425"/>
                </a:lnTo>
                <a:cubicBezTo>
                  <a:pt x="92869" y="19101"/>
                  <a:pt x="91183" y="17110"/>
                  <a:pt x="88887" y="16729"/>
                </a:cubicBezTo>
                <a:lnTo>
                  <a:pt x="31737" y="7204"/>
                </a:lnTo>
                <a:cubicBezTo>
                  <a:pt x="30375" y="6985"/>
                  <a:pt x="28946" y="7366"/>
                  <a:pt x="27880" y="8271"/>
                </a:cubicBezTo>
                <a:cubicBezTo>
                  <a:pt x="26803" y="9166"/>
                  <a:pt x="26194" y="10500"/>
                  <a:pt x="26194" y="11900"/>
                </a:cubicBezTo>
                <a:lnTo>
                  <a:pt x="26194" y="40475"/>
                </a:lnTo>
                <a:cubicBezTo>
                  <a:pt x="26194" y="43104"/>
                  <a:pt x="28327" y="45238"/>
                  <a:pt x="30956" y="45238"/>
                </a:cubicBezTo>
                <a:lnTo>
                  <a:pt x="64294" y="45238"/>
                </a:lnTo>
                <a:lnTo>
                  <a:pt x="64294" y="111913"/>
                </a:lnTo>
                <a:lnTo>
                  <a:pt x="40481" y="111913"/>
                </a:lnTo>
                <a:cubicBezTo>
                  <a:pt x="32604" y="111913"/>
                  <a:pt x="26194" y="118323"/>
                  <a:pt x="26194" y="126200"/>
                </a:cubicBezTo>
                <a:lnTo>
                  <a:pt x="26194" y="164300"/>
                </a:lnTo>
                <a:cubicBezTo>
                  <a:pt x="26194" y="172177"/>
                  <a:pt x="32604" y="178588"/>
                  <a:pt x="40481" y="178588"/>
                </a:cubicBezTo>
                <a:lnTo>
                  <a:pt x="76610" y="178588"/>
                </a:lnTo>
                <a:lnTo>
                  <a:pt x="52769" y="202429"/>
                </a:lnTo>
                <a:cubicBezTo>
                  <a:pt x="49082" y="194018"/>
                  <a:pt x="40700" y="188113"/>
                  <a:pt x="30956" y="188113"/>
                </a:cubicBezTo>
                <a:cubicBezTo>
                  <a:pt x="17831" y="188113"/>
                  <a:pt x="7144" y="198800"/>
                  <a:pt x="7144" y="211925"/>
                </a:cubicBezTo>
                <a:cubicBezTo>
                  <a:pt x="7144" y="225050"/>
                  <a:pt x="17831" y="235738"/>
                  <a:pt x="30956" y="235738"/>
                </a:cubicBezTo>
                <a:cubicBezTo>
                  <a:pt x="43329" y="235738"/>
                  <a:pt x="53416" y="226203"/>
                  <a:pt x="54550" y="214116"/>
                </a:cubicBezTo>
                <a:lnTo>
                  <a:pt x="90078" y="178588"/>
                </a:lnTo>
                <a:lnTo>
                  <a:pt x="111919" y="178588"/>
                </a:lnTo>
                <a:lnTo>
                  <a:pt x="111919" y="188598"/>
                </a:lnTo>
                <a:cubicBezTo>
                  <a:pt x="101060" y="190808"/>
                  <a:pt x="92869" y="200428"/>
                  <a:pt x="92869" y="211925"/>
                </a:cubicBezTo>
                <a:cubicBezTo>
                  <a:pt x="92869" y="225050"/>
                  <a:pt x="103556" y="235738"/>
                  <a:pt x="116681" y="235738"/>
                </a:cubicBezTo>
                <a:cubicBezTo>
                  <a:pt x="129807" y="235738"/>
                  <a:pt x="140494" y="225050"/>
                  <a:pt x="140494" y="211925"/>
                </a:cubicBezTo>
                <a:cubicBezTo>
                  <a:pt x="140494" y="200428"/>
                  <a:pt x="132293" y="190808"/>
                  <a:pt x="121444" y="188598"/>
                </a:cubicBezTo>
                <a:lnTo>
                  <a:pt x="121444" y="178588"/>
                </a:lnTo>
                <a:lnTo>
                  <a:pt x="143275" y="178588"/>
                </a:lnTo>
                <a:lnTo>
                  <a:pt x="178813" y="214125"/>
                </a:lnTo>
                <a:cubicBezTo>
                  <a:pt x="179946" y="226203"/>
                  <a:pt x="190033" y="235738"/>
                  <a:pt x="202406" y="235738"/>
                </a:cubicBezTo>
                <a:cubicBezTo>
                  <a:pt x="215532" y="235738"/>
                  <a:pt x="226219" y="225050"/>
                  <a:pt x="226219" y="211925"/>
                </a:cubicBezTo>
                <a:cubicBezTo>
                  <a:pt x="226219" y="198800"/>
                  <a:pt x="215532" y="188113"/>
                  <a:pt x="202406" y="188113"/>
                </a:cubicBezTo>
                <a:cubicBezTo>
                  <a:pt x="192653" y="188113"/>
                  <a:pt x="184271" y="194028"/>
                  <a:pt x="180594" y="202438"/>
                </a:cubicBezTo>
                <a:lnTo>
                  <a:pt x="156743" y="178588"/>
                </a:lnTo>
                <a:lnTo>
                  <a:pt x="192881" y="178588"/>
                </a:lnTo>
                <a:cubicBezTo>
                  <a:pt x="200758" y="178588"/>
                  <a:pt x="207169" y="172177"/>
                  <a:pt x="207169" y="164300"/>
                </a:cubicBezTo>
                <a:lnTo>
                  <a:pt x="207169" y="130963"/>
                </a:lnTo>
                <a:lnTo>
                  <a:pt x="230981" y="130963"/>
                </a:lnTo>
                <a:cubicBezTo>
                  <a:pt x="232905" y="130963"/>
                  <a:pt x="234648" y="129800"/>
                  <a:pt x="235382" y="128019"/>
                </a:cubicBezTo>
                <a:cubicBezTo>
                  <a:pt x="236125" y="126238"/>
                  <a:pt x="235715" y="124190"/>
                  <a:pt x="234353" y="122828"/>
                </a:cubicBezTo>
                <a:close/>
                <a:moveTo>
                  <a:pt x="45244" y="211935"/>
                </a:moveTo>
                <a:cubicBezTo>
                  <a:pt x="45234" y="219802"/>
                  <a:pt x="38824" y="226213"/>
                  <a:pt x="30956" y="226213"/>
                </a:cubicBezTo>
                <a:cubicBezTo>
                  <a:pt x="23079" y="226213"/>
                  <a:pt x="16669" y="219802"/>
                  <a:pt x="16669" y="211925"/>
                </a:cubicBezTo>
                <a:cubicBezTo>
                  <a:pt x="16669" y="204048"/>
                  <a:pt x="23079" y="197638"/>
                  <a:pt x="30956" y="197638"/>
                </a:cubicBezTo>
                <a:cubicBezTo>
                  <a:pt x="38833" y="197638"/>
                  <a:pt x="45244" y="204048"/>
                  <a:pt x="45244" y="211925"/>
                </a:cubicBezTo>
                <a:cubicBezTo>
                  <a:pt x="45244" y="211925"/>
                  <a:pt x="45244" y="211925"/>
                  <a:pt x="45244" y="211935"/>
                </a:cubicBezTo>
                <a:close/>
                <a:moveTo>
                  <a:pt x="202406" y="197638"/>
                </a:moveTo>
                <a:cubicBezTo>
                  <a:pt x="210283" y="197638"/>
                  <a:pt x="216694" y="204048"/>
                  <a:pt x="216694" y="211925"/>
                </a:cubicBezTo>
                <a:cubicBezTo>
                  <a:pt x="216694" y="219802"/>
                  <a:pt x="210283" y="226213"/>
                  <a:pt x="202406" y="226213"/>
                </a:cubicBezTo>
                <a:cubicBezTo>
                  <a:pt x="194529" y="226213"/>
                  <a:pt x="188119" y="219802"/>
                  <a:pt x="188119" y="211925"/>
                </a:cubicBezTo>
                <a:cubicBezTo>
                  <a:pt x="188119" y="204048"/>
                  <a:pt x="194529" y="197638"/>
                  <a:pt x="202406" y="197638"/>
                </a:cubicBezTo>
                <a:close/>
                <a:moveTo>
                  <a:pt x="109128" y="92863"/>
                </a:moveTo>
                <a:lnTo>
                  <a:pt x="143275" y="92863"/>
                </a:lnTo>
                <a:lnTo>
                  <a:pt x="171850" y="121438"/>
                </a:lnTo>
                <a:lnTo>
                  <a:pt x="137703" y="121438"/>
                </a:lnTo>
                <a:lnTo>
                  <a:pt x="109128" y="92863"/>
                </a:lnTo>
                <a:close/>
                <a:moveTo>
                  <a:pt x="35719" y="35713"/>
                </a:moveTo>
                <a:lnTo>
                  <a:pt x="35719" y="17520"/>
                </a:lnTo>
                <a:lnTo>
                  <a:pt x="83344" y="25454"/>
                </a:lnTo>
                <a:lnTo>
                  <a:pt x="83344" y="35713"/>
                </a:lnTo>
                <a:lnTo>
                  <a:pt x="35719" y="35713"/>
                </a:lnTo>
                <a:close/>
                <a:moveTo>
                  <a:pt x="130969" y="211925"/>
                </a:moveTo>
                <a:cubicBezTo>
                  <a:pt x="130969" y="219802"/>
                  <a:pt x="124558" y="226213"/>
                  <a:pt x="116681" y="226213"/>
                </a:cubicBezTo>
                <a:cubicBezTo>
                  <a:pt x="108804" y="226213"/>
                  <a:pt x="102394" y="219802"/>
                  <a:pt x="102394" y="211925"/>
                </a:cubicBezTo>
                <a:cubicBezTo>
                  <a:pt x="102394" y="204048"/>
                  <a:pt x="108804" y="197638"/>
                  <a:pt x="116681" y="197638"/>
                </a:cubicBezTo>
                <a:cubicBezTo>
                  <a:pt x="124558" y="197638"/>
                  <a:pt x="130969" y="204048"/>
                  <a:pt x="130969" y="211925"/>
                </a:cubicBezTo>
                <a:close/>
                <a:moveTo>
                  <a:pt x="197644" y="164300"/>
                </a:moveTo>
                <a:cubicBezTo>
                  <a:pt x="197644" y="166929"/>
                  <a:pt x="195510" y="169063"/>
                  <a:pt x="192881" y="169063"/>
                </a:cubicBezTo>
                <a:lnTo>
                  <a:pt x="40481" y="169063"/>
                </a:lnTo>
                <a:cubicBezTo>
                  <a:pt x="37852" y="169063"/>
                  <a:pt x="35719" y="166929"/>
                  <a:pt x="35719" y="164300"/>
                </a:cubicBezTo>
                <a:lnTo>
                  <a:pt x="35719" y="126200"/>
                </a:lnTo>
                <a:cubicBezTo>
                  <a:pt x="35719" y="123571"/>
                  <a:pt x="37852" y="121438"/>
                  <a:pt x="40481" y="121438"/>
                </a:cubicBezTo>
                <a:lnTo>
                  <a:pt x="124225" y="121438"/>
                </a:lnTo>
                <a:lnTo>
                  <a:pt x="132359" y="129572"/>
                </a:lnTo>
                <a:cubicBezTo>
                  <a:pt x="133255" y="130458"/>
                  <a:pt x="134464" y="130963"/>
                  <a:pt x="135731" y="130963"/>
                </a:cubicBezTo>
                <a:lnTo>
                  <a:pt x="197644" y="130963"/>
                </a:lnTo>
                <a:lnTo>
                  <a:pt x="197644" y="164300"/>
                </a:lnTo>
                <a:close/>
                <a:moveTo>
                  <a:pt x="185318" y="121438"/>
                </a:moveTo>
                <a:lnTo>
                  <a:pt x="156743" y="92863"/>
                </a:lnTo>
                <a:lnTo>
                  <a:pt x="190910" y="92863"/>
                </a:lnTo>
                <a:lnTo>
                  <a:pt x="219485" y="121438"/>
                </a:lnTo>
                <a:lnTo>
                  <a:pt x="185318" y="121438"/>
                </a:lnTo>
                <a:close/>
                <a:moveTo>
                  <a:pt x="164306" y="159538"/>
                </a:moveTo>
                <a:cubicBezTo>
                  <a:pt x="166935" y="159538"/>
                  <a:pt x="169069" y="157404"/>
                  <a:pt x="169069" y="154775"/>
                </a:cubicBezTo>
                <a:lnTo>
                  <a:pt x="169069" y="145250"/>
                </a:lnTo>
                <a:cubicBezTo>
                  <a:pt x="169069" y="142621"/>
                  <a:pt x="166935" y="140488"/>
                  <a:pt x="164306" y="140488"/>
                </a:cubicBezTo>
                <a:cubicBezTo>
                  <a:pt x="161677" y="140488"/>
                  <a:pt x="159544" y="142621"/>
                  <a:pt x="159544" y="145250"/>
                </a:cubicBezTo>
                <a:lnTo>
                  <a:pt x="159544" y="154775"/>
                </a:lnTo>
                <a:cubicBezTo>
                  <a:pt x="159544" y="157404"/>
                  <a:pt x="161677" y="159538"/>
                  <a:pt x="164306" y="159538"/>
                </a:cubicBezTo>
                <a:close/>
                <a:moveTo>
                  <a:pt x="78581" y="130963"/>
                </a:moveTo>
                <a:lnTo>
                  <a:pt x="50006" y="130963"/>
                </a:lnTo>
                <a:cubicBezTo>
                  <a:pt x="47377" y="130963"/>
                  <a:pt x="45244" y="133096"/>
                  <a:pt x="45244" y="135725"/>
                </a:cubicBezTo>
                <a:lnTo>
                  <a:pt x="45244" y="154775"/>
                </a:lnTo>
                <a:cubicBezTo>
                  <a:pt x="45244" y="157404"/>
                  <a:pt x="47377" y="159538"/>
                  <a:pt x="50006" y="159538"/>
                </a:cubicBezTo>
                <a:lnTo>
                  <a:pt x="78581" y="159538"/>
                </a:lnTo>
                <a:cubicBezTo>
                  <a:pt x="81210" y="159538"/>
                  <a:pt x="83344" y="157404"/>
                  <a:pt x="83344" y="154775"/>
                </a:cubicBezTo>
                <a:lnTo>
                  <a:pt x="83344" y="135725"/>
                </a:lnTo>
                <a:cubicBezTo>
                  <a:pt x="83344" y="133096"/>
                  <a:pt x="81210" y="130963"/>
                  <a:pt x="78581" y="130963"/>
                </a:cubicBezTo>
                <a:close/>
                <a:moveTo>
                  <a:pt x="73819" y="150013"/>
                </a:moveTo>
                <a:lnTo>
                  <a:pt x="54769" y="150013"/>
                </a:lnTo>
                <a:lnTo>
                  <a:pt x="54769" y="140488"/>
                </a:lnTo>
                <a:lnTo>
                  <a:pt x="73819" y="140488"/>
                </a:lnTo>
                <a:lnTo>
                  <a:pt x="73819" y="150013"/>
                </a:lnTo>
                <a:close/>
                <a:moveTo>
                  <a:pt x="183356" y="159538"/>
                </a:moveTo>
                <a:cubicBezTo>
                  <a:pt x="185985" y="159538"/>
                  <a:pt x="188119" y="157404"/>
                  <a:pt x="188119" y="154775"/>
                </a:cubicBezTo>
                <a:lnTo>
                  <a:pt x="188119" y="145250"/>
                </a:lnTo>
                <a:cubicBezTo>
                  <a:pt x="188119" y="142621"/>
                  <a:pt x="185985" y="140488"/>
                  <a:pt x="183356" y="140488"/>
                </a:cubicBezTo>
                <a:cubicBezTo>
                  <a:pt x="180727" y="140488"/>
                  <a:pt x="178594" y="142621"/>
                  <a:pt x="178594" y="145250"/>
                </a:cubicBezTo>
                <a:lnTo>
                  <a:pt x="178594" y="154775"/>
                </a:lnTo>
                <a:cubicBezTo>
                  <a:pt x="178594" y="157404"/>
                  <a:pt x="180727" y="159538"/>
                  <a:pt x="183356" y="15953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02EAB7FB-AEBA-41BC-B1D7-A4B080684C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-11284" y="1140364"/>
            <a:ext cx="7815625" cy="4396295"/>
          </a:xfrm>
        </p:spPr>
      </p:pic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534" y="0"/>
            <a:ext cx="4539206" cy="1458863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4861" y="1638178"/>
            <a:ext cx="6920389" cy="3355499"/>
          </a:xfrm>
        </p:spPr>
        <p:txBody>
          <a:bodyPr anchor="t" anchorCtr="0"/>
          <a:lstStyle/>
          <a:p>
            <a:r>
              <a:rPr lang="en-US" noProof="1"/>
              <a:t>Tesla V10 Software: </a:t>
            </a:r>
            <a:r>
              <a:rPr lang="en-US" dirty="0">
                <a:hlinkClick r:id="rId2"/>
              </a:rPr>
              <a:t>https://www.tesla.com/blog/introducing-software-version-10-0</a:t>
            </a:r>
            <a:endParaRPr lang="en-US" dirty="0"/>
          </a:p>
          <a:p>
            <a:r>
              <a:rPr lang="en-US" noProof="1"/>
              <a:t>Car Pollution Statistics: </a:t>
            </a:r>
            <a:r>
              <a:rPr lang="en-US" dirty="0">
                <a:hlinkClick r:id="rId3"/>
              </a:rPr>
              <a:t>https://auto.howstuffworks.com/air-pollution-from-cars.htm</a:t>
            </a:r>
            <a:endParaRPr lang="en-US" noProof="1"/>
          </a:p>
        </p:txBody>
      </p:sp>
      <p:pic>
        <p:nvPicPr>
          <p:cNvPr id="18" name="Graphic 17" descr="Envelope icon" title="Icon Presenter Email">
            <a:extLst>
              <a:ext uri="{FF2B5EF4-FFF2-40B4-BE49-F238E27FC236}">
                <a16:creationId xmlns:a16="http://schemas.microsoft.com/office/drawing/2014/main" id="{6D49048B-2AA4-42B7-9454-4E76924BCC5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097" y="5158124"/>
            <a:ext cx="218900" cy="2189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0F12597-AABE-455F-AE27-B788519B2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9EE1F1-B897-408A-A84B-C550FFD08D48}"/>
                </a:ext>
              </a:extLst>
            </p:cNvPr>
            <p:cNvSpPr/>
            <p:nvPr/>
          </p:nvSpPr>
          <p:spPr>
            <a:xfrm>
              <a:off x="5660231" y="3288411"/>
              <a:ext cx="571500" cy="571500"/>
            </a:xfrm>
            <a:custGeom>
              <a:avLst/>
              <a:gdLst>
                <a:gd name="connsiteX0" fmla="*/ 288179 w 571500"/>
                <a:gd name="connsiteY0" fmla="*/ 7144 h 571500"/>
                <a:gd name="connsiteX1" fmla="*/ 7144 w 571500"/>
                <a:gd name="connsiteY1" fmla="*/ 288179 h 571500"/>
                <a:gd name="connsiteX2" fmla="*/ 288179 w 571500"/>
                <a:gd name="connsiteY2" fmla="*/ 569214 h 571500"/>
                <a:gd name="connsiteX3" fmla="*/ 569214 w 571500"/>
                <a:gd name="connsiteY3" fmla="*/ 288179 h 571500"/>
                <a:gd name="connsiteX4" fmla="*/ 288179 w 571500"/>
                <a:gd name="connsiteY4" fmla="*/ 7144 h 571500"/>
                <a:gd name="connsiteX5" fmla="*/ 288179 w 571500"/>
                <a:gd name="connsiteY5" fmla="*/ 531114 h 571500"/>
                <a:gd name="connsiteX6" fmla="*/ 45244 w 571500"/>
                <a:gd name="connsiteY6" fmla="*/ 288179 h 571500"/>
                <a:gd name="connsiteX7" fmla="*/ 288179 w 571500"/>
                <a:gd name="connsiteY7" fmla="*/ 45244 h 571500"/>
                <a:gd name="connsiteX8" fmla="*/ 531114 w 571500"/>
                <a:gd name="connsiteY8" fmla="*/ 288179 h 571500"/>
                <a:gd name="connsiteX9" fmla="*/ 288179 w 571500"/>
                <a:gd name="connsiteY9" fmla="*/ 53111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33469D8-D3DC-4362-8C73-DB3F504C5B01}"/>
                </a:ext>
              </a:extLst>
            </p:cNvPr>
            <p:cNvSpPr/>
            <p:nvPr/>
          </p:nvSpPr>
          <p:spPr>
            <a:xfrm>
              <a:off x="5778589" y="3406883"/>
              <a:ext cx="171450" cy="171450"/>
            </a:xfrm>
            <a:custGeom>
              <a:avLst/>
              <a:gdLst>
                <a:gd name="connsiteX0" fmla="*/ 47844 w 171450"/>
                <a:gd name="connsiteY0" fmla="*/ 101613 h 171450"/>
                <a:gd name="connsiteX1" fmla="*/ 45253 w 171450"/>
                <a:gd name="connsiteY1" fmla="*/ 87068 h 171450"/>
                <a:gd name="connsiteX2" fmla="*/ 87068 w 171450"/>
                <a:gd name="connsiteY2" fmla="*/ 45244 h 171450"/>
                <a:gd name="connsiteX3" fmla="*/ 128883 w 171450"/>
                <a:gd name="connsiteY3" fmla="*/ 87068 h 171450"/>
                <a:gd name="connsiteX4" fmla="*/ 87116 w 171450"/>
                <a:gd name="connsiteY4" fmla="*/ 128883 h 171450"/>
                <a:gd name="connsiteX5" fmla="*/ 68085 w 171450"/>
                <a:gd name="connsiteY5" fmla="*/ 147952 h 171450"/>
                <a:gd name="connsiteX6" fmla="*/ 87135 w 171450"/>
                <a:gd name="connsiteY6" fmla="*/ 166983 h 171450"/>
                <a:gd name="connsiteX7" fmla="*/ 87154 w 171450"/>
                <a:gd name="connsiteY7" fmla="*/ 166983 h 171450"/>
                <a:gd name="connsiteX8" fmla="*/ 166973 w 171450"/>
                <a:gd name="connsiteY8" fmla="*/ 87068 h 171450"/>
                <a:gd name="connsiteX9" fmla="*/ 87058 w 171450"/>
                <a:gd name="connsiteY9" fmla="*/ 7144 h 171450"/>
                <a:gd name="connsiteX10" fmla="*/ 7144 w 171450"/>
                <a:gd name="connsiteY10" fmla="*/ 87068 h 171450"/>
                <a:gd name="connsiteX11" fmla="*/ 12125 w 171450"/>
                <a:gd name="connsiteY11" fmla="*/ 114881 h 171450"/>
                <a:gd name="connsiteX12" fmla="*/ 36614 w 171450"/>
                <a:gd name="connsiteY12" fmla="*/ 126111 h 171450"/>
                <a:gd name="connsiteX13" fmla="*/ 47844 w 171450"/>
                <a:gd name="connsiteY13" fmla="*/ 10161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D60673-90C1-4A3B-B705-02383760807C}"/>
                </a:ext>
              </a:extLst>
            </p:cNvPr>
            <p:cNvSpPr/>
            <p:nvPr/>
          </p:nvSpPr>
          <p:spPr>
            <a:xfrm>
              <a:off x="6007446" y="3504769"/>
              <a:ext cx="142875" cy="142875"/>
            </a:xfrm>
            <a:custGeom>
              <a:avLst/>
              <a:gdLst>
                <a:gd name="connsiteX0" fmla="*/ 97184 w 142875"/>
                <a:gd name="connsiteY0" fmla="*/ 61648 h 142875"/>
                <a:gd name="connsiteX1" fmla="*/ 99041 w 142875"/>
                <a:gd name="connsiteY1" fmla="*/ 71506 h 142875"/>
                <a:gd name="connsiteX2" fmla="*/ 72142 w 142875"/>
                <a:gd name="connsiteY2" fmla="*/ 98395 h 142875"/>
                <a:gd name="connsiteX3" fmla="*/ 45244 w 142875"/>
                <a:gd name="connsiteY3" fmla="*/ 71506 h 142875"/>
                <a:gd name="connsiteX4" fmla="*/ 67618 w 142875"/>
                <a:gd name="connsiteY4" fmla="*/ 44989 h 142875"/>
                <a:gd name="connsiteX5" fmla="*/ 83239 w 142875"/>
                <a:gd name="connsiteY5" fmla="*/ 23033 h 142875"/>
                <a:gd name="connsiteX6" fmla="*/ 61293 w 142875"/>
                <a:gd name="connsiteY6" fmla="*/ 7403 h 142875"/>
                <a:gd name="connsiteX7" fmla="*/ 7144 w 142875"/>
                <a:gd name="connsiteY7" fmla="*/ 71497 h 142875"/>
                <a:gd name="connsiteX8" fmla="*/ 72142 w 142875"/>
                <a:gd name="connsiteY8" fmla="*/ 136486 h 142875"/>
                <a:gd name="connsiteX9" fmla="*/ 137141 w 142875"/>
                <a:gd name="connsiteY9" fmla="*/ 71497 h 142875"/>
                <a:gd name="connsiteX10" fmla="*/ 132617 w 142875"/>
                <a:gd name="connsiteY10" fmla="*/ 47646 h 142875"/>
                <a:gd name="connsiteX11" fmla="*/ 107899 w 142875"/>
                <a:gd name="connsiteY11" fmla="*/ 36921 h 142875"/>
                <a:gd name="connsiteX12" fmla="*/ 97184 w 142875"/>
                <a:gd name="connsiteY12" fmla="*/ 6164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41908B8-1FD7-4EE4-AE25-1C45D34F1498}"/>
                </a:ext>
              </a:extLst>
            </p:cNvPr>
            <p:cNvSpPr/>
            <p:nvPr/>
          </p:nvSpPr>
          <p:spPr>
            <a:xfrm>
              <a:off x="5819742" y="3637845"/>
              <a:ext cx="152400" cy="142875"/>
            </a:xfrm>
            <a:custGeom>
              <a:avLst/>
              <a:gdLst>
                <a:gd name="connsiteX0" fmla="*/ 77414 w 152400"/>
                <a:gd name="connsiteY0" fmla="*/ 7144 h 142875"/>
                <a:gd name="connsiteX1" fmla="*/ 27703 w 152400"/>
                <a:gd name="connsiteY1" fmla="*/ 27737 h 142875"/>
                <a:gd name="connsiteX2" fmla="*/ 27703 w 152400"/>
                <a:gd name="connsiteY2" fmla="*/ 127168 h 142875"/>
                <a:gd name="connsiteX3" fmla="*/ 49382 w 152400"/>
                <a:gd name="connsiteY3" fmla="*/ 141932 h 142875"/>
                <a:gd name="connsiteX4" fmla="*/ 56964 w 152400"/>
                <a:gd name="connsiteY4" fmla="*/ 143523 h 142875"/>
                <a:gd name="connsiteX5" fmla="*/ 74443 w 152400"/>
                <a:gd name="connsiteY5" fmla="*/ 132055 h 142875"/>
                <a:gd name="connsiteX6" fmla="*/ 64556 w 152400"/>
                <a:gd name="connsiteY6" fmla="*/ 106994 h 142875"/>
                <a:gd name="connsiteX7" fmla="*/ 54631 w 152400"/>
                <a:gd name="connsiteY7" fmla="*/ 100222 h 142875"/>
                <a:gd name="connsiteX8" fmla="*/ 54631 w 152400"/>
                <a:gd name="connsiteY8" fmla="*/ 54673 h 142875"/>
                <a:gd name="connsiteX9" fmla="*/ 100170 w 152400"/>
                <a:gd name="connsiteY9" fmla="*/ 54673 h 142875"/>
                <a:gd name="connsiteX10" fmla="*/ 103675 w 152400"/>
                <a:gd name="connsiteY10" fmla="*/ 96088 h 142875"/>
                <a:gd name="connsiteX11" fmla="*/ 108152 w 152400"/>
                <a:gd name="connsiteY11" fmla="*/ 122653 h 142875"/>
                <a:gd name="connsiteX12" fmla="*/ 134717 w 152400"/>
                <a:gd name="connsiteY12" fmla="*/ 118167 h 142875"/>
                <a:gd name="connsiteX13" fmla="*/ 127106 w 152400"/>
                <a:gd name="connsiteY13" fmla="*/ 27737 h 142875"/>
                <a:gd name="connsiteX14" fmla="*/ 77414 w 152400"/>
                <a:gd name="connsiteY1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142875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17393E-C1C4-43DA-A6B1-3ABA77082A89}"/>
                </a:ext>
              </a:extLst>
            </p:cNvPr>
            <p:cNvSpPr/>
            <p:nvPr/>
          </p:nvSpPr>
          <p:spPr>
            <a:xfrm>
              <a:off x="6170593" y="3013169"/>
              <a:ext cx="333375" cy="333375"/>
            </a:xfrm>
            <a:custGeom>
              <a:avLst/>
              <a:gdLst>
                <a:gd name="connsiteX0" fmla="*/ 12723 w 333375"/>
                <a:gd name="connsiteY0" fmla="*/ 328515 h 333375"/>
                <a:gd name="connsiteX1" fmla="*/ 26191 w 333375"/>
                <a:gd name="connsiteY1" fmla="*/ 334097 h 333375"/>
                <a:gd name="connsiteX2" fmla="*/ 39660 w 333375"/>
                <a:gd name="connsiteY2" fmla="*/ 328515 h 333375"/>
                <a:gd name="connsiteX3" fmla="*/ 328515 w 333375"/>
                <a:gd name="connsiteY3" fmla="*/ 39660 h 333375"/>
                <a:gd name="connsiteX4" fmla="*/ 328515 w 333375"/>
                <a:gd name="connsiteY4" fmla="*/ 12723 h 333375"/>
                <a:gd name="connsiteX5" fmla="*/ 301578 w 333375"/>
                <a:gd name="connsiteY5" fmla="*/ 12723 h 333375"/>
                <a:gd name="connsiteX6" fmla="*/ 12723 w 333375"/>
                <a:gd name="connsiteY6" fmla="*/ 301578 h 333375"/>
                <a:gd name="connsiteX7" fmla="*/ 12723 w 333375"/>
                <a:gd name="connsiteY7" fmla="*/ 32851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" h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0F054A-6FFE-4012-93EE-568C5B1B2A42}"/>
                </a:ext>
              </a:extLst>
            </p:cNvPr>
            <p:cNvSpPr/>
            <p:nvPr/>
          </p:nvSpPr>
          <p:spPr>
            <a:xfrm>
              <a:off x="6058150" y="2993234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14 h 285750"/>
                <a:gd name="connsiteX2" fmla="*/ 12723 w 285750"/>
                <a:gd name="connsiteY2" fmla="*/ 276051 h 285750"/>
                <a:gd name="connsiteX3" fmla="*/ 26191 w 285750"/>
                <a:gd name="connsiteY3" fmla="*/ 281633 h 285750"/>
                <a:gd name="connsiteX4" fmla="*/ 39660 w 285750"/>
                <a:gd name="connsiteY4" fmla="*/ 27605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11AA75F-0393-4B2E-96E1-F088CC6A12EF}"/>
                </a:ext>
              </a:extLst>
            </p:cNvPr>
            <p:cNvSpPr/>
            <p:nvPr/>
          </p:nvSpPr>
          <p:spPr>
            <a:xfrm>
              <a:off x="6242992" y="3178076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24 h 285750"/>
                <a:gd name="connsiteX2" fmla="*/ 12723 w 285750"/>
                <a:gd name="connsiteY2" fmla="*/ 276061 h 285750"/>
                <a:gd name="connsiteX3" fmla="*/ 26191 w 285750"/>
                <a:gd name="connsiteY3" fmla="*/ 281642 h 285750"/>
                <a:gd name="connsiteX4" fmla="*/ 39660 w 285750"/>
                <a:gd name="connsiteY4" fmla="*/ 27606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Graphic 14" descr="dinosaur outline">
            <a:extLst>
              <a:ext uri="{FF2B5EF4-FFF2-40B4-BE49-F238E27FC236}">
                <a16:creationId xmlns:a16="http://schemas.microsoft.com/office/drawing/2014/main" id="{0DE3B922-950A-4A58-AAB9-38FDAD1D42F5}"/>
              </a:ext>
            </a:extLst>
          </p:cNvPr>
          <p:cNvSpPr>
            <a:spLocks noChangeAspect="1"/>
          </p:cNvSpPr>
          <p:nvPr/>
        </p:nvSpPr>
        <p:spPr>
          <a:xfrm>
            <a:off x="4946994" y="5307571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DCE69A-183E-4D92-928A-CEE76B9E5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 descr="girl with pigtails raising her hand with chalkboard in background">
            <a:extLst>
              <a:ext uri="{FF2B5EF4-FFF2-40B4-BE49-F238E27FC236}">
                <a16:creationId xmlns:a16="http://schemas.microsoft.com/office/drawing/2014/main" id="{A8A29F18-9B4E-4798-8043-A88568C47F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801097" y="1"/>
            <a:ext cx="4389475" cy="6677644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DA7894-B608-475C-BBD9-90068DF386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Alex.lau14@outlook.com</a:t>
            </a:r>
          </a:p>
        </p:txBody>
      </p: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1794604"/>
            <a:ext cx="4822166" cy="1686587"/>
          </a:xfrm>
        </p:spPr>
        <p:txBody>
          <a:bodyPr/>
          <a:lstStyle/>
          <a:p>
            <a:r>
              <a:rPr lang="en-US" dirty="0"/>
              <a:t>It is time for the world to transition to sustainable energy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4676030" cy="722312"/>
          </a:xfrm>
        </p:spPr>
        <p:txBody>
          <a:bodyPr/>
          <a:lstStyle/>
          <a:p>
            <a:r>
              <a:rPr lang="en-US" sz="2800" dirty="0"/>
              <a:t>Tesla Motors is providing solutions</a:t>
            </a:r>
            <a:endParaRPr lang="en-US" sz="2800" noProof="1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Graphic 14" descr="dinosaur outline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Placeholder 17" descr="books on a shelf with pages showing out">
            <a:extLst>
              <a:ext uri="{FF2B5EF4-FFF2-40B4-BE49-F238E27FC236}">
                <a16:creationId xmlns:a16="http://schemas.microsoft.com/office/drawing/2014/main" id="{E183FABE-66AB-4434-B5CC-BC7BD9DB75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Transportation Status Quo is Disastrous!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Motor vehicles collectively cause 75 percent of carbon monoxide pollution in the U.S.</a:t>
            </a:r>
          </a:p>
          <a:p>
            <a:r>
              <a:rPr lang="en-US" sz="2400" dirty="0"/>
              <a:t>Transportation causes 27 percent of greenhouse gas emissions</a:t>
            </a:r>
          </a:p>
          <a:p>
            <a:r>
              <a:rPr lang="en-US" sz="2400" dirty="0"/>
              <a:t>The U.S. has 30 percent of the world's automobiles, yet it contributes about half of the world's emissions from cars</a:t>
            </a:r>
          </a:p>
          <a:p>
            <a:r>
              <a:rPr lang="en-US" sz="2400" dirty="0"/>
              <a:t>On-road vehicles cause one-third of the air pollution that produces smog in the U.S.</a:t>
            </a:r>
          </a:p>
          <a:p>
            <a:endParaRPr lang="en-US" noProof="1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51536B-93ED-432A-BBEA-AF185E223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Placeholder 10" descr="stack of three books on a table">
            <a:extLst>
              <a:ext uri="{FF2B5EF4-FFF2-40B4-BE49-F238E27FC236}">
                <a16:creationId xmlns:a16="http://schemas.microsoft.com/office/drawing/2014/main" id="{460EECBB-989F-48EA-AA88-7967BCA18E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04150" y="1"/>
            <a:ext cx="4387850" cy="667948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3" y="1080000"/>
            <a:ext cx="6992937" cy="1315565"/>
          </a:xfrm>
        </p:spPr>
        <p:txBody>
          <a:bodyPr/>
          <a:lstStyle/>
          <a:p>
            <a:r>
              <a:rPr lang="en-US" sz="2400" dirty="0"/>
              <a:t>What key words in titles differentiate users who post on subreddit ‘cars’ versus ‘</a:t>
            </a:r>
            <a:r>
              <a:rPr lang="en-US" sz="2400" dirty="0" err="1"/>
              <a:t>teslamotors</a:t>
            </a:r>
            <a:r>
              <a:rPr lang="en-US" sz="2400" dirty="0"/>
              <a:t>’? How can we leverage this information to influence and educate the population to transition to sustainable energy? </a:t>
            </a:r>
            <a:endParaRPr lang="en-US" sz="2400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971801"/>
            <a:ext cx="6992936" cy="3526199"/>
          </a:xfrm>
        </p:spPr>
        <p:txBody>
          <a:bodyPr/>
          <a:lstStyle/>
          <a:p>
            <a:r>
              <a:rPr lang="en-US" sz="2400" dirty="0"/>
              <a:t>Goal: Accurately distinguish titles between subreddit ‘cars’ and ‘</a:t>
            </a:r>
            <a:r>
              <a:rPr lang="en-US" sz="2400" dirty="0" err="1"/>
              <a:t>teslamotors</a:t>
            </a:r>
            <a:r>
              <a:rPr lang="en-US" sz="2400" dirty="0"/>
              <a:t>’, and outperform the baseline of 55.45%</a:t>
            </a:r>
          </a:p>
          <a:p>
            <a:r>
              <a:rPr lang="en-US" sz="2400" dirty="0"/>
              <a:t>Method: </a:t>
            </a:r>
          </a:p>
          <a:p>
            <a:pPr lvl="1"/>
            <a:r>
              <a:rPr lang="en-US" sz="2000" dirty="0"/>
              <a:t>Count Vectorized Logistic Regression</a:t>
            </a:r>
          </a:p>
          <a:p>
            <a:pPr lvl="1"/>
            <a:r>
              <a:rPr lang="en-US" sz="2000" dirty="0"/>
              <a:t>TF-IDF Vectorized Logistic Regression</a:t>
            </a:r>
          </a:p>
          <a:p>
            <a:pPr lvl="1"/>
            <a:r>
              <a:rPr lang="en-US" sz="2000" dirty="0"/>
              <a:t>Multinomial Naïve Bayes Classifier</a:t>
            </a:r>
          </a:p>
          <a:p>
            <a:pPr lvl="1"/>
            <a:r>
              <a:rPr lang="en-US" sz="2000" dirty="0"/>
              <a:t>Gaussian Naïve Bayes Classifier</a:t>
            </a:r>
            <a:endParaRPr lang="en-US" sz="2400" dirty="0"/>
          </a:p>
          <a:p>
            <a:r>
              <a:rPr lang="en-US" sz="2400" dirty="0"/>
              <a:t>Success Metrics: Accuracy Scores</a:t>
            </a:r>
          </a:p>
        </p:txBody>
      </p:sp>
      <p:pic>
        <p:nvPicPr>
          <p:cNvPr id="37" name="Picture Placeholder 36" descr="close up of pages of construction drawings">
            <a:extLst>
              <a:ext uri="{FF2B5EF4-FFF2-40B4-BE49-F238E27FC236}">
                <a16:creationId xmlns:a16="http://schemas.microsoft.com/office/drawing/2014/main" id="{1AB95479-A4F7-471B-9357-D4668C8CEF2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1" name="Picture Placeholder 40" descr="microscope">
            <a:extLst>
              <a:ext uri="{FF2B5EF4-FFF2-40B4-BE49-F238E27FC236}">
                <a16:creationId xmlns:a16="http://schemas.microsoft.com/office/drawing/2014/main" id="{CBDEE79C-C9D6-429E-89F1-D97ECA184C26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752" y="471129"/>
            <a:ext cx="1800000" cy="1800000"/>
          </a:xfrm>
        </p:spPr>
      </p:pic>
      <p:pic>
        <p:nvPicPr>
          <p:cNvPr id="45" name="Picture Placeholder 44" descr="can of pencils on a desk with chalkboard in background">
            <a:extLst>
              <a:ext uri="{FF2B5EF4-FFF2-40B4-BE49-F238E27FC236}">
                <a16:creationId xmlns:a16="http://schemas.microsoft.com/office/drawing/2014/main" id="{F549E3AE-1C00-4A91-8F97-0AA9F7DDDB39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57037" y="471129"/>
            <a:ext cx="1800000" cy="1800000"/>
          </a:xfrm>
        </p:spPr>
      </p:pic>
      <p:pic>
        <p:nvPicPr>
          <p:cNvPr id="33" name="Picture Placeholder 32" descr="hand writing on chalkbaord">
            <a:extLst>
              <a:ext uri="{FF2B5EF4-FFF2-40B4-BE49-F238E27FC236}">
                <a16:creationId xmlns:a16="http://schemas.microsoft.com/office/drawing/2014/main" id="{054A552F-EE01-456D-A7B3-001845F280A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9" name="Picture Placeholder 28" descr="books on a shelf with pages showing out">
            <a:extLst>
              <a:ext uri="{FF2B5EF4-FFF2-40B4-BE49-F238E27FC236}">
                <a16:creationId xmlns:a16="http://schemas.microsoft.com/office/drawing/2014/main" id="{D17DFC89-66E1-4464-9B01-5D12136D4E8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5" name="Picture Placeholder 24" descr="man in spacesuite in space ship">
            <a:extLst>
              <a:ext uri="{FF2B5EF4-FFF2-40B4-BE49-F238E27FC236}">
                <a16:creationId xmlns:a16="http://schemas.microsoft.com/office/drawing/2014/main" id="{487E0117-9812-4B62-894B-1DDFACC39D1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9E86F8-E6A6-4F75-BBFB-E30020E7484F}"/>
              </a:ext>
            </a:extLst>
          </p:cNvPr>
          <p:cNvSpPr/>
          <p:nvPr/>
        </p:nvSpPr>
        <p:spPr>
          <a:xfrm>
            <a:off x="9584852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9A7DEF-3806-4A57-B3C4-7FC8ACF595B1}"/>
              </a:ext>
            </a:extLst>
          </p:cNvPr>
          <p:cNvSpPr/>
          <p:nvPr/>
        </p:nvSpPr>
        <p:spPr>
          <a:xfrm>
            <a:off x="11514137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05EBD-50EA-48CB-9AE6-40CD5930A311}"/>
              </a:ext>
            </a:extLst>
          </p:cNvPr>
          <p:cNvSpPr/>
          <p:nvPr/>
        </p:nvSpPr>
        <p:spPr>
          <a:xfrm>
            <a:off x="9584852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2B525E-A13B-417B-B649-7936E2328174}"/>
              </a:ext>
            </a:extLst>
          </p:cNvPr>
          <p:cNvSpPr/>
          <p:nvPr/>
        </p:nvSpPr>
        <p:spPr>
          <a:xfrm>
            <a:off x="11514137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EBEB84-4475-45FD-9B79-0C76D2710B47}"/>
              </a:ext>
            </a:extLst>
          </p:cNvPr>
          <p:cNvSpPr/>
          <p:nvPr/>
        </p:nvSpPr>
        <p:spPr>
          <a:xfrm>
            <a:off x="9584852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B2D47A-4B32-4F2E-8760-D6361CF0059C}"/>
              </a:ext>
            </a:extLst>
          </p:cNvPr>
          <p:cNvSpPr/>
          <p:nvPr/>
        </p:nvSpPr>
        <p:spPr>
          <a:xfrm>
            <a:off x="11514137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EDA – Classification Bigram Comparisons</a:t>
            </a:r>
            <a:endParaRPr lang="en-US" sz="28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30A4D5-EDA4-4984-9340-20504F53A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96000" y="2011703"/>
            <a:ext cx="0" cy="3075394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904C5431-F174-4B27-8E6B-CAE8511CC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1704"/>
            <a:ext cx="5895666" cy="374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C1ADD89-F6DF-4C97-9C97-D7C36D10A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11703"/>
            <a:ext cx="6145150" cy="374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7E64E1-4080-44FC-893C-206C9ADD3CA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A930CF-B17C-4E28-A1A0-25119998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– Count Vectorized Logistic Regression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1FEB5B-D10D-458C-8319-E31C1F190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774" y="900000"/>
            <a:ext cx="8502452" cy="499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4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9"/>
            <a:ext cx="5297850" cy="542877"/>
          </a:xfrm>
        </p:spPr>
        <p:txBody>
          <a:bodyPr/>
          <a:lstStyle/>
          <a:p>
            <a:r>
              <a:rPr lang="en-US" b="1" dirty="0"/>
              <a:t>Other Classification Metrics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F1B921-231C-4F99-99F2-89CCFADE19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2427412"/>
            <a:ext cx="4017690" cy="200317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Accuracy: 		87.52%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Recall: 		75.30%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Specificity: 	97.31%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Precision: 		95.74%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FF8B3E20-BF87-45B9-87E5-59CA37F2D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690" y="902876"/>
            <a:ext cx="7454310" cy="559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 10 Words for ‘</a:t>
            </a:r>
            <a:r>
              <a:rPr lang="en-US" b="1" dirty="0" err="1"/>
              <a:t>teslamotors</a:t>
            </a:r>
            <a:r>
              <a:rPr lang="en-US" b="1" dirty="0"/>
              <a:t>’ Excluding Make and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21B39ED-630D-4073-B2FB-D049115896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142236"/>
              </p:ext>
            </p:extLst>
          </p:nvPr>
        </p:nvGraphicFramePr>
        <p:xfrm>
          <a:off x="5483225" y="3240088"/>
          <a:ext cx="12255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1225513" imgH="374825" progId="Excel.Sheet.12">
                  <p:embed/>
                </p:oleObj>
              </mc:Choice>
              <mc:Fallback>
                <p:oleObj name="Worksheet" r:id="rId3" imgW="1225513" imgH="374825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221B39ED-630D-4073-B2FB-D049115896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3225" y="3240088"/>
                        <a:ext cx="1225550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1B61273-77EA-42D3-B04E-413A91C63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048725"/>
              </p:ext>
            </p:extLst>
          </p:nvPr>
        </p:nvGraphicFramePr>
        <p:xfrm>
          <a:off x="2032000" y="900000"/>
          <a:ext cx="8127999" cy="47637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635268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08704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10541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Tw Cen MT (Headings)"/>
                        </a:rPr>
                        <a:t>Features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Tw Cen MT (Headings)"/>
                        </a:rPr>
                        <a:t>Coefficients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Tw Cen MT (Headings)"/>
                        </a:rPr>
                        <a:t>Log-Odds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4458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  <a:latin typeface="Tw Cen MT (Headings)"/>
                        </a:rPr>
                        <a:t>autopilot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  <a:latin typeface="Tw Cen MT (Headings)"/>
                        </a:rPr>
                        <a:t>2.17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  <a:latin typeface="Tw Cen MT (Headings)"/>
                        </a:rPr>
                        <a:t>8.79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7674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  <a:latin typeface="Tw Cen MT (Headings)"/>
                        </a:rPr>
                        <a:t>v10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  <a:latin typeface="Tw Cen MT (Headings)"/>
                        </a:rPr>
                        <a:t>1.90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  <a:latin typeface="Tw Cen MT (Headings)"/>
                        </a:rPr>
                        <a:t>6.69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33150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  <a:latin typeface="Tw Cen MT (Headings)"/>
                        </a:rPr>
                        <a:t>summon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  <a:latin typeface="Tw Cen MT (Headings)"/>
                        </a:rPr>
                        <a:t>1.82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  <a:latin typeface="Tw Cen MT (Headings)"/>
                        </a:rPr>
                        <a:t>6.17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2957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  <a:latin typeface="Tw Cen MT (Headings)"/>
                        </a:rPr>
                        <a:t>mode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  <a:latin typeface="Tw Cen MT (Headings)"/>
                        </a:rPr>
                        <a:t>1.65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  <a:latin typeface="Tw Cen MT (Headings)"/>
                        </a:rPr>
                        <a:t>5.19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92714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  <a:latin typeface="Tw Cen MT (Headings)"/>
                        </a:rPr>
                        <a:t>elon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  <a:latin typeface="Tw Cen MT (Headings)"/>
                        </a:rPr>
                        <a:t>1.63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  <a:latin typeface="Tw Cen MT (Headings)"/>
                        </a:rPr>
                        <a:t>5.11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6066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  <a:latin typeface="Tw Cen MT (Headings)"/>
                        </a:rPr>
                        <a:t>deliveri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  <a:latin typeface="Tw Cen MT (Headings)"/>
                        </a:rPr>
                        <a:t>1.59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  <a:latin typeface="Tw Cen MT (Headings)"/>
                        </a:rPr>
                        <a:t>4.93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7408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  <a:latin typeface="Tw Cen MT (Headings)"/>
                        </a:rPr>
                        <a:t>app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  <a:latin typeface="Tw Cen MT (Headings)"/>
                        </a:rPr>
                        <a:t>1.42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  <a:latin typeface="Tw Cen MT (Headings)"/>
                        </a:rPr>
                        <a:t>4.16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55554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  <a:latin typeface="Tw Cen MT (Headings)"/>
                        </a:rPr>
                        <a:t>fsd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  <a:latin typeface="Tw Cen MT (Headings)"/>
                        </a:rPr>
                        <a:t>1.41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  <a:latin typeface="Tw Cen MT (Headings)"/>
                        </a:rPr>
                        <a:t>4.11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2055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  <a:latin typeface="Tw Cen MT (Headings)"/>
                        </a:rPr>
                        <a:t>updat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  <a:latin typeface="Tw Cen MT (Headings)"/>
                        </a:rPr>
                        <a:t>1.37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  <a:latin typeface="Tw Cen MT (Headings)"/>
                        </a:rPr>
                        <a:t>3.93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7011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err="1">
                          <a:effectLst/>
                          <a:latin typeface="Tw Cen MT (Headings)"/>
                        </a:rPr>
                        <a:t>charg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  <a:latin typeface="Tw Cen MT (Headings)"/>
                        </a:rPr>
                        <a:t>1.35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  <a:latin typeface="Tw Cen MT (Headings)"/>
                        </a:rPr>
                        <a:t>3.87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w Cen MT (Headings)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787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879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BAD0-E622-46A0-8219-9E08A3C3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2DD90-A0D0-4DCB-9004-2F4542BF59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u="sng" dirty="0"/>
              <a:t>Count-Vectorized Logistic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0712B-D608-469F-BCE7-A032B3F45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Accuracy score of 87.52% outperforms our baseline of 55.45%</a:t>
            </a:r>
          </a:p>
          <a:p>
            <a:r>
              <a:rPr lang="en-US" sz="2000" dirty="0"/>
              <a:t>We have identified key words in titles of ‘</a:t>
            </a:r>
            <a:r>
              <a:rPr lang="en-US" sz="2000" dirty="0" err="1"/>
              <a:t>teslamotors</a:t>
            </a:r>
            <a:r>
              <a:rPr lang="en-US" sz="2000" dirty="0"/>
              <a:t>’ that closely relate to the innovations lead by Tesla</a:t>
            </a:r>
          </a:p>
          <a:p>
            <a:pPr lvl="1"/>
            <a:r>
              <a:rPr lang="en-US" sz="2000" b="1" dirty="0"/>
              <a:t>Autopilot</a:t>
            </a:r>
            <a:r>
              <a:rPr lang="en-US" sz="2000" dirty="0"/>
              <a:t> – A driver assistance safety feature that utilizes cameras, automatic emergency breaking</a:t>
            </a:r>
          </a:p>
          <a:p>
            <a:pPr lvl="1"/>
            <a:r>
              <a:rPr lang="en-US" sz="2000" b="1" dirty="0"/>
              <a:t>V10</a:t>
            </a:r>
            <a:r>
              <a:rPr lang="en-US" sz="2000" dirty="0"/>
              <a:t> – Tesla’s biggest software version update that includes </a:t>
            </a:r>
          </a:p>
          <a:p>
            <a:pPr lvl="2"/>
            <a:r>
              <a:rPr lang="en-US" sz="2000" dirty="0"/>
              <a:t>Entertainment interface with Netflix, Hulu, Disney+</a:t>
            </a:r>
          </a:p>
          <a:p>
            <a:pPr lvl="2"/>
            <a:r>
              <a:rPr lang="en-US" sz="2000" dirty="0"/>
              <a:t>Smart Summon that allows the car to drive to you in a parking lot</a:t>
            </a:r>
          </a:p>
          <a:p>
            <a:pPr lvl="2"/>
            <a:r>
              <a:rPr lang="en-US" sz="2000" dirty="0"/>
              <a:t>Spotify interface for individual account access</a:t>
            </a:r>
            <a:endParaRPr lang="en-US" sz="2400" dirty="0"/>
          </a:p>
          <a:p>
            <a:pPr lvl="1"/>
            <a:r>
              <a:rPr lang="en-US" sz="2000" b="1" dirty="0"/>
              <a:t>Summon</a:t>
            </a:r>
            <a:r>
              <a:rPr lang="en-US" sz="2000" dirty="0"/>
              <a:t> – The ability to move your car forward and backward with your phone like a remote control</a:t>
            </a:r>
          </a:p>
          <a:p>
            <a:r>
              <a:rPr lang="en-US" sz="2000" dirty="0"/>
              <a:t>We recommend raising awareness of the life-saving technologies that exist and encourage people to break from the status quo of gas powered vehicles</a:t>
            </a:r>
          </a:p>
          <a:p>
            <a:pPr marL="536575" lvl="2" indent="0">
              <a:buNone/>
            </a:pP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16293-38E2-4C82-B842-A9A6BC53A63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51327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043420_Science fair presentation_RVA_v3.potx" id="{29D4BD8F-7488-49D9-BFBB-7DF8C2B0292D}" vid="{799E8309-D02B-4451-A1B1-915D5FF07E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fair presentation</Template>
  <TotalTime>0</TotalTime>
  <Words>447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Lucida Sans Typewriter</vt:lpstr>
      <vt:lpstr>Times New Roman</vt:lpstr>
      <vt:lpstr>Tw Cen MT</vt:lpstr>
      <vt:lpstr>Tw Cen MT (Headings)</vt:lpstr>
      <vt:lpstr>Office Theme</vt:lpstr>
      <vt:lpstr>Worksheet</vt:lpstr>
      <vt:lpstr>Natural Language Processing: subreddit ‘cars’ vs ‘teslamotors’</vt:lpstr>
      <vt:lpstr>It is time for the world to transition to sustainable energy</vt:lpstr>
      <vt:lpstr>Transportation Status Quo is Disastrous!</vt:lpstr>
      <vt:lpstr>Problem Statement</vt:lpstr>
      <vt:lpstr>EDA – Classification Bigram Comparisons</vt:lpstr>
      <vt:lpstr>Performance – Count Vectorized Logistic Regression</vt:lpstr>
      <vt:lpstr>Other Classification Metrics</vt:lpstr>
      <vt:lpstr>Top 10 Words for ‘teslamotors’ Excluding Make and Model</vt:lpstr>
      <vt:lpstr>Conclusion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2020-01-31T02:33:27Z</dcterms:created>
  <dcterms:modified xsi:type="dcterms:W3CDTF">2020-02-03T03:49:46Z</dcterms:modified>
</cp:coreProperties>
</file>