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33" r:id="rId1"/>
  </p:sldMasterIdLst>
  <p:sldIdLst>
    <p:sldId id="256" r:id="rId2"/>
    <p:sldId id="274" r:id="rId3"/>
    <p:sldId id="276" r:id="rId4"/>
    <p:sldId id="275" r:id="rId5"/>
    <p:sldId id="257" r:id="rId6"/>
    <p:sldId id="260" r:id="rId7"/>
    <p:sldId id="277" r:id="rId8"/>
    <p:sldId id="278" r:id="rId9"/>
    <p:sldId id="279" r:id="rId10"/>
    <p:sldId id="263" r:id="rId11"/>
    <p:sldId id="264" r:id="rId12"/>
    <p:sldId id="265" r:id="rId13"/>
    <p:sldId id="268" r:id="rId14"/>
    <p:sldId id="289" r:id="rId15"/>
    <p:sldId id="290" r:id="rId16"/>
    <p:sldId id="280" r:id="rId17"/>
    <p:sldId id="269" r:id="rId18"/>
    <p:sldId id="281" r:id="rId19"/>
    <p:sldId id="282" r:id="rId20"/>
    <p:sldId id="283" r:id="rId21"/>
    <p:sldId id="284" r:id="rId22"/>
    <p:sldId id="285" r:id="rId23"/>
    <p:sldId id="286" r:id="rId24"/>
    <p:sldId id="287" r:id="rId25"/>
    <p:sldId id="273" r:id="rId26"/>
    <p:sldId id="288" r:id="rId27"/>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E9639D4-E3E2-4D34-9284-5A2195B3D0D7}" styleName="Светлый стиль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Светлый стиль 3 — акцент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16DA210-FB5B-4158-B5E0-FEB733F419BA}" styleName="Светлый стиль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7CE84F3-28C3-443E-9E96-99CF82512B78}" styleName="Темный стиль 1 — акцент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Темный стиль 1 — акцент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Темный стиль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Средний стиль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5815" autoAdjust="0"/>
  </p:normalViewPr>
  <p:slideViewPr>
    <p:cSldViewPr snapToGrid="0" snapToObjects="1">
      <p:cViewPr varScale="1">
        <p:scale>
          <a:sx n="116" d="100"/>
          <a:sy n="116" d="100"/>
        </p:scale>
        <p:origin x="2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55D2BCE5-E442-194D-AFE1-EABBA8E1CC0D}" type="datetimeFigureOut">
              <a:rPr lang="x-none" smtClean="0"/>
              <a:t>15.02.2023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6AED6350-9B76-E744-A4AD-BC1C7D4FFA23}" type="slidenum">
              <a:rPr lang="x-none" smtClean="0"/>
              <a:t>‹#›</a:t>
            </a:fld>
            <a:endParaRPr lang="x-none"/>
          </a:p>
        </p:txBody>
      </p:sp>
    </p:spTree>
    <p:extLst>
      <p:ext uri="{BB962C8B-B14F-4D97-AF65-F5344CB8AC3E}">
        <p14:creationId xmlns:p14="http://schemas.microsoft.com/office/powerpoint/2010/main" val="2397432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5D2BCE5-E442-194D-AFE1-EABBA8E1CC0D}" type="datetimeFigureOut">
              <a:rPr lang="x-none" smtClean="0"/>
              <a:t>15.02.2023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6AED6350-9B76-E744-A4AD-BC1C7D4FFA23}" type="slidenum">
              <a:rPr lang="x-none" smtClean="0"/>
              <a:t>‹#›</a:t>
            </a:fld>
            <a:endParaRPr lang="x-none"/>
          </a:p>
        </p:txBody>
      </p:sp>
    </p:spTree>
    <p:extLst>
      <p:ext uri="{BB962C8B-B14F-4D97-AF65-F5344CB8AC3E}">
        <p14:creationId xmlns:p14="http://schemas.microsoft.com/office/powerpoint/2010/main" val="3865669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5D2BCE5-E442-194D-AFE1-EABBA8E1CC0D}" type="datetimeFigureOut">
              <a:rPr lang="x-none" smtClean="0"/>
              <a:t>15.02.2023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6AED6350-9B76-E744-A4AD-BC1C7D4FFA23}" type="slidenum">
              <a:rPr lang="x-none" smtClean="0"/>
              <a:t>‹#›</a:t>
            </a:fld>
            <a:endParaRPr lang="x-non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07300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5D2BCE5-E442-194D-AFE1-EABBA8E1CC0D}" type="datetimeFigureOut">
              <a:rPr lang="x-none" smtClean="0"/>
              <a:t>15.02.2023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6AED6350-9B76-E744-A4AD-BC1C7D4FFA23}" type="slidenum">
              <a:rPr lang="x-none" smtClean="0"/>
              <a:t>‹#›</a:t>
            </a:fld>
            <a:endParaRPr lang="x-none"/>
          </a:p>
        </p:txBody>
      </p:sp>
    </p:spTree>
    <p:extLst>
      <p:ext uri="{BB962C8B-B14F-4D97-AF65-F5344CB8AC3E}">
        <p14:creationId xmlns:p14="http://schemas.microsoft.com/office/powerpoint/2010/main" val="2603821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5D2BCE5-E442-194D-AFE1-EABBA8E1CC0D}" type="datetimeFigureOut">
              <a:rPr lang="x-none" smtClean="0"/>
              <a:t>15.02.2023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6AED6350-9B76-E744-A4AD-BC1C7D4FFA23}" type="slidenum">
              <a:rPr lang="x-none" smtClean="0"/>
              <a:t>‹#›</a:t>
            </a:fld>
            <a:endParaRPr lang="x-non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45259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5D2BCE5-E442-194D-AFE1-EABBA8E1CC0D}" type="datetimeFigureOut">
              <a:rPr lang="x-none" smtClean="0"/>
              <a:t>15.02.2023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6AED6350-9B76-E744-A4AD-BC1C7D4FFA23}" type="slidenum">
              <a:rPr lang="x-none" smtClean="0"/>
              <a:t>‹#›</a:t>
            </a:fld>
            <a:endParaRPr lang="x-none"/>
          </a:p>
        </p:txBody>
      </p:sp>
    </p:spTree>
    <p:extLst>
      <p:ext uri="{BB962C8B-B14F-4D97-AF65-F5344CB8AC3E}">
        <p14:creationId xmlns:p14="http://schemas.microsoft.com/office/powerpoint/2010/main" val="3952296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5D2BCE5-E442-194D-AFE1-EABBA8E1CC0D}" type="datetimeFigureOut">
              <a:rPr lang="x-none" smtClean="0"/>
              <a:t>15.02.2023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6AED6350-9B76-E744-A4AD-BC1C7D4FFA23}" type="slidenum">
              <a:rPr lang="x-none" smtClean="0"/>
              <a:t>‹#›</a:t>
            </a:fld>
            <a:endParaRPr lang="x-none"/>
          </a:p>
        </p:txBody>
      </p:sp>
    </p:spTree>
    <p:extLst>
      <p:ext uri="{BB962C8B-B14F-4D97-AF65-F5344CB8AC3E}">
        <p14:creationId xmlns:p14="http://schemas.microsoft.com/office/powerpoint/2010/main" val="1397832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5D2BCE5-E442-194D-AFE1-EABBA8E1CC0D}" type="datetimeFigureOut">
              <a:rPr lang="x-none" smtClean="0"/>
              <a:t>15.02.2023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6AED6350-9B76-E744-A4AD-BC1C7D4FFA23}" type="slidenum">
              <a:rPr lang="x-none" smtClean="0"/>
              <a:t>‹#›</a:t>
            </a:fld>
            <a:endParaRPr lang="x-none"/>
          </a:p>
        </p:txBody>
      </p:sp>
    </p:spTree>
    <p:extLst>
      <p:ext uri="{BB962C8B-B14F-4D97-AF65-F5344CB8AC3E}">
        <p14:creationId xmlns:p14="http://schemas.microsoft.com/office/powerpoint/2010/main" val="1986829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5D2BCE5-E442-194D-AFE1-EABBA8E1CC0D}" type="datetimeFigureOut">
              <a:rPr lang="x-none" smtClean="0"/>
              <a:t>15.02.2023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6AED6350-9B76-E744-A4AD-BC1C7D4FFA23}" type="slidenum">
              <a:rPr lang="x-none" smtClean="0"/>
              <a:t>‹#›</a:t>
            </a:fld>
            <a:endParaRPr lang="x-none"/>
          </a:p>
        </p:txBody>
      </p:sp>
    </p:spTree>
    <p:extLst>
      <p:ext uri="{BB962C8B-B14F-4D97-AF65-F5344CB8AC3E}">
        <p14:creationId xmlns:p14="http://schemas.microsoft.com/office/powerpoint/2010/main" val="1781548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5D2BCE5-E442-194D-AFE1-EABBA8E1CC0D}" type="datetimeFigureOut">
              <a:rPr lang="x-none" smtClean="0"/>
              <a:t>15.02.2023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6AED6350-9B76-E744-A4AD-BC1C7D4FFA23}" type="slidenum">
              <a:rPr lang="x-none" smtClean="0"/>
              <a:t>‹#›</a:t>
            </a:fld>
            <a:endParaRPr lang="x-none"/>
          </a:p>
        </p:txBody>
      </p:sp>
    </p:spTree>
    <p:extLst>
      <p:ext uri="{BB962C8B-B14F-4D97-AF65-F5344CB8AC3E}">
        <p14:creationId xmlns:p14="http://schemas.microsoft.com/office/powerpoint/2010/main" val="2746569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55D2BCE5-E442-194D-AFE1-EABBA8E1CC0D}" type="datetimeFigureOut">
              <a:rPr lang="x-none" smtClean="0"/>
              <a:t>15.02.2023</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6AED6350-9B76-E744-A4AD-BC1C7D4FFA23}" type="slidenum">
              <a:rPr lang="x-none" smtClean="0"/>
              <a:t>‹#›</a:t>
            </a:fld>
            <a:endParaRPr lang="x-none"/>
          </a:p>
        </p:txBody>
      </p:sp>
    </p:spTree>
    <p:extLst>
      <p:ext uri="{BB962C8B-B14F-4D97-AF65-F5344CB8AC3E}">
        <p14:creationId xmlns:p14="http://schemas.microsoft.com/office/powerpoint/2010/main" val="381291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5D2BCE5-E442-194D-AFE1-EABBA8E1CC0D}" type="datetimeFigureOut">
              <a:rPr lang="x-none" smtClean="0"/>
              <a:t>15.02.2023</a:t>
            </a:fld>
            <a:endParaRPr lang="x-none"/>
          </a:p>
        </p:txBody>
      </p:sp>
      <p:sp>
        <p:nvSpPr>
          <p:cNvPr id="8" name="Footer Placeholder 7"/>
          <p:cNvSpPr>
            <a:spLocks noGrp="1"/>
          </p:cNvSpPr>
          <p:nvPr>
            <p:ph type="ftr" sz="quarter" idx="11"/>
          </p:nvPr>
        </p:nvSpPr>
        <p:spPr/>
        <p:txBody>
          <a:bodyPr/>
          <a:lstStyle/>
          <a:p>
            <a:endParaRPr lang="x-none"/>
          </a:p>
        </p:txBody>
      </p:sp>
      <p:sp>
        <p:nvSpPr>
          <p:cNvPr id="9" name="Slide Number Placeholder 8"/>
          <p:cNvSpPr>
            <a:spLocks noGrp="1"/>
          </p:cNvSpPr>
          <p:nvPr>
            <p:ph type="sldNum" sz="quarter" idx="12"/>
          </p:nvPr>
        </p:nvSpPr>
        <p:spPr/>
        <p:txBody>
          <a:bodyPr/>
          <a:lstStyle/>
          <a:p>
            <a:fld id="{6AED6350-9B76-E744-A4AD-BC1C7D4FFA23}" type="slidenum">
              <a:rPr lang="x-none" smtClean="0"/>
              <a:t>‹#›</a:t>
            </a:fld>
            <a:endParaRPr lang="x-none"/>
          </a:p>
        </p:txBody>
      </p:sp>
    </p:spTree>
    <p:extLst>
      <p:ext uri="{BB962C8B-B14F-4D97-AF65-F5344CB8AC3E}">
        <p14:creationId xmlns:p14="http://schemas.microsoft.com/office/powerpoint/2010/main" val="3761813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55D2BCE5-E442-194D-AFE1-EABBA8E1CC0D}" type="datetimeFigureOut">
              <a:rPr lang="x-none" smtClean="0"/>
              <a:t>15.02.2023</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6AED6350-9B76-E744-A4AD-BC1C7D4FFA23}" type="slidenum">
              <a:rPr lang="x-none" smtClean="0"/>
              <a:t>‹#›</a:t>
            </a:fld>
            <a:endParaRPr lang="x-none"/>
          </a:p>
        </p:txBody>
      </p:sp>
    </p:spTree>
    <p:extLst>
      <p:ext uri="{BB962C8B-B14F-4D97-AF65-F5344CB8AC3E}">
        <p14:creationId xmlns:p14="http://schemas.microsoft.com/office/powerpoint/2010/main" val="3780992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D2BCE5-E442-194D-AFE1-EABBA8E1CC0D}" type="datetimeFigureOut">
              <a:rPr lang="x-none" smtClean="0"/>
              <a:t>15.02.2023</a:t>
            </a:fld>
            <a:endParaRPr lang="x-none"/>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p:txBody>
          <a:bodyPr/>
          <a:lstStyle/>
          <a:p>
            <a:fld id="{6AED6350-9B76-E744-A4AD-BC1C7D4FFA23}" type="slidenum">
              <a:rPr lang="x-none" smtClean="0"/>
              <a:t>‹#›</a:t>
            </a:fld>
            <a:endParaRPr lang="x-none"/>
          </a:p>
        </p:txBody>
      </p:sp>
    </p:spTree>
    <p:extLst>
      <p:ext uri="{BB962C8B-B14F-4D97-AF65-F5344CB8AC3E}">
        <p14:creationId xmlns:p14="http://schemas.microsoft.com/office/powerpoint/2010/main" val="3364118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55D2BCE5-E442-194D-AFE1-EABBA8E1CC0D}" type="datetimeFigureOut">
              <a:rPr lang="x-none" smtClean="0"/>
              <a:t>15.02.2023</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6AED6350-9B76-E744-A4AD-BC1C7D4FFA23}" type="slidenum">
              <a:rPr lang="x-none" smtClean="0"/>
              <a:t>‹#›</a:t>
            </a:fld>
            <a:endParaRPr lang="x-none"/>
          </a:p>
        </p:txBody>
      </p:sp>
    </p:spTree>
    <p:extLst>
      <p:ext uri="{BB962C8B-B14F-4D97-AF65-F5344CB8AC3E}">
        <p14:creationId xmlns:p14="http://schemas.microsoft.com/office/powerpoint/2010/main" val="3076582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6AED6350-9B76-E744-A4AD-BC1C7D4FFA23}" type="slidenum">
              <a:rPr lang="x-none" smtClean="0"/>
              <a:t>‹#›</a:t>
            </a:fld>
            <a:endParaRPr lang="x-none"/>
          </a:p>
        </p:txBody>
      </p:sp>
      <p:sp>
        <p:nvSpPr>
          <p:cNvPr id="5" name="Date Placeholder 4"/>
          <p:cNvSpPr>
            <a:spLocks noGrp="1"/>
          </p:cNvSpPr>
          <p:nvPr>
            <p:ph type="dt" sz="half" idx="10"/>
          </p:nvPr>
        </p:nvSpPr>
        <p:spPr/>
        <p:txBody>
          <a:bodyPr/>
          <a:lstStyle/>
          <a:p>
            <a:fld id="{55D2BCE5-E442-194D-AFE1-EABBA8E1CC0D}" type="datetimeFigureOut">
              <a:rPr lang="x-none" smtClean="0"/>
              <a:t>15.02.2023</a:t>
            </a:fld>
            <a:endParaRPr lang="x-none"/>
          </a:p>
        </p:txBody>
      </p:sp>
    </p:spTree>
    <p:extLst>
      <p:ext uri="{BB962C8B-B14F-4D97-AF65-F5344CB8AC3E}">
        <p14:creationId xmlns:p14="http://schemas.microsoft.com/office/powerpoint/2010/main" val="2054444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D2BCE5-E442-194D-AFE1-EABBA8E1CC0D}" type="datetimeFigureOut">
              <a:rPr lang="x-none" smtClean="0"/>
              <a:t>15.02.2023</a:t>
            </a:fld>
            <a:endParaRPr lang="x-non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x-non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AED6350-9B76-E744-A4AD-BC1C7D4FFA23}" type="slidenum">
              <a:rPr lang="x-none" smtClean="0"/>
              <a:t>‹#›</a:t>
            </a:fld>
            <a:endParaRPr lang="x-none"/>
          </a:p>
        </p:txBody>
      </p:sp>
      <p:pic>
        <p:nvPicPr>
          <p:cNvPr id="18" name="Picture 7">
            <a:extLst>
              <a:ext uri="{FF2B5EF4-FFF2-40B4-BE49-F238E27FC236}">
                <a16:creationId xmlns:a16="http://schemas.microsoft.com/office/drawing/2014/main" xmlns="" id="{0B6AED4E-2349-D041-A6F7-5BD50A733E7D}"/>
              </a:ext>
            </a:extLst>
          </p:cNvPr>
          <p:cNvPicPr>
            <a:picLocks noChangeAspect="1"/>
          </p:cNvPicPr>
          <p:nvPr userDrawn="1"/>
        </p:nvPicPr>
        <p:blipFill>
          <a:blip r:embed="rId18"/>
          <a:stretch>
            <a:fillRect/>
          </a:stretch>
        </p:blipFill>
        <p:spPr>
          <a:xfrm>
            <a:off x="0" y="0"/>
            <a:ext cx="12192000" cy="6858000"/>
          </a:xfrm>
          <a:prstGeom prst="rect">
            <a:avLst/>
          </a:prstGeom>
        </p:spPr>
      </p:pic>
    </p:spTree>
    <p:extLst>
      <p:ext uri="{BB962C8B-B14F-4D97-AF65-F5344CB8AC3E}">
        <p14:creationId xmlns:p14="http://schemas.microsoft.com/office/powerpoint/2010/main" val="712285542"/>
      </p:ext>
    </p:extLst>
  </p:cSld>
  <p:clrMap bg1="lt1" tx1="dk1" bg2="lt2" tx2="dk2" accent1="accent1" accent2="accent2" accent3="accent3" accent4="accent4" accent5="accent5" accent6="accent6" hlink="hlink" folHlink="folHlink"/>
  <p:sldLayoutIdLst>
    <p:sldLayoutId id="2147484134" r:id="rId1"/>
    <p:sldLayoutId id="2147484135" r:id="rId2"/>
    <p:sldLayoutId id="2147484136" r:id="rId3"/>
    <p:sldLayoutId id="2147484137" r:id="rId4"/>
    <p:sldLayoutId id="2147484138" r:id="rId5"/>
    <p:sldLayoutId id="2147484139" r:id="rId6"/>
    <p:sldLayoutId id="2147484140" r:id="rId7"/>
    <p:sldLayoutId id="2147484141" r:id="rId8"/>
    <p:sldLayoutId id="2147484142" r:id="rId9"/>
    <p:sldLayoutId id="2147484143" r:id="rId10"/>
    <p:sldLayoutId id="2147484144" r:id="rId11"/>
    <p:sldLayoutId id="2147484145" r:id="rId12"/>
    <p:sldLayoutId id="2147484146" r:id="rId13"/>
    <p:sldLayoutId id="2147484147" r:id="rId14"/>
    <p:sldLayoutId id="2147484148" r:id="rId15"/>
    <p:sldLayoutId id="214748414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studbooks.net/1838528/ekonomika/organizatsionnaya_struktura_sistema" TargetMode="External"/><Relationship Id="rId7" Type="http://schemas.openxmlformats.org/officeDocument/2006/relationships/hyperlink" Target="https://searchinform.ru/analitika-v-oblasti-ib/Issledovaniya-v-oblasti-ib/metody-obespecheniya-informatsionnoj-bezopasnosti/" TargetMode="External"/><Relationship Id="rId2" Type="http://schemas.openxmlformats.org/officeDocument/2006/relationships/hyperlink" Target="https://www.businessstudio.ru/articles/article/effektivnaya_model_agentstva_nedvizhimosti_strateg/" TargetMode="External"/><Relationship Id="rId1" Type="http://schemas.openxmlformats.org/officeDocument/2006/relationships/slideLayout" Target="../slideLayouts/slideLayout2.xml"/><Relationship Id="rId6" Type="http://schemas.openxmlformats.org/officeDocument/2006/relationships/hyperlink" Target="https://ssbb.ua/proslushka-obnaruzhenie-zashhita/poisk/sposobyi-obespecheniya-informatsionnoy-bezopasnosti/" TargetMode="External"/><Relationship Id="rId5" Type="http://schemas.openxmlformats.org/officeDocument/2006/relationships/hyperlink" Target="https://studylib.ru/doc/4112870/1.2.-analiz-riskov-informacionnoj-bezopasnosti" TargetMode="External"/><Relationship Id="rId4" Type="http://schemas.openxmlformats.org/officeDocument/2006/relationships/hyperlink" Target="http://g-kvartal24.ru/politika-bezopasnost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207945-0F01-2F4A-9D23-55290EE12082}"/>
              </a:ext>
            </a:extLst>
          </p:cNvPr>
          <p:cNvSpPr>
            <a:spLocks noGrp="1"/>
          </p:cNvSpPr>
          <p:nvPr>
            <p:ph type="ctrTitle"/>
          </p:nvPr>
        </p:nvSpPr>
        <p:spPr>
          <a:xfrm>
            <a:off x="918358" y="504429"/>
            <a:ext cx="6978315" cy="2387600"/>
          </a:xfrm>
        </p:spPr>
        <p:txBody>
          <a:bodyPr>
            <a:noAutofit/>
          </a:bodyPr>
          <a:lstStyle/>
          <a:p>
            <a:pPr algn="l"/>
            <a:r>
              <a:rPr lang="ru-RU" sz="4000" dirty="0" smtClean="0">
                <a:latin typeface="Lato Semibold" panose="020F0502020204030203" pitchFamily="34" charset="0"/>
                <a:ea typeface="Samsung Sharp Sans" pitchFamily="2" charset="-52"/>
                <a:cs typeface="Lato Semibold" panose="020F0502020204030203" pitchFamily="34" charset="0"/>
              </a:rPr>
              <a:t>Проект политики информационной </a:t>
            </a:r>
            <a:r>
              <a:rPr lang="ru-RU" sz="4000" smtClean="0">
                <a:latin typeface="Lato Semibold" panose="020F0502020204030203" pitchFamily="34" charset="0"/>
                <a:ea typeface="Samsung Sharp Sans" pitchFamily="2" charset="-52"/>
                <a:cs typeface="Lato Semibold" panose="020F0502020204030203" pitchFamily="34" charset="0"/>
              </a:rPr>
              <a:t>безопасности </a:t>
            </a:r>
            <a:r>
              <a:rPr lang="ru-RU" sz="4000">
                <a:latin typeface="Lato Semibold" panose="020F0502020204030203" pitchFamily="34" charset="0"/>
                <a:ea typeface="Samsung Sharp Sans" pitchFamily="2" charset="-52"/>
                <a:cs typeface="Lato Semibold" panose="020F0502020204030203" pitchFamily="34" charset="0"/>
              </a:rPr>
              <a:t>р</a:t>
            </a:r>
            <a:r>
              <a:rPr lang="ru-RU" sz="4000" smtClean="0">
                <a:latin typeface="Lato Semibold" panose="020F0502020204030203" pitchFamily="34" charset="0"/>
                <a:cs typeface="Lato Semibold" panose="020F0502020204030203" pitchFamily="34" charset="0"/>
              </a:rPr>
              <a:t>иэлтерской</a:t>
            </a:r>
            <a:r>
              <a:rPr lang="ru-RU" sz="4000" smtClean="0">
                <a:latin typeface="Lato Semibold" panose="020F0502020204030203" pitchFamily="34" charset="0"/>
                <a:ea typeface="Samsung Sharp Sans" pitchFamily="2" charset="-52"/>
                <a:cs typeface="Lato Semibold" panose="020F0502020204030203" pitchFamily="34" charset="0"/>
              </a:rPr>
              <a:t> </a:t>
            </a:r>
            <a:r>
              <a:rPr lang="ru-RU" sz="4000" dirty="0" smtClean="0">
                <a:latin typeface="Lato Semibold" panose="020F0502020204030203" pitchFamily="34" charset="0"/>
                <a:ea typeface="Samsung Sharp Sans" pitchFamily="2" charset="-52"/>
                <a:cs typeface="Lato Semibold" panose="020F0502020204030203" pitchFamily="34" charset="0"/>
              </a:rPr>
              <a:t>компании</a:t>
            </a:r>
            <a:endParaRPr lang="x-none" sz="4000" dirty="0">
              <a:latin typeface="Lato Semibold" panose="020F0502020204030203" pitchFamily="34" charset="0"/>
              <a:ea typeface="Samsung Sharp Sans" pitchFamily="2" charset="-52"/>
              <a:cs typeface="Lato Semibold" panose="020F0502020204030203" pitchFamily="34" charset="0"/>
            </a:endParaRPr>
          </a:p>
        </p:txBody>
      </p:sp>
      <p:sp>
        <p:nvSpPr>
          <p:cNvPr id="3" name="Subtitle 2">
            <a:extLst>
              <a:ext uri="{FF2B5EF4-FFF2-40B4-BE49-F238E27FC236}">
                <a16:creationId xmlns:a16="http://schemas.microsoft.com/office/drawing/2014/main" xmlns="" id="{65CF5BB6-568A-4B40-B211-09A38F949B0C}"/>
              </a:ext>
            </a:extLst>
          </p:cNvPr>
          <p:cNvSpPr>
            <a:spLocks noGrp="1"/>
          </p:cNvSpPr>
          <p:nvPr>
            <p:ph type="subTitle" idx="1"/>
          </p:nvPr>
        </p:nvSpPr>
        <p:spPr>
          <a:xfrm>
            <a:off x="918358" y="4059749"/>
            <a:ext cx="6910189" cy="2053116"/>
          </a:xfrm>
        </p:spPr>
        <p:txBody>
          <a:bodyPr>
            <a:normAutofit lnSpcReduction="10000"/>
          </a:bodyPr>
          <a:lstStyle/>
          <a:p>
            <a:pPr algn="l"/>
            <a:r>
              <a:rPr lang="ru-RU" sz="2000" b="1" dirty="0" smtClean="0">
                <a:latin typeface="Times New Roman" panose="02020603050405020304" pitchFamily="18" charset="0"/>
                <a:ea typeface="SamsungOne 400" panose="020B0503030303020204" pitchFamily="34" charset="0"/>
                <a:cs typeface="Times New Roman" panose="02020603050405020304" pitchFamily="18" charset="0"/>
              </a:rPr>
              <a:t>Выполнил:</a:t>
            </a:r>
          </a:p>
          <a:p>
            <a:pPr algn="l"/>
            <a:r>
              <a:rPr lang="ru-RU" sz="2000" dirty="0" smtClean="0">
                <a:latin typeface="Times New Roman" panose="02020603050405020304" pitchFamily="18" charset="0"/>
                <a:ea typeface="SamsungOne 400" panose="020B0503030303020204" pitchFamily="34" charset="0"/>
                <a:cs typeface="Times New Roman" panose="02020603050405020304" pitchFamily="18" charset="0"/>
              </a:rPr>
              <a:t>Герман Александр Евгеньевич, 3 курс ПОИТ-4</a:t>
            </a:r>
          </a:p>
          <a:p>
            <a:pPr algn="l"/>
            <a:r>
              <a:rPr lang="ru-RU" sz="2000" dirty="0" smtClean="0">
                <a:latin typeface="Times New Roman" panose="02020603050405020304" pitchFamily="18" charset="0"/>
                <a:ea typeface="SamsungOne 400" panose="020B0503030303020204" pitchFamily="34" charset="0"/>
                <a:cs typeface="Times New Roman" panose="02020603050405020304" pitchFamily="18" charset="0"/>
              </a:rPr>
              <a:t>Вариант </a:t>
            </a:r>
            <a:r>
              <a:rPr lang="en-US" sz="2000" dirty="0">
                <a:latin typeface="Times New Roman" panose="02020603050405020304" pitchFamily="18" charset="0"/>
                <a:ea typeface="SamsungOne 400" panose="020B0503030303020204" pitchFamily="34" charset="0"/>
                <a:cs typeface="Times New Roman" panose="02020603050405020304" pitchFamily="18" charset="0"/>
              </a:rPr>
              <a:t>2</a:t>
            </a:r>
            <a:endParaRPr lang="ru-RU" sz="2000" dirty="0" smtClean="0">
              <a:latin typeface="Times New Roman" panose="02020603050405020304" pitchFamily="18" charset="0"/>
              <a:ea typeface="SamsungOne 400" panose="020B0503030303020204" pitchFamily="34" charset="0"/>
              <a:cs typeface="Times New Roman" panose="02020603050405020304" pitchFamily="18" charset="0"/>
            </a:endParaRPr>
          </a:p>
          <a:p>
            <a:pPr algn="l"/>
            <a:r>
              <a:rPr lang="ru-RU" sz="2000" b="1" dirty="0" smtClean="0">
                <a:latin typeface="Times New Roman" panose="02020603050405020304" pitchFamily="18" charset="0"/>
                <a:ea typeface="SamsungOne 400" panose="020B0503030303020204" pitchFamily="34" charset="0"/>
                <a:cs typeface="Times New Roman" panose="02020603050405020304" pitchFamily="18" charset="0"/>
              </a:rPr>
              <a:t>Преподаватель:</a:t>
            </a:r>
          </a:p>
          <a:p>
            <a:pPr algn="l"/>
            <a:r>
              <a:rPr lang="ru-RU" sz="2000" dirty="0" smtClean="0">
                <a:latin typeface="Times New Roman" panose="02020603050405020304" pitchFamily="18" charset="0"/>
                <a:cs typeface="Times New Roman" panose="02020603050405020304" pitchFamily="18" charset="0"/>
              </a:rPr>
              <a:t>Урбанович </a:t>
            </a:r>
            <a:r>
              <a:rPr lang="ru-RU" sz="2000" dirty="0">
                <a:latin typeface="Times New Roman" panose="02020603050405020304" pitchFamily="18" charset="0"/>
                <a:cs typeface="Times New Roman" panose="02020603050405020304" pitchFamily="18" charset="0"/>
              </a:rPr>
              <a:t>Павел Павлович</a:t>
            </a:r>
          </a:p>
        </p:txBody>
      </p:sp>
    </p:spTree>
    <p:extLst>
      <p:ext uri="{BB962C8B-B14F-4D97-AF65-F5344CB8AC3E}">
        <p14:creationId xmlns:p14="http://schemas.microsoft.com/office/powerpoint/2010/main" val="33764670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18365" y="504825"/>
            <a:ext cx="9987353" cy="1320800"/>
          </a:xfrm>
        </p:spPr>
        <p:txBody>
          <a:bodyPr>
            <a:noAutofit/>
          </a:bodyPr>
          <a:lstStyle/>
          <a:p>
            <a:pPr algn="ctr"/>
            <a:r>
              <a:rPr lang="ru-RU" sz="4000" b="1" dirty="0">
                <a:latin typeface="Lato Semibold" panose="020F0502020204030203" pitchFamily="34" charset="0"/>
                <a:cs typeface="Lato Semibold" panose="020F0502020204030203" pitchFamily="34" charset="0"/>
              </a:rPr>
              <a:t>Список потенциальных угроз информационным системам компании</a:t>
            </a:r>
            <a:endParaRPr lang="ru-RU" sz="4000" b="1" dirty="0">
              <a:latin typeface="Lato Semibold" panose="020F0502020204030203" pitchFamily="34" charset="0"/>
              <a:ea typeface="Samsung Sharp Sans" pitchFamily="2" charset="-52"/>
              <a:cs typeface="Lato Semibold" panose="020F0502020204030203" pitchFamily="34" charset="0"/>
            </a:endParaRPr>
          </a:p>
        </p:txBody>
      </p:sp>
      <p:sp>
        <p:nvSpPr>
          <p:cNvPr id="3" name="Объект 2"/>
          <p:cNvSpPr>
            <a:spLocks noGrp="1"/>
          </p:cNvSpPr>
          <p:nvPr>
            <p:ph idx="1"/>
          </p:nvPr>
        </p:nvSpPr>
        <p:spPr>
          <a:xfrm>
            <a:off x="417095" y="1825625"/>
            <a:ext cx="11389894" cy="4351338"/>
          </a:xfrm>
        </p:spPr>
        <p:txBody>
          <a:bodyPr/>
          <a:lstStyle/>
          <a:p>
            <a:pPr lvl="0"/>
            <a:r>
              <a:rPr lang="ru-RU" sz="2400" dirty="0"/>
              <a:t>несанкционированный доступ к базам данных риэлтерской фирмы;</a:t>
            </a:r>
          </a:p>
          <a:p>
            <a:pPr lvl="0"/>
            <a:r>
              <a:rPr lang="ru-RU" sz="2400" dirty="0"/>
              <a:t>различного рода атаки на серверы, на которых расположены ресурсы компании;</a:t>
            </a:r>
          </a:p>
          <a:p>
            <a:pPr lvl="0"/>
            <a:r>
              <a:rPr lang="ru-RU" sz="2400" dirty="0"/>
              <a:t>несанкционированный доступ к архивам документов о имуществе клиентов и т.д.</a:t>
            </a:r>
          </a:p>
          <a:p>
            <a:pPr marL="0" indent="0">
              <a:buNone/>
            </a:pPr>
            <a:endParaRPr lang="ru-RU" dirty="0"/>
          </a:p>
        </p:txBody>
      </p:sp>
    </p:spTree>
    <p:extLst>
      <p:ext uri="{BB962C8B-B14F-4D97-AF65-F5344CB8AC3E}">
        <p14:creationId xmlns:p14="http://schemas.microsoft.com/office/powerpoint/2010/main" val="9682633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89645" y="450574"/>
            <a:ext cx="8596668" cy="1320800"/>
          </a:xfrm>
        </p:spPr>
        <p:txBody>
          <a:bodyPr>
            <a:normAutofit/>
          </a:bodyPr>
          <a:lstStyle/>
          <a:p>
            <a:pPr algn="ctr"/>
            <a:r>
              <a:rPr lang="ru-RU" sz="4000" b="1" dirty="0">
                <a:latin typeface="Lato Semibold" panose="020F0502020204030203" pitchFamily="34" charset="0"/>
                <a:ea typeface="Samsung Sharp Sans" pitchFamily="2" charset="-52"/>
                <a:cs typeface="Lato Semibold" panose="020F0502020204030203" pitchFamily="34" charset="0"/>
              </a:rPr>
              <a:t>Оценка </a:t>
            </a:r>
            <a:r>
              <a:rPr lang="ru-RU" sz="4000" b="1" dirty="0" smtClean="0">
                <a:latin typeface="Lato Semibold" panose="020F0502020204030203" pitchFamily="34" charset="0"/>
                <a:ea typeface="Samsung Sharp Sans" pitchFamily="2" charset="-52"/>
                <a:cs typeface="Lato Semibold" panose="020F0502020204030203" pitchFamily="34" charset="0"/>
              </a:rPr>
              <a:t>рисков</a:t>
            </a:r>
            <a:endParaRPr lang="ru-RU" sz="4000" dirty="0">
              <a:latin typeface="Lato Semibold" panose="020F0502020204030203" pitchFamily="34" charset="0"/>
              <a:ea typeface="Samsung Sharp Sans" pitchFamily="2" charset="-52"/>
              <a:cs typeface="Lato Semibold" panose="020F0502020204030203" pitchFamily="34" charset="0"/>
            </a:endParaRPr>
          </a:p>
        </p:txBody>
      </p:sp>
      <p:sp>
        <p:nvSpPr>
          <p:cNvPr id="3" name="Объект 2"/>
          <p:cNvSpPr>
            <a:spLocks noGrp="1"/>
          </p:cNvSpPr>
          <p:nvPr>
            <p:ph idx="1"/>
          </p:nvPr>
        </p:nvSpPr>
        <p:spPr>
          <a:xfrm>
            <a:off x="385011" y="1480757"/>
            <a:ext cx="11405936" cy="4844715"/>
          </a:xfrm>
        </p:spPr>
        <p:txBody>
          <a:bodyPr/>
          <a:lstStyle/>
          <a:p>
            <a:r>
              <a:rPr lang="ru-RU" sz="2000" dirty="0" smtClean="0"/>
              <a:t>Риск </a:t>
            </a:r>
            <a:r>
              <a:rPr lang="ru-RU" sz="2000" dirty="0"/>
              <a:t>характеризует опасность, которой может подвергаться система и использующая ее организация. </a:t>
            </a:r>
            <a:endParaRPr lang="en-US" sz="2000" dirty="0" smtClean="0"/>
          </a:p>
          <a:p>
            <a:r>
              <a:rPr lang="ru-RU" sz="2000" dirty="0" smtClean="0"/>
              <a:t>Риск </a:t>
            </a:r>
            <a:r>
              <a:rPr lang="ru-RU" sz="2000" dirty="0"/>
              <a:t>зависит от показателей ценности ресурсов, вероятности реализации угроз для ресурсов и степени легкости, с которой уязвимости могут быть использованы при существующих или планируемых средствах обеспечения информационной безопасности.</a:t>
            </a:r>
          </a:p>
          <a:p>
            <a:r>
              <a:rPr lang="ru-RU" sz="2000" dirty="0" smtClean="0"/>
              <a:t>Ценность </a:t>
            </a:r>
            <a:r>
              <a:rPr lang="ru-RU" sz="2000" dirty="0"/>
              <a:t>информационных ресурсов компании характеризуется возможным вредом финансовому положению риэлтерской фирмы, а также понижением её </a:t>
            </a:r>
            <a:r>
              <a:rPr lang="ru-RU" sz="2000" dirty="0" err="1"/>
              <a:t>репутационных</a:t>
            </a:r>
            <a:r>
              <a:rPr lang="ru-RU" sz="2000" dirty="0"/>
              <a:t> характеристик. </a:t>
            </a:r>
            <a:endParaRPr lang="en-US" sz="2000" dirty="0" smtClean="0"/>
          </a:p>
          <a:p>
            <a:r>
              <a:rPr lang="ru-RU" sz="2000" dirty="0" smtClean="0"/>
              <a:t>Особой </a:t>
            </a:r>
            <a:r>
              <a:rPr lang="ru-RU" sz="2000" dirty="0"/>
              <a:t>ценностью обладают информационных объекты, содержащие информацию о клиентах компании, их имуществе и производимых с ним операций. Не меньшей ценностью обладают договоры в бумажном и электронном виде.</a:t>
            </a:r>
          </a:p>
          <a:p>
            <a:pPr marL="0" indent="0">
              <a:buNone/>
            </a:pPr>
            <a:endParaRPr lang="ru-RU" dirty="0"/>
          </a:p>
        </p:txBody>
      </p:sp>
    </p:spTree>
    <p:extLst>
      <p:ext uri="{BB962C8B-B14F-4D97-AF65-F5344CB8AC3E}">
        <p14:creationId xmlns:p14="http://schemas.microsoft.com/office/powerpoint/2010/main" val="37977887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89645" y="420130"/>
            <a:ext cx="8596668" cy="1320800"/>
          </a:xfrm>
        </p:spPr>
        <p:txBody>
          <a:bodyPr>
            <a:normAutofit/>
          </a:bodyPr>
          <a:lstStyle/>
          <a:p>
            <a:pPr algn="ctr"/>
            <a:r>
              <a:rPr lang="ru-RU" sz="4000" b="1" dirty="0">
                <a:latin typeface="Lato Semibold" panose="020F0502020204030203" pitchFamily="34" charset="0"/>
                <a:ea typeface="Samsung Sharp Sans" pitchFamily="2" charset="-52"/>
                <a:cs typeface="Lato Semibold" panose="020F0502020204030203" pitchFamily="34" charset="0"/>
              </a:rPr>
              <a:t>Оценка </a:t>
            </a:r>
            <a:r>
              <a:rPr lang="ru-RU" sz="4000" b="1" dirty="0" smtClean="0">
                <a:latin typeface="Lato Semibold" panose="020F0502020204030203" pitchFamily="34" charset="0"/>
                <a:ea typeface="Samsung Sharp Sans" pitchFamily="2" charset="-52"/>
                <a:cs typeface="Lato Semibold" panose="020F0502020204030203" pitchFamily="34" charset="0"/>
              </a:rPr>
              <a:t>рисков</a:t>
            </a:r>
            <a:endParaRPr lang="ru-RU" sz="4000" dirty="0">
              <a:latin typeface="Lato Semibold" panose="020F0502020204030203" pitchFamily="34" charset="0"/>
              <a:ea typeface="Samsung Sharp Sans" pitchFamily="2" charset="-52"/>
              <a:cs typeface="Lato Semibold" panose="020F0502020204030203" pitchFamily="34" charset="0"/>
            </a:endParaRPr>
          </a:p>
        </p:txBody>
      </p:sp>
      <p:sp>
        <p:nvSpPr>
          <p:cNvPr id="3" name="Объект 2"/>
          <p:cNvSpPr>
            <a:spLocks noGrp="1"/>
          </p:cNvSpPr>
          <p:nvPr>
            <p:ph idx="1"/>
          </p:nvPr>
        </p:nvSpPr>
        <p:spPr>
          <a:xfrm>
            <a:off x="510745" y="1443790"/>
            <a:ext cx="11280201" cy="4844715"/>
          </a:xfrm>
        </p:spPr>
        <p:txBody>
          <a:bodyPr>
            <a:normAutofit/>
          </a:bodyPr>
          <a:lstStyle/>
          <a:p>
            <a:pPr marL="0" indent="0">
              <a:buNone/>
            </a:pPr>
            <a:r>
              <a:rPr lang="en-US" sz="2400" dirty="0">
                <a:latin typeface="SamsungOne 400" panose="020B0503030303020204" pitchFamily="34" charset="0"/>
              </a:rPr>
              <a:t>	</a:t>
            </a:r>
            <a:r>
              <a:rPr lang="ru-RU" sz="2400" dirty="0" smtClean="0"/>
              <a:t>Значимость </a:t>
            </a:r>
            <a:r>
              <a:rPr lang="ru-RU" sz="2400" dirty="0"/>
              <a:t>определённых угроз зависит от вреда, которые они могут нанести информационным системам и риэлтерской компании в целом. Примеры угроз:</a:t>
            </a:r>
          </a:p>
          <a:p>
            <a:pPr lvl="0"/>
            <a:r>
              <a:rPr lang="ru-RU" sz="2400" dirty="0"/>
              <a:t>нарушение целостность информации, хранящейся на серверах;</a:t>
            </a:r>
          </a:p>
          <a:p>
            <a:pPr lvl="0"/>
            <a:r>
              <a:rPr lang="ru-RU" sz="2400" dirty="0"/>
              <a:t>получения доступа к информации третьими лицами;</a:t>
            </a:r>
          </a:p>
          <a:p>
            <a:pPr lvl="0"/>
            <a:r>
              <a:rPr lang="ru-RU" sz="2400" dirty="0"/>
              <a:t>обнародование секретной или конфиденциальной информации;</a:t>
            </a:r>
          </a:p>
          <a:p>
            <a:pPr lvl="0"/>
            <a:r>
              <a:rPr lang="ru-RU" sz="2400" dirty="0"/>
              <a:t>несанкционированный доступ к помещениям, содержащим документы;</a:t>
            </a:r>
          </a:p>
          <a:p>
            <a:pPr lvl="0"/>
            <a:r>
              <a:rPr lang="ru-RU" sz="2400" dirty="0"/>
              <a:t>различные стихийные бедствия, приводящие к нарушению целостности здания компании и уничтожения информационных объектов и т.д.</a:t>
            </a:r>
          </a:p>
          <a:p>
            <a:pPr marL="0" indent="0">
              <a:buNone/>
            </a:pPr>
            <a:endParaRPr lang="ru-RU" dirty="0"/>
          </a:p>
        </p:txBody>
      </p:sp>
    </p:spTree>
    <p:extLst>
      <p:ext uri="{BB962C8B-B14F-4D97-AF65-F5344CB8AC3E}">
        <p14:creationId xmlns:p14="http://schemas.microsoft.com/office/powerpoint/2010/main" val="3595413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7666" y="387177"/>
            <a:ext cx="8596668" cy="1499287"/>
          </a:xfrm>
        </p:spPr>
        <p:txBody>
          <a:bodyPr>
            <a:noAutofit/>
          </a:bodyPr>
          <a:lstStyle/>
          <a:p>
            <a:pPr algn="ctr"/>
            <a:r>
              <a:rPr lang="ru-RU" sz="3200" dirty="0">
                <a:latin typeface="Lato Semibold" panose="020F0502020204030203" pitchFamily="34" charset="0"/>
                <a:ea typeface="Samsung Sharp Sans" pitchFamily="2" charset="-52"/>
                <a:cs typeface="Lato Semibold" panose="020F0502020204030203" pitchFamily="34" charset="0"/>
              </a:rPr>
              <a:t>Вероятностно-временная шкала реализации несанкционированного доступа к информационным ресурсам</a:t>
            </a:r>
          </a:p>
        </p:txBody>
      </p:sp>
      <p:graphicFrame>
        <p:nvGraphicFramePr>
          <p:cNvPr id="7" name="Таблица 6"/>
          <p:cNvGraphicFramePr>
            <a:graphicFrameLocks noGrp="1"/>
          </p:cNvGraphicFramePr>
          <p:nvPr>
            <p:extLst>
              <p:ext uri="{D42A27DB-BD31-4B8C-83A1-F6EECF244321}">
                <p14:modId xmlns:p14="http://schemas.microsoft.com/office/powerpoint/2010/main" val="2258834436"/>
              </p:ext>
            </p:extLst>
          </p:nvPr>
        </p:nvGraphicFramePr>
        <p:xfrm>
          <a:off x="1295942" y="2290118"/>
          <a:ext cx="9600116" cy="3776597"/>
        </p:xfrm>
        <a:graphic>
          <a:graphicData uri="http://schemas.openxmlformats.org/drawingml/2006/table">
            <a:tbl>
              <a:tblPr>
                <a:tableStyleId>{7E9639D4-E3E2-4D34-9284-5A2195B3D0D7}</a:tableStyleId>
              </a:tblPr>
              <a:tblGrid>
                <a:gridCol w="4797456"/>
                <a:gridCol w="4802660"/>
              </a:tblGrid>
              <a:tr h="163868">
                <a:tc>
                  <a:txBody>
                    <a:bodyPr/>
                    <a:lstStyle/>
                    <a:p>
                      <a:pPr algn="ctr">
                        <a:lnSpc>
                          <a:spcPct val="107000"/>
                        </a:lnSpc>
                        <a:spcAft>
                          <a:spcPts val="0"/>
                        </a:spcAft>
                      </a:pPr>
                      <a:r>
                        <a:rPr lang="ru-RU" sz="1800" dirty="0">
                          <a:solidFill>
                            <a:schemeClr val="bg1"/>
                          </a:solidFill>
                          <a:effectLst/>
                        </a:rPr>
                        <a:t>Вероятность события</a:t>
                      </a:r>
                      <a:endParaRPr lang="ru-RU" sz="1400" dirty="0">
                        <a:solidFill>
                          <a:schemeClr val="bg1"/>
                        </a:solidFill>
                        <a:effectLst/>
                        <a:latin typeface="SamsungOne 400" panose="020B0503030303020204" pitchFamily="34" charset="0"/>
                        <a:ea typeface="SamsungOne 400" panose="020B0503030303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lnSpc>
                          <a:spcPct val="107000"/>
                        </a:lnSpc>
                        <a:spcAft>
                          <a:spcPts val="0"/>
                        </a:spcAft>
                      </a:pPr>
                      <a:r>
                        <a:rPr lang="ru-RU" sz="1800" dirty="0">
                          <a:solidFill>
                            <a:schemeClr val="bg1"/>
                          </a:solidFill>
                          <a:effectLst/>
                        </a:rPr>
                        <a:t>Средняя частота события </a:t>
                      </a:r>
                      <a:endParaRPr lang="ru-RU" sz="1400" dirty="0">
                        <a:solidFill>
                          <a:schemeClr val="bg1"/>
                        </a:solidFill>
                        <a:effectLst/>
                        <a:latin typeface="SamsungOne 400" panose="020B0503030303020204" pitchFamily="34" charset="0"/>
                        <a:ea typeface="SamsungOne 400" panose="020B0503030303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619490">
                <a:tc>
                  <a:txBody>
                    <a:bodyPr/>
                    <a:lstStyle/>
                    <a:p>
                      <a:pPr algn="ctr">
                        <a:lnSpc>
                          <a:spcPct val="107000"/>
                        </a:lnSpc>
                        <a:spcAft>
                          <a:spcPts val="0"/>
                        </a:spcAft>
                      </a:pPr>
                      <a:r>
                        <a:rPr lang="ru-RU" sz="1800" dirty="0">
                          <a:effectLst/>
                        </a:rPr>
                        <a:t>0</a:t>
                      </a:r>
                      <a:endParaRPr lang="ru-RU" sz="1400" dirty="0">
                        <a:effectLst/>
                        <a:latin typeface="SamsungOne 400" panose="020B0503030303020204" pitchFamily="34" charset="0"/>
                        <a:ea typeface="SamsungOne 400" panose="020B0503030303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ru-RU" sz="1800" dirty="0">
                          <a:effectLst/>
                        </a:rPr>
                        <a:t>Данный вид атаки отсутствует</a:t>
                      </a:r>
                      <a:endParaRPr lang="ru-RU" sz="1400" dirty="0">
                        <a:effectLst/>
                        <a:latin typeface="SamsungOne 400" panose="020B0503030303020204" pitchFamily="34" charset="0"/>
                        <a:ea typeface="SamsungOne 400" panose="020B0503030303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2722">
                <a:tc>
                  <a:txBody>
                    <a:bodyPr/>
                    <a:lstStyle/>
                    <a:p>
                      <a:pPr algn="ctr">
                        <a:lnSpc>
                          <a:spcPct val="107000"/>
                        </a:lnSpc>
                        <a:spcAft>
                          <a:spcPts val="0"/>
                        </a:spcAft>
                      </a:pPr>
                      <a:r>
                        <a:rPr lang="ru-RU" sz="1800" dirty="0">
                          <a:effectLst/>
                        </a:rPr>
                        <a:t>0,1</a:t>
                      </a:r>
                      <a:endParaRPr lang="ru-RU" sz="1400" dirty="0">
                        <a:effectLst/>
                        <a:latin typeface="SamsungOne 400" panose="020B0503030303020204" pitchFamily="34" charset="0"/>
                        <a:ea typeface="SamsungOne 400" panose="020B0503030303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ru-RU" sz="1800" dirty="0">
                          <a:effectLst/>
                        </a:rPr>
                        <a:t>Реже, чем раз в год</a:t>
                      </a:r>
                      <a:endParaRPr lang="ru-RU" sz="1400" dirty="0">
                        <a:effectLst/>
                        <a:latin typeface="SamsungOne 400" panose="020B0503030303020204" pitchFamily="34" charset="0"/>
                        <a:ea typeface="SamsungOne 400" panose="020B0503030303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2722">
                <a:tc>
                  <a:txBody>
                    <a:bodyPr/>
                    <a:lstStyle/>
                    <a:p>
                      <a:pPr algn="ctr">
                        <a:lnSpc>
                          <a:spcPct val="107000"/>
                        </a:lnSpc>
                        <a:spcAft>
                          <a:spcPts val="0"/>
                        </a:spcAft>
                      </a:pPr>
                      <a:r>
                        <a:rPr lang="ru-RU" sz="1800">
                          <a:effectLst/>
                        </a:rPr>
                        <a:t>0,2</a:t>
                      </a:r>
                      <a:endParaRPr lang="ru-RU" sz="1400">
                        <a:effectLst/>
                        <a:latin typeface="SamsungOne 400" panose="020B0503030303020204" pitchFamily="34" charset="0"/>
                        <a:ea typeface="SamsungOne 400" panose="020B0503030303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ru-RU" sz="1800" dirty="0">
                          <a:effectLst/>
                        </a:rPr>
                        <a:t>Около 1 раза в год</a:t>
                      </a:r>
                      <a:endParaRPr lang="ru-RU" sz="1400" dirty="0">
                        <a:effectLst/>
                        <a:latin typeface="SamsungOne 400" panose="020B0503030303020204" pitchFamily="34" charset="0"/>
                        <a:ea typeface="SamsungOne 400" panose="020B0503030303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2722">
                <a:tc>
                  <a:txBody>
                    <a:bodyPr/>
                    <a:lstStyle/>
                    <a:p>
                      <a:pPr algn="ctr">
                        <a:lnSpc>
                          <a:spcPct val="107000"/>
                        </a:lnSpc>
                        <a:spcAft>
                          <a:spcPts val="0"/>
                        </a:spcAft>
                      </a:pPr>
                      <a:r>
                        <a:rPr lang="ru-RU" sz="1800" dirty="0">
                          <a:effectLst/>
                        </a:rPr>
                        <a:t>0,3</a:t>
                      </a:r>
                      <a:endParaRPr lang="ru-RU" sz="1400" dirty="0">
                        <a:effectLst/>
                        <a:latin typeface="SamsungOne 400" panose="020B0503030303020204" pitchFamily="34" charset="0"/>
                        <a:ea typeface="SamsungOne 400" panose="020B0503030303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ru-RU" sz="1800" dirty="0">
                          <a:effectLst/>
                        </a:rPr>
                        <a:t>Около 1 раза в месяц</a:t>
                      </a:r>
                      <a:endParaRPr lang="ru-RU" sz="1400" dirty="0">
                        <a:effectLst/>
                        <a:latin typeface="SamsungOne 400" panose="020B0503030303020204" pitchFamily="34" charset="0"/>
                        <a:ea typeface="SamsungOne 400" panose="020B0503030303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2722">
                <a:tc>
                  <a:txBody>
                    <a:bodyPr/>
                    <a:lstStyle/>
                    <a:p>
                      <a:pPr algn="ctr">
                        <a:lnSpc>
                          <a:spcPct val="107000"/>
                        </a:lnSpc>
                        <a:spcAft>
                          <a:spcPts val="0"/>
                        </a:spcAft>
                      </a:pPr>
                      <a:r>
                        <a:rPr lang="ru-RU" sz="1800">
                          <a:effectLst/>
                        </a:rPr>
                        <a:t>0,4</a:t>
                      </a:r>
                      <a:endParaRPr lang="ru-RU" sz="1400">
                        <a:effectLst/>
                        <a:latin typeface="SamsungOne 400" panose="020B0503030303020204" pitchFamily="34" charset="0"/>
                        <a:ea typeface="SamsungOne 400" panose="020B0503030303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ru-RU" sz="1800" dirty="0">
                          <a:effectLst/>
                        </a:rPr>
                        <a:t>Около 1 раза в неделю</a:t>
                      </a:r>
                      <a:endParaRPr lang="ru-RU" sz="1400" dirty="0">
                        <a:effectLst/>
                        <a:latin typeface="SamsungOne 400" panose="020B0503030303020204" pitchFamily="34" charset="0"/>
                        <a:ea typeface="SamsungOne 400" panose="020B0503030303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2722">
                <a:tc>
                  <a:txBody>
                    <a:bodyPr/>
                    <a:lstStyle/>
                    <a:p>
                      <a:pPr algn="ctr">
                        <a:lnSpc>
                          <a:spcPct val="107000"/>
                        </a:lnSpc>
                        <a:spcAft>
                          <a:spcPts val="0"/>
                        </a:spcAft>
                      </a:pPr>
                      <a:r>
                        <a:rPr lang="ru-RU" sz="1800" dirty="0">
                          <a:effectLst/>
                        </a:rPr>
                        <a:t>0,5</a:t>
                      </a:r>
                      <a:endParaRPr lang="ru-RU" sz="1400" dirty="0">
                        <a:effectLst/>
                        <a:latin typeface="SamsungOne 400" panose="020B0503030303020204" pitchFamily="34" charset="0"/>
                        <a:ea typeface="SamsungOne 400" panose="020B0503030303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ru-RU" sz="1800" dirty="0">
                          <a:effectLst/>
                        </a:rPr>
                        <a:t>Практически ежедневно</a:t>
                      </a:r>
                      <a:endParaRPr lang="ru-RU" sz="1400" dirty="0">
                        <a:effectLst/>
                        <a:latin typeface="SamsungOne 400" panose="020B0503030303020204" pitchFamily="34" charset="0"/>
                        <a:ea typeface="SamsungOne 400" panose="020B0503030303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2343096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7666" y="444843"/>
            <a:ext cx="8596668" cy="1320800"/>
          </a:xfrm>
        </p:spPr>
        <p:txBody>
          <a:bodyPr>
            <a:normAutofit/>
          </a:bodyPr>
          <a:lstStyle/>
          <a:p>
            <a:pPr algn="ctr"/>
            <a:r>
              <a:rPr lang="ru-RU" sz="4000" dirty="0" smtClean="0">
                <a:latin typeface="Lato Semibold" panose="020F0502020204030203" pitchFamily="34" charset="0"/>
                <a:ea typeface="Samsung Sharp Sans" pitchFamily="2" charset="-52"/>
                <a:cs typeface="Lato Semibold" panose="020F0502020204030203" pitchFamily="34" charset="0"/>
              </a:rPr>
              <a:t>Оценка рисков</a:t>
            </a:r>
            <a:endParaRPr lang="ru-RU" sz="4000" dirty="0">
              <a:latin typeface="Lato Semibold" panose="020F0502020204030203" pitchFamily="34" charset="0"/>
              <a:ea typeface="Samsung Sharp Sans" pitchFamily="2" charset="-52"/>
              <a:cs typeface="Lato Semibold" panose="020F0502020204030203" pitchFamily="34" charset="0"/>
            </a:endParaRPr>
          </a:p>
        </p:txBody>
      </p:sp>
      <p:graphicFrame>
        <p:nvGraphicFramePr>
          <p:cNvPr id="4" name="Таблица 3"/>
          <p:cNvGraphicFramePr>
            <a:graphicFrameLocks noGrp="1"/>
          </p:cNvGraphicFramePr>
          <p:nvPr>
            <p:extLst>
              <p:ext uri="{D42A27DB-BD31-4B8C-83A1-F6EECF244321}">
                <p14:modId xmlns:p14="http://schemas.microsoft.com/office/powerpoint/2010/main" val="2952610739"/>
              </p:ext>
            </p:extLst>
          </p:nvPr>
        </p:nvGraphicFramePr>
        <p:xfrm>
          <a:off x="733168" y="1375721"/>
          <a:ext cx="10696023" cy="4056641"/>
        </p:xfrm>
        <a:graphic>
          <a:graphicData uri="http://schemas.openxmlformats.org/drawingml/2006/table">
            <a:tbl>
              <a:tblPr>
                <a:tableStyleId>{BC89EF96-8CEA-46FF-86C4-4CE0E7609802}</a:tableStyleId>
              </a:tblPr>
              <a:tblGrid>
                <a:gridCol w="5988162">
                  <a:extLst>
                    <a:ext uri="{9D8B030D-6E8A-4147-A177-3AD203B41FA5}">
                      <a16:colId xmlns:a16="http://schemas.microsoft.com/office/drawing/2014/main" xmlns="" val="20000"/>
                    </a:ext>
                  </a:extLst>
                </a:gridCol>
                <a:gridCol w="1410479">
                  <a:extLst>
                    <a:ext uri="{9D8B030D-6E8A-4147-A177-3AD203B41FA5}">
                      <a16:colId xmlns:a16="http://schemas.microsoft.com/office/drawing/2014/main" xmlns="" val="20001"/>
                    </a:ext>
                  </a:extLst>
                </a:gridCol>
                <a:gridCol w="2037237">
                  <a:extLst>
                    <a:ext uri="{9D8B030D-6E8A-4147-A177-3AD203B41FA5}">
                      <a16:colId xmlns:a16="http://schemas.microsoft.com/office/drawing/2014/main" xmlns="" val="20002"/>
                    </a:ext>
                  </a:extLst>
                </a:gridCol>
                <a:gridCol w="1260145">
                  <a:extLst>
                    <a:ext uri="{9D8B030D-6E8A-4147-A177-3AD203B41FA5}">
                      <a16:colId xmlns:a16="http://schemas.microsoft.com/office/drawing/2014/main" xmlns="" val="20003"/>
                    </a:ext>
                  </a:extLst>
                </a:gridCol>
              </a:tblGrid>
              <a:tr h="395414">
                <a:tc>
                  <a:txBody>
                    <a:bodyPr/>
                    <a:lstStyle/>
                    <a:p>
                      <a:pPr>
                        <a:lnSpc>
                          <a:spcPct val="107000"/>
                        </a:lnSpc>
                        <a:spcAft>
                          <a:spcPts val="0"/>
                        </a:spcAft>
                      </a:pPr>
                      <a:r>
                        <a:rPr lang="ru-RU" sz="1600" dirty="0">
                          <a:solidFill>
                            <a:schemeClr val="bg1"/>
                          </a:solidFill>
                          <a:effectLst/>
                          <a:latin typeface="+mn-lt"/>
                          <a:ea typeface="SamsungOne 400" panose="020B0503030303020204" pitchFamily="34" charset="0"/>
                        </a:rPr>
                        <a:t>Атака </a:t>
                      </a:r>
                      <a:endParaRPr lang="ru-RU" sz="1200" dirty="0">
                        <a:solidFill>
                          <a:schemeClr val="bg1"/>
                        </a:solidFill>
                        <a:effectLst/>
                        <a:latin typeface="+mn-lt"/>
                        <a:ea typeface="SamsungOne 400" panose="020B0503030303020204" pitchFamily="34"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solidFill>
                      <a:schemeClr val="tx1"/>
                    </a:solidFill>
                  </a:tcPr>
                </a:tc>
                <a:tc>
                  <a:txBody>
                    <a:bodyPr/>
                    <a:lstStyle/>
                    <a:p>
                      <a:pPr>
                        <a:lnSpc>
                          <a:spcPct val="107000"/>
                        </a:lnSpc>
                        <a:spcAft>
                          <a:spcPts val="0"/>
                        </a:spcAft>
                      </a:pPr>
                      <a:r>
                        <a:rPr lang="ru-RU" sz="1600" dirty="0">
                          <a:solidFill>
                            <a:schemeClr val="bg1"/>
                          </a:solidFill>
                          <a:effectLst/>
                          <a:latin typeface="+mn-lt"/>
                          <a:ea typeface="SamsungOne 400" panose="020B0503030303020204" pitchFamily="34" charset="0"/>
                        </a:rPr>
                        <a:t>Ущерб </a:t>
                      </a:r>
                      <a:endParaRPr lang="ru-RU" sz="1200" dirty="0">
                        <a:solidFill>
                          <a:schemeClr val="bg1"/>
                        </a:solidFill>
                        <a:effectLst/>
                        <a:latin typeface="+mn-lt"/>
                        <a:ea typeface="SamsungOne 400" panose="020B0503030303020204" pitchFamily="34"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solidFill>
                      <a:schemeClr val="tx1"/>
                    </a:solidFill>
                  </a:tcPr>
                </a:tc>
                <a:tc>
                  <a:txBody>
                    <a:bodyPr/>
                    <a:lstStyle/>
                    <a:p>
                      <a:pPr>
                        <a:lnSpc>
                          <a:spcPct val="107000"/>
                        </a:lnSpc>
                        <a:spcAft>
                          <a:spcPts val="0"/>
                        </a:spcAft>
                      </a:pPr>
                      <a:r>
                        <a:rPr lang="ru-RU" sz="1600">
                          <a:solidFill>
                            <a:schemeClr val="bg1"/>
                          </a:solidFill>
                          <a:effectLst/>
                          <a:latin typeface="+mn-lt"/>
                          <a:ea typeface="SamsungOne 400" panose="020B0503030303020204" pitchFamily="34" charset="0"/>
                        </a:rPr>
                        <a:t>Вероятность </a:t>
                      </a:r>
                      <a:endParaRPr lang="ru-RU" sz="1200">
                        <a:solidFill>
                          <a:schemeClr val="bg1"/>
                        </a:solidFill>
                        <a:effectLst/>
                        <a:latin typeface="+mn-lt"/>
                        <a:ea typeface="SamsungOne 400" panose="020B0503030303020204" pitchFamily="34"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solidFill>
                      <a:schemeClr val="tx1"/>
                    </a:solidFill>
                  </a:tcPr>
                </a:tc>
                <a:tc>
                  <a:txBody>
                    <a:bodyPr/>
                    <a:lstStyle/>
                    <a:p>
                      <a:pPr>
                        <a:lnSpc>
                          <a:spcPct val="107000"/>
                        </a:lnSpc>
                        <a:spcAft>
                          <a:spcPts val="0"/>
                        </a:spcAft>
                      </a:pPr>
                      <a:r>
                        <a:rPr lang="ru-RU" sz="1600" dirty="0">
                          <a:solidFill>
                            <a:schemeClr val="bg1"/>
                          </a:solidFill>
                          <a:effectLst/>
                          <a:latin typeface="+mn-lt"/>
                          <a:ea typeface="SamsungOne 400" panose="020B0503030303020204" pitchFamily="34" charset="0"/>
                        </a:rPr>
                        <a:t>Риск </a:t>
                      </a:r>
                      <a:endParaRPr lang="ru-RU" sz="1200" dirty="0">
                        <a:solidFill>
                          <a:schemeClr val="bg1"/>
                        </a:solidFill>
                        <a:effectLst/>
                        <a:latin typeface="+mn-lt"/>
                        <a:ea typeface="SamsungOne 400" panose="020B0503030303020204" pitchFamily="34"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xmlns="" val="10000"/>
                  </a:ext>
                </a:extLst>
              </a:tr>
              <a:tr h="425880">
                <a:tc>
                  <a:txBody>
                    <a:bodyPr/>
                    <a:lstStyle/>
                    <a:p>
                      <a:pPr>
                        <a:lnSpc>
                          <a:spcPct val="107000"/>
                        </a:lnSpc>
                        <a:spcAft>
                          <a:spcPts val="0"/>
                        </a:spcAft>
                      </a:pPr>
                      <a:r>
                        <a:rPr lang="ru-RU" sz="1600" dirty="0">
                          <a:effectLst/>
                          <a:latin typeface="+mn-lt"/>
                          <a:ea typeface="SamsungOne 400" panose="020B0503030303020204" pitchFamily="34" charset="0"/>
                        </a:rPr>
                        <a:t>Кражи, взломы</a:t>
                      </a:r>
                      <a:endParaRPr lang="ru-RU" sz="1200" dirty="0">
                        <a:effectLst/>
                        <a:latin typeface="+mn-lt"/>
                        <a:ea typeface="SamsungOne 400" panose="020B0503030303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ru-RU" sz="1600" b="0" i="0" u="none" strike="noStrike" dirty="0">
                          <a:solidFill>
                            <a:srgbClr val="000000"/>
                          </a:solidFill>
                          <a:effectLst/>
                          <a:latin typeface="Trebuchet MS" panose="020B060302020202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ru-RU" sz="1600" b="0" i="0" u="none" strike="noStrike">
                          <a:solidFill>
                            <a:srgbClr val="000000"/>
                          </a:solidFill>
                          <a:effectLst/>
                          <a:latin typeface="Trebuchet MS" panose="020B0603020202020204" pitchFamily="34" charset="0"/>
                        </a:rPr>
                        <a:t>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ru-RU" sz="1600" b="0" i="0" u="none" strike="noStrike">
                          <a:solidFill>
                            <a:srgbClr val="000000"/>
                          </a:solidFill>
                          <a:effectLst/>
                          <a:latin typeface="Trebuchet MS" panose="020B0603020202020204" pitchFamily="34" charset="0"/>
                        </a:rPr>
                        <a:t>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407609">
                <a:tc>
                  <a:txBody>
                    <a:bodyPr/>
                    <a:lstStyle/>
                    <a:p>
                      <a:pPr>
                        <a:lnSpc>
                          <a:spcPct val="107000"/>
                        </a:lnSpc>
                        <a:spcAft>
                          <a:spcPts val="0"/>
                        </a:spcAft>
                      </a:pPr>
                      <a:r>
                        <a:rPr lang="ru-RU" sz="1600" dirty="0">
                          <a:effectLst/>
                          <a:latin typeface="+mn-lt"/>
                          <a:ea typeface="SamsungOne 400" panose="020B0503030303020204" pitchFamily="34" charset="0"/>
                        </a:rPr>
                        <a:t>Отказ и неисправность техники</a:t>
                      </a:r>
                      <a:endParaRPr lang="ru-RU" sz="1200" dirty="0">
                        <a:effectLst/>
                        <a:latin typeface="+mn-lt"/>
                        <a:ea typeface="SamsungOne 400" panose="020B0503030303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ru-RU" sz="1600" b="0" i="0" u="none" strike="noStrike" dirty="0">
                          <a:solidFill>
                            <a:srgbClr val="000000"/>
                          </a:solidFill>
                          <a:effectLst/>
                          <a:latin typeface="Trebuchet MS" panose="020B0603020202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ru-RU" sz="1600" b="0" i="0" u="none" strike="noStrike" dirty="0">
                          <a:solidFill>
                            <a:srgbClr val="000000"/>
                          </a:solidFill>
                          <a:effectLst/>
                          <a:latin typeface="Trebuchet MS" panose="020B0603020202020204" pitchFamily="34" charset="0"/>
                        </a:rPr>
                        <a:t>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ru-RU" sz="1600" b="0" i="0" u="none" strike="noStrike">
                          <a:solidFill>
                            <a:srgbClr val="000000"/>
                          </a:solidFill>
                          <a:effectLst/>
                          <a:latin typeface="Trebuchet MS" panose="020B0603020202020204" pitchFamily="34" charset="0"/>
                        </a:rPr>
                        <a:t>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07609">
                <a:tc>
                  <a:txBody>
                    <a:bodyPr/>
                    <a:lstStyle/>
                    <a:p>
                      <a:pPr>
                        <a:lnSpc>
                          <a:spcPct val="107000"/>
                        </a:lnSpc>
                        <a:spcAft>
                          <a:spcPts val="0"/>
                        </a:spcAft>
                      </a:pPr>
                      <a:r>
                        <a:rPr lang="ru-RU" sz="1600" dirty="0">
                          <a:effectLst/>
                          <a:latin typeface="+mn-lt"/>
                          <a:ea typeface="SamsungOne 400" panose="020B0503030303020204" pitchFamily="34" charset="0"/>
                        </a:rPr>
                        <a:t>Спам (переполнение почтового</a:t>
                      </a:r>
                      <a:r>
                        <a:rPr lang="en-US" sz="1600" dirty="0">
                          <a:effectLst/>
                          <a:latin typeface="+mn-lt"/>
                          <a:ea typeface="SamsungOne 400" panose="020B0503030303020204" pitchFamily="34" charset="0"/>
                        </a:rPr>
                        <a:t>  </a:t>
                      </a:r>
                      <a:r>
                        <a:rPr lang="ru-RU" sz="1600" dirty="0">
                          <a:effectLst/>
                          <a:latin typeface="+mn-lt"/>
                          <a:ea typeface="SamsungOne 400" panose="020B0503030303020204" pitchFamily="34" charset="0"/>
                        </a:rPr>
                        <a:t>ящика) </a:t>
                      </a:r>
                      <a:endParaRPr lang="ru-RU" sz="1200" dirty="0">
                        <a:effectLst/>
                        <a:latin typeface="+mn-lt"/>
                        <a:ea typeface="SamsungOne 400" panose="020B0503030303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ru-RU" sz="1600" b="0" i="0" u="none" strike="noStrike" dirty="0">
                          <a:solidFill>
                            <a:srgbClr val="000000"/>
                          </a:solidFill>
                          <a:effectLst/>
                          <a:latin typeface="Trebuchet MS" panose="020B060302020202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ru-RU" sz="1600" b="0" i="0" u="none" strike="noStrike" kern="1200" dirty="0">
                          <a:solidFill>
                            <a:srgbClr val="000000"/>
                          </a:solidFill>
                          <a:effectLst/>
                          <a:latin typeface="Trebuchet MS" panose="020B0603020202020204" pitchFamily="34" charset="0"/>
                          <a:ea typeface="+mn-ea"/>
                          <a:cs typeface="+mn-cs"/>
                        </a:rPr>
                        <a:t>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ru-RU" sz="1600" b="0" i="0" u="none" strike="noStrike" dirty="0">
                          <a:solidFill>
                            <a:srgbClr val="000000"/>
                          </a:solidFill>
                          <a:effectLst/>
                          <a:latin typeface="Trebuchet MS" panose="020B0603020202020204" pitchFamily="34" charset="0"/>
                        </a:rPr>
                        <a:t>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394275">
                <a:tc>
                  <a:txBody>
                    <a:bodyPr/>
                    <a:lstStyle/>
                    <a:p>
                      <a:pPr>
                        <a:lnSpc>
                          <a:spcPct val="107000"/>
                        </a:lnSpc>
                        <a:spcAft>
                          <a:spcPts val="0"/>
                        </a:spcAft>
                      </a:pPr>
                      <a:r>
                        <a:rPr lang="ru-RU" sz="1600" dirty="0">
                          <a:effectLst/>
                          <a:latin typeface="+mn-lt"/>
                          <a:ea typeface="SamsungOne 400" panose="020B0503030303020204" pitchFamily="34" charset="0"/>
                        </a:rPr>
                        <a:t>Отключение электропитания на длительное время</a:t>
                      </a:r>
                      <a:endParaRPr lang="ru-RU" sz="1200" dirty="0">
                        <a:effectLst/>
                        <a:latin typeface="+mn-lt"/>
                        <a:ea typeface="SamsungOne 400" panose="020B0503030303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ru-RU" sz="1600" b="0" i="0" u="none" strike="noStrike" dirty="0">
                          <a:solidFill>
                            <a:srgbClr val="000000"/>
                          </a:solidFill>
                          <a:effectLst/>
                          <a:latin typeface="Trebuchet MS" panose="020B0603020202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ru-RU" sz="1600" b="0" i="0" u="none" strike="noStrike">
                          <a:solidFill>
                            <a:srgbClr val="000000"/>
                          </a:solidFill>
                          <a:effectLst/>
                          <a:latin typeface="Trebuchet MS" panose="020B0603020202020204" pitchFamily="34" charset="0"/>
                        </a:rPr>
                        <a:t>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ru-RU" sz="1600" b="0" i="0" u="none" strike="noStrike">
                          <a:solidFill>
                            <a:srgbClr val="000000"/>
                          </a:solidFill>
                          <a:effectLst/>
                          <a:latin typeface="Trebuchet MS" panose="020B0603020202020204" pitchFamily="34" charset="0"/>
                        </a:rPr>
                        <a:t>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04646">
                <a:tc>
                  <a:txBody>
                    <a:bodyPr/>
                    <a:lstStyle/>
                    <a:p>
                      <a:pPr>
                        <a:lnSpc>
                          <a:spcPct val="107000"/>
                        </a:lnSpc>
                        <a:spcAft>
                          <a:spcPts val="0"/>
                        </a:spcAft>
                      </a:pPr>
                      <a:r>
                        <a:rPr lang="ru-RU" sz="1600" dirty="0">
                          <a:effectLst/>
                          <a:latin typeface="+mn-lt"/>
                          <a:ea typeface="SamsungOne 400" panose="020B0503030303020204" pitchFamily="34" charset="0"/>
                        </a:rPr>
                        <a:t>Атаки типа </a:t>
                      </a:r>
                      <a:r>
                        <a:rPr lang="en-US" sz="1600" dirty="0" smtClean="0">
                          <a:effectLst/>
                          <a:latin typeface="+mn-lt"/>
                          <a:ea typeface="SamsungOne 400" panose="020B0503030303020204" pitchFamily="34" charset="0"/>
                        </a:rPr>
                        <a:t>man-in-the-middle</a:t>
                      </a:r>
                      <a:endParaRPr lang="ru-RU" sz="1200" dirty="0">
                        <a:effectLst/>
                        <a:latin typeface="+mn-lt"/>
                        <a:ea typeface="SamsungOne 400" panose="020B0503030303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ru-RU" sz="1600" b="0" i="0" u="none" strike="noStrike" dirty="0">
                          <a:solidFill>
                            <a:srgbClr val="000000"/>
                          </a:solidFill>
                          <a:effectLst/>
                          <a:latin typeface="Trebuchet MS" panose="020B060302020202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ru-RU" sz="1600" b="0" i="0" u="none" strike="noStrike">
                          <a:solidFill>
                            <a:srgbClr val="000000"/>
                          </a:solidFill>
                          <a:effectLst/>
                          <a:latin typeface="Trebuchet MS" panose="020B0603020202020204" pitchFamily="34" charset="0"/>
                        </a:rPr>
                        <a:t>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ru-RU" sz="1600" b="0" i="0" u="none" strike="noStrike">
                          <a:solidFill>
                            <a:srgbClr val="000000"/>
                          </a:solidFill>
                          <a:effectLst/>
                          <a:latin typeface="Trebuchet MS" panose="020B0603020202020204" pitchFamily="34" charset="0"/>
                        </a:rPr>
                        <a:t>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r h="398381">
                <a:tc>
                  <a:txBody>
                    <a:bodyPr/>
                    <a:lstStyle/>
                    <a:p>
                      <a:pPr>
                        <a:lnSpc>
                          <a:spcPct val="107000"/>
                        </a:lnSpc>
                        <a:spcAft>
                          <a:spcPts val="0"/>
                        </a:spcAft>
                      </a:pPr>
                      <a:r>
                        <a:rPr lang="ru-RU" sz="1600">
                          <a:effectLst/>
                          <a:latin typeface="+mn-lt"/>
                          <a:ea typeface="SamsungOne 400" panose="020B0503030303020204" pitchFamily="34" charset="0"/>
                        </a:rPr>
                        <a:t>Потеря данных в результате несанкционированного доступа</a:t>
                      </a:r>
                      <a:endParaRPr lang="ru-RU" sz="1200">
                        <a:effectLst/>
                        <a:latin typeface="+mn-lt"/>
                        <a:ea typeface="SamsungOne 400" panose="020B0503030303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ru-RU" sz="1600" b="0" i="0" u="none" strike="noStrike" dirty="0">
                          <a:solidFill>
                            <a:srgbClr val="000000"/>
                          </a:solidFill>
                          <a:effectLst/>
                          <a:latin typeface="Trebuchet MS" panose="020B060302020202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ru-RU" sz="1600" b="0" i="0" u="none" strike="noStrike">
                          <a:solidFill>
                            <a:srgbClr val="000000"/>
                          </a:solidFill>
                          <a:effectLst/>
                          <a:latin typeface="Trebuchet MS" panose="020B0603020202020204" pitchFamily="34" charset="0"/>
                        </a:rPr>
                        <a:t>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ru-RU" sz="1600" b="0" i="0" u="none" strike="noStrike">
                          <a:solidFill>
                            <a:srgbClr val="000000"/>
                          </a:solidFill>
                          <a:effectLst/>
                          <a:latin typeface="Trebuchet MS" panose="020B0603020202020204" pitchFamily="34" charset="0"/>
                        </a:rPr>
                        <a:t>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r h="407609">
                <a:tc>
                  <a:txBody>
                    <a:bodyPr/>
                    <a:lstStyle/>
                    <a:p>
                      <a:pPr>
                        <a:lnSpc>
                          <a:spcPct val="107000"/>
                        </a:lnSpc>
                        <a:spcAft>
                          <a:spcPts val="0"/>
                        </a:spcAft>
                      </a:pPr>
                      <a:r>
                        <a:rPr lang="ru-RU" sz="1600">
                          <a:effectLst/>
                          <a:latin typeface="+mn-lt"/>
                          <a:ea typeface="SamsungOne 400" panose="020B0503030303020204" pitchFamily="34" charset="0"/>
                        </a:rPr>
                        <a:t>Заражение информационной системы</a:t>
                      </a:r>
                      <a:endParaRPr lang="ru-RU" sz="1200">
                        <a:effectLst/>
                        <a:latin typeface="+mn-lt"/>
                        <a:ea typeface="SamsungOne 400" panose="020B0503030303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ru-RU" sz="1600" b="0" i="0" u="none" strike="noStrike" dirty="0">
                          <a:solidFill>
                            <a:srgbClr val="000000"/>
                          </a:solidFill>
                          <a:effectLst/>
                          <a:latin typeface="Trebuchet MS" panose="020B060302020202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ru-RU" sz="1600" b="0" i="0" u="none" strike="noStrike">
                          <a:solidFill>
                            <a:srgbClr val="000000"/>
                          </a:solidFill>
                          <a:effectLst/>
                          <a:latin typeface="Trebuchet MS" panose="020B0603020202020204" pitchFamily="34" charset="0"/>
                        </a:rPr>
                        <a:t>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ru-RU" sz="1600" b="0" i="0" u="none" strike="noStrike">
                          <a:solidFill>
                            <a:srgbClr val="000000"/>
                          </a:solidFill>
                          <a:effectLst/>
                          <a:latin typeface="Trebuchet MS" panose="020B0603020202020204" pitchFamily="34" charset="0"/>
                        </a:rPr>
                        <a:t>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8"/>
                  </a:ext>
                </a:extLst>
              </a:tr>
              <a:tr h="407609">
                <a:tc>
                  <a:txBody>
                    <a:bodyPr/>
                    <a:lstStyle/>
                    <a:p>
                      <a:pPr>
                        <a:lnSpc>
                          <a:spcPct val="107000"/>
                        </a:lnSpc>
                        <a:spcAft>
                          <a:spcPts val="0"/>
                        </a:spcAft>
                      </a:pPr>
                      <a:r>
                        <a:rPr lang="ru-RU" sz="1600" dirty="0">
                          <a:effectLst/>
                          <a:latin typeface="+mn-lt"/>
                          <a:ea typeface="SamsungOne 400" panose="020B0503030303020204" pitchFamily="34" charset="0"/>
                        </a:rPr>
                        <a:t>Парольные атаки</a:t>
                      </a:r>
                      <a:endParaRPr lang="ru-RU" sz="1200" dirty="0">
                        <a:effectLst/>
                        <a:latin typeface="+mn-lt"/>
                        <a:ea typeface="SamsungOne 400" panose="020B0503030303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ru-RU" sz="1600" b="0" i="0" u="none" strike="noStrike" dirty="0">
                          <a:solidFill>
                            <a:srgbClr val="000000"/>
                          </a:solidFill>
                          <a:effectLst/>
                          <a:latin typeface="Trebuchet MS" panose="020B060302020202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ru-RU" sz="1600" b="0" i="0" u="none" strike="noStrike">
                          <a:solidFill>
                            <a:srgbClr val="000000"/>
                          </a:solidFill>
                          <a:effectLst/>
                          <a:latin typeface="Trebuchet MS" panose="020B0603020202020204" pitchFamily="34" charset="0"/>
                        </a:rPr>
                        <a:t>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ru-RU" sz="1600" b="0" i="0" u="none" strike="noStrike" dirty="0">
                          <a:solidFill>
                            <a:srgbClr val="000000"/>
                          </a:solidFill>
                          <a:effectLst/>
                          <a:latin typeface="Trebuchet MS" panose="020B0603020202020204" pitchFamily="34" charset="0"/>
                        </a:rPr>
                        <a:t>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9"/>
                  </a:ext>
                </a:extLst>
              </a:tr>
              <a:tr h="407609">
                <a:tc>
                  <a:txBody>
                    <a:bodyPr/>
                    <a:lstStyle/>
                    <a:p>
                      <a:pPr>
                        <a:lnSpc>
                          <a:spcPct val="107000"/>
                        </a:lnSpc>
                        <a:spcAft>
                          <a:spcPts val="0"/>
                        </a:spcAft>
                      </a:pPr>
                      <a:r>
                        <a:rPr lang="en-US" sz="1600" dirty="0" smtClean="0">
                          <a:effectLst/>
                          <a:latin typeface="+mn-lt"/>
                          <a:ea typeface="SamsungOne 400" panose="020B0503030303020204" pitchFamily="34" charset="0"/>
                        </a:rPr>
                        <a:t>DDOS-</a:t>
                      </a:r>
                      <a:r>
                        <a:rPr lang="ru-RU" sz="1600" dirty="0" smtClean="0">
                          <a:effectLst/>
                          <a:latin typeface="+mn-lt"/>
                          <a:ea typeface="SamsungOne 400" panose="020B0503030303020204" pitchFamily="34" charset="0"/>
                        </a:rPr>
                        <a:t>атаки</a:t>
                      </a:r>
                      <a:endParaRPr lang="ru-RU" sz="1200" dirty="0">
                        <a:effectLst/>
                        <a:latin typeface="+mn-lt"/>
                        <a:ea typeface="SamsungOne 400" panose="020B0503030303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ru-RU" sz="1600" b="0" i="0" u="none" strike="noStrike" dirty="0">
                          <a:solidFill>
                            <a:srgbClr val="000000"/>
                          </a:solidFill>
                          <a:effectLst/>
                          <a:latin typeface="Trebuchet MS" panose="020B060302020202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ru-RU" sz="1600" b="0" i="0" u="none" strike="noStrike" dirty="0">
                          <a:solidFill>
                            <a:srgbClr val="000000"/>
                          </a:solidFill>
                          <a:effectLst/>
                          <a:latin typeface="Trebuchet MS" panose="020B0603020202020204" pitchFamily="34" charset="0"/>
                        </a:rPr>
                        <a:t>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ru-RU" sz="1600" b="0" i="0" u="none" strike="noStrike" dirty="0">
                          <a:solidFill>
                            <a:srgbClr val="000000"/>
                          </a:solidFill>
                          <a:effectLst/>
                          <a:latin typeface="Trebuchet MS" panose="020B0603020202020204" pitchFamily="34" charset="0"/>
                        </a:rPr>
                        <a:t>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117044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7666" y="444843"/>
            <a:ext cx="8596668" cy="626076"/>
          </a:xfrm>
        </p:spPr>
        <p:txBody>
          <a:bodyPr>
            <a:noAutofit/>
          </a:bodyPr>
          <a:lstStyle/>
          <a:p>
            <a:pPr algn="ctr"/>
            <a:r>
              <a:rPr lang="ru-RU" dirty="0">
                <a:latin typeface="Lato Semibold" panose="020F0502020204030203" pitchFamily="34" charset="0"/>
                <a:ea typeface="Samsung Sharp Sans" pitchFamily="2" charset="-52"/>
                <a:cs typeface="Lato Semibold" panose="020F0502020204030203" pitchFamily="34" charset="0"/>
              </a:rPr>
              <a:t>Численная шкала для оценки ущерба</a:t>
            </a:r>
          </a:p>
        </p:txBody>
      </p:sp>
      <p:graphicFrame>
        <p:nvGraphicFramePr>
          <p:cNvPr id="3" name="Таблица 2"/>
          <p:cNvGraphicFramePr>
            <a:graphicFrameLocks noGrp="1"/>
          </p:cNvGraphicFramePr>
          <p:nvPr>
            <p:extLst>
              <p:ext uri="{D42A27DB-BD31-4B8C-83A1-F6EECF244321}">
                <p14:modId xmlns:p14="http://schemas.microsoft.com/office/powerpoint/2010/main" val="1649192825"/>
              </p:ext>
            </p:extLst>
          </p:nvPr>
        </p:nvGraphicFramePr>
        <p:xfrm>
          <a:off x="740318" y="1383957"/>
          <a:ext cx="10711364" cy="4374672"/>
        </p:xfrm>
        <a:graphic>
          <a:graphicData uri="http://schemas.openxmlformats.org/drawingml/2006/table">
            <a:tbl>
              <a:tblPr firstRow="1" firstCol="1" bandRow="1">
                <a:tableStyleId>{7E9639D4-E3E2-4D34-9284-5A2195B3D0D7}</a:tableStyleId>
              </a:tblPr>
              <a:tblGrid>
                <a:gridCol w="1943978"/>
                <a:gridCol w="8767386"/>
              </a:tblGrid>
              <a:tr h="655060">
                <a:tc>
                  <a:txBody>
                    <a:bodyPr/>
                    <a:lstStyle/>
                    <a:p>
                      <a:pPr algn="ctr">
                        <a:lnSpc>
                          <a:spcPct val="107000"/>
                        </a:lnSpc>
                        <a:spcAft>
                          <a:spcPts val="0"/>
                        </a:spcAft>
                      </a:pPr>
                      <a:r>
                        <a:rPr lang="ru-RU" sz="1800" dirty="0">
                          <a:effectLst/>
                        </a:rPr>
                        <a:t>Величина ущерба</a:t>
                      </a:r>
                      <a:endParaRPr lang="ru-RU" sz="1400" dirty="0">
                        <a:effectLst/>
                        <a:latin typeface="SamsungOne 400" panose="020B0503030303020204" pitchFamily="34" charset="0"/>
                        <a:ea typeface="SamsungOne 400" panose="020B0503030303020204" pitchFamily="34" charset="0"/>
                        <a:cs typeface="Times New Roman" panose="02020603050405020304" pitchFamily="18" charset="0"/>
                      </a:endParaRPr>
                    </a:p>
                  </a:txBody>
                  <a:tcPr marL="68580" marR="68580" marT="0" marB="0">
                    <a:solidFill>
                      <a:schemeClr val="tx1"/>
                    </a:solidFill>
                  </a:tcPr>
                </a:tc>
                <a:tc>
                  <a:txBody>
                    <a:bodyPr/>
                    <a:lstStyle/>
                    <a:p>
                      <a:pPr algn="ctr">
                        <a:lnSpc>
                          <a:spcPct val="107000"/>
                        </a:lnSpc>
                        <a:spcAft>
                          <a:spcPts val="0"/>
                        </a:spcAft>
                      </a:pPr>
                      <a:r>
                        <a:rPr lang="ru-RU" sz="1800" dirty="0">
                          <a:effectLst/>
                        </a:rPr>
                        <a:t>Описание</a:t>
                      </a:r>
                      <a:endParaRPr lang="ru-RU" sz="1400" dirty="0">
                        <a:effectLst/>
                        <a:latin typeface="SamsungOne 400" panose="020B0503030303020204" pitchFamily="34" charset="0"/>
                        <a:ea typeface="SamsungOne 400" panose="020B0503030303020204" pitchFamily="34" charset="0"/>
                        <a:cs typeface="Times New Roman" panose="02020603050405020304" pitchFamily="18" charset="0"/>
                      </a:endParaRPr>
                    </a:p>
                  </a:txBody>
                  <a:tcPr marL="68580" marR="68580" marT="0" marB="0">
                    <a:solidFill>
                      <a:schemeClr val="tx1"/>
                    </a:solidFill>
                  </a:tcPr>
                </a:tc>
              </a:tr>
              <a:tr h="604968">
                <a:tc>
                  <a:txBody>
                    <a:bodyPr/>
                    <a:lstStyle/>
                    <a:p>
                      <a:pPr algn="ctr">
                        <a:lnSpc>
                          <a:spcPct val="107000"/>
                        </a:lnSpc>
                        <a:spcAft>
                          <a:spcPts val="0"/>
                        </a:spcAft>
                      </a:pPr>
                      <a:r>
                        <a:rPr lang="ru-RU" sz="1800" dirty="0">
                          <a:effectLst/>
                        </a:rPr>
                        <a:t>0</a:t>
                      </a:r>
                      <a:endParaRPr lang="ru-RU" sz="1400" dirty="0">
                        <a:effectLst/>
                        <a:latin typeface="SamsungOne 400" panose="020B0503030303020204" pitchFamily="34" charset="0"/>
                        <a:ea typeface="SamsungOne 400" panose="020B0503030303020204" pitchFamily="34" charset="0"/>
                        <a:cs typeface="Times New Roman" panose="02020603050405020304" pitchFamily="18" charset="0"/>
                      </a:endParaRPr>
                    </a:p>
                  </a:txBody>
                  <a:tcPr marL="68580" marR="68580" marT="0" marB="0">
                    <a:solidFill>
                      <a:schemeClr val="bg1"/>
                    </a:solidFill>
                  </a:tcPr>
                </a:tc>
                <a:tc>
                  <a:txBody>
                    <a:bodyPr/>
                    <a:lstStyle/>
                    <a:p>
                      <a:pPr algn="just">
                        <a:lnSpc>
                          <a:spcPct val="107000"/>
                        </a:lnSpc>
                        <a:spcAft>
                          <a:spcPts val="0"/>
                        </a:spcAft>
                      </a:pPr>
                      <a:r>
                        <a:rPr lang="ru-RU" sz="1800" dirty="0">
                          <a:effectLst/>
                        </a:rPr>
                        <a:t>Раскрытие информации принесет ничтожный моральный и финансовый ущерб </a:t>
                      </a:r>
                      <a:r>
                        <a:rPr lang="ru-RU" sz="1800" dirty="0" smtClean="0">
                          <a:effectLst/>
                        </a:rPr>
                        <a:t>компании</a:t>
                      </a:r>
                      <a:endParaRPr lang="ru-RU" sz="1400" dirty="0">
                        <a:effectLst/>
                        <a:latin typeface="SamsungOne 400" panose="020B0503030303020204" pitchFamily="34" charset="0"/>
                        <a:ea typeface="SamsungOne 400" panose="020B0503030303020204" pitchFamily="34" charset="0"/>
                        <a:cs typeface="Times New Roman" panose="02020603050405020304" pitchFamily="18" charset="0"/>
                      </a:endParaRPr>
                    </a:p>
                  </a:txBody>
                  <a:tcPr marL="68580" marR="68580" marT="0" marB="0">
                    <a:solidFill>
                      <a:schemeClr val="bg1"/>
                    </a:solidFill>
                  </a:tcPr>
                </a:tc>
              </a:tr>
              <a:tr h="604968">
                <a:tc>
                  <a:txBody>
                    <a:bodyPr/>
                    <a:lstStyle/>
                    <a:p>
                      <a:pPr algn="ctr">
                        <a:lnSpc>
                          <a:spcPct val="107000"/>
                        </a:lnSpc>
                        <a:spcAft>
                          <a:spcPts val="0"/>
                        </a:spcAft>
                      </a:pPr>
                      <a:r>
                        <a:rPr lang="ru-RU" sz="1800">
                          <a:effectLst/>
                        </a:rPr>
                        <a:t>1</a:t>
                      </a:r>
                      <a:endParaRPr lang="ru-RU" sz="1400">
                        <a:effectLst/>
                        <a:latin typeface="SamsungOne 400" panose="020B0503030303020204" pitchFamily="34" charset="0"/>
                        <a:ea typeface="SamsungOne 400" panose="020B0503030303020204" pitchFamily="34" charset="0"/>
                        <a:cs typeface="Times New Roman" panose="02020603050405020304" pitchFamily="18" charset="0"/>
                      </a:endParaRPr>
                    </a:p>
                  </a:txBody>
                  <a:tcPr marL="68580" marR="68580" marT="0" marB="0">
                    <a:solidFill>
                      <a:schemeClr val="bg1"/>
                    </a:solidFill>
                  </a:tcPr>
                </a:tc>
                <a:tc>
                  <a:txBody>
                    <a:bodyPr/>
                    <a:lstStyle/>
                    <a:p>
                      <a:pPr algn="just">
                        <a:lnSpc>
                          <a:spcPct val="107000"/>
                        </a:lnSpc>
                        <a:spcAft>
                          <a:spcPts val="0"/>
                        </a:spcAft>
                      </a:pPr>
                      <a:r>
                        <a:rPr lang="ru-RU" sz="1800" dirty="0">
                          <a:effectLst/>
                        </a:rPr>
                        <a:t>Ущерб от атаки есть, но незначительны, основные финансовые операции и положение </a:t>
                      </a:r>
                      <a:r>
                        <a:rPr lang="ru-RU" sz="1800" dirty="0" smtClean="0">
                          <a:effectLst/>
                        </a:rPr>
                        <a:t>организации </a:t>
                      </a:r>
                      <a:r>
                        <a:rPr lang="ru-RU" sz="1800" dirty="0">
                          <a:effectLst/>
                        </a:rPr>
                        <a:t>на рынке не затронуты</a:t>
                      </a:r>
                      <a:endParaRPr lang="ru-RU" sz="1400" dirty="0">
                        <a:effectLst/>
                        <a:latin typeface="SamsungOne 400" panose="020B0503030303020204" pitchFamily="34" charset="0"/>
                        <a:ea typeface="SamsungOne 400" panose="020B0503030303020204" pitchFamily="34" charset="0"/>
                        <a:cs typeface="Times New Roman" panose="02020603050405020304" pitchFamily="18" charset="0"/>
                      </a:endParaRPr>
                    </a:p>
                  </a:txBody>
                  <a:tcPr marL="68580" marR="68580" marT="0" marB="0">
                    <a:solidFill>
                      <a:schemeClr val="bg1"/>
                    </a:solidFill>
                  </a:tcPr>
                </a:tc>
              </a:tr>
              <a:tr h="918967">
                <a:tc>
                  <a:txBody>
                    <a:bodyPr/>
                    <a:lstStyle/>
                    <a:p>
                      <a:pPr algn="ctr">
                        <a:lnSpc>
                          <a:spcPct val="107000"/>
                        </a:lnSpc>
                        <a:spcAft>
                          <a:spcPts val="0"/>
                        </a:spcAft>
                      </a:pPr>
                      <a:r>
                        <a:rPr lang="ru-RU" sz="1800">
                          <a:effectLst/>
                        </a:rPr>
                        <a:t>2</a:t>
                      </a:r>
                      <a:endParaRPr lang="ru-RU" sz="1400">
                        <a:effectLst/>
                        <a:latin typeface="SamsungOne 400" panose="020B0503030303020204" pitchFamily="34" charset="0"/>
                        <a:ea typeface="SamsungOne 400" panose="020B0503030303020204" pitchFamily="34" charset="0"/>
                        <a:cs typeface="Times New Roman" panose="02020603050405020304" pitchFamily="18" charset="0"/>
                      </a:endParaRPr>
                    </a:p>
                  </a:txBody>
                  <a:tcPr marL="68580" marR="68580" marT="0" marB="0">
                    <a:solidFill>
                      <a:schemeClr val="bg1"/>
                    </a:solidFill>
                  </a:tcPr>
                </a:tc>
                <a:tc>
                  <a:txBody>
                    <a:bodyPr/>
                    <a:lstStyle/>
                    <a:p>
                      <a:pPr algn="just">
                        <a:lnSpc>
                          <a:spcPct val="107000"/>
                        </a:lnSpc>
                        <a:spcAft>
                          <a:spcPts val="0"/>
                        </a:spcAft>
                      </a:pPr>
                      <a:r>
                        <a:rPr lang="ru-RU" sz="1800" dirty="0">
                          <a:effectLst/>
                        </a:rPr>
                        <a:t>Финансовые операции не ведутся в течение некоторого времени, за это время </a:t>
                      </a:r>
                      <a:r>
                        <a:rPr lang="ru-RU" sz="1800" dirty="0" smtClean="0">
                          <a:effectLst/>
                        </a:rPr>
                        <a:t>компания</a:t>
                      </a:r>
                      <a:r>
                        <a:rPr lang="ru-RU" sz="1800" baseline="0" dirty="0" smtClean="0">
                          <a:effectLst/>
                        </a:rPr>
                        <a:t> </a:t>
                      </a:r>
                      <a:r>
                        <a:rPr lang="ru-RU" sz="1800" dirty="0" smtClean="0">
                          <a:effectLst/>
                        </a:rPr>
                        <a:t>терпит </a:t>
                      </a:r>
                      <a:r>
                        <a:rPr lang="ru-RU" sz="1800" dirty="0">
                          <a:effectLst/>
                        </a:rPr>
                        <a:t>убытки, но количество </a:t>
                      </a:r>
                      <a:r>
                        <a:rPr lang="ru-RU" sz="1800" dirty="0" smtClean="0">
                          <a:effectLst/>
                        </a:rPr>
                        <a:t>клиентов </a:t>
                      </a:r>
                      <a:r>
                        <a:rPr lang="ru-RU" sz="1800" dirty="0">
                          <a:effectLst/>
                        </a:rPr>
                        <a:t>и статус изменяются минимально</a:t>
                      </a:r>
                      <a:endParaRPr lang="ru-RU" sz="1400" dirty="0">
                        <a:effectLst/>
                        <a:latin typeface="SamsungOne 400" panose="020B0503030303020204" pitchFamily="34" charset="0"/>
                        <a:ea typeface="SamsungOne 400" panose="020B0503030303020204" pitchFamily="34" charset="0"/>
                        <a:cs typeface="Times New Roman" panose="02020603050405020304" pitchFamily="18" charset="0"/>
                      </a:endParaRPr>
                    </a:p>
                  </a:txBody>
                  <a:tcPr marL="68580" marR="68580" marT="0" marB="0">
                    <a:solidFill>
                      <a:schemeClr val="bg1"/>
                    </a:solidFill>
                  </a:tcPr>
                </a:tc>
              </a:tr>
              <a:tr h="625103">
                <a:tc>
                  <a:txBody>
                    <a:bodyPr/>
                    <a:lstStyle/>
                    <a:p>
                      <a:pPr algn="ctr">
                        <a:lnSpc>
                          <a:spcPct val="107000"/>
                        </a:lnSpc>
                        <a:spcAft>
                          <a:spcPts val="0"/>
                        </a:spcAft>
                      </a:pPr>
                      <a:r>
                        <a:rPr lang="ru-RU" sz="1800">
                          <a:effectLst/>
                        </a:rPr>
                        <a:t>3</a:t>
                      </a:r>
                      <a:endParaRPr lang="ru-RU" sz="1400">
                        <a:effectLst/>
                        <a:latin typeface="SamsungOne 400" panose="020B0503030303020204" pitchFamily="34" charset="0"/>
                        <a:ea typeface="SamsungOne 400" panose="020B0503030303020204" pitchFamily="34" charset="0"/>
                        <a:cs typeface="Times New Roman" panose="02020603050405020304" pitchFamily="18" charset="0"/>
                      </a:endParaRPr>
                    </a:p>
                  </a:txBody>
                  <a:tcPr marL="68580" marR="68580" marT="0" marB="0">
                    <a:solidFill>
                      <a:schemeClr val="bg1"/>
                    </a:solidFill>
                  </a:tcPr>
                </a:tc>
                <a:tc>
                  <a:txBody>
                    <a:bodyPr/>
                    <a:lstStyle/>
                    <a:p>
                      <a:pPr algn="just">
                        <a:lnSpc>
                          <a:spcPct val="107000"/>
                        </a:lnSpc>
                        <a:spcAft>
                          <a:spcPts val="0"/>
                        </a:spcAft>
                      </a:pPr>
                      <a:r>
                        <a:rPr lang="ru-RU" sz="1800" dirty="0">
                          <a:effectLst/>
                        </a:rPr>
                        <a:t>Значительные потери в прибыли. От издательства уходит ощутимая часть клиентов. </a:t>
                      </a:r>
                      <a:r>
                        <a:rPr lang="ru-RU" sz="1800" dirty="0" smtClean="0">
                          <a:effectLst/>
                        </a:rPr>
                        <a:t>Теряется </a:t>
                      </a:r>
                      <a:r>
                        <a:rPr lang="ru-RU" sz="1800" baseline="0" dirty="0" smtClean="0">
                          <a:effectLst/>
                        </a:rPr>
                        <a:t>статус компании </a:t>
                      </a:r>
                      <a:endParaRPr lang="ru-RU" sz="1400" dirty="0">
                        <a:effectLst/>
                        <a:latin typeface="SamsungOne 400" panose="020B0503030303020204" pitchFamily="34" charset="0"/>
                        <a:ea typeface="SamsungOne 400" panose="020B0503030303020204" pitchFamily="34" charset="0"/>
                        <a:cs typeface="Times New Roman" panose="02020603050405020304" pitchFamily="18" charset="0"/>
                      </a:endParaRPr>
                    </a:p>
                  </a:txBody>
                  <a:tcPr marL="68580" marR="68580" marT="0" marB="0">
                    <a:solidFill>
                      <a:schemeClr val="bg1"/>
                    </a:solidFill>
                  </a:tcPr>
                </a:tc>
              </a:tr>
              <a:tr h="651607">
                <a:tc>
                  <a:txBody>
                    <a:bodyPr/>
                    <a:lstStyle/>
                    <a:p>
                      <a:pPr algn="ctr">
                        <a:lnSpc>
                          <a:spcPct val="107000"/>
                        </a:lnSpc>
                        <a:spcAft>
                          <a:spcPts val="0"/>
                        </a:spcAft>
                      </a:pPr>
                      <a:r>
                        <a:rPr lang="ru-RU" sz="1800">
                          <a:effectLst/>
                        </a:rPr>
                        <a:t>4</a:t>
                      </a:r>
                      <a:endParaRPr lang="ru-RU" sz="1400">
                        <a:effectLst/>
                        <a:latin typeface="SamsungOne 400" panose="020B0503030303020204" pitchFamily="34" charset="0"/>
                        <a:ea typeface="SamsungOne 400" panose="020B0503030303020204" pitchFamily="34" charset="0"/>
                        <a:cs typeface="Times New Roman" panose="02020603050405020304" pitchFamily="18" charset="0"/>
                      </a:endParaRPr>
                    </a:p>
                  </a:txBody>
                  <a:tcPr marL="68580" marR="68580" marT="0" marB="0">
                    <a:solidFill>
                      <a:schemeClr val="bg1"/>
                    </a:solidFill>
                  </a:tcPr>
                </a:tc>
                <a:tc>
                  <a:txBody>
                    <a:bodyPr/>
                    <a:lstStyle/>
                    <a:p>
                      <a:pPr algn="just">
                        <a:lnSpc>
                          <a:spcPct val="107000"/>
                        </a:lnSpc>
                        <a:spcAft>
                          <a:spcPts val="0"/>
                        </a:spcAft>
                      </a:pPr>
                      <a:r>
                        <a:rPr lang="ru-RU" sz="1800" dirty="0">
                          <a:effectLst/>
                        </a:rPr>
                        <a:t>Потери очень значительны, </a:t>
                      </a:r>
                      <a:r>
                        <a:rPr lang="ru-RU" sz="1800" dirty="0" smtClean="0">
                          <a:effectLst/>
                        </a:rPr>
                        <a:t>компания </a:t>
                      </a:r>
                      <a:r>
                        <a:rPr lang="ru-RU" sz="1800" dirty="0">
                          <a:effectLst/>
                        </a:rPr>
                        <a:t>теряет статус (на срок до 2 лет). Для восстановления статус и положения </a:t>
                      </a:r>
                      <a:r>
                        <a:rPr lang="ru-RU" sz="1800" dirty="0" smtClean="0">
                          <a:effectLst/>
                        </a:rPr>
                        <a:t>требуются </a:t>
                      </a:r>
                      <a:r>
                        <a:rPr lang="ru-RU" sz="1800" dirty="0">
                          <a:effectLst/>
                        </a:rPr>
                        <a:t>финансовые средства</a:t>
                      </a:r>
                      <a:endParaRPr lang="ru-RU" sz="1400" dirty="0">
                        <a:effectLst/>
                        <a:latin typeface="SamsungOne 400" panose="020B0503030303020204" pitchFamily="34" charset="0"/>
                        <a:ea typeface="SamsungOne 400" panose="020B0503030303020204" pitchFamily="34" charset="0"/>
                        <a:cs typeface="Times New Roman" panose="02020603050405020304" pitchFamily="18" charset="0"/>
                      </a:endParaRPr>
                    </a:p>
                  </a:txBody>
                  <a:tcPr marL="68580" marR="68580" marT="0" marB="0">
                    <a:solidFill>
                      <a:schemeClr val="bg1"/>
                    </a:solidFill>
                  </a:tcPr>
                </a:tc>
              </a:tr>
              <a:tr h="313999">
                <a:tc>
                  <a:txBody>
                    <a:bodyPr/>
                    <a:lstStyle/>
                    <a:p>
                      <a:pPr algn="ctr">
                        <a:lnSpc>
                          <a:spcPct val="107000"/>
                        </a:lnSpc>
                        <a:spcAft>
                          <a:spcPts val="0"/>
                        </a:spcAft>
                      </a:pPr>
                      <a:r>
                        <a:rPr lang="ru-RU" sz="1800" dirty="0">
                          <a:effectLst/>
                        </a:rPr>
                        <a:t>5</a:t>
                      </a:r>
                      <a:endParaRPr lang="ru-RU" sz="1400" dirty="0">
                        <a:effectLst/>
                        <a:latin typeface="SamsungOne 400" panose="020B0503030303020204" pitchFamily="34" charset="0"/>
                        <a:ea typeface="SamsungOne 400" panose="020B0503030303020204" pitchFamily="34" charset="0"/>
                        <a:cs typeface="Times New Roman" panose="02020603050405020304" pitchFamily="18" charset="0"/>
                      </a:endParaRPr>
                    </a:p>
                  </a:txBody>
                  <a:tcPr marL="68580" marR="68580" marT="0" marB="0">
                    <a:solidFill>
                      <a:schemeClr val="bg1"/>
                    </a:solidFill>
                  </a:tcPr>
                </a:tc>
                <a:tc>
                  <a:txBody>
                    <a:bodyPr/>
                    <a:lstStyle/>
                    <a:p>
                      <a:pPr algn="just">
                        <a:lnSpc>
                          <a:spcPct val="107000"/>
                        </a:lnSpc>
                        <a:spcAft>
                          <a:spcPts val="0"/>
                        </a:spcAft>
                      </a:pPr>
                      <a:r>
                        <a:rPr lang="ru-RU" sz="1800" dirty="0" smtClean="0">
                          <a:effectLst/>
                        </a:rPr>
                        <a:t>Компания прекращает свое </a:t>
                      </a:r>
                      <a:r>
                        <a:rPr lang="ru-RU" sz="1800" dirty="0">
                          <a:effectLst/>
                        </a:rPr>
                        <a:t>существование</a:t>
                      </a:r>
                      <a:endParaRPr lang="ru-RU" sz="1400" dirty="0">
                        <a:effectLst/>
                        <a:latin typeface="SamsungOne 400" panose="020B0503030303020204" pitchFamily="34" charset="0"/>
                        <a:ea typeface="SamsungOne 400" panose="020B0503030303020204" pitchFamily="34" charset="0"/>
                        <a:cs typeface="Times New Roman" panose="02020603050405020304" pitchFamily="18" charset="0"/>
                      </a:endParaRPr>
                    </a:p>
                  </a:txBody>
                  <a:tcPr marL="68580" marR="68580" marT="0" marB="0">
                    <a:solidFill>
                      <a:schemeClr val="bg1"/>
                    </a:solidFill>
                  </a:tcPr>
                </a:tc>
              </a:tr>
            </a:tbl>
          </a:graphicData>
        </a:graphic>
      </p:graphicFrame>
    </p:spTree>
    <p:extLst>
      <p:ext uri="{BB962C8B-B14F-4D97-AF65-F5344CB8AC3E}">
        <p14:creationId xmlns:p14="http://schemas.microsoft.com/office/powerpoint/2010/main" val="767793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89645" y="420130"/>
            <a:ext cx="8596668" cy="1320800"/>
          </a:xfrm>
        </p:spPr>
        <p:txBody>
          <a:bodyPr>
            <a:normAutofit/>
          </a:bodyPr>
          <a:lstStyle/>
          <a:p>
            <a:pPr algn="ctr"/>
            <a:r>
              <a:rPr lang="ru-RU" sz="4000" b="1" dirty="0">
                <a:latin typeface="Lato Semibold" panose="020F0502020204030203" pitchFamily="34" charset="0"/>
                <a:ea typeface="Samsung Sharp Sans" pitchFamily="2" charset="-52"/>
                <a:cs typeface="Lato Semibold" panose="020F0502020204030203" pitchFamily="34" charset="0"/>
              </a:rPr>
              <a:t>Оценка </a:t>
            </a:r>
            <a:r>
              <a:rPr lang="ru-RU" sz="4000" b="1" dirty="0" smtClean="0">
                <a:latin typeface="Lato Semibold" panose="020F0502020204030203" pitchFamily="34" charset="0"/>
                <a:ea typeface="Samsung Sharp Sans" pitchFamily="2" charset="-52"/>
                <a:cs typeface="Lato Semibold" panose="020F0502020204030203" pitchFamily="34" charset="0"/>
              </a:rPr>
              <a:t>рисков</a:t>
            </a:r>
            <a:endParaRPr lang="ru-RU" sz="4000" dirty="0">
              <a:latin typeface="Lato Semibold" panose="020F0502020204030203" pitchFamily="34" charset="0"/>
              <a:ea typeface="Samsung Sharp Sans" pitchFamily="2" charset="-52"/>
              <a:cs typeface="Lato Semibold" panose="020F0502020204030203" pitchFamily="34" charset="0"/>
            </a:endParaRPr>
          </a:p>
        </p:txBody>
      </p:sp>
      <p:sp>
        <p:nvSpPr>
          <p:cNvPr id="3" name="Объект 2"/>
          <p:cNvSpPr>
            <a:spLocks noGrp="1"/>
          </p:cNvSpPr>
          <p:nvPr>
            <p:ph idx="1"/>
          </p:nvPr>
        </p:nvSpPr>
        <p:spPr>
          <a:xfrm>
            <a:off x="510745" y="1443790"/>
            <a:ext cx="11280201" cy="4844715"/>
          </a:xfrm>
          <a:noFill/>
        </p:spPr>
        <p:txBody>
          <a:bodyPr>
            <a:normAutofit/>
          </a:bodyPr>
          <a:lstStyle/>
          <a:p>
            <a:pPr marL="0" indent="0">
              <a:buNone/>
            </a:pPr>
            <a:r>
              <a:rPr lang="en-US" sz="2200" dirty="0" smtClean="0">
                <a:latin typeface="SamsungOne 400" panose="020B0503030303020204" pitchFamily="34" charset="0"/>
              </a:rPr>
              <a:t>	</a:t>
            </a:r>
            <a:r>
              <a:rPr lang="ru-RU" sz="2200" dirty="0" smtClean="0"/>
              <a:t>Оценка </a:t>
            </a:r>
            <a:r>
              <a:rPr lang="ru-RU" sz="2200" dirty="0"/>
              <a:t>рисков предполагает анализ средств, при помощи которых злоумышленник может навредить информационной системе компании, или стихийных бедствий, который могут стать причиной уничтожения физических носителей информации:</a:t>
            </a:r>
          </a:p>
          <a:p>
            <a:pPr lvl="0"/>
            <a:r>
              <a:rPr lang="ru-RU" sz="2200" dirty="0" smtClean="0"/>
              <a:t>специально </a:t>
            </a:r>
            <a:r>
              <a:rPr lang="ru-RU" sz="2200" dirty="0"/>
              <a:t>ПО для доступа к серверам;</a:t>
            </a:r>
          </a:p>
          <a:p>
            <a:pPr lvl="0"/>
            <a:r>
              <a:rPr lang="ru-RU" sz="2200" dirty="0"/>
              <a:t>вирусы, «трояны», «черви» и другое вредоносное программное обеспечение, способные нанести вред ПО и информационным системам;</a:t>
            </a:r>
          </a:p>
          <a:p>
            <a:pPr lvl="0"/>
            <a:r>
              <a:rPr lang="ru-RU" sz="2200" dirty="0"/>
              <a:t>средства взлома сигнализации и различных других защитных систем здания офиса компании;</a:t>
            </a:r>
          </a:p>
          <a:p>
            <a:pPr lvl="0"/>
            <a:r>
              <a:rPr lang="ru-RU" sz="2200" dirty="0"/>
              <a:t>ПО для подбора паролей и взлома защищённых информационных объектов и т.д</a:t>
            </a:r>
            <a:r>
              <a:rPr lang="ru-RU" sz="2200" dirty="0" smtClean="0"/>
              <a:t>.</a:t>
            </a:r>
            <a:endParaRPr lang="ru-RU" sz="2200" dirty="0"/>
          </a:p>
          <a:p>
            <a:pPr marL="0" indent="0">
              <a:buNone/>
            </a:pPr>
            <a:endParaRPr lang="ru-RU" dirty="0"/>
          </a:p>
        </p:txBody>
      </p:sp>
    </p:spTree>
    <p:extLst>
      <p:ext uri="{BB962C8B-B14F-4D97-AF65-F5344CB8AC3E}">
        <p14:creationId xmlns:p14="http://schemas.microsoft.com/office/powerpoint/2010/main" val="14159261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7666" y="381000"/>
            <a:ext cx="8596668" cy="1320800"/>
          </a:xfrm>
        </p:spPr>
        <p:txBody>
          <a:bodyPr>
            <a:normAutofit/>
          </a:bodyPr>
          <a:lstStyle/>
          <a:p>
            <a:pPr algn="ctr"/>
            <a:r>
              <a:rPr lang="ru-RU" sz="4000" b="1" dirty="0">
                <a:latin typeface="Lato Semibold" panose="020F0502020204030203" pitchFamily="34" charset="0"/>
                <a:ea typeface="Samsung Sharp Sans" pitchFamily="2" charset="-52"/>
                <a:cs typeface="Lato Semibold" panose="020F0502020204030203" pitchFamily="34" charset="0"/>
              </a:rPr>
              <a:t>Разработка мер защиты</a:t>
            </a:r>
            <a:endParaRPr lang="ru-RU" sz="4000" dirty="0">
              <a:latin typeface="Lato Semibold" panose="020F0502020204030203" pitchFamily="34" charset="0"/>
              <a:ea typeface="Samsung Sharp Sans" pitchFamily="2" charset="-52"/>
              <a:cs typeface="Lato Semibold" panose="020F0502020204030203" pitchFamily="34" charset="0"/>
            </a:endParaRPr>
          </a:p>
        </p:txBody>
      </p:sp>
      <p:sp>
        <p:nvSpPr>
          <p:cNvPr id="3" name="Объект 2"/>
          <p:cNvSpPr>
            <a:spLocks noGrp="1"/>
          </p:cNvSpPr>
          <p:nvPr>
            <p:ph idx="1"/>
          </p:nvPr>
        </p:nvSpPr>
        <p:spPr>
          <a:xfrm>
            <a:off x="216568" y="1172818"/>
            <a:ext cx="11758864" cy="5039139"/>
          </a:xfrm>
          <a:solidFill>
            <a:schemeClr val="bg1"/>
          </a:solidFill>
        </p:spPr>
        <p:txBody>
          <a:bodyPr>
            <a:normAutofit fontScale="92500" lnSpcReduction="10000"/>
          </a:bodyPr>
          <a:lstStyle/>
          <a:p>
            <a:pPr marL="0" indent="0">
              <a:buNone/>
            </a:pPr>
            <a:r>
              <a:rPr lang="en-US" sz="1600" dirty="0" smtClean="0">
                <a:ea typeface="SamsungOne 400" panose="020B0503030303020204" pitchFamily="34" charset="0"/>
              </a:rPr>
              <a:t>	</a:t>
            </a:r>
            <a:r>
              <a:rPr lang="ru-RU" dirty="0"/>
              <a:t>На основании политики безопасности строится программа безопасности, которая реализуется </a:t>
            </a:r>
            <a:r>
              <a:rPr lang="ru-RU" dirty="0" smtClean="0"/>
              <a:t>на</a:t>
            </a:r>
            <a:r>
              <a:rPr lang="en-US" dirty="0" smtClean="0"/>
              <a:t> </a:t>
            </a:r>
            <a:r>
              <a:rPr lang="ru-RU" dirty="0" smtClean="0"/>
              <a:t>процедурном </a:t>
            </a:r>
            <a:r>
              <a:rPr lang="ru-RU" dirty="0"/>
              <a:t>и программно-техническом уровнях.</a:t>
            </a:r>
          </a:p>
          <a:p>
            <a:pPr marL="0" indent="0">
              <a:buNone/>
            </a:pPr>
            <a:r>
              <a:rPr lang="be-BY" dirty="0" smtClean="0"/>
              <a:t>Можно </a:t>
            </a:r>
            <a:r>
              <a:rPr lang="be-BY" dirty="0"/>
              <a:t>выделить следующие группы </a:t>
            </a:r>
            <a:r>
              <a:rPr lang="be-BY" b="1" dirty="0"/>
              <a:t>процедурных мер</a:t>
            </a:r>
            <a:r>
              <a:rPr lang="be-BY" dirty="0"/>
              <a:t>:</a:t>
            </a:r>
            <a:endParaRPr lang="ru-RU" dirty="0"/>
          </a:p>
          <a:p>
            <a:pPr lvl="0"/>
            <a:r>
              <a:rPr lang="be-BY" b="1" dirty="0"/>
              <a:t>управление персоналом:</a:t>
            </a:r>
            <a:endParaRPr lang="ru-RU" dirty="0"/>
          </a:p>
          <a:p>
            <a:pPr marL="800100" lvl="1" indent="-342900">
              <a:buFont typeface="+mj-lt"/>
              <a:buAutoNum type="arabicPeriod"/>
            </a:pPr>
            <a:r>
              <a:rPr lang="be-BY" sz="1800" dirty="0"/>
              <a:t>для каждой должности существуют квалификационные требования по информационной безопасности. Таким образом, необходимо ограничить доступ и предоставить достаточно высокий уровень доступа определённым работникам </a:t>
            </a:r>
            <a:r>
              <a:rPr lang="ru-RU" sz="1800" dirty="0"/>
              <a:t>компании</a:t>
            </a:r>
            <a:r>
              <a:rPr lang="be-BY" sz="1800" dirty="0"/>
              <a:t>.</a:t>
            </a:r>
            <a:endParaRPr lang="ru-RU" sz="1800" dirty="0"/>
          </a:p>
          <a:p>
            <a:pPr marL="800100" lvl="1" indent="-342900">
              <a:buFont typeface="+mj-lt"/>
              <a:buAutoNum type="arabicPeriod"/>
            </a:pPr>
            <a:r>
              <a:rPr lang="be-BY" sz="1800" dirty="0"/>
              <a:t>весь рабочий персонал должен быть проинструктирован о возможных угрозах информационной безопасности фирмы;</a:t>
            </a:r>
            <a:endParaRPr lang="ru-RU" sz="1800" dirty="0"/>
          </a:p>
          <a:p>
            <a:pPr marL="800100" lvl="1" indent="-342900">
              <a:buFont typeface="+mj-lt"/>
              <a:buAutoNum type="arabicPeriod"/>
            </a:pPr>
            <a:r>
              <a:rPr lang="ru-RU" sz="1800" dirty="0"/>
              <a:t>каждый работник должен изучить меры безопасности теоретически и на практике;</a:t>
            </a:r>
          </a:p>
          <a:p>
            <a:pPr marL="800100" lvl="1" indent="-342900">
              <a:buFont typeface="+mj-lt"/>
              <a:buAutoNum type="arabicPeriod"/>
            </a:pPr>
            <a:r>
              <a:rPr lang="ru-RU" sz="1800" dirty="0"/>
              <a:t>отдельным работникам доступ к важным бумагам и информационным объектам должен быть ограничен;</a:t>
            </a:r>
          </a:p>
          <a:p>
            <a:pPr marL="800100" lvl="1" indent="-342900">
              <a:buFont typeface="+mj-lt"/>
              <a:buAutoNum type="arabicPeriod"/>
            </a:pPr>
            <a:r>
              <a:rPr lang="ru-RU" sz="1800" dirty="0"/>
              <a:t>организация  хранения  конфиденциальной  информации  на  специальных промаркированных магнитных носителях;</a:t>
            </a:r>
          </a:p>
          <a:p>
            <a:pPr marL="800100" lvl="1" indent="-342900">
              <a:buFont typeface="+mj-lt"/>
              <a:buAutoNum type="arabicPeriod"/>
            </a:pPr>
            <a:r>
              <a:rPr lang="ru-RU" sz="1800" dirty="0"/>
              <a:t>организация регламентированного доступа пользователей к работе на  ЭВМ, средствам связи и к хранилищам носителей конфиденциальной информации;</a:t>
            </a:r>
          </a:p>
          <a:p>
            <a:pPr marL="800100" lvl="1" indent="-342900">
              <a:buFont typeface="+mj-lt"/>
              <a:buAutoNum type="arabicPeriod"/>
            </a:pPr>
            <a:r>
              <a:rPr lang="ru-RU" sz="1800" dirty="0"/>
              <a:t>постоянный контроль за соблюдением установленных требований по защите информации.</a:t>
            </a:r>
          </a:p>
          <a:p>
            <a:pPr marL="514350" lvl="0" indent="-514350" algn="just">
              <a:buFont typeface="+mj-lt"/>
              <a:buAutoNum type="arabicParenR"/>
            </a:pPr>
            <a:endParaRPr lang="ru-RU" dirty="0">
              <a:latin typeface="SamsungOne 400" panose="020B0503030303020204" pitchFamily="34" charset="0"/>
              <a:ea typeface="SamsungOne 400" panose="020B0503030303020204" pitchFamily="34" charset="0"/>
            </a:endParaRPr>
          </a:p>
        </p:txBody>
      </p:sp>
    </p:spTree>
    <p:extLst>
      <p:ext uri="{BB962C8B-B14F-4D97-AF65-F5344CB8AC3E}">
        <p14:creationId xmlns:p14="http://schemas.microsoft.com/office/powerpoint/2010/main" val="2329348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7666" y="381000"/>
            <a:ext cx="8596668" cy="1320800"/>
          </a:xfrm>
        </p:spPr>
        <p:txBody>
          <a:bodyPr>
            <a:normAutofit/>
          </a:bodyPr>
          <a:lstStyle/>
          <a:p>
            <a:pPr algn="ctr"/>
            <a:r>
              <a:rPr lang="ru-RU" sz="4000" b="1" dirty="0">
                <a:latin typeface="Lato Semibold" panose="020F0502020204030203" pitchFamily="34" charset="0"/>
                <a:ea typeface="Samsung Sharp Sans" pitchFamily="2" charset="-52"/>
                <a:cs typeface="Lato Semibold" panose="020F0502020204030203" pitchFamily="34" charset="0"/>
              </a:rPr>
              <a:t>Разработка мер защиты</a:t>
            </a:r>
            <a:endParaRPr lang="ru-RU" sz="4000" dirty="0">
              <a:latin typeface="Lato Semibold" panose="020F0502020204030203" pitchFamily="34" charset="0"/>
              <a:ea typeface="Samsung Sharp Sans" pitchFamily="2" charset="-52"/>
              <a:cs typeface="Lato Semibold" panose="020F0502020204030203" pitchFamily="34" charset="0"/>
            </a:endParaRPr>
          </a:p>
        </p:txBody>
      </p:sp>
      <p:sp>
        <p:nvSpPr>
          <p:cNvPr id="3" name="Объект 2"/>
          <p:cNvSpPr>
            <a:spLocks noGrp="1"/>
          </p:cNvSpPr>
          <p:nvPr>
            <p:ph idx="1"/>
          </p:nvPr>
        </p:nvSpPr>
        <p:spPr>
          <a:xfrm>
            <a:off x="216568" y="1172817"/>
            <a:ext cx="11758864" cy="5324235"/>
          </a:xfrm>
        </p:spPr>
        <p:txBody>
          <a:bodyPr>
            <a:normAutofit/>
          </a:bodyPr>
          <a:lstStyle/>
          <a:p>
            <a:pPr lvl="0"/>
            <a:r>
              <a:rPr lang="en-US" sz="1600" dirty="0" smtClean="0">
                <a:ea typeface="SamsungOne 400" panose="020B0503030303020204" pitchFamily="34" charset="0"/>
              </a:rPr>
              <a:t>	</a:t>
            </a:r>
            <a:r>
              <a:rPr lang="be-BY" sz="2000" b="1" dirty="0"/>
              <a:t>физическая защита:</a:t>
            </a:r>
            <a:endParaRPr lang="ru-RU" sz="2000" dirty="0"/>
          </a:p>
          <a:p>
            <a:pPr marL="914400" lvl="1" indent="-457200">
              <a:buFont typeface="+mj-lt"/>
              <a:buAutoNum type="arabicPeriod"/>
            </a:pPr>
            <a:r>
              <a:rPr lang="ru-RU" sz="2000" dirty="0"/>
              <a:t>установка </a:t>
            </a:r>
            <a:r>
              <a:rPr lang="be-BY" sz="2000" dirty="0"/>
              <a:t>охранных и охранно-пожарных систем в офисе компании;</a:t>
            </a:r>
            <a:endParaRPr lang="ru-RU" sz="2000" dirty="0"/>
          </a:p>
          <a:p>
            <a:pPr marL="914400" lvl="1" indent="-457200">
              <a:buFont typeface="+mj-lt"/>
              <a:buAutoNum type="arabicPeriod"/>
            </a:pPr>
            <a:r>
              <a:rPr lang="ru-RU" sz="2000" dirty="0"/>
              <a:t>установка средств охранного телевидения: камеры, экраны наблюдения, зеркальные щиты и т.д.;</a:t>
            </a:r>
          </a:p>
          <a:p>
            <a:pPr marL="914400" lvl="1" indent="-457200">
              <a:buFont typeface="+mj-lt"/>
              <a:buAutoNum type="arabicPeriod"/>
            </a:pPr>
            <a:r>
              <a:rPr lang="ru-RU" sz="2000" dirty="0"/>
              <a:t>установка охранного освещения;</a:t>
            </a:r>
          </a:p>
          <a:p>
            <a:pPr marL="914400" lvl="1" indent="-457200">
              <a:buFont typeface="+mj-lt"/>
              <a:buAutoNum type="arabicPeriod"/>
            </a:pPr>
            <a:r>
              <a:rPr lang="ru-RU" sz="2000" dirty="0"/>
              <a:t>установка, где присутствует необходимость, ограждений и физической изоляции;</a:t>
            </a:r>
          </a:p>
          <a:p>
            <a:pPr marL="914400" lvl="1" indent="-457200">
              <a:buFont typeface="+mj-lt"/>
              <a:buAutoNum type="arabicPeriod"/>
            </a:pPr>
            <a:r>
              <a:rPr lang="ru-RU" sz="2000" dirty="0"/>
              <a:t>установка запирающих устройств на дверные проёмы и двери;</a:t>
            </a:r>
          </a:p>
          <a:p>
            <a:pPr marL="914400" lvl="1" indent="-457200">
              <a:buFont typeface="+mj-lt"/>
              <a:buAutoNum type="arabicPeriod"/>
            </a:pPr>
            <a:r>
              <a:rPr lang="ru-RU" sz="2000" dirty="0"/>
              <a:t>установка систем контроля доступа: карты доступа, средства опознавания по отпечаткам пальцев, голосу, почерку, геометрии рук;</a:t>
            </a:r>
          </a:p>
          <a:p>
            <a:pPr marL="914400" lvl="1" indent="-457200">
              <a:buFont typeface="+mj-lt"/>
              <a:buAutoNum type="arabicPeriod"/>
            </a:pPr>
            <a:r>
              <a:rPr lang="ru-RU" sz="2000" dirty="0"/>
              <a:t>установка радио-лучевых, радиоволновых и инфракрасных защитных систем: антенн, глушителей и т.д.</a:t>
            </a:r>
          </a:p>
          <a:p>
            <a:pPr marL="514350" lvl="0" indent="-514350" algn="just">
              <a:buFont typeface="+mj-lt"/>
              <a:buAutoNum type="arabicParenR"/>
            </a:pPr>
            <a:r>
              <a:rPr lang="en-US" dirty="0" smtClean="0">
                <a:latin typeface="SamsungOne 400" panose="020B0503030303020204" pitchFamily="34" charset="0"/>
                <a:ea typeface="SamsungOne 400" panose="020B0503030303020204" pitchFamily="34" charset="0"/>
              </a:rPr>
              <a:t>.</a:t>
            </a:r>
            <a:endParaRPr lang="ru-RU" dirty="0">
              <a:latin typeface="SamsungOne 400" panose="020B0503030303020204" pitchFamily="34" charset="0"/>
              <a:ea typeface="SamsungOne 400" panose="020B0503030303020204" pitchFamily="34" charset="0"/>
            </a:endParaRPr>
          </a:p>
          <a:p>
            <a:pPr marL="0" indent="0" algn="just">
              <a:buNone/>
            </a:pPr>
            <a:endParaRPr lang="ru-RU" dirty="0">
              <a:latin typeface="SamsungOne 400" panose="020B0503030303020204" pitchFamily="34" charset="0"/>
              <a:ea typeface="SamsungOne 400" panose="020B0503030303020204" pitchFamily="34" charset="0"/>
            </a:endParaRPr>
          </a:p>
        </p:txBody>
      </p:sp>
    </p:spTree>
    <p:extLst>
      <p:ext uri="{BB962C8B-B14F-4D97-AF65-F5344CB8AC3E}">
        <p14:creationId xmlns:p14="http://schemas.microsoft.com/office/powerpoint/2010/main" val="24278425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7666" y="381000"/>
            <a:ext cx="8596668" cy="1320800"/>
          </a:xfrm>
        </p:spPr>
        <p:txBody>
          <a:bodyPr>
            <a:normAutofit/>
          </a:bodyPr>
          <a:lstStyle/>
          <a:p>
            <a:pPr algn="ctr"/>
            <a:r>
              <a:rPr lang="ru-RU" sz="4000" b="1" dirty="0">
                <a:latin typeface="Lato Semibold" panose="020F0502020204030203" pitchFamily="34" charset="0"/>
                <a:ea typeface="Samsung Sharp Sans" pitchFamily="2" charset="-52"/>
                <a:cs typeface="Lato Semibold" panose="020F0502020204030203" pitchFamily="34" charset="0"/>
              </a:rPr>
              <a:t>Разработка мер защиты</a:t>
            </a:r>
            <a:endParaRPr lang="ru-RU" sz="4000" dirty="0">
              <a:latin typeface="Lato Semibold" panose="020F0502020204030203" pitchFamily="34" charset="0"/>
              <a:ea typeface="Samsung Sharp Sans" pitchFamily="2" charset="-52"/>
              <a:cs typeface="Lato Semibold" panose="020F0502020204030203" pitchFamily="34" charset="0"/>
            </a:endParaRPr>
          </a:p>
        </p:txBody>
      </p:sp>
      <p:sp>
        <p:nvSpPr>
          <p:cNvPr id="3" name="Объект 2"/>
          <p:cNvSpPr>
            <a:spLocks noGrp="1"/>
          </p:cNvSpPr>
          <p:nvPr>
            <p:ph idx="1"/>
          </p:nvPr>
        </p:nvSpPr>
        <p:spPr>
          <a:xfrm>
            <a:off x="216568" y="1172817"/>
            <a:ext cx="11758864" cy="5324235"/>
          </a:xfrm>
        </p:spPr>
        <p:txBody>
          <a:bodyPr>
            <a:normAutofit/>
          </a:bodyPr>
          <a:lstStyle/>
          <a:p>
            <a:pPr lvl="0"/>
            <a:r>
              <a:rPr lang="be-BY" sz="2000" b="1" dirty="0"/>
              <a:t>поддержание работоспособности:</a:t>
            </a:r>
            <a:endParaRPr lang="ru-RU" sz="2000" dirty="0"/>
          </a:p>
          <a:p>
            <a:pPr marL="914400" lvl="1" indent="-457200">
              <a:buFont typeface="+mj-lt"/>
              <a:buAutoNum type="arabicPeriod"/>
            </a:pPr>
            <a:r>
              <a:rPr lang="be-BY" sz="2000" dirty="0"/>
              <a:t>проведение своевременных ревизий защитного оборудования </a:t>
            </a:r>
            <a:r>
              <a:rPr lang="ru-RU" sz="2000" dirty="0"/>
              <a:t>офиса</a:t>
            </a:r>
            <a:r>
              <a:rPr lang="be-BY" sz="2000" dirty="0"/>
              <a:t>;</a:t>
            </a:r>
            <a:endParaRPr lang="ru-RU" sz="2000" dirty="0"/>
          </a:p>
          <a:p>
            <a:pPr marL="914400" lvl="1" indent="-457200">
              <a:buFont typeface="+mj-lt"/>
              <a:buAutoNum type="arabicPeriod"/>
            </a:pPr>
            <a:r>
              <a:rPr lang="be-BY" sz="2000" dirty="0"/>
              <a:t>ежедневный контроль исправности защитного оборудования;</a:t>
            </a:r>
            <a:endParaRPr lang="ru-RU" sz="2000" dirty="0"/>
          </a:p>
          <a:p>
            <a:pPr lvl="0"/>
            <a:r>
              <a:rPr lang="be-BY" sz="2000" b="1" dirty="0"/>
              <a:t>реагирование на нарушения режима безопасности:</a:t>
            </a:r>
            <a:endParaRPr lang="ru-RU" sz="2000" dirty="0"/>
          </a:p>
          <a:p>
            <a:pPr marL="914400" lvl="1" indent="-457200">
              <a:buFont typeface="+mj-lt"/>
              <a:buAutoNum type="arabicPeriod"/>
            </a:pPr>
            <a:r>
              <a:rPr lang="be-BY" sz="2000" dirty="0"/>
              <a:t>необходимо назначить несколько рабочих лиц, отвественных за безопасность информационной системы компании;</a:t>
            </a:r>
            <a:endParaRPr lang="ru-RU" sz="2000" dirty="0"/>
          </a:p>
          <a:p>
            <a:pPr marL="914400" lvl="1" indent="-457200">
              <a:buFont typeface="+mj-lt"/>
              <a:buAutoNum type="arabicPeriod"/>
            </a:pPr>
            <a:r>
              <a:rPr lang="be-BY" sz="2000" dirty="0"/>
              <a:t>разделение локальных сетей офиса компании на сегменты и своевременной их отключение;</a:t>
            </a:r>
            <a:endParaRPr lang="ru-RU" sz="2000" dirty="0"/>
          </a:p>
          <a:p>
            <a:pPr marL="914400" lvl="1" indent="-457200">
              <a:buFont typeface="+mj-lt"/>
              <a:buAutoNum type="arabicPeriod"/>
            </a:pPr>
            <a:r>
              <a:rPr lang="be-BY" sz="2000" dirty="0"/>
              <a:t>необходимо стремится к скорейшей локализации инцидента и выявлению нарушителя;</a:t>
            </a:r>
            <a:endParaRPr lang="ru-RU" sz="2000" dirty="0"/>
          </a:p>
          <a:p>
            <a:pPr marL="914400" lvl="1" indent="-457200">
              <a:buFont typeface="+mj-lt"/>
              <a:buAutoNum type="arabicPeriod"/>
            </a:pPr>
            <a:r>
              <a:rPr lang="be-BY" sz="2000" dirty="0"/>
              <a:t>активизация всех защитных систем компании и блокировка доступа ко всем объектам информационной системы;</a:t>
            </a:r>
            <a:endParaRPr lang="ru-RU" sz="2000" dirty="0"/>
          </a:p>
          <a:p>
            <a:pPr marL="514350" lvl="0" indent="-514350" algn="just">
              <a:buFont typeface="+mj-lt"/>
              <a:buAutoNum type="arabicParenR"/>
            </a:pPr>
            <a:r>
              <a:rPr lang="en-US" dirty="0" smtClean="0">
                <a:latin typeface="SamsungOne 400" panose="020B0503030303020204" pitchFamily="34" charset="0"/>
                <a:ea typeface="SamsungOne 400" panose="020B0503030303020204" pitchFamily="34" charset="0"/>
              </a:rPr>
              <a:t>.</a:t>
            </a:r>
            <a:endParaRPr lang="ru-RU" dirty="0">
              <a:latin typeface="SamsungOne 400" panose="020B0503030303020204" pitchFamily="34" charset="0"/>
              <a:ea typeface="SamsungOne 400" panose="020B0503030303020204" pitchFamily="34" charset="0"/>
            </a:endParaRPr>
          </a:p>
          <a:p>
            <a:pPr marL="0" indent="0" algn="just">
              <a:buNone/>
            </a:pPr>
            <a:endParaRPr lang="ru-RU" dirty="0">
              <a:latin typeface="SamsungOne 400" panose="020B0503030303020204" pitchFamily="34" charset="0"/>
              <a:ea typeface="SamsungOne 400" panose="020B0503030303020204" pitchFamily="34" charset="0"/>
            </a:endParaRPr>
          </a:p>
        </p:txBody>
      </p:sp>
    </p:spTree>
    <p:extLst>
      <p:ext uri="{BB962C8B-B14F-4D97-AF65-F5344CB8AC3E}">
        <p14:creationId xmlns:p14="http://schemas.microsoft.com/office/powerpoint/2010/main" val="35080332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40212" y="493643"/>
            <a:ext cx="8596668" cy="1320800"/>
          </a:xfrm>
        </p:spPr>
        <p:txBody>
          <a:bodyPr>
            <a:normAutofit/>
          </a:bodyPr>
          <a:lstStyle/>
          <a:p>
            <a:pPr algn="ctr"/>
            <a:r>
              <a:rPr lang="ru-RU" sz="4000" smtClean="0">
                <a:latin typeface="Lato Semibold" panose="020F0502020204030203" pitchFamily="34" charset="0"/>
                <a:cs typeface="Lato Semibold" panose="020F0502020204030203" pitchFamily="34" charset="0"/>
              </a:rPr>
              <a:t>Политика безопасности</a:t>
            </a:r>
            <a:endParaRPr lang="ru-RU" sz="4000" dirty="0">
              <a:latin typeface="Lato Semibold" panose="020F0502020204030203" pitchFamily="34" charset="0"/>
              <a:cs typeface="Lato Semibold" panose="020F0502020204030203" pitchFamily="34" charset="0"/>
            </a:endParaRPr>
          </a:p>
        </p:txBody>
      </p:sp>
      <p:sp>
        <p:nvSpPr>
          <p:cNvPr id="3" name="Объект 2"/>
          <p:cNvSpPr>
            <a:spLocks noGrp="1"/>
          </p:cNvSpPr>
          <p:nvPr>
            <p:ph idx="1"/>
          </p:nvPr>
        </p:nvSpPr>
        <p:spPr>
          <a:xfrm>
            <a:off x="970198" y="1510747"/>
            <a:ext cx="10336695" cy="4661454"/>
          </a:xfrm>
        </p:spPr>
        <p:txBody>
          <a:bodyPr>
            <a:normAutofit/>
          </a:bodyPr>
          <a:lstStyle/>
          <a:p>
            <a:r>
              <a:rPr lang="ru-RU" smtClean="0">
                <a:cs typeface="Times New Roman" panose="02020603050405020304" pitchFamily="18" charset="0"/>
              </a:rPr>
              <a:t>Под политикой безопасности понимается совокупность документированных управленческих решений, направленных на защиту информации и ассоциированных с ней ресурсов.</a:t>
            </a:r>
          </a:p>
          <a:p>
            <a:r>
              <a:rPr lang="ru-RU" dirty="0" smtClean="0">
                <a:cs typeface="Times New Roman" panose="02020603050405020304" pitchFamily="18" charset="0"/>
              </a:rPr>
              <a:t>Политика безопасности определяет стратегию организации в области информационной безопасности, а также ту меру внимания и количество ресурсов, которую руководство считает целесообразным выделить.</a:t>
            </a:r>
          </a:p>
          <a:p>
            <a:r>
              <a:rPr lang="ru-RU" dirty="0" smtClean="0">
                <a:cs typeface="Times New Roman" panose="02020603050405020304" pitchFamily="18" charset="0"/>
              </a:rPr>
              <a:t>Для построения системы защиты информации необходимо определить границы системы, для которой должен быть обеспечен режим информационной безопасности. </a:t>
            </a:r>
          </a:p>
          <a:p>
            <a:r>
              <a:rPr lang="ru-RU" dirty="0" smtClean="0">
                <a:cs typeface="Times New Roman" panose="02020603050405020304" pitchFamily="18" charset="0"/>
              </a:rPr>
              <a:t>Политика безопасности строится на основе анализа рисков, которые признаются реальными для информационной системы организации. Когда риски проанализированы, стратегия защиты определена, тогда составляется программа, реализация которой должна обеспечить информационную безопасность. Под эту программу выделяются ресурсы, назначаются ответственные, определяется порядок контроля выполнения программы и т.п.</a:t>
            </a:r>
          </a:p>
          <a:p>
            <a:endParaRPr lang="ru-RU" dirty="0"/>
          </a:p>
        </p:txBody>
      </p:sp>
    </p:spTree>
    <p:extLst>
      <p:ext uri="{BB962C8B-B14F-4D97-AF65-F5344CB8AC3E}">
        <p14:creationId xmlns:p14="http://schemas.microsoft.com/office/powerpoint/2010/main" val="22871327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7666" y="381000"/>
            <a:ext cx="8596668" cy="1320800"/>
          </a:xfrm>
        </p:spPr>
        <p:txBody>
          <a:bodyPr>
            <a:normAutofit/>
          </a:bodyPr>
          <a:lstStyle/>
          <a:p>
            <a:pPr algn="ctr"/>
            <a:r>
              <a:rPr lang="ru-RU" sz="4000" b="1" dirty="0">
                <a:latin typeface="Lato Semibold" panose="020F0502020204030203" pitchFamily="34" charset="0"/>
                <a:ea typeface="Samsung Sharp Sans" pitchFamily="2" charset="-52"/>
                <a:cs typeface="Lato Semibold" panose="020F0502020204030203" pitchFamily="34" charset="0"/>
              </a:rPr>
              <a:t>Разработка мер защиты</a:t>
            </a:r>
            <a:endParaRPr lang="ru-RU" sz="4000" dirty="0">
              <a:latin typeface="Lato Semibold" panose="020F0502020204030203" pitchFamily="34" charset="0"/>
              <a:ea typeface="Samsung Sharp Sans" pitchFamily="2" charset="-52"/>
              <a:cs typeface="Lato Semibold" panose="020F0502020204030203" pitchFamily="34" charset="0"/>
            </a:endParaRPr>
          </a:p>
        </p:txBody>
      </p:sp>
      <p:sp>
        <p:nvSpPr>
          <p:cNvPr id="3" name="Объект 2"/>
          <p:cNvSpPr>
            <a:spLocks noGrp="1"/>
          </p:cNvSpPr>
          <p:nvPr>
            <p:ph idx="1"/>
          </p:nvPr>
        </p:nvSpPr>
        <p:spPr>
          <a:xfrm>
            <a:off x="216568" y="1172817"/>
            <a:ext cx="11758864" cy="5324235"/>
          </a:xfrm>
        </p:spPr>
        <p:txBody>
          <a:bodyPr>
            <a:normAutofit/>
          </a:bodyPr>
          <a:lstStyle/>
          <a:p>
            <a:pPr lvl="0"/>
            <a:r>
              <a:rPr lang="be-BY" sz="2000" b="1" dirty="0">
                <a:cs typeface="Lato Semibold" panose="020F0502020204030203" pitchFamily="34" charset="0"/>
              </a:rPr>
              <a:t>планирование восстановительных работ:</a:t>
            </a:r>
            <a:endParaRPr lang="ru-RU" sz="2000" dirty="0">
              <a:cs typeface="Lato Semibold" panose="020F0502020204030203" pitchFamily="34" charset="0"/>
            </a:endParaRPr>
          </a:p>
          <a:p>
            <a:pPr marL="914400" lvl="1" indent="-457200">
              <a:buFont typeface="+mj-lt"/>
              <a:buAutoNum type="arabicPeriod"/>
            </a:pPr>
            <a:r>
              <a:rPr lang="be-BY" sz="2000" dirty="0">
                <a:cs typeface="Lato Semibold" panose="020F0502020204030203" pitchFamily="34" charset="0"/>
              </a:rPr>
              <a:t>разработка стратегий восстановительных работ;</a:t>
            </a:r>
            <a:endParaRPr lang="ru-RU" sz="2000" dirty="0">
              <a:cs typeface="Lato Semibold" panose="020F0502020204030203" pitchFamily="34" charset="0"/>
            </a:endParaRPr>
          </a:p>
          <a:p>
            <a:pPr marL="914400" lvl="1" indent="-457200">
              <a:buFont typeface="+mj-lt"/>
              <a:buAutoNum type="arabicPeriod"/>
            </a:pPr>
            <a:r>
              <a:rPr lang="be-BY" sz="2000" dirty="0">
                <a:cs typeface="Lato Semibold" panose="020F0502020204030203" pitchFamily="34" charset="0"/>
              </a:rPr>
              <a:t>определение перечня возможных аварий;</a:t>
            </a:r>
            <a:endParaRPr lang="ru-RU" sz="2000" dirty="0">
              <a:cs typeface="Lato Semibold" panose="020F0502020204030203" pitchFamily="34" charset="0"/>
            </a:endParaRPr>
          </a:p>
          <a:p>
            <a:pPr marL="914400" lvl="1" indent="-457200">
              <a:buFont typeface="+mj-lt"/>
              <a:buAutoNum type="arabicPeriod"/>
            </a:pPr>
            <a:r>
              <a:rPr lang="be-BY" sz="2000" dirty="0">
                <a:cs typeface="Lato Semibold" panose="020F0502020204030203" pitchFamily="34" charset="0"/>
              </a:rPr>
              <a:t>обеспечение информационной системы компании избыточными мерами резервного копирования, хранения копий информации и представления информации в разных видах;</a:t>
            </a:r>
            <a:endParaRPr lang="ru-RU" sz="2000" dirty="0">
              <a:cs typeface="Lato Semibold" panose="020F0502020204030203" pitchFamily="34" charset="0"/>
            </a:endParaRPr>
          </a:p>
          <a:p>
            <a:pPr marL="914400" lvl="1" indent="-457200">
              <a:buFont typeface="+mj-lt"/>
              <a:buAutoNum type="arabicPeriod"/>
            </a:pPr>
            <a:r>
              <a:rPr lang="be-BY" sz="2000" dirty="0">
                <a:cs typeface="Lato Semibold" panose="020F0502020204030203" pitchFamily="34" charset="0"/>
              </a:rPr>
              <a:t>заключение соглашений с поставщиками информационных услуг по защите информации;</a:t>
            </a:r>
            <a:endParaRPr lang="ru-RU" sz="2000" dirty="0">
              <a:cs typeface="Lato Semibold" panose="020F0502020204030203" pitchFamily="34" charset="0"/>
            </a:endParaRPr>
          </a:p>
          <a:p>
            <a:pPr marL="914400" lvl="1" indent="-457200">
              <a:buFont typeface="+mj-lt"/>
              <a:buAutoNum type="arabicPeriod"/>
            </a:pPr>
            <a:r>
              <a:rPr lang="be-BY" sz="2000" dirty="0">
                <a:cs typeface="Lato Semibold" panose="020F0502020204030203" pitchFamily="34" charset="0"/>
              </a:rPr>
              <a:t>проверка и практическая реализация стратегии восстановительных работ;</a:t>
            </a:r>
            <a:endParaRPr lang="ru-RU" sz="2000" dirty="0">
              <a:cs typeface="Lato Semibold" panose="020F0502020204030203" pitchFamily="34" charset="0"/>
            </a:endParaRPr>
          </a:p>
          <a:p>
            <a:pPr marL="914400" lvl="1" indent="-457200">
              <a:buFont typeface="+mj-lt"/>
              <a:buAutoNum type="arabicPeriod"/>
            </a:pPr>
            <a:r>
              <a:rPr lang="be-BY" sz="2000" dirty="0">
                <a:cs typeface="Lato Semibold" panose="020F0502020204030203" pitchFamily="34" charset="0"/>
              </a:rPr>
              <a:t>определение средств штатной работы офиса компании в случае критической ситуации и прорабатывание с персоналом сценариев развития внештатных ситуаций</a:t>
            </a:r>
            <a:r>
              <a:rPr lang="be-BY" sz="2000" dirty="0" smtClean="0">
                <a:cs typeface="Lato Semibold" panose="020F0502020204030203" pitchFamily="34" charset="0"/>
              </a:rPr>
              <a:t>.</a:t>
            </a:r>
            <a:endParaRPr lang="ru-RU" sz="2000" dirty="0">
              <a:ea typeface="SamsungOne 400" panose="020B0503030303020204" pitchFamily="34" charset="0"/>
              <a:cs typeface="Lato Semibold" panose="020F0502020204030203" pitchFamily="34" charset="0"/>
            </a:endParaRPr>
          </a:p>
          <a:p>
            <a:pPr marL="0" indent="0" algn="just">
              <a:buNone/>
            </a:pPr>
            <a:endParaRPr lang="ru-RU" dirty="0">
              <a:latin typeface="SamsungOne 400" panose="020B0503030303020204" pitchFamily="34" charset="0"/>
              <a:ea typeface="SamsungOne 400" panose="020B0503030303020204" pitchFamily="34" charset="0"/>
            </a:endParaRPr>
          </a:p>
        </p:txBody>
      </p:sp>
    </p:spTree>
    <p:extLst>
      <p:ext uri="{BB962C8B-B14F-4D97-AF65-F5344CB8AC3E}">
        <p14:creationId xmlns:p14="http://schemas.microsoft.com/office/powerpoint/2010/main" val="25327800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7666" y="381000"/>
            <a:ext cx="8596668" cy="1320800"/>
          </a:xfrm>
        </p:spPr>
        <p:txBody>
          <a:bodyPr>
            <a:normAutofit/>
          </a:bodyPr>
          <a:lstStyle/>
          <a:p>
            <a:pPr algn="ctr"/>
            <a:r>
              <a:rPr lang="ru-RU" sz="4000" b="1" dirty="0">
                <a:latin typeface="Lato Semibold" panose="020F0502020204030203" pitchFamily="34" charset="0"/>
                <a:ea typeface="Samsung Sharp Sans" pitchFamily="2" charset="-52"/>
                <a:cs typeface="Lato Semibold" panose="020F0502020204030203" pitchFamily="34" charset="0"/>
              </a:rPr>
              <a:t>Разработка мер защиты</a:t>
            </a:r>
            <a:endParaRPr lang="ru-RU" sz="4000" dirty="0">
              <a:latin typeface="Lato Semibold" panose="020F0502020204030203" pitchFamily="34" charset="0"/>
              <a:ea typeface="Samsung Sharp Sans" pitchFamily="2" charset="-52"/>
              <a:cs typeface="Lato Semibold" panose="020F0502020204030203" pitchFamily="34" charset="0"/>
            </a:endParaRPr>
          </a:p>
        </p:txBody>
      </p:sp>
      <p:sp>
        <p:nvSpPr>
          <p:cNvPr id="3" name="Объект 2"/>
          <p:cNvSpPr>
            <a:spLocks noGrp="1"/>
          </p:cNvSpPr>
          <p:nvPr>
            <p:ph idx="1"/>
          </p:nvPr>
        </p:nvSpPr>
        <p:spPr>
          <a:xfrm>
            <a:off x="216568" y="1172817"/>
            <a:ext cx="11758864" cy="5324235"/>
          </a:xfrm>
        </p:spPr>
        <p:txBody>
          <a:bodyPr>
            <a:normAutofit/>
          </a:bodyPr>
          <a:lstStyle/>
          <a:p>
            <a:pPr marL="0" indent="0">
              <a:buNone/>
            </a:pPr>
            <a:r>
              <a:rPr lang="be-BY" sz="2400" b="1" dirty="0"/>
              <a:t>Программно-технический уровень	</a:t>
            </a:r>
            <a:endParaRPr lang="ru-RU" sz="2400" dirty="0"/>
          </a:p>
          <a:p>
            <a:pPr marL="0" indent="0">
              <a:buNone/>
            </a:pPr>
            <a:r>
              <a:rPr lang="ru-RU" sz="2000" dirty="0"/>
              <a:t>Основой программно-технического уровня</a:t>
            </a:r>
            <a:r>
              <a:rPr lang="ru-RU" sz="2000" b="1" dirty="0"/>
              <a:t> </a:t>
            </a:r>
            <a:r>
              <a:rPr lang="ru-RU" sz="2000" dirty="0"/>
              <a:t>являются следующие механизмы безопасности:</a:t>
            </a:r>
          </a:p>
          <a:p>
            <a:pPr lvl="0"/>
            <a:r>
              <a:rPr lang="ru-RU" sz="2000" b="1" dirty="0"/>
              <a:t>идентификация и аутентификация пользователей:</a:t>
            </a:r>
            <a:endParaRPr lang="ru-RU" sz="2000" dirty="0"/>
          </a:p>
          <a:p>
            <a:pPr marL="914400" lvl="1" indent="-457200">
              <a:buFont typeface="+mj-lt"/>
              <a:buAutoNum type="arabicPeriod"/>
            </a:pPr>
            <a:r>
              <a:rPr lang="ru-RU" sz="2000" dirty="0"/>
              <a:t>установка средств идентификации/аутентификации пользователей (паролей, средств двухфакторной аутентификацией и т.д.);</a:t>
            </a:r>
          </a:p>
          <a:p>
            <a:pPr marL="914400" lvl="1" indent="-457200">
              <a:buFont typeface="+mj-lt"/>
              <a:buAutoNum type="arabicPeriod"/>
            </a:pPr>
            <a:r>
              <a:rPr lang="ru-RU" sz="2000" dirty="0"/>
              <a:t>предоставление необходимости подтвердить свою личность в случае подозрительной деятельности пользователя;</a:t>
            </a:r>
          </a:p>
          <a:p>
            <a:pPr marL="914400" lvl="1" indent="-457200">
              <a:buFont typeface="+mj-lt"/>
              <a:buAutoNum type="arabicPeriod"/>
            </a:pPr>
            <a:r>
              <a:rPr lang="ru-RU" sz="2000" dirty="0"/>
              <a:t>предоставление необходимости смены пароля или иных средств идентификации/аутентификации в случае длительного их использования или подозрительной деятельности пользователя;</a:t>
            </a:r>
          </a:p>
          <a:p>
            <a:pPr marL="0" indent="0" algn="just">
              <a:buNone/>
            </a:pPr>
            <a:endParaRPr lang="ru-RU" dirty="0">
              <a:latin typeface="SamsungOne 400" panose="020B0503030303020204" pitchFamily="34" charset="0"/>
              <a:ea typeface="SamsungOne 400" panose="020B0503030303020204" pitchFamily="34" charset="0"/>
            </a:endParaRPr>
          </a:p>
        </p:txBody>
      </p:sp>
    </p:spTree>
    <p:extLst>
      <p:ext uri="{BB962C8B-B14F-4D97-AF65-F5344CB8AC3E}">
        <p14:creationId xmlns:p14="http://schemas.microsoft.com/office/powerpoint/2010/main" val="17359293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7666" y="241852"/>
            <a:ext cx="8596668" cy="1320800"/>
          </a:xfrm>
        </p:spPr>
        <p:txBody>
          <a:bodyPr>
            <a:normAutofit/>
          </a:bodyPr>
          <a:lstStyle/>
          <a:p>
            <a:pPr algn="ctr"/>
            <a:r>
              <a:rPr lang="ru-RU" sz="4000" b="1" dirty="0">
                <a:latin typeface="Lato Semibold" panose="020F0502020204030203" pitchFamily="34" charset="0"/>
                <a:ea typeface="Samsung Sharp Sans" pitchFamily="2" charset="-52"/>
                <a:cs typeface="Lato Semibold" panose="020F0502020204030203" pitchFamily="34" charset="0"/>
              </a:rPr>
              <a:t>Разработка мер защиты</a:t>
            </a:r>
            <a:endParaRPr lang="ru-RU" sz="4000" dirty="0">
              <a:latin typeface="Lato Semibold" panose="020F0502020204030203" pitchFamily="34" charset="0"/>
              <a:ea typeface="Samsung Sharp Sans" pitchFamily="2" charset="-52"/>
              <a:cs typeface="Lato Semibold" panose="020F0502020204030203" pitchFamily="34" charset="0"/>
            </a:endParaRPr>
          </a:p>
        </p:txBody>
      </p:sp>
      <p:sp>
        <p:nvSpPr>
          <p:cNvPr id="3" name="Объект 2"/>
          <p:cNvSpPr>
            <a:spLocks noGrp="1"/>
          </p:cNvSpPr>
          <p:nvPr>
            <p:ph idx="1"/>
          </p:nvPr>
        </p:nvSpPr>
        <p:spPr>
          <a:xfrm>
            <a:off x="216568" y="1033669"/>
            <a:ext cx="11758864" cy="4999383"/>
          </a:xfrm>
          <a:solidFill>
            <a:schemeClr val="bg1"/>
          </a:solidFill>
        </p:spPr>
        <p:txBody>
          <a:bodyPr>
            <a:normAutofit lnSpcReduction="10000"/>
          </a:bodyPr>
          <a:lstStyle/>
          <a:p>
            <a:pPr lvl="0"/>
            <a:r>
              <a:rPr lang="ru-RU" sz="2000" b="1" dirty="0"/>
              <a:t>управление доступом:</a:t>
            </a:r>
            <a:endParaRPr lang="ru-RU" sz="2000" dirty="0"/>
          </a:p>
          <a:p>
            <a:pPr marL="914400" lvl="1" indent="-457200">
              <a:buFont typeface="+mj-lt"/>
              <a:buAutoNum type="arabicPeriod"/>
            </a:pPr>
            <a:r>
              <a:rPr lang="ru-RU" sz="2000" dirty="0"/>
              <a:t>предоставление работникам риэлтерской компании средств контроля доступа за деятельностью пользователей;</a:t>
            </a:r>
          </a:p>
          <a:p>
            <a:pPr marL="914400" lvl="1" indent="-457200">
              <a:buFont typeface="+mj-lt"/>
              <a:buAutoNum type="arabicPeriod"/>
            </a:pPr>
            <a:r>
              <a:rPr lang="ru-RU" sz="2000" dirty="0"/>
              <a:t>ограничение доступа к отдельным составляющим информационной системы для отдельных пользователей;</a:t>
            </a:r>
          </a:p>
          <a:p>
            <a:pPr marL="914400" lvl="1" indent="-457200">
              <a:buFont typeface="+mj-lt"/>
              <a:buAutoNum type="arabicPeriod"/>
            </a:pPr>
            <a:r>
              <a:rPr lang="ru-RU" sz="2000" dirty="0"/>
              <a:t>полное ограничение и предоставление необходимости в подтверждении прав доступа для пользователей, проявляющих подозрительную активность;</a:t>
            </a:r>
          </a:p>
          <a:p>
            <a:pPr lvl="0"/>
            <a:r>
              <a:rPr lang="ru-RU" sz="2000" b="1" dirty="0"/>
              <a:t>протоколирование и аудит:</a:t>
            </a:r>
            <a:endParaRPr lang="ru-RU" sz="2000" dirty="0"/>
          </a:p>
          <a:p>
            <a:pPr marL="914400" lvl="1" indent="-457200">
              <a:buFont typeface="+mj-lt"/>
              <a:buAutoNum type="arabicPeriod"/>
            </a:pPr>
            <a:r>
              <a:rPr lang="ru-RU" sz="2000" dirty="0"/>
              <a:t>контроль за действиями пользователя во время пользования информационной системой;</a:t>
            </a:r>
          </a:p>
          <a:p>
            <a:pPr marL="914400" lvl="1" indent="-457200">
              <a:buFont typeface="+mj-lt"/>
              <a:buAutoNum type="arabicPeriod"/>
            </a:pPr>
            <a:r>
              <a:rPr lang="ru-RU" sz="2000" dirty="0"/>
              <a:t>протоколирование и ревизия действий пользователей;</a:t>
            </a:r>
          </a:p>
          <a:p>
            <a:pPr marL="914400" lvl="1" indent="-457200">
              <a:buFont typeface="+mj-lt"/>
              <a:buAutoNum type="arabicPeriod"/>
            </a:pPr>
            <a:r>
              <a:rPr lang="ru-RU" sz="2000" dirty="0"/>
              <a:t>постоянный аудит работоспособности защитных устройств и систем отдельных информационных объектов;</a:t>
            </a:r>
          </a:p>
          <a:p>
            <a:pPr marL="914400" lvl="1" indent="-457200">
              <a:buFont typeface="+mj-lt"/>
              <a:buAutoNum type="arabicPeriod"/>
            </a:pPr>
            <a:r>
              <a:rPr lang="ru-RU" sz="2000" dirty="0"/>
              <a:t>проведение анализа защищённости объектов и процедур по проверке отказоустойчивости защитных </a:t>
            </a:r>
            <a:r>
              <a:rPr lang="ru-RU" sz="2000" dirty="0" smtClean="0"/>
              <a:t>систем</a:t>
            </a:r>
            <a:r>
              <a:rPr lang="en-US" sz="2000" dirty="0" smtClean="0"/>
              <a:t>;</a:t>
            </a:r>
            <a:endParaRPr lang="ru-RU" sz="2000" dirty="0"/>
          </a:p>
        </p:txBody>
      </p:sp>
    </p:spTree>
    <p:extLst>
      <p:ext uri="{BB962C8B-B14F-4D97-AF65-F5344CB8AC3E}">
        <p14:creationId xmlns:p14="http://schemas.microsoft.com/office/powerpoint/2010/main" val="9343785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7666" y="241852"/>
            <a:ext cx="8596668" cy="1320800"/>
          </a:xfrm>
        </p:spPr>
        <p:txBody>
          <a:bodyPr>
            <a:normAutofit/>
          </a:bodyPr>
          <a:lstStyle/>
          <a:p>
            <a:pPr algn="ctr"/>
            <a:r>
              <a:rPr lang="ru-RU" sz="4000" b="1" dirty="0">
                <a:latin typeface="Lato Semibold" panose="020F0502020204030203" pitchFamily="34" charset="0"/>
                <a:ea typeface="Samsung Sharp Sans" pitchFamily="2" charset="-52"/>
                <a:cs typeface="Lato Semibold" panose="020F0502020204030203" pitchFamily="34" charset="0"/>
              </a:rPr>
              <a:t>Разработка мер защиты</a:t>
            </a:r>
            <a:endParaRPr lang="ru-RU" sz="4000" dirty="0">
              <a:latin typeface="Lato Semibold" panose="020F0502020204030203" pitchFamily="34" charset="0"/>
              <a:ea typeface="Samsung Sharp Sans" pitchFamily="2" charset="-52"/>
              <a:cs typeface="Lato Semibold" panose="020F0502020204030203" pitchFamily="34" charset="0"/>
            </a:endParaRPr>
          </a:p>
        </p:txBody>
      </p:sp>
      <p:sp>
        <p:nvSpPr>
          <p:cNvPr id="3" name="Объект 2"/>
          <p:cNvSpPr>
            <a:spLocks noGrp="1"/>
          </p:cNvSpPr>
          <p:nvPr>
            <p:ph idx="1"/>
          </p:nvPr>
        </p:nvSpPr>
        <p:spPr>
          <a:xfrm>
            <a:off x="216568" y="1033669"/>
            <a:ext cx="11758864" cy="5324235"/>
          </a:xfrm>
        </p:spPr>
        <p:txBody>
          <a:bodyPr>
            <a:normAutofit/>
          </a:bodyPr>
          <a:lstStyle/>
          <a:p>
            <a:pPr lvl="0"/>
            <a:r>
              <a:rPr lang="ru-RU" sz="2000" b="1" dirty="0"/>
              <a:t>криптография:</a:t>
            </a:r>
            <a:endParaRPr lang="ru-RU" sz="2000" dirty="0"/>
          </a:p>
          <a:p>
            <a:pPr marL="914400" lvl="1" indent="-457200">
              <a:buFont typeface="+mj-lt"/>
              <a:buAutoNum type="arabicPeriod"/>
            </a:pPr>
            <a:r>
              <a:rPr lang="ru-RU" sz="2000" dirty="0"/>
              <a:t>обеспечение надёжных систем шифрования данных;</a:t>
            </a:r>
          </a:p>
          <a:p>
            <a:pPr marL="914400" lvl="1" indent="-457200">
              <a:buFont typeface="+mj-lt"/>
              <a:buAutoNum type="arabicPeriod"/>
            </a:pPr>
            <a:r>
              <a:rPr lang="ru-RU" sz="2000" dirty="0"/>
              <a:t>постоянная разработка и модификация алгоритмов шифрования;</a:t>
            </a:r>
          </a:p>
          <a:p>
            <a:pPr marL="914400" lvl="1" indent="-457200">
              <a:buFont typeface="+mj-lt"/>
              <a:buAutoNum type="arabicPeriod"/>
            </a:pPr>
            <a:r>
              <a:rPr lang="ru-RU" sz="2000" dirty="0"/>
              <a:t>аудит секретности шифровальных систем и защищённости алгоритмов шифрования от несанкционированного доступа;</a:t>
            </a:r>
          </a:p>
          <a:p>
            <a:pPr lvl="0"/>
            <a:r>
              <a:rPr lang="ru-RU" sz="2000" b="1" dirty="0"/>
              <a:t>экранирование:</a:t>
            </a:r>
            <a:endParaRPr lang="ru-RU" sz="2000" dirty="0"/>
          </a:p>
          <a:p>
            <a:pPr marL="914400" lvl="1" indent="-457200">
              <a:buFont typeface="+mj-lt"/>
              <a:buAutoNum type="arabicPeriod"/>
            </a:pPr>
            <a:r>
              <a:rPr lang="ru-RU" sz="2000" dirty="0"/>
              <a:t>установка средств экранирования информационных каналов;</a:t>
            </a:r>
          </a:p>
          <a:p>
            <a:pPr marL="914400" lvl="1" indent="-457200">
              <a:buFont typeface="+mj-lt"/>
              <a:buAutoNum type="arabicPeriod"/>
            </a:pPr>
            <a:r>
              <a:rPr lang="ru-RU" sz="2000" dirty="0"/>
              <a:t>мониторинг информационных систем на факт наличия источников утечки информации;</a:t>
            </a:r>
          </a:p>
          <a:p>
            <a:pPr marL="914400" lvl="1" indent="-457200">
              <a:buFont typeface="+mj-lt"/>
              <a:buAutoNum type="arabicPeriod"/>
            </a:pPr>
            <a:r>
              <a:rPr lang="ru-RU" sz="2000" dirty="0"/>
              <a:t>установка телекоммуникационных и электроакустических систем экранирования;</a:t>
            </a:r>
          </a:p>
          <a:p>
            <a:pPr marL="914400" lvl="1" indent="-457200">
              <a:buFont typeface="+mj-lt"/>
              <a:buAutoNum type="arabicPeriod"/>
            </a:pPr>
            <a:r>
              <a:rPr lang="ru-RU" sz="2000" dirty="0"/>
              <a:t>установка защитного антивирусного программного обеспечения на объекты информационной системы компании.</a:t>
            </a:r>
          </a:p>
          <a:p>
            <a:pPr marL="0" indent="0" algn="just">
              <a:buNone/>
            </a:pPr>
            <a:endParaRPr lang="ru-RU" dirty="0">
              <a:latin typeface="SamsungOne 400" panose="020B0503030303020204" pitchFamily="34" charset="0"/>
              <a:ea typeface="SamsungOne 400" panose="020B0503030303020204" pitchFamily="34" charset="0"/>
            </a:endParaRPr>
          </a:p>
        </p:txBody>
      </p:sp>
    </p:spTree>
    <p:extLst>
      <p:ext uri="{BB962C8B-B14F-4D97-AF65-F5344CB8AC3E}">
        <p14:creationId xmlns:p14="http://schemas.microsoft.com/office/powerpoint/2010/main" val="27428387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7666" y="241852"/>
            <a:ext cx="8596668" cy="1320800"/>
          </a:xfrm>
        </p:spPr>
        <p:txBody>
          <a:bodyPr>
            <a:normAutofit/>
          </a:bodyPr>
          <a:lstStyle/>
          <a:p>
            <a:pPr algn="ctr"/>
            <a:r>
              <a:rPr lang="ru-RU" sz="4000" b="1" dirty="0">
                <a:latin typeface="Lato Semibold" panose="020F0502020204030203" pitchFamily="34" charset="0"/>
                <a:ea typeface="Samsung Sharp Sans" pitchFamily="2" charset="-52"/>
                <a:cs typeface="Lato Semibold" panose="020F0502020204030203" pitchFamily="34" charset="0"/>
              </a:rPr>
              <a:t>Разработка мер защиты</a:t>
            </a:r>
            <a:endParaRPr lang="ru-RU" sz="4000" dirty="0">
              <a:latin typeface="Lato Semibold" panose="020F0502020204030203" pitchFamily="34" charset="0"/>
              <a:ea typeface="Samsung Sharp Sans" pitchFamily="2" charset="-52"/>
              <a:cs typeface="Lato Semibold" panose="020F0502020204030203" pitchFamily="34" charset="0"/>
            </a:endParaRPr>
          </a:p>
        </p:txBody>
      </p:sp>
      <p:sp>
        <p:nvSpPr>
          <p:cNvPr id="3" name="Объект 2"/>
          <p:cNvSpPr>
            <a:spLocks noGrp="1"/>
          </p:cNvSpPr>
          <p:nvPr>
            <p:ph idx="1"/>
          </p:nvPr>
        </p:nvSpPr>
        <p:spPr>
          <a:xfrm>
            <a:off x="216568" y="1033669"/>
            <a:ext cx="11758864" cy="5324235"/>
          </a:xfrm>
        </p:spPr>
        <p:txBody>
          <a:bodyPr>
            <a:normAutofit/>
          </a:bodyPr>
          <a:lstStyle/>
          <a:p>
            <a:pPr lvl="0"/>
            <a:r>
              <a:rPr lang="ru-RU" sz="2400" b="1" dirty="0" smtClean="0"/>
              <a:t>экранирование</a:t>
            </a:r>
            <a:r>
              <a:rPr lang="ru-RU" sz="2400" b="1" dirty="0"/>
              <a:t>:</a:t>
            </a:r>
            <a:endParaRPr lang="ru-RU" sz="2400" dirty="0"/>
          </a:p>
          <a:p>
            <a:pPr marL="800100" lvl="1" indent="-342900">
              <a:buFont typeface="+mj-lt"/>
              <a:buAutoNum type="arabicPeriod"/>
            </a:pPr>
            <a:r>
              <a:rPr lang="ru-RU" sz="2400" dirty="0"/>
              <a:t>установка средств экранирования информационных каналов;</a:t>
            </a:r>
          </a:p>
          <a:p>
            <a:pPr marL="800100" lvl="1" indent="-342900">
              <a:buFont typeface="+mj-lt"/>
              <a:buAutoNum type="arabicPeriod"/>
            </a:pPr>
            <a:r>
              <a:rPr lang="ru-RU" sz="2400" dirty="0"/>
              <a:t>мониторинг информационных систем на факт наличия источников утечки информации;</a:t>
            </a:r>
          </a:p>
          <a:p>
            <a:pPr marL="800100" lvl="1" indent="-342900">
              <a:buFont typeface="+mj-lt"/>
              <a:buAutoNum type="arabicPeriod"/>
            </a:pPr>
            <a:r>
              <a:rPr lang="ru-RU" sz="2400" dirty="0"/>
              <a:t>установка телекоммуникационных и электроакустических систем экранирования;</a:t>
            </a:r>
          </a:p>
          <a:p>
            <a:pPr marL="800100" lvl="1" indent="-342900">
              <a:buFont typeface="+mj-lt"/>
              <a:buAutoNum type="arabicPeriod"/>
            </a:pPr>
            <a:r>
              <a:rPr lang="ru-RU" sz="2400" dirty="0"/>
              <a:t>установка защитного антивирусного программного обеспечения на объекты информационной системы компании.</a:t>
            </a:r>
          </a:p>
          <a:p>
            <a:pPr marL="0" indent="0" algn="just">
              <a:buNone/>
            </a:pPr>
            <a:endParaRPr lang="ru-RU" dirty="0">
              <a:latin typeface="SamsungOne 400" panose="020B0503030303020204" pitchFamily="34" charset="0"/>
              <a:ea typeface="SamsungOne 400" panose="020B0503030303020204" pitchFamily="34" charset="0"/>
            </a:endParaRPr>
          </a:p>
        </p:txBody>
      </p:sp>
    </p:spTree>
    <p:extLst>
      <p:ext uri="{BB962C8B-B14F-4D97-AF65-F5344CB8AC3E}">
        <p14:creationId xmlns:p14="http://schemas.microsoft.com/office/powerpoint/2010/main" val="3599085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69504" y="177664"/>
            <a:ext cx="8596668" cy="1320800"/>
          </a:xfrm>
        </p:spPr>
        <p:txBody>
          <a:bodyPr>
            <a:normAutofit/>
          </a:bodyPr>
          <a:lstStyle/>
          <a:p>
            <a:pPr algn="ctr"/>
            <a:r>
              <a:rPr lang="ru-RU" sz="4000" dirty="0" smtClean="0">
                <a:latin typeface="Lato Semibold" panose="020F0502020204030203" pitchFamily="34" charset="0"/>
                <a:ea typeface="Samsung Sharp Sans" pitchFamily="2" charset="-52"/>
                <a:cs typeface="Lato Semibold" panose="020F0502020204030203" pitchFamily="34" charset="0"/>
              </a:rPr>
              <a:t>Вывод</a:t>
            </a:r>
            <a:endParaRPr lang="ru-RU" sz="4000" dirty="0">
              <a:latin typeface="Lato Semibold" panose="020F0502020204030203" pitchFamily="34" charset="0"/>
              <a:ea typeface="Samsung Sharp Sans" pitchFamily="2" charset="-52"/>
              <a:cs typeface="Lato Semibold" panose="020F0502020204030203" pitchFamily="34" charset="0"/>
            </a:endParaRPr>
          </a:p>
        </p:txBody>
      </p:sp>
      <p:sp>
        <p:nvSpPr>
          <p:cNvPr id="3" name="Объект 2"/>
          <p:cNvSpPr>
            <a:spLocks noGrp="1"/>
          </p:cNvSpPr>
          <p:nvPr>
            <p:ph idx="1"/>
          </p:nvPr>
        </p:nvSpPr>
        <p:spPr>
          <a:xfrm>
            <a:off x="745435" y="1077223"/>
            <a:ext cx="10853530" cy="4866377"/>
          </a:xfrm>
        </p:spPr>
        <p:txBody>
          <a:bodyPr>
            <a:noAutofit/>
          </a:bodyPr>
          <a:lstStyle/>
          <a:p>
            <a:r>
              <a:rPr lang="ru-RU" dirty="0" smtClean="0"/>
              <a:t>Правильное </a:t>
            </a:r>
            <a:r>
              <a:rPr lang="ru-RU" dirty="0"/>
              <a:t>составление содержания политики информационной безопасности является важным аспектом построения успешной и защищённой компании. Политика информационной безопасности компании содержит основные инструкции по установке, регулированию и контролю защитных средств. </a:t>
            </a:r>
          </a:p>
          <a:p>
            <a:r>
              <a:rPr lang="ru-RU" dirty="0"/>
              <a:t>Политика информационной безопасности помогает основательно подготовить фирму к непредвиденным ситуациям и быстро решить возникшую проблему. Также, она содержит инструкции по информационной безопасности для рабочего персонала риэлтерской компании и может использоваться как пособие для консультации её работников по вопросам данной сферы.</a:t>
            </a:r>
          </a:p>
          <a:p>
            <a:r>
              <a:rPr lang="ru-RU" dirty="0"/>
              <a:t>Политика информационной безопасности является одним из звеньев в последовательном ряде решений информационной безопасности, указанное обстоятельство гарантирует должностным лицам и учредителям компании, что система информационной безопасности, построенная в соответствии с концепцией, будет управляемой, экономически обоснованной и соответствующей требованиям бизнеса.</a:t>
            </a:r>
          </a:p>
        </p:txBody>
      </p:sp>
    </p:spTree>
    <p:extLst>
      <p:ext uri="{BB962C8B-B14F-4D97-AF65-F5344CB8AC3E}">
        <p14:creationId xmlns:p14="http://schemas.microsoft.com/office/powerpoint/2010/main" val="4101912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69504" y="177664"/>
            <a:ext cx="8596668" cy="1320800"/>
          </a:xfrm>
        </p:spPr>
        <p:txBody>
          <a:bodyPr>
            <a:normAutofit/>
          </a:bodyPr>
          <a:lstStyle/>
          <a:p>
            <a:pPr algn="ctr"/>
            <a:r>
              <a:rPr lang="ru-RU" sz="4000" dirty="0" smtClean="0">
                <a:latin typeface="Lato Semibold" panose="020F0502020204030203" pitchFamily="34" charset="0"/>
                <a:ea typeface="Samsung Sharp Sans" pitchFamily="2" charset="-52"/>
                <a:cs typeface="Lato Semibold" panose="020F0502020204030203" pitchFamily="34" charset="0"/>
              </a:rPr>
              <a:t>Ресурсы</a:t>
            </a:r>
            <a:endParaRPr lang="ru-RU" sz="4000" dirty="0">
              <a:latin typeface="Lato Semibold" panose="020F0502020204030203" pitchFamily="34" charset="0"/>
              <a:ea typeface="Samsung Sharp Sans" pitchFamily="2" charset="-52"/>
              <a:cs typeface="Lato Semibold" panose="020F0502020204030203" pitchFamily="34" charset="0"/>
            </a:endParaRPr>
          </a:p>
        </p:txBody>
      </p:sp>
      <p:sp>
        <p:nvSpPr>
          <p:cNvPr id="3" name="Объект 2"/>
          <p:cNvSpPr>
            <a:spLocks noGrp="1"/>
          </p:cNvSpPr>
          <p:nvPr>
            <p:ph idx="1"/>
          </p:nvPr>
        </p:nvSpPr>
        <p:spPr>
          <a:xfrm>
            <a:off x="745435" y="1077223"/>
            <a:ext cx="10853530" cy="4866377"/>
          </a:xfrm>
        </p:spPr>
        <p:txBody>
          <a:bodyPr>
            <a:noAutofit/>
          </a:bodyPr>
          <a:lstStyle/>
          <a:p>
            <a:r>
              <a:rPr lang="ru-RU" u="sng" dirty="0">
                <a:hlinkClick r:id="rId2"/>
              </a:rPr>
              <a:t>https://www.businessstudio.ru/articles/article/effektivnaya_model_agentstva_nedvizhimosti_strateg/</a:t>
            </a:r>
            <a:r>
              <a:rPr lang="ru-RU" dirty="0"/>
              <a:t> - структура риэлтерской компании.</a:t>
            </a:r>
          </a:p>
          <a:p>
            <a:r>
              <a:rPr lang="ru-RU" u="sng" dirty="0">
                <a:hlinkClick r:id="rId3"/>
              </a:rPr>
              <a:t>https://studbooks.net/1838528/ekonomika/organizatsionnaya_struktura_sistema</a:t>
            </a:r>
            <a:r>
              <a:rPr lang="ru-RU" dirty="0"/>
              <a:t> - структура риэлтерской компании.</a:t>
            </a:r>
          </a:p>
          <a:p>
            <a:r>
              <a:rPr lang="ru-RU" u="sng" dirty="0">
                <a:hlinkClick r:id="rId4"/>
              </a:rPr>
              <a:t>http://g-kvartal24.ru/politika-bezopasnosti/</a:t>
            </a:r>
            <a:r>
              <a:rPr lang="ru-RU" dirty="0"/>
              <a:t> - политика безопасности риэлтерской компании</a:t>
            </a:r>
          </a:p>
          <a:p>
            <a:r>
              <a:rPr lang="ru-RU" u="sng" dirty="0">
                <a:hlinkClick r:id="rId5"/>
              </a:rPr>
              <a:t>https://studylib.ru/doc/4112870/1.2.-analiz-riskov-informacionnoj-bezopasnosti</a:t>
            </a:r>
            <a:r>
              <a:rPr lang="ru-RU" dirty="0"/>
              <a:t> - анализ рисков информационной безопасности(ИБ) на реальном примере.</a:t>
            </a:r>
          </a:p>
          <a:p>
            <a:r>
              <a:rPr lang="ru-RU" u="sng" dirty="0">
                <a:hlinkClick r:id="rId6"/>
              </a:rPr>
              <a:t>https://ssbb.ua/proslushka-obnaruzhenie-zashhita/poisk/sposobyi-obespecheniya-informatsionnoy-bezopasnosti/</a:t>
            </a:r>
            <a:r>
              <a:rPr lang="ru-RU" dirty="0"/>
              <a:t> - методы обеспечения ИБ</a:t>
            </a:r>
          </a:p>
          <a:p>
            <a:r>
              <a:rPr lang="ru-RU" u="sng" dirty="0">
                <a:hlinkClick r:id="rId7"/>
              </a:rPr>
              <a:t>https://searchinform.ru/analitika-v-oblasti-ib/Issledovaniya-v-oblasti-ib/metody-obespecheniya-informatsionnoj-bezopasnosti/</a:t>
            </a:r>
            <a:r>
              <a:rPr lang="ru-RU" dirty="0"/>
              <a:t> - методы обеспечения ИБ</a:t>
            </a:r>
          </a:p>
        </p:txBody>
      </p:sp>
    </p:spTree>
    <p:extLst>
      <p:ext uri="{BB962C8B-B14F-4D97-AF65-F5344CB8AC3E}">
        <p14:creationId xmlns:p14="http://schemas.microsoft.com/office/powerpoint/2010/main" val="14494087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0334" y="442844"/>
            <a:ext cx="8596668" cy="1320800"/>
          </a:xfrm>
        </p:spPr>
        <p:txBody>
          <a:bodyPr>
            <a:normAutofit/>
          </a:bodyPr>
          <a:lstStyle/>
          <a:p>
            <a:pPr algn="ctr"/>
            <a:r>
              <a:rPr lang="ru-RU" sz="4000" dirty="0" smtClean="0">
                <a:latin typeface="Lato Semibold" panose="020F0502020204030203" pitchFamily="34" charset="0"/>
                <a:cs typeface="Lato Semibold" panose="020F0502020204030203" pitchFamily="34" charset="0"/>
              </a:rPr>
              <a:t>Оценка рисков</a:t>
            </a:r>
            <a:endParaRPr lang="ru-RU" sz="4000" dirty="0">
              <a:latin typeface="Lato Semibold" panose="020F0502020204030203" pitchFamily="34" charset="0"/>
              <a:cs typeface="Lato Semibold" panose="020F0502020204030203" pitchFamily="34" charset="0"/>
            </a:endParaRPr>
          </a:p>
        </p:txBody>
      </p:sp>
      <p:sp>
        <p:nvSpPr>
          <p:cNvPr id="3" name="Объект 2"/>
          <p:cNvSpPr>
            <a:spLocks noGrp="1"/>
          </p:cNvSpPr>
          <p:nvPr>
            <p:ph idx="1"/>
          </p:nvPr>
        </p:nvSpPr>
        <p:spPr>
          <a:xfrm>
            <a:off x="1059651" y="1381539"/>
            <a:ext cx="10118034" cy="4810539"/>
          </a:xfrm>
        </p:spPr>
        <p:txBody>
          <a:bodyPr>
            <a:noAutofit/>
          </a:bodyPr>
          <a:lstStyle/>
          <a:p>
            <a:pPr marL="0" indent="0">
              <a:buNone/>
            </a:pPr>
            <a:r>
              <a:rPr lang="ru-RU" dirty="0">
                <a:cs typeface="Times New Roman" panose="02020603050405020304" pitchFamily="18" charset="0"/>
              </a:rPr>
              <a:t>Существуют различные подходы к оценке рисков. Выбор под хода зависит от уровня требований, предъявляемых в организации к режиму информационной безопасности, характера принимаемых во внимание угроз (спектра воздействия угроз) и эффективности потенциальных контрмер.</a:t>
            </a:r>
          </a:p>
          <a:p>
            <a:r>
              <a:rPr lang="ru-RU" dirty="0">
                <a:cs typeface="Times New Roman" panose="02020603050405020304" pitchFamily="18" charset="0"/>
              </a:rPr>
              <a:t>Разработанная и утвержденная документация должна включать в себя следующие разделы:</a:t>
            </a:r>
          </a:p>
          <a:p>
            <a:pPr lvl="0"/>
            <a:r>
              <a:rPr lang="ru-RU" dirty="0">
                <a:cs typeface="Times New Roman" panose="02020603050405020304" pitchFamily="18" charset="0"/>
              </a:rPr>
              <a:t>перечисление объектов, в отношении которых устанавливается режим информационной безопасности, их ранжирование по значимости и требуемой степени защиты;</a:t>
            </a:r>
          </a:p>
          <a:p>
            <a:pPr lvl="0"/>
            <a:r>
              <a:rPr lang="ru-RU" dirty="0">
                <a:cs typeface="Times New Roman" panose="02020603050405020304" pitchFamily="18" charset="0"/>
              </a:rPr>
              <a:t>описания технологий, применяемых для обеспечения сохранности информации;</a:t>
            </a:r>
          </a:p>
          <a:p>
            <a:pPr lvl="0"/>
            <a:r>
              <a:rPr lang="ru-RU" dirty="0">
                <a:cs typeface="Times New Roman" panose="02020603050405020304" pitchFamily="18" charset="0"/>
              </a:rPr>
              <a:t>перечень действующих и потенциальных угроз информационной безопасности, описание степени их серьезности и реализуемости;</a:t>
            </a:r>
          </a:p>
          <a:p>
            <a:pPr lvl="0"/>
            <a:r>
              <a:rPr lang="ru-RU" dirty="0">
                <a:cs typeface="Times New Roman" panose="02020603050405020304" pitchFamily="18" charset="0"/>
              </a:rPr>
              <a:t>описание внешних и внутренних субъектов, которые могут стать источниками потенциальной угрозы</a:t>
            </a:r>
            <a:r>
              <a:rPr lang="ru-RU" dirty="0" smtClean="0">
                <a:cs typeface="Times New Roman" panose="02020603050405020304" pitchFamily="18" charset="0"/>
              </a:rPr>
              <a:t>;</a:t>
            </a:r>
            <a:endParaRPr lang="ru-RU" dirty="0">
              <a:cs typeface="Times New Roman" panose="02020603050405020304" pitchFamily="18" charset="0"/>
            </a:endParaRPr>
          </a:p>
        </p:txBody>
      </p:sp>
    </p:spTree>
    <p:extLst>
      <p:ext uri="{BB962C8B-B14F-4D97-AF65-F5344CB8AC3E}">
        <p14:creationId xmlns:p14="http://schemas.microsoft.com/office/powerpoint/2010/main" val="4256689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0334" y="442844"/>
            <a:ext cx="8596668" cy="1320800"/>
          </a:xfrm>
        </p:spPr>
        <p:txBody>
          <a:bodyPr>
            <a:normAutofit/>
          </a:bodyPr>
          <a:lstStyle/>
          <a:p>
            <a:pPr algn="ctr"/>
            <a:r>
              <a:rPr lang="ru-RU" sz="4000" b="1" dirty="0" smtClean="0">
                <a:latin typeface="Lato Semibold" panose="020F0502020204030203" pitchFamily="34" charset="0"/>
                <a:cs typeface="Lato Semibold" panose="020F0502020204030203" pitchFamily="34" charset="0"/>
              </a:rPr>
              <a:t>Оценка рисков</a:t>
            </a:r>
            <a:endParaRPr lang="ru-RU" sz="4000" b="1" dirty="0">
              <a:latin typeface="Lato Semibold" panose="020F0502020204030203" pitchFamily="34" charset="0"/>
              <a:cs typeface="Lato Semibold" panose="020F0502020204030203" pitchFamily="34" charset="0"/>
            </a:endParaRPr>
          </a:p>
        </p:txBody>
      </p:sp>
      <p:sp>
        <p:nvSpPr>
          <p:cNvPr id="3" name="Объект 2"/>
          <p:cNvSpPr>
            <a:spLocks noGrp="1"/>
          </p:cNvSpPr>
          <p:nvPr>
            <p:ph idx="1"/>
          </p:nvPr>
        </p:nvSpPr>
        <p:spPr>
          <a:xfrm>
            <a:off x="1129224" y="1272209"/>
            <a:ext cx="10101993" cy="4522304"/>
          </a:xfrm>
          <a:solidFill>
            <a:schemeClr val="bg1"/>
          </a:solidFill>
        </p:spPr>
        <p:txBody>
          <a:bodyPr>
            <a:noAutofit/>
          </a:bodyPr>
          <a:lstStyle/>
          <a:p>
            <a:pPr lvl="0"/>
            <a:r>
              <a:rPr lang="ru-RU" dirty="0" smtClean="0"/>
              <a:t>описание </a:t>
            </a:r>
            <a:r>
              <a:rPr lang="ru-RU" dirty="0"/>
              <a:t>понятия инцидента информационной безопасности, процедур уведомления о его возникновении;</a:t>
            </a:r>
          </a:p>
          <a:p>
            <a:pPr lvl="0"/>
            <a:r>
              <a:rPr lang="ru-RU" dirty="0"/>
              <a:t>описание применяемых организационных мер, действий сотрудников компании по обеспечению информационной безопасности;</a:t>
            </a:r>
          </a:p>
          <a:p>
            <a:pPr lvl="0"/>
            <a:r>
              <a:rPr lang="ru-RU" dirty="0"/>
              <a:t>описание выбранной политики защиты от вирусных атак, программ-вредителей, возможных действий хакеров;</a:t>
            </a:r>
          </a:p>
          <a:p>
            <a:pPr lvl="0"/>
            <a:r>
              <a:rPr lang="ru-RU" dirty="0"/>
              <a:t>описание системы резервного копирования важных данных, ее периодичности, моделей хранения – на дисках, на посторонних серверах;</a:t>
            </a:r>
          </a:p>
          <a:p>
            <a:pPr lvl="0"/>
            <a:r>
              <a:rPr lang="ru-RU" dirty="0"/>
              <a:t>описание того, в каком порядке будут проводиться аварийные и восстановительные работы при повреждении аппаратной части в случае </a:t>
            </a:r>
            <a:r>
              <a:rPr lang="ru-RU" dirty="0" smtClean="0"/>
              <a:t>пожара или </a:t>
            </a:r>
            <a:r>
              <a:rPr lang="ru-RU" dirty="0"/>
              <a:t>по иным причинам, повлекшим за собой гибель </a:t>
            </a:r>
            <a:r>
              <a:rPr lang="ru-RU" dirty="0" smtClean="0"/>
              <a:t>носителей </a:t>
            </a:r>
            <a:r>
              <a:rPr lang="ru-RU" dirty="0"/>
              <a:t>информации или самих баз данных;</a:t>
            </a:r>
          </a:p>
          <a:p>
            <a:pPr lvl="0"/>
            <a:r>
              <a:rPr lang="ru-RU" dirty="0"/>
              <a:t>план мероприятий по постоянному поддержанию готовности системы к работе, ее обновлению при изменении правил сертификации или степени значимости угроз.</a:t>
            </a:r>
          </a:p>
        </p:txBody>
      </p:sp>
    </p:spTree>
    <p:extLst>
      <p:ext uri="{BB962C8B-B14F-4D97-AF65-F5344CB8AC3E}">
        <p14:creationId xmlns:p14="http://schemas.microsoft.com/office/powerpoint/2010/main" val="1188528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7666" y="345799"/>
            <a:ext cx="8596668" cy="1320800"/>
          </a:xfrm>
        </p:spPr>
        <p:txBody>
          <a:bodyPr>
            <a:noAutofit/>
          </a:bodyPr>
          <a:lstStyle/>
          <a:p>
            <a:pPr algn="ctr"/>
            <a:r>
              <a:rPr lang="ru-RU" sz="4000" b="1" dirty="0">
                <a:latin typeface="Lato Semibold" panose="020F0502020204030203" pitchFamily="34" charset="0"/>
                <a:ea typeface="Samsung Sharp Sans" pitchFamily="2" charset="-52"/>
                <a:cs typeface="Lato Semibold" panose="020F0502020204030203" pitchFamily="34" charset="0"/>
              </a:rPr>
              <a:t>Цели и задачи политики информационной безопасности</a:t>
            </a:r>
          </a:p>
        </p:txBody>
      </p:sp>
      <p:sp>
        <p:nvSpPr>
          <p:cNvPr id="3" name="Объект 2"/>
          <p:cNvSpPr>
            <a:spLocks noGrp="1"/>
          </p:cNvSpPr>
          <p:nvPr>
            <p:ph idx="1"/>
          </p:nvPr>
        </p:nvSpPr>
        <p:spPr>
          <a:xfrm>
            <a:off x="627647" y="1746112"/>
            <a:ext cx="10936706" cy="4655386"/>
          </a:xfrm>
          <a:solidFill>
            <a:schemeClr val="bg1"/>
          </a:solidFill>
        </p:spPr>
        <p:txBody>
          <a:bodyPr>
            <a:normAutofit fontScale="62500" lnSpcReduction="20000"/>
          </a:bodyPr>
          <a:lstStyle/>
          <a:p>
            <a:pPr marL="0" indent="0">
              <a:buNone/>
            </a:pPr>
            <a:r>
              <a:rPr lang="ru-RU" dirty="0" smtClean="0">
                <a:solidFill>
                  <a:schemeClr val="tx1"/>
                </a:solidFill>
                <a:latin typeface="Times New Roman" panose="02020603050405020304" pitchFamily="18" charset="0"/>
                <a:cs typeface="Times New Roman" panose="02020603050405020304" pitchFamily="18" charset="0"/>
              </a:rPr>
              <a:t>	</a:t>
            </a:r>
            <a:r>
              <a:rPr lang="ru-RU" sz="2600" dirty="0">
                <a:solidFill>
                  <a:schemeClr val="tx1"/>
                </a:solidFill>
                <a:cs typeface="Times New Roman" panose="02020603050405020304" pitchFamily="18" charset="0"/>
              </a:rPr>
              <a:t>Целью политики является регламентирование единых подходов и требований по обеспечению информационной безопасности сотрудниками компании, а также государственными органами и организациями, иными юридическими лицами и индивидуальными предпринимателями в рамках оказания им услуг риэлтерской компанией</a:t>
            </a:r>
            <a:r>
              <a:rPr lang="ru-RU" sz="2600" dirty="0" smtClean="0">
                <a:solidFill>
                  <a:schemeClr val="tx1"/>
                </a:solidFill>
                <a:cs typeface="Times New Roman" panose="02020603050405020304" pitchFamily="18" charset="0"/>
              </a:rPr>
              <a:t>.</a:t>
            </a:r>
            <a:endParaRPr lang="ru-RU" sz="2600" dirty="0">
              <a:solidFill>
                <a:schemeClr val="tx1"/>
              </a:solidFill>
              <a:cs typeface="Times New Roman" panose="02020603050405020304" pitchFamily="18" charset="0"/>
            </a:endParaRPr>
          </a:p>
          <a:p>
            <a:pPr marL="0" indent="0">
              <a:buNone/>
            </a:pPr>
            <a:r>
              <a:rPr lang="ru-RU" sz="2600" dirty="0">
                <a:solidFill>
                  <a:schemeClr val="tx1"/>
                </a:solidFill>
                <a:cs typeface="Times New Roman" panose="02020603050405020304" pitchFamily="18" charset="0"/>
              </a:rPr>
              <a:t>Достижение указанной цели предполагает решение следующих задач:</a:t>
            </a:r>
          </a:p>
          <a:p>
            <a:pPr lvl="0"/>
            <a:r>
              <a:rPr lang="ru-RU" sz="2600" dirty="0">
                <a:solidFill>
                  <a:schemeClr val="tx1"/>
                </a:solidFill>
                <a:cs typeface="Times New Roman" panose="02020603050405020304" pitchFamily="18" charset="0"/>
              </a:rPr>
              <a:t>реализация требований законодательства государства в части информационной безопасности информационных систем и мер контроля их защищенности;</a:t>
            </a:r>
          </a:p>
          <a:p>
            <a:pPr lvl="0"/>
            <a:r>
              <a:rPr lang="ru-RU" sz="2600" dirty="0">
                <a:solidFill>
                  <a:schemeClr val="tx1"/>
                </a:solidFill>
                <a:cs typeface="Times New Roman" panose="02020603050405020304" pitchFamily="18" charset="0"/>
              </a:rPr>
              <a:t>определение ответственности субъектов информационных отношений по обеспечению и соблюдению требований политики, в том числе с использованием программных, программно-аппаратных средств технической и криптографической защиты информации, а также посредством принятия соответствующих внутренних нормативных и организационно-методических документов информационной безопасности риэлтерской компании;</a:t>
            </a:r>
          </a:p>
          <a:p>
            <a:pPr lvl="0"/>
            <a:r>
              <a:rPr lang="ru-RU" sz="2600" dirty="0">
                <a:solidFill>
                  <a:schemeClr val="tx1"/>
                </a:solidFill>
                <a:cs typeface="Times New Roman" panose="02020603050405020304" pitchFamily="18" charset="0"/>
              </a:rPr>
              <a:t>своевременное выявление и оценка причин, условий и характера угроз информационной безопасности и дальнейшее прогнозирование развития событий на основе мониторинга инцидентов информационной безопасности;</a:t>
            </a:r>
          </a:p>
          <a:p>
            <a:pPr lvl="0"/>
            <a:r>
              <a:rPr lang="ru-RU" sz="2600" dirty="0">
                <a:solidFill>
                  <a:schemeClr val="tx1"/>
                </a:solidFill>
                <a:cs typeface="Times New Roman" panose="02020603050405020304" pitchFamily="18" charset="0"/>
              </a:rPr>
              <a:t>планирование, реализация и контроль эффективности использования защитных мер и средств защиты информации, создание механизма оперативного реагирования на угрозы информационной безопасности;</a:t>
            </a:r>
          </a:p>
          <a:p>
            <a:pPr lvl="0"/>
            <a:r>
              <a:rPr lang="ru-RU" sz="2600" dirty="0">
                <a:solidFill>
                  <a:schemeClr val="tx1"/>
                </a:solidFill>
                <a:cs typeface="Times New Roman" panose="02020603050405020304" pitchFamily="18" charset="0"/>
              </a:rPr>
              <a:t>реализация программ по осведомленности и обучению сотрудников (работников) компании о возможных факторах рисков информационной безопасности и мерах противодействия.</a:t>
            </a:r>
          </a:p>
          <a:p>
            <a:endParaRPr lang="ru-RU" dirty="0"/>
          </a:p>
        </p:txBody>
      </p:sp>
    </p:spTree>
    <p:extLst>
      <p:ext uri="{BB962C8B-B14F-4D97-AF65-F5344CB8AC3E}">
        <p14:creationId xmlns:p14="http://schemas.microsoft.com/office/powerpoint/2010/main" val="16340901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7666" y="291548"/>
            <a:ext cx="8596668" cy="1320800"/>
          </a:xfrm>
        </p:spPr>
        <p:txBody>
          <a:bodyPr>
            <a:normAutofit/>
          </a:bodyPr>
          <a:lstStyle/>
          <a:p>
            <a:pPr algn="ctr"/>
            <a:r>
              <a:rPr lang="ru-RU" sz="4000" b="1" dirty="0" smtClean="0">
                <a:latin typeface="Lato Semibold" panose="020F0502020204030203" pitchFamily="34" charset="0"/>
                <a:ea typeface="Samsung Sharp Sans" pitchFamily="2" charset="-52"/>
                <a:cs typeface="Lato Semibold" panose="020F0502020204030203" pitchFamily="34" charset="0"/>
              </a:rPr>
              <a:t>Структура</a:t>
            </a:r>
            <a:r>
              <a:rPr lang="ru-RU" sz="4000" b="1" dirty="0" smtClean="0">
                <a:latin typeface="Lato Semibold" panose="020F0502020204030203" pitchFamily="34" charset="0"/>
                <a:cs typeface="Lato Semibold" panose="020F0502020204030203" pitchFamily="34" charset="0"/>
              </a:rPr>
              <a:t> риэлтерской компании</a:t>
            </a:r>
            <a:endParaRPr lang="ru-RU" sz="4000" b="1" dirty="0">
              <a:latin typeface="Lato Semibold" panose="020F0502020204030203" pitchFamily="34" charset="0"/>
              <a:ea typeface="Samsung Sharp Sans" pitchFamily="2" charset="-52"/>
              <a:cs typeface="Lato Semibold" panose="020F0502020204030203" pitchFamily="34" charset="0"/>
            </a:endParaRPr>
          </a:p>
        </p:txBody>
      </p:sp>
      <p:sp>
        <p:nvSpPr>
          <p:cNvPr id="3" name="Объект 2"/>
          <p:cNvSpPr>
            <a:spLocks noGrp="1"/>
          </p:cNvSpPr>
          <p:nvPr>
            <p:ph idx="1"/>
          </p:nvPr>
        </p:nvSpPr>
        <p:spPr>
          <a:xfrm>
            <a:off x="465221" y="1361661"/>
            <a:ext cx="11261558" cy="4359138"/>
          </a:xfrm>
        </p:spPr>
        <p:txBody>
          <a:bodyPr>
            <a:normAutofit/>
          </a:bodyPr>
          <a:lstStyle/>
          <a:p>
            <a:r>
              <a:rPr lang="ru-RU" sz="2400" dirty="0" smtClean="0"/>
              <a:t>		Структура </a:t>
            </a:r>
            <a:r>
              <a:rPr lang="ru-RU" sz="2400" dirty="0"/>
              <a:t>риэлтерской компании (далее – компания) – это форма организации её внутренних элементов: подразделений, управлений и служб</a:t>
            </a:r>
            <a:r>
              <a:rPr lang="ru-RU" sz="2400" b="1" dirty="0" smtClean="0"/>
              <a:t>.</a:t>
            </a:r>
          </a:p>
          <a:p>
            <a:r>
              <a:rPr lang="ru-RU" sz="2400" dirty="0"/>
              <a:t>Основным структурными информационными объектами компании </a:t>
            </a:r>
            <a:r>
              <a:rPr lang="ru-RU" sz="2400" dirty="0" smtClean="0"/>
              <a:t>являются:</a:t>
            </a:r>
          </a:p>
          <a:p>
            <a:pPr lvl="1"/>
            <a:r>
              <a:rPr lang="ru-RU" sz="2200" dirty="0" smtClean="0"/>
              <a:t>базы </a:t>
            </a:r>
            <a:r>
              <a:rPr lang="ru-RU" sz="2200" dirty="0"/>
              <a:t>данных компании, хранящая информацию о продаже и покупке недвижимости; участниках продажи и покупки недвижимости; объектах недвижимости; об активах компании и ее деятельности; личные данные контрагента компании: адрес, семейное положение, место работы, дата рождения, наличие или отсутствие судимостей и т.д.;</a:t>
            </a:r>
          </a:p>
          <a:p>
            <a:endParaRPr lang="ru-RU" sz="2400" dirty="0"/>
          </a:p>
        </p:txBody>
      </p:sp>
    </p:spTree>
    <p:extLst>
      <p:ext uri="{BB962C8B-B14F-4D97-AF65-F5344CB8AC3E}">
        <p14:creationId xmlns:p14="http://schemas.microsoft.com/office/powerpoint/2010/main" val="3074877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7666" y="291548"/>
            <a:ext cx="8596668" cy="1320800"/>
          </a:xfrm>
        </p:spPr>
        <p:txBody>
          <a:bodyPr>
            <a:normAutofit/>
          </a:bodyPr>
          <a:lstStyle/>
          <a:p>
            <a:pPr algn="ctr"/>
            <a:r>
              <a:rPr lang="ru-RU" sz="4000" b="1" dirty="0" smtClean="0">
                <a:latin typeface="Lato Semibold" panose="020F0502020204030203" pitchFamily="34" charset="0"/>
                <a:ea typeface="Samsung Sharp Sans" pitchFamily="2" charset="-52"/>
                <a:cs typeface="Lato Semibold" panose="020F0502020204030203" pitchFamily="34" charset="0"/>
              </a:rPr>
              <a:t>Структура</a:t>
            </a:r>
            <a:r>
              <a:rPr lang="ru-RU" sz="4000" b="1" dirty="0" smtClean="0">
                <a:latin typeface="Lato Semibold" panose="020F0502020204030203" pitchFamily="34" charset="0"/>
                <a:cs typeface="Lato Semibold" panose="020F0502020204030203" pitchFamily="34" charset="0"/>
              </a:rPr>
              <a:t> риэлтерской компании. Внутренние условия</a:t>
            </a:r>
            <a:endParaRPr lang="ru-RU" sz="4000" b="1" dirty="0">
              <a:latin typeface="Lato Semibold" panose="020F0502020204030203" pitchFamily="34" charset="0"/>
              <a:ea typeface="Samsung Sharp Sans" pitchFamily="2" charset="-52"/>
              <a:cs typeface="Lato Semibold" panose="020F0502020204030203" pitchFamily="34" charset="0"/>
            </a:endParaRPr>
          </a:p>
        </p:txBody>
      </p:sp>
      <p:sp>
        <p:nvSpPr>
          <p:cNvPr id="3" name="Объект 2"/>
          <p:cNvSpPr>
            <a:spLocks noGrp="1"/>
          </p:cNvSpPr>
          <p:nvPr>
            <p:ph idx="1"/>
          </p:nvPr>
        </p:nvSpPr>
        <p:spPr>
          <a:xfrm>
            <a:off x="465221" y="1687513"/>
            <a:ext cx="11261558" cy="4196452"/>
          </a:xfrm>
          <a:solidFill>
            <a:schemeClr val="bg1"/>
          </a:solidFill>
        </p:spPr>
        <p:txBody>
          <a:bodyPr>
            <a:normAutofit fontScale="92500" lnSpcReduction="10000"/>
          </a:bodyPr>
          <a:lstStyle/>
          <a:p>
            <a:pPr marL="0" indent="0">
              <a:buNone/>
            </a:pPr>
            <a:r>
              <a:rPr lang="ru-RU" sz="2400" dirty="0" smtClean="0"/>
              <a:t>Среди </a:t>
            </a:r>
            <a:r>
              <a:rPr lang="ru-RU" sz="2400" dirty="0"/>
              <a:t>внутренних аспектов работы компании особенно важными оказываются:</a:t>
            </a:r>
          </a:p>
          <a:p>
            <a:pPr lvl="0"/>
            <a:r>
              <a:rPr lang="ru-RU" sz="2400" dirty="0"/>
              <a:t>Основные направления деятельности: </a:t>
            </a:r>
          </a:p>
          <a:p>
            <a:pPr lvl="1">
              <a:buFont typeface="Wingdings" panose="05000000000000000000" pitchFamily="2" charset="2"/>
              <a:buChar char="q"/>
            </a:pPr>
            <a:r>
              <a:rPr lang="ru-RU" sz="2200" dirty="0" smtClean="0"/>
              <a:t>Совершение </a:t>
            </a:r>
            <a:r>
              <a:rPr lang="ru-RU" sz="2200" dirty="0"/>
              <a:t>сделок купли продажи, дарения, обмена жилых и нежилых помещений;</a:t>
            </a:r>
          </a:p>
          <a:p>
            <a:pPr lvl="1">
              <a:buFont typeface="Wingdings" panose="05000000000000000000" pitchFamily="2" charset="2"/>
              <a:buChar char="q"/>
            </a:pPr>
            <a:r>
              <a:rPr lang="ru-RU" sz="2200" dirty="0"/>
              <a:t>продажа жилых и нежилых помещений с аукциона и на конкурсной основе; </a:t>
            </a:r>
          </a:p>
          <a:p>
            <a:pPr lvl="1">
              <a:buFont typeface="Wingdings" panose="05000000000000000000" pitchFamily="2" charset="2"/>
              <a:buChar char="q"/>
            </a:pPr>
            <a:r>
              <a:rPr lang="ru-RU" sz="2200" dirty="0"/>
              <a:t>сдача в аренду жилых и нежилых помещений, земельных участков, находящихся в собственности юридических и физических лиц; </a:t>
            </a:r>
          </a:p>
          <a:p>
            <a:pPr lvl="1">
              <a:buFont typeface="Wingdings" panose="05000000000000000000" pitchFamily="2" charset="2"/>
              <a:buChar char="q"/>
            </a:pPr>
            <a:r>
              <a:rPr lang="ru-RU" sz="2200" dirty="0"/>
              <a:t>заключение договоров купли продажи жилья е пожизненным содержанием собственника и др</a:t>
            </a:r>
            <a:r>
              <a:rPr lang="ru-RU" sz="2200" dirty="0" smtClean="0"/>
              <a:t>.</a:t>
            </a:r>
            <a:r>
              <a:rPr lang="ru-RU" sz="2200" dirty="0"/>
              <a:t> </a:t>
            </a:r>
          </a:p>
          <a:p>
            <a:pPr lvl="0"/>
            <a:r>
              <a:rPr lang="ru-RU" sz="2400" dirty="0"/>
              <a:t>Масштаб деятельности компании: один или несколько близких городов, представительства в регионах страны, международные структуры;</a:t>
            </a:r>
          </a:p>
          <a:p>
            <a:pPr lvl="0"/>
            <a:r>
              <a:rPr lang="ru-RU" sz="2400" dirty="0"/>
              <a:t>Важнейшие категории клиентов: </a:t>
            </a:r>
            <a:r>
              <a:rPr lang="ru-RU" sz="2400" b="1" dirty="0"/>
              <a:t>частные лица</a:t>
            </a:r>
            <a:r>
              <a:rPr lang="ru-RU" sz="2400" dirty="0"/>
              <a:t>, </a:t>
            </a:r>
            <a:r>
              <a:rPr lang="ru-RU" sz="2400" b="1" dirty="0"/>
              <a:t>юридические лица</a:t>
            </a:r>
            <a:r>
              <a:rPr lang="ru-RU" sz="2400" dirty="0"/>
              <a:t>.</a:t>
            </a:r>
          </a:p>
          <a:p>
            <a:pPr marL="0" indent="0">
              <a:buNone/>
            </a:pPr>
            <a:endParaRPr lang="ru-RU" sz="2400" dirty="0">
              <a:latin typeface="SamsungOne 400" panose="020B0503030303020204" pitchFamily="34" charset="0"/>
              <a:ea typeface="SamsungOne 400" panose="020B0503030303020204" pitchFamily="34" charset="0"/>
              <a:cs typeface="Samsung Sharp Sans" pitchFamily="2" charset="-52"/>
            </a:endParaRPr>
          </a:p>
        </p:txBody>
      </p:sp>
    </p:spTree>
    <p:extLst>
      <p:ext uri="{BB962C8B-B14F-4D97-AF65-F5344CB8AC3E}">
        <p14:creationId xmlns:p14="http://schemas.microsoft.com/office/powerpoint/2010/main" val="370286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7666" y="291548"/>
            <a:ext cx="8596668" cy="1320800"/>
          </a:xfrm>
        </p:spPr>
        <p:txBody>
          <a:bodyPr>
            <a:normAutofit/>
          </a:bodyPr>
          <a:lstStyle/>
          <a:p>
            <a:pPr algn="ctr"/>
            <a:r>
              <a:rPr lang="ru-RU" sz="4000" b="1" dirty="0" smtClean="0">
                <a:latin typeface="Lato Semibold" panose="020F0502020204030203" pitchFamily="34" charset="0"/>
                <a:ea typeface="Samsung Sharp Sans" pitchFamily="2" charset="-52"/>
                <a:cs typeface="Lato Semibold" panose="020F0502020204030203" pitchFamily="34" charset="0"/>
              </a:rPr>
              <a:t>Структура</a:t>
            </a:r>
            <a:r>
              <a:rPr lang="ru-RU" sz="4000" b="1" dirty="0" smtClean="0">
                <a:latin typeface="Lato Semibold" panose="020F0502020204030203" pitchFamily="34" charset="0"/>
                <a:cs typeface="Lato Semibold" panose="020F0502020204030203" pitchFamily="34" charset="0"/>
              </a:rPr>
              <a:t> риэлтерской компании. Организационная структура</a:t>
            </a:r>
            <a:endParaRPr lang="ru-RU" sz="4000" b="1" dirty="0">
              <a:latin typeface="Lato Semibold" panose="020F0502020204030203" pitchFamily="34" charset="0"/>
              <a:ea typeface="Samsung Sharp Sans" pitchFamily="2" charset="-52"/>
              <a:cs typeface="Lato Semibold" panose="020F0502020204030203" pitchFamily="34" charset="0"/>
            </a:endParaRPr>
          </a:p>
        </p:txBody>
      </p:sp>
      <p:sp>
        <p:nvSpPr>
          <p:cNvPr id="3" name="Объект 2"/>
          <p:cNvSpPr>
            <a:spLocks noGrp="1"/>
          </p:cNvSpPr>
          <p:nvPr>
            <p:ph idx="1"/>
          </p:nvPr>
        </p:nvSpPr>
        <p:spPr>
          <a:xfrm>
            <a:off x="465221" y="1687513"/>
            <a:ext cx="11261558" cy="4351338"/>
          </a:xfrm>
        </p:spPr>
        <p:txBody>
          <a:bodyPr>
            <a:normAutofit fontScale="92500" lnSpcReduction="20000"/>
          </a:bodyPr>
          <a:lstStyle/>
          <a:p>
            <a:pPr marL="0" indent="0">
              <a:buNone/>
            </a:pPr>
            <a:r>
              <a:rPr lang="ru-RU" sz="2400" dirty="0"/>
              <a:t>В практике стран с развитой рыночной экономикой принята трехступенчатая классификация субъектов управления компании в зависимости от объема их распорядительных полномочий. </a:t>
            </a:r>
            <a:endParaRPr lang="ru-RU" sz="2400" dirty="0" smtClean="0"/>
          </a:p>
          <a:p>
            <a:r>
              <a:rPr lang="ru-RU" sz="2400" b="1" dirty="0"/>
              <a:t>Высшее руководство (дирекция)</a:t>
            </a:r>
            <a:r>
              <a:rPr lang="ru-RU" sz="2400" dirty="0"/>
              <a:t> – в его компетенцию входит принятие основополагающих решений по поводу целевых установок и политики компании, подбор и расстановка кад­ров, руководство нижестоящими управленческими подразделениями.</a:t>
            </a:r>
          </a:p>
          <a:p>
            <a:r>
              <a:rPr lang="ru-RU" sz="2400" b="1" dirty="0"/>
              <a:t>Среднее руководство (руководители отделов)</a:t>
            </a:r>
            <a:r>
              <a:rPr lang="ru-RU" sz="2400" dirty="0"/>
              <a:t> осуществляет управление отдельными сферами деятельности компании, регулирование процесса работы, руководство подчиненными служащими, подготовку принятия решений для дирекции.</a:t>
            </a:r>
          </a:p>
          <a:p>
            <a:r>
              <a:rPr lang="ru-RU" sz="2400" b="1" dirty="0"/>
              <a:t>Низшее руководство (руководители отдельных групп)</a:t>
            </a:r>
            <a:r>
              <a:rPr lang="ru-RU" sz="2400" dirty="0"/>
              <a:t> распределяет задания и контролирует работу отдельных групп.</a:t>
            </a:r>
          </a:p>
          <a:p>
            <a:pPr marL="0" indent="0">
              <a:buNone/>
            </a:pPr>
            <a:endParaRPr lang="ru-RU" sz="2400" dirty="0"/>
          </a:p>
          <a:p>
            <a:pPr marL="0" indent="0">
              <a:buNone/>
            </a:pPr>
            <a:endParaRPr lang="ru-RU" sz="2400" dirty="0">
              <a:latin typeface="SamsungOne 400" panose="020B0503030303020204" pitchFamily="34" charset="0"/>
              <a:ea typeface="SamsungOne 400" panose="020B0503030303020204" pitchFamily="34" charset="0"/>
              <a:cs typeface="Samsung Sharp Sans" pitchFamily="2" charset="-52"/>
            </a:endParaRPr>
          </a:p>
        </p:txBody>
      </p:sp>
    </p:spTree>
    <p:extLst>
      <p:ext uri="{BB962C8B-B14F-4D97-AF65-F5344CB8AC3E}">
        <p14:creationId xmlns:p14="http://schemas.microsoft.com/office/powerpoint/2010/main" val="1684038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7666" y="291548"/>
            <a:ext cx="8596668" cy="1320800"/>
          </a:xfrm>
        </p:spPr>
        <p:txBody>
          <a:bodyPr>
            <a:normAutofit/>
          </a:bodyPr>
          <a:lstStyle/>
          <a:p>
            <a:pPr algn="ctr"/>
            <a:r>
              <a:rPr lang="ru-RU" sz="4000" b="1" dirty="0" smtClean="0">
                <a:latin typeface="Lato Semibold" panose="020F0502020204030203" pitchFamily="34" charset="0"/>
                <a:ea typeface="Samsung Sharp Sans" pitchFamily="2" charset="-52"/>
                <a:cs typeface="Lato Semibold" panose="020F0502020204030203" pitchFamily="34" charset="0"/>
              </a:rPr>
              <a:t>Структура</a:t>
            </a:r>
            <a:r>
              <a:rPr lang="ru-RU" sz="4000" b="1" dirty="0" smtClean="0">
                <a:latin typeface="Lato Semibold" panose="020F0502020204030203" pitchFamily="34" charset="0"/>
                <a:cs typeface="Lato Semibold" panose="020F0502020204030203" pitchFamily="34" charset="0"/>
              </a:rPr>
              <a:t> риэлтерской компании. Организационная структура</a:t>
            </a:r>
            <a:endParaRPr lang="ru-RU" sz="4000" b="1" dirty="0">
              <a:latin typeface="Lato Semibold" panose="020F0502020204030203" pitchFamily="34" charset="0"/>
              <a:ea typeface="Samsung Sharp Sans" pitchFamily="2" charset="-52"/>
              <a:cs typeface="Lato Semibold" panose="020F0502020204030203" pitchFamily="34" charset="0"/>
            </a:endParaRPr>
          </a:p>
        </p:txBody>
      </p:sp>
      <p:sp>
        <p:nvSpPr>
          <p:cNvPr id="3" name="Объект 2"/>
          <p:cNvSpPr>
            <a:spLocks noGrp="1"/>
          </p:cNvSpPr>
          <p:nvPr>
            <p:ph idx="1"/>
          </p:nvPr>
        </p:nvSpPr>
        <p:spPr>
          <a:xfrm>
            <a:off x="465221" y="1687513"/>
            <a:ext cx="11261558" cy="4351338"/>
          </a:xfrm>
        </p:spPr>
        <p:txBody>
          <a:bodyPr>
            <a:normAutofit/>
          </a:bodyPr>
          <a:lstStyle/>
          <a:p>
            <a:pPr marL="0" indent="0">
              <a:buNone/>
            </a:pPr>
            <a:endParaRPr lang="ru-RU" sz="2400" dirty="0"/>
          </a:p>
          <a:p>
            <a:pPr marL="0" indent="0">
              <a:buNone/>
            </a:pPr>
            <a:endParaRPr lang="ru-RU" sz="2400" dirty="0">
              <a:latin typeface="SamsungOne 400" panose="020B0503030303020204" pitchFamily="34" charset="0"/>
              <a:ea typeface="SamsungOne 400" panose="020B0503030303020204" pitchFamily="34" charset="0"/>
              <a:cs typeface="Samsung Sharp Sans" pitchFamily="2" charset="-52"/>
            </a:endParaRPr>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43" y="1687513"/>
            <a:ext cx="11808114" cy="4711467"/>
          </a:xfrm>
          <a:prstGeom prst="rect">
            <a:avLst/>
          </a:prstGeom>
        </p:spPr>
      </p:pic>
    </p:spTree>
    <p:extLst>
      <p:ext uri="{BB962C8B-B14F-4D97-AF65-F5344CB8AC3E}">
        <p14:creationId xmlns:p14="http://schemas.microsoft.com/office/powerpoint/2010/main" val="3590641249"/>
      </p:ext>
    </p:extLst>
  </p:cSld>
  <p:clrMapOvr>
    <a:masterClrMapping/>
  </p:clrMapOvr>
  <p:timing>
    <p:tnLst>
      <p:par>
        <p:cTn id="1" dur="indefinite" restart="never" nodeType="tmRoot"/>
      </p:par>
    </p:tnLst>
  </p:timing>
</p:sld>
</file>

<file path=ppt/theme/theme1.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Default Theme</Template>
  <TotalTime>207</TotalTime>
  <Words>1437</Words>
  <Application>Microsoft Office PowerPoint</Application>
  <PresentationFormat>Широкоэкранный</PresentationFormat>
  <Paragraphs>228</Paragraphs>
  <Slides>26</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26</vt:i4>
      </vt:variant>
    </vt:vector>
  </HeadingPairs>
  <TitlesOfParts>
    <vt:vector size="35" baseType="lpstr">
      <vt:lpstr>Arial</vt:lpstr>
      <vt:lpstr>Lato Semibold</vt:lpstr>
      <vt:lpstr>Samsung Sharp Sans</vt:lpstr>
      <vt:lpstr>SamsungOne 400</vt:lpstr>
      <vt:lpstr>Times New Roman</vt:lpstr>
      <vt:lpstr>Trebuchet MS</vt:lpstr>
      <vt:lpstr>Wingdings</vt:lpstr>
      <vt:lpstr>Wingdings 3</vt:lpstr>
      <vt:lpstr>Грань</vt:lpstr>
      <vt:lpstr>Проект политики информационной безопасности риэлтерской компании</vt:lpstr>
      <vt:lpstr>Политика безопасности</vt:lpstr>
      <vt:lpstr>Оценка рисков</vt:lpstr>
      <vt:lpstr>Оценка рисков</vt:lpstr>
      <vt:lpstr>Цели и задачи политики информационной безопасности</vt:lpstr>
      <vt:lpstr>Структура риэлтерской компании</vt:lpstr>
      <vt:lpstr>Структура риэлтерской компании. Внутренние условия</vt:lpstr>
      <vt:lpstr>Структура риэлтерской компании. Организационная структура</vt:lpstr>
      <vt:lpstr>Структура риэлтерской компании. Организационная структура</vt:lpstr>
      <vt:lpstr>Список потенциальных угроз информационным системам компании</vt:lpstr>
      <vt:lpstr>Оценка рисков</vt:lpstr>
      <vt:lpstr>Оценка рисков</vt:lpstr>
      <vt:lpstr>Вероятностно-временная шкала реализации несанкционированного доступа к информационным ресурсам</vt:lpstr>
      <vt:lpstr>Оценка рисков</vt:lpstr>
      <vt:lpstr>Численная шкала для оценки ущерба</vt:lpstr>
      <vt:lpstr>Оценка рисков</vt:lpstr>
      <vt:lpstr>Разработка мер защиты</vt:lpstr>
      <vt:lpstr>Разработка мер защиты</vt:lpstr>
      <vt:lpstr>Разработка мер защиты</vt:lpstr>
      <vt:lpstr>Разработка мер защиты</vt:lpstr>
      <vt:lpstr>Разработка мер защиты</vt:lpstr>
      <vt:lpstr>Разработка мер защиты</vt:lpstr>
      <vt:lpstr>Разработка мер защиты</vt:lpstr>
      <vt:lpstr>Разработка мер защиты</vt:lpstr>
      <vt:lpstr>Вывод</vt:lpstr>
      <vt:lpstr>Ресурсы</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Microsoft Office User</dc:creator>
  <cp:lastModifiedBy>Пользователь Windows</cp:lastModifiedBy>
  <cp:revision>35</cp:revision>
  <dcterms:created xsi:type="dcterms:W3CDTF">2022-01-31T14:23:10Z</dcterms:created>
  <dcterms:modified xsi:type="dcterms:W3CDTF">2023-02-15T06:17:25Z</dcterms:modified>
</cp:coreProperties>
</file>