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0275213" cy="42803763"/>
  <p:notesSz cx="6858000" cy="9144000"/>
  <p:defaultTextStyle>
    <a:defPPr>
      <a:defRPr lang="de-DE"/>
    </a:defPPr>
    <a:lvl1pPr marL="0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1pPr>
    <a:lvl2pPr marL="2338013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2pPr>
    <a:lvl3pPr marL="4676029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3pPr>
    <a:lvl4pPr marL="7014041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4pPr>
    <a:lvl5pPr marL="9352054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5pPr>
    <a:lvl6pPr marL="11690066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6pPr>
    <a:lvl7pPr marL="14028083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7pPr>
    <a:lvl8pPr marL="16366095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8pPr>
    <a:lvl9pPr marL="18704108" algn="l" defTabSz="2338013" rtl="0" eaLnBrk="1" latinLnBrk="0" hangingPunct="1">
      <a:defRPr sz="93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79" userDrawn="1">
          <p15:clr>
            <a:srgbClr val="A4A3A4"/>
          </p15:clr>
        </p15:guide>
        <p15:guide id="2" pos="6739" userDrawn="1">
          <p15:clr>
            <a:srgbClr val="A4A3A4"/>
          </p15:clr>
        </p15:guide>
        <p15:guide id="3" orient="horz" pos="13482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0146"/>
    <a:srgbClr val="EF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17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78" y="-7740"/>
      </p:cViewPr>
      <p:guideLst>
        <p:guide orient="horz" pos="9479"/>
        <p:guide pos="6739"/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1pPr>
    <a:lvl2pPr marL="2338013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2pPr>
    <a:lvl3pPr marL="4676029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3pPr>
    <a:lvl4pPr marL="7014041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4pPr>
    <a:lvl5pPr marL="9352054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5pPr>
    <a:lvl6pPr marL="11690066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6pPr>
    <a:lvl7pPr marL="14028083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7pPr>
    <a:lvl8pPr marL="16366095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8pPr>
    <a:lvl9pPr marL="18704108" algn="l" defTabSz="2338013" rtl="0" eaLnBrk="1" latinLnBrk="0" hangingPunct="1">
      <a:defRPr sz="6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9"/>
            <a:ext cx="30275213" cy="39239937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2060577" y="8148818"/>
            <a:ext cx="20262938" cy="14200513"/>
          </a:xfrm>
        </p:spPr>
        <p:txBody>
          <a:bodyPr anchor="b">
            <a:normAutofit/>
          </a:bodyPr>
          <a:lstStyle>
            <a:lvl1pPr>
              <a:defRPr sz="11934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19" name="Datumsplatzhalter 16"/>
          <p:cNvSpPr>
            <a:spLocks noGrp="1"/>
          </p:cNvSpPr>
          <p:nvPr>
            <p:ph type="dt" sz="half" idx="10"/>
          </p:nvPr>
        </p:nvSpPr>
        <p:spPr>
          <a:xfrm>
            <a:off x="2060584" y="28101447"/>
            <a:ext cx="20262938" cy="2107391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20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060577" y="22618961"/>
            <a:ext cx="20262938" cy="4703546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13" name="Textfeld 271"/>
          <p:cNvSpPr txBox="1">
            <a:spLocks noChangeArrowheads="1"/>
          </p:cNvSpPr>
          <p:nvPr userDrawn="1"/>
        </p:nvSpPr>
        <p:spPr bwMode="auto">
          <a:xfrm>
            <a:off x="24732709" y="7131837"/>
            <a:ext cx="4768197" cy="18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3978" spc="66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3978" spc="66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3978" spc="66" baseline="0" dirty="0">
                <a:cs typeface="Arial" charset="0"/>
              </a:rPr>
              <a:t>LEIDENSCHAFT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9"/>
            <a:ext cx="30275213" cy="3923993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2060579" y="8148818"/>
            <a:ext cx="20262938" cy="14200513"/>
          </a:xfrm>
        </p:spPr>
        <p:txBody>
          <a:bodyPr anchor="b">
            <a:normAutofit/>
          </a:bodyPr>
          <a:lstStyle>
            <a:lvl1pPr>
              <a:defRPr sz="11934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2060584" y="28101447"/>
            <a:ext cx="20262938" cy="2107391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060579" y="22618961"/>
            <a:ext cx="20262938" cy="4703546"/>
          </a:xfrm>
        </p:spPr>
        <p:txBody>
          <a:bodyPr anchor="b" anchorCtr="0"/>
          <a:lstStyle>
            <a:lvl1pPr>
              <a:defRPr sz="5382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24732709" y="7131839"/>
            <a:ext cx="4768197" cy="18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3978" spc="300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3978" spc="300" baseline="0" dirty="0">
                <a:cs typeface="Arial" charset="0"/>
              </a:rPr>
              <a:t>PASSION</a:t>
            </a:r>
            <a:br>
              <a:rPr lang="de-DE" sz="3978" spc="300" baseline="0" dirty="0">
                <a:cs typeface="Arial" charset="0"/>
              </a:rPr>
            </a:br>
            <a:r>
              <a:rPr lang="de-DE" sz="3978" spc="300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" y="38232247"/>
            <a:ext cx="1590241" cy="4571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30275213" cy="20393613"/>
          </a:xfrm>
          <a:prstGeom prst="rect">
            <a:avLst/>
          </a:prstGeom>
        </p:spPr>
      </p:pic>
      <p:sp>
        <p:nvSpPr>
          <p:cNvPr id="7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2" y="0"/>
            <a:ext cx="30275211" cy="20372045"/>
          </a:xfrm>
        </p:spPr>
        <p:txBody>
          <a:bodyPr/>
          <a:lstStyle>
            <a:lvl1pPr marL="0" marR="0" indent="0" algn="l" defTabSz="151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de-DE" dirty="0"/>
              <a:t>36 x 9,7 cm, optimal 200 dpi</a:t>
            </a:r>
          </a:p>
          <a:p>
            <a:endParaRPr lang="de-DE" dirty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26222755" y="1796717"/>
            <a:ext cx="3185206" cy="294606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" y="20072456"/>
            <a:ext cx="30275213" cy="4493833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2065796" marR="0" indent="0" algn="l" defTabSz="15165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62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060402" y="25075602"/>
            <a:ext cx="27347559" cy="10238216"/>
          </a:xfrm>
        </p:spPr>
        <p:txBody>
          <a:bodyPr/>
          <a:lstStyle>
            <a:lvl1pPr>
              <a:spcBef>
                <a:spcPts val="0"/>
              </a:spcBef>
              <a:spcAft>
                <a:spcPts val="199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17876045" y="17443759"/>
            <a:ext cx="11531916" cy="1915596"/>
          </a:xfrm>
        </p:spPr>
        <p:txBody>
          <a:bodyPr anchor="b" anchorCtr="0">
            <a:noAutofit/>
          </a:bodyPr>
          <a:lstStyle>
            <a:lvl1pPr algn="r">
              <a:defRPr sz="2574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060398" y="40019240"/>
            <a:ext cx="24619393" cy="1664842"/>
          </a:xfrm>
        </p:spPr>
        <p:txBody>
          <a:bodyPr wrap="square">
            <a:noAutofit/>
          </a:bodyPr>
          <a:lstStyle>
            <a:lvl1pPr>
              <a:defRPr sz="4212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060397" y="35313821"/>
            <a:ext cx="6009183" cy="2918435"/>
          </a:xfrm>
        </p:spPr>
        <p:txBody>
          <a:bodyPr anchor="b" anchorCtr="0">
            <a:noAutofit/>
          </a:bodyPr>
          <a:lstStyle>
            <a:lvl1pPr>
              <a:defRPr sz="3276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6" y="39246145"/>
            <a:ext cx="1782123" cy="3593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4" y="12175831"/>
            <a:ext cx="25733930" cy="8501303"/>
          </a:xfrm>
        </p:spPr>
        <p:txBody>
          <a:bodyPr anchor="b"/>
          <a:lstStyle>
            <a:lvl1pPr algn="ctr">
              <a:defRPr sz="13338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4" y="22481949"/>
            <a:ext cx="25733930" cy="9363317"/>
          </a:xfrm>
        </p:spPr>
        <p:txBody>
          <a:bodyPr anchor="t"/>
          <a:lstStyle>
            <a:lvl1pPr marL="0" indent="0" algn="ctr">
              <a:buNone/>
              <a:defRPr sz="6552">
                <a:solidFill>
                  <a:schemeClr val="tx1"/>
                </a:solidFill>
              </a:defRPr>
            </a:lvl1pPr>
            <a:lvl2pPr marL="1516510" indent="0">
              <a:buNone/>
              <a:defRPr sz="6084">
                <a:solidFill>
                  <a:schemeClr val="tx1">
                    <a:tint val="75000"/>
                  </a:schemeClr>
                </a:solidFill>
              </a:defRPr>
            </a:lvl2pPr>
            <a:lvl3pPr marL="3033019" indent="0">
              <a:buNone/>
              <a:defRPr sz="5382">
                <a:solidFill>
                  <a:schemeClr val="tx1">
                    <a:tint val="75000"/>
                  </a:schemeClr>
                </a:solidFill>
              </a:defRPr>
            </a:lvl3pPr>
            <a:lvl4pPr marL="4549529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6066038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7582548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9099057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10615567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2132076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60575" y="13181926"/>
            <a:ext cx="13468888" cy="25979477"/>
          </a:xfrm>
        </p:spPr>
        <p:txBody>
          <a:bodyPr>
            <a:normAutofit/>
          </a:bodyPr>
          <a:lstStyle>
            <a:lvl1pPr>
              <a:defRPr sz="6552"/>
            </a:lvl1pPr>
            <a:lvl2pPr>
              <a:defRPr sz="6552"/>
            </a:lvl2pPr>
            <a:lvl3pPr>
              <a:defRPr sz="6084"/>
            </a:lvl3pPr>
            <a:lvl4pPr>
              <a:defRPr sz="5382"/>
            </a:lvl4pPr>
            <a:lvl5pPr>
              <a:defRPr sz="5382"/>
            </a:lvl5pPr>
            <a:lvl6pPr>
              <a:defRPr sz="6084"/>
            </a:lvl6pPr>
            <a:lvl7pPr>
              <a:defRPr sz="6084"/>
            </a:lvl7pPr>
            <a:lvl8pPr>
              <a:defRPr sz="6084"/>
            </a:lvl8pPr>
            <a:lvl9pPr>
              <a:defRPr sz="6084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385835" y="13181926"/>
            <a:ext cx="13468888" cy="25979477"/>
          </a:xfrm>
        </p:spPr>
        <p:txBody>
          <a:bodyPr>
            <a:normAutofit/>
          </a:bodyPr>
          <a:lstStyle>
            <a:lvl1pPr>
              <a:defRPr sz="6552"/>
            </a:lvl1pPr>
            <a:lvl2pPr>
              <a:defRPr sz="6552"/>
            </a:lvl2pPr>
            <a:lvl3pPr>
              <a:defRPr sz="6084"/>
            </a:lvl3pPr>
            <a:lvl4pPr>
              <a:defRPr sz="5382"/>
            </a:lvl4pPr>
            <a:lvl5pPr>
              <a:defRPr sz="5382"/>
            </a:lvl5pPr>
            <a:lvl6pPr>
              <a:defRPr sz="6084"/>
            </a:lvl6pPr>
            <a:lvl7pPr>
              <a:defRPr sz="6084"/>
            </a:lvl7pPr>
            <a:lvl8pPr>
              <a:defRPr sz="6084"/>
            </a:lvl8pPr>
            <a:lvl9pPr>
              <a:defRPr sz="6084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060576" y="2047959"/>
            <a:ext cx="23838750" cy="1677698"/>
          </a:xfrm>
        </p:spPr>
        <p:txBody>
          <a:bodyPr wrap="square" anchor="b" anchorCtr="0">
            <a:noAutofit/>
          </a:bodyPr>
          <a:lstStyle>
            <a:lvl1pPr>
              <a:defRPr sz="4212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2" y="4187902"/>
            <a:ext cx="1429665" cy="359340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4" y="39246145"/>
            <a:ext cx="30275213" cy="3593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3301" tIns="151651" rIns="303301" bIns="15165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1952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60576" y="5267346"/>
            <a:ext cx="27794146" cy="71339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0576" y="13172675"/>
            <a:ext cx="27794146" cy="256793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060572" y="41021183"/>
            <a:ext cx="27414563" cy="128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3276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60579" y="39684261"/>
            <a:ext cx="27414563" cy="12806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3276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" y="4187907"/>
            <a:ext cx="1429665" cy="3593405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3276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 bwMode="auto">
          <a:xfrm>
            <a:off x="2060580" y="4187902"/>
            <a:ext cx="2777312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15682709" y="38852028"/>
            <a:ext cx="10264611" cy="17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3301" tIns="151651" rIns="303301" bIns="15165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2340" dirty="0">
                <a:solidFill>
                  <a:srgbClr val="3366FF"/>
                </a:solidFill>
              </a:rPr>
              <a:t>Am Folienmaster Abteilungslogo bei Bedarf innerhalb des </a:t>
            </a:r>
            <a:br>
              <a:rPr lang="de-DE" sz="2340" dirty="0">
                <a:solidFill>
                  <a:srgbClr val="3366FF"/>
                </a:solidFill>
              </a:rPr>
            </a:br>
            <a:r>
              <a:rPr lang="de-DE" sz="2340" dirty="0">
                <a:solidFill>
                  <a:srgbClr val="3366FF"/>
                </a:solidFill>
              </a:rPr>
              <a:t>blauen Feldes einfügen </a:t>
            </a:r>
            <a:r>
              <a:rPr lang="de-DE" sz="2340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und blauen Platzhalter löschen.</a:t>
            </a:r>
          </a:p>
          <a:p>
            <a:pPr algn="r"/>
            <a: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If required, insert the departmental logo inside the blue field </a:t>
            </a:r>
            <a:b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234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on the slide master and delete the blue placeholder.</a:t>
            </a:r>
            <a:endParaRPr lang="de-AT" sz="2340" i="1" kern="12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" name="Gruppierung 16"/>
          <p:cNvGrpSpPr/>
          <p:nvPr userDrawn="1"/>
        </p:nvGrpSpPr>
        <p:grpSpPr>
          <a:xfrm>
            <a:off x="25947326" y="39384449"/>
            <a:ext cx="3511659" cy="2981003"/>
            <a:chOff x="7778750" y="6378158"/>
            <a:chExt cx="1176338" cy="397292"/>
          </a:xfrm>
        </p:grpSpPr>
        <p:sp>
          <p:nvSpPr>
            <p:cNvPr id="20" name="Rechteck 19"/>
            <p:cNvSpPr/>
            <p:nvPr userDrawn="1"/>
          </p:nvSpPr>
          <p:spPr>
            <a:xfrm>
              <a:off x="7778750" y="6410936"/>
              <a:ext cx="1176338" cy="36451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21952"/>
            </a:p>
          </p:txBody>
        </p:sp>
        <p:sp>
          <p:nvSpPr>
            <p:cNvPr id="21" name="Textfeld 20"/>
            <p:cNvSpPr txBox="1">
              <a:spLocks noChangeArrowheads="1"/>
            </p:cNvSpPr>
            <p:nvPr userDrawn="1"/>
          </p:nvSpPr>
          <p:spPr bwMode="auto">
            <a:xfrm>
              <a:off x="7778751" y="6378158"/>
              <a:ext cx="1176337" cy="14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2106" dirty="0">
                  <a:solidFill>
                    <a:schemeClr val="bg1"/>
                  </a:solidFill>
                </a:rPr>
                <a:t>Platzhalter</a:t>
              </a:r>
              <a:r>
                <a:rPr lang="de-DE" sz="2106" baseline="0" dirty="0">
                  <a:solidFill>
                    <a:schemeClr val="bg1"/>
                  </a:solidFill>
                </a:rPr>
                <a:t> </a:t>
              </a:r>
              <a:r>
                <a:rPr lang="de-DE" sz="2106" dirty="0">
                  <a:solidFill>
                    <a:schemeClr val="bg1"/>
                  </a:solidFill>
                </a:rPr>
                <a:t>Abteilungslogo</a:t>
              </a:r>
              <a:r>
                <a:rPr lang="de-DE" sz="2106" baseline="0" dirty="0">
                  <a:solidFill>
                    <a:schemeClr val="bg1"/>
                  </a:solidFill>
                </a:rPr>
                <a:t> </a:t>
              </a:r>
              <a:br>
                <a:rPr lang="de-DE" sz="2106" baseline="0" dirty="0">
                  <a:solidFill>
                    <a:schemeClr val="bg1"/>
                  </a:solidFill>
                </a:rPr>
              </a:br>
              <a:r>
                <a:rPr lang="de-DE" sz="2106" i="1" dirty="0" err="1">
                  <a:solidFill>
                    <a:schemeClr val="bg1"/>
                  </a:solidFill>
                </a:rPr>
                <a:t>place</a:t>
              </a:r>
              <a:r>
                <a:rPr lang="de-DE" sz="2106" i="1" dirty="0">
                  <a:solidFill>
                    <a:schemeClr val="bg1"/>
                  </a:solidFill>
                </a:rPr>
                <a:t> holder </a:t>
              </a:r>
              <a:br>
                <a:rPr lang="de-DE" sz="2106" i="1" dirty="0">
                  <a:solidFill>
                    <a:schemeClr val="bg1"/>
                  </a:solidFill>
                </a:rPr>
              </a:br>
              <a:r>
                <a:rPr lang="de-DE" sz="2106" i="1" dirty="0" err="1">
                  <a:solidFill>
                    <a:schemeClr val="bg1"/>
                  </a:solidFill>
                </a:rPr>
                <a:t>departement</a:t>
              </a:r>
              <a:r>
                <a:rPr lang="de-DE" sz="2106" i="1" dirty="0">
                  <a:solidFill>
                    <a:schemeClr val="bg1"/>
                  </a:solidFill>
                </a:rPr>
                <a:t> logo</a:t>
              </a:r>
            </a:p>
          </p:txBody>
        </p:sp>
      </p:grpSp>
      <p:pic>
        <p:nvPicPr>
          <p:cNvPr id="22" name="Bild 21" descr="TU-Graz-logo-RGB-echte-Farbwerte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860" y="882225"/>
            <a:ext cx="2869837" cy="26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4" r:id="rId7"/>
    <p:sldLayoutId id="2147483655" r:id="rId8"/>
  </p:sldLayoutIdLst>
  <p:hf hdr="0"/>
  <p:txStyles>
    <p:titleStyle>
      <a:lvl1pPr algn="l" defTabSz="1516510" rtl="0" eaLnBrk="1" latinLnBrk="0" hangingPunct="1">
        <a:spcBef>
          <a:spcPct val="0"/>
        </a:spcBef>
        <a:buNone/>
        <a:defRPr sz="79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516510" rtl="0" eaLnBrk="1" latinLnBrk="0" hangingPunct="1">
        <a:spcBef>
          <a:spcPct val="20000"/>
        </a:spcBef>
        <a:buFont typeface="Arial"/>
        <a:buNone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947819" indent="-947819" algn="l" defTabSz="1516510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6552" kern="1200">
          <a:solidFill>
            <a:schemeClr val="tx1"/>
          </a:solidFill>
          <a:latin typeface="+mn-lt"/>
          <a:ea typeface="+mn-ea"/>
          <a:cs typeface="+mn-cs"/>
        </a:defRPr>
      </a:lvl2pPr>
      <a:lvl3pPr marL="2669690" indent="-889897" algn="l" defTabSz="1516510" rtl="0" eaLnBrk="1" latinLnBrk="0" hangingPunct="1">
        <a:spcBef>
          <a:spcPct val="20000"/>
        </a:spcBef>
        <a:buFont typeface="Wingdings" charset="2"/>
        <a:buChar char="§"/>
        <a:defRPr sz="6084" kern="1200">
          <a:solidFill>
            <a:schemeClr val="tx1"/>
          </a:solidFill>
          <a:latin typeface="+mn-lt"/>
          <a:ea typeface="+mn-ea"/>
          <a:cs typeface="+mn-cs"/>
        </a:defRPr>
      </a:lvl3pPr>
      <a:lvl4pPr marL="4454747" indent="-895162" algn="l" defTabSz="151651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5382" kern="1200">
          <a:solidFill>
            <a:schemeClr val="tx1"/>
          </a:solidFill>
          <a:latin typeface="+mn-lt"/>
          <a:ea typeface="+mn-ea"/>
          <a:cs typeface="+mn-cs"/>
        </a:defRPr>
      </a:lvl4pPr>
      <a:lvl5pPr marL="15800" indent="0" algn="l" defTabSz="1516510" rtl="0" eaLnBrk="1" latinLnBrk="0" hangingPunct="1">
        <a:spcBef>
          <a:spcPct val="20000"/>
        </a:spcBef>
        <a:buFont typeface="Lucida Grande"/>
        <a:buNone/>
        <a:defRPr sz="5382" kern="1200">
          <a:solidFill>
            <a:schemeClr val="tx1"/>
          </a:solidFill>
          <a:latin typeface="+mn-lt"/>
          <a:ea typeface="+mn-ea"/>
          <a:cs typeface="+mn-cs"/>
        </a:defRPr>
      </a:lvl5pPr>
      <a:lvl6pPr marL="8340804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6pPr>
      <a:lvl7pPr marL="9857313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7pPr>
      <a:lvl8pPr marL="11373823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8pPr>
      <a:lvl9pPr marL="12890332" indent="-758256" algn="l" defTabSz="1516510" rtl="0" eaLnBrk="1" latinLnBrk="0" hangingPunct="1">
        <a:spcBef>
          <a:spcPct val="20000"/>
        </a:spcBef>
        <a:buFont typeface="Arial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1pPr>
      <a:lvl2pPr marL="1516510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2pPr>
      <a:lvl3pPr marL="3033019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3pPr>
      <a:lvl4pPr marL="4549529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4pPr>
      <a:lvl5pPr marL="6066038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5pPr>
      <a:lvl6pPr marL="7582548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6pPr>
      <a:lvl7pPr marL="9099057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7pPr>
      <a:lvl8pPr marL="10615567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8pPr>
      <a:lvl9pPr marL="12132076" algn="l" defTabSz="1516510" rtl="0" eaLnBrk="1" latinLnBrk="0" hangingPunct="1">
        <a:defRPr sz="6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59D6A96-E8FA-85AE-E07D-47B432B99059}"/>
              </a:ext>
            </a:extLst>
          </p:cNvPr>
          <p:cNvSpPr/>
          <p:nvPr/>
        </p:nvSpPr>
        <p:spPr>
          <a:xfrm>
            <a:off x="557213" y="284468"/>
            <a:ext cx="28994532" cy="13930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6000" dirty="0"/>
          </a:p>
        </p:txBody>
      </p:sp>
      <p:pic>
        <p:nvPicPr>
          <p:cNvPr id="11" name="Grafik 10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EB6D2F12-58ED-E690-C4DF-94D9F125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351344" y="284468"/>
            <a:ext cx="2786135" cy="139306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6CD7D03-53DC-396A-86B2-DE4C0D6BC9AF}"/>
              </a:ext>
            </a:extLst>
          </p:cNvPr>
          <p:cNvSpPr txBox="1"/>
          <p:nvPr/>
        </p:nvSpPr>
        <p:spPr>
          <a:xfrm>
            <a:off x="1643407" y="524828"/>
            <a:ext cx="24293671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0" rtlCol="0">
            <a:spAutoFit/>
          </a:bodyPr>
          <a:lstStyle>
            <a:defPPr>
              <a:defRPr lang="de-DE"/>
            </a:defPPr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AT" sz="4800" dirty="0"/>
              <a:t>Measurement </a:t>
            </a:r>
            <a:r>
              <a:rPr lang="de-AT" sz="4800" dirty="0" err="1"/>
              <a:t>Techniques</a:t>
            </a:r>
            <a:r>
              <a:rPr lang="de-AT" sz="4800" dirty="0"/>
              <a:t> and Probe Analysis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721D5A9-308F-8541-7491-238B46308FAC}"/>
              </a:ext>
            </a:extLst>
          </p:cNvPr>
          <p:cNvCxnSpPr>
            <a:cxnSpLocks/>
          </p:cNvCxnSpPr>
          <p:nvPr/>
        </p:nvCxnSpPr>
        <p:spPr>
          <a:xfrm>
            <a:off x="-1" y="1738496"/>
            <a:ext cx="30275213" cy="0"/>
          </a:xfrm>
          <a:prstGeom prst="line">
            <a:avLst/>
          </a:prstGeom>
          <a:ln w="7620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049A81D3-2FC6-415F-3ED4-7B6E19BD63ED}"/>
              </a:ext>
            </a:extLst>
          </p:cNvPr>
          <p:cNvSpPr txBox="1"/>
          <p:nvPr/>
        </p:nvSpPr>
        <p:spPr>
          <a:xfrm>
            <a:off x="557213" y="1876377"/>
            <a:ext cx="28919937" cy="261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tlCol="0">
            <a:spAutoFit/>
          </a:bodyPr>
          <a:lstStyle/>
          <a:p>
            <a:pPr algn="ctr"/>
            <a:r>
              <a:rPr lang="de-DE" sz="6000" i="0" dirty="0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Energy </a:t>
            </a:r>
            <a:r>
              <a:rPr lang="de-DE" sz="6000" i="0" dirty="0" err="1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filtered</a:t>
            </a:r>
            <a:r>
              <a:rPr lang="de-DE" sz="6000" i="0" dirty="0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p</a:t>
            </a:r>
            <a:r>
              <a:rPr lang="de-DE" sz="6000" i="0" dirty="0" err="1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hotoemission</a:t>
            </a:r>
            <a:r>
              <a:rPr lang="de-DE" sz="6000" i="0" dirty="0">
                <a:solidFill>
                  <a:schemeClr val="bg1"/>
                </a:solidFill>
                <a:effectLst/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electron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microscopy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(EF-PEEM)</a:t>
            </a:r>
          </a:p>
          <a:p>
            <a:pPr algn="ctr"/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of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Au(111)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single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de-DE" sz="6000" dirty="0" err="1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crystal</a:t>
            </a:r>
            <a:r>
              <a:rPr lang="de-DE" sz="60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 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  <a:latin typeface="Verdana Pro" panose="020F0502020204030204" pitchFamily="34" charset="0"/>
                <a:cs typeface="Aharoni" panose="020F0502020204030204" pitchFamily="2" charset="-79"/>
              </a:rPr>
              <a:t>Aleksey Sokolov</a:t>
            </a:r>
            <a:endParaRPr lang="de-AT" sz="4400" dirty="0" err="1">
              <a:solidFill>
                <a:schemeClr val="bg1"/>
              </a:solidFill>
              <a:latin typeface="Verdana Pro" panose="020F0502020204030204" pitchFamily="34" charset="0"/>
              <a:cs typeface="Aharoni" panose="020F0502020204030204" pitchFamily="2" charset="-79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6101C4-4385-8C13-F339-7606ABDE82BB}"/>
              </a:ext>
            </a:extLst>
          </p:cNvPr>
          <p:cNvSpPr/>
          <p:nvPr/>
        </p:nvSpPr>
        <p:spPr>
          <a:xfrm>
            <a:off x="557213" y="5607470"/>
            <a:ext cx="28994532" cy="1345055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AT" sz="9600" dirty="0">
                <a:latin typeface="Verdana Pro" panose="020B0604030504040204" pitchFamily="34" charset="0"/>
              </a:rPr>
              <a:t>UV </a:t>
            </a:r>
            <a:r>
              <a:rPr lang="de-AT" sz="9600" dirty="0" err="1">
                <a:latin typeface="Verdana Pro" panose="020B0604030504040204" pitchFamily="34" charset="0"/>
              </a:rPr>
              <a:t>Photoelectron</a:t>
            </a:r>
            <a:r>
              <a:rPr lang="de-AT" sz="9600" dirty="0">
                <a:latin typeface="Verdana Pro" panose="020B0604030504040204" pitchFamily="34" charset="0"/>
              </a:rPr>
              <a:t> </a:t>
            </a:r>
            <a:r>
              <a:rPr lang="de-AT" sz="9600" dirty="0" err="1">
                <a:latin typeface="Verdana Pro" panose="020B0604030504040204" pitchFamily="34" charset="0"/>
              </a:rPr>
              <a:t>Spectroscopy</a:t>
            </a:r>
            <a:r>
              <a:rPr lang="de-AT" sz="9600" dirty="0">
                <a:latin typeface="Verdana Pro" panose="020B0604030504040204" pitchFamily="34" charset="0"/>
              </a:rPr>
              <a:t> (UPS)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0AF3882-52EB-81BD-877A-DFEDFDB54618}"/>
              </a:ext>
            </a:extLst>
          </p:cNvPr>
          <p:cNvGrpSpPr/>
          <p:nvPr/>
        </p:nvGrpSpPr>
        <p:grpSpPr>
          <a:xfrm>
            <a:off x="798063" y="5076794"/>
            <a:ext cx="9839438" cy="1295074"/>
            <a:chOff x="207520" y="0"/>
            <a:chExt cx="9839438" cy="1295074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C3E13D68-D1E3-31F6-CC41-E8EE6F641EF3}"/>
                </a:ext>
              </a:extLst>
            </p:cNvPr>
            <p:cNvSpPr/>
            <p:nvPr/>
          </p:nvSpPr>
          <p:spPr>
            <a:xfrm>
              <a:off x="207520" y="0"/>
              <a:ext cx="9839438" cy="129507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Rechteck: abgerundete Ecken 4">
              <a:extLst>
                <a:ext uri="{FF2B5EF4-FFF2-40B4-BE49-F238E27FC236}">
                  <a16:creationId xmlns:a16="http://schemas.microsoft.com/office/drawing/2014/main" id="{12F5F109-252A-40C3-23C0-9613705B0BE0}"/>
                </a:ext>
              </a:extLst>
            </p:cNvPr>
            <p:cNvSpPr txBox="1"/>
            <p:nvPr/>
          </p:nvSpPr>
          <p:spPr>
            <a:xfrm>
              <a:off x="270740" y="63220"/>
              <a:ext cx="9712998" cy="1168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1907" tIns="0" rIns="371907" bIns="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5200" kern="1200" dirty="0" err="1">
                  <a:latin typeface="Verdana Pro" panose="020B0604030504040204" pitchFamily="34" charset="0"/>
                </a:rPr>
                <a:t>Introduction</a:t>
              </a:r>
              <a:endParaRPr lang="de-AT" sz="5200" kern="1200" dirty="0">
                <a:latin typeface="Verdana Pro" panose="020B0604030504040204" pitchFamily="34" charset="0"/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EDED2A8A-A4B7-AD7C-9015-725F747B1F5B}"/>
              </a:ext>
            </a:extLst>
          </p:cNvPr>
          <p:cNvSpPr/>
          <p:nvPr/>
        </p:nvSpPr>
        <p:spPr>
          <a:xfrm>
            <a:off x="583329" y="20164926"/>
            <a:ext cx="14261306" cy="203333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675A39E-5240-84BC-7FE3-8F367FB6D4F3}"/>
              </a:ext>
            </a:extLst>
          </p:cNvPr>
          <p:cNvGrpSpPr/>
          <p:nvPr/>
        </p:nvGrpSpPr>
        <p:grpSpPr>
          <a:xfrm>
            <a:off x="1088160" y="19568533"/>
            <a:ext cx="12728198" cy="1192785"/>
            <a:chOff x="274703" y="17269615"/>
            <a:chExt cx="12728198" cy="1918800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61AC9144-BBE2-FEE7-281C-CFA105CAA0A0}"/>
                </a:ext>
              </a:extLst>
            </p:cNvPr>
            <p:cNvSpPr/>
            <p:nvPr/>
          </p:nvSpPr>
          <p:spPr>
            <a:xfrm>
              <a:off x="274703" y="17269615"/>
              <a:ext cx="12728198" cy="1918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Rechteck: abgerundete Ecken 4">
              <a:extLst>
                <a:ext uri="{FF2B5EF4-FFF2-40B4-BE49-F238E27FC236}">
                  <a16:creationId xmlns:a16="http://schemas.microsoft.com/office/drawing/2014/main" id="{770E056B-916C-1884-8A42-C7A069961CDE}"/>
                </a:ext>
              </a:extLst>
            </p:cNvPr>
            <p:cNvSpPr txBox="1"/>
            <p:nvPr/>
          </p:nvSpPr>
          <p:spPr>
            <a:xfrm>
              <a:off x="368371" y="17363283"/>
              <a:ext cx="12540862" cy="1731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1907" tIns="0" rIns="371907" bIns="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4500" kern="1200" dirty="0">
                  <a:latin typeface="Verdana Pro" panose="020B0604030504040204" pitchFamily="34" charset="0"/>
                </a:rPr>
                <a:t>UV </a:t>
              </a:r>
              <a:r>
                <a:rPr lang="de-AT" sz="4500" kern="1200" dirty="0" err="1">
                  <a:latin typeface="Verdana Pro" panose="020B0604030504040204" pitchFamily="34" charset="0"/>
                </a:rPr>
                <a:t>Photoelectron</a:t>
              </a:r>
              <a:r>
                <a:rPr lang="de-AT" sz="4500" kern="1200" dirty="0">
                  <a:latin typeface="Verdana Pro" panose="020B0604030504040204" pitchFamily="34" charset="0"/>
                </a:rPr>
                <a:t> </a:t>
              </a:r>
              <a:r>
                <a:rPr lang="de-AT" sz="4500" kern="1200" dirty="0" err="1">
                  <a:latin typeface="Verdana Pro" panose="020B0604030504040204" pitchFamily="34" charset="0"/>
                </a:rPr>
                <a:t>Spectroscopy</a:t>
              </a:r>
              <a:r>
                <a:rPr lang="de-AT" sz="4500" kern="1200" dirty="0">
                  <a:latin typeface="Verdana Pro" panose="020B0604030504040204" pitchFamily="34" charset="0"/>
                </a:rPr>
                <a:t> (UPS)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E2FBC65-DBFB-EC2C-F266-3F8697881A62}"/>
              </a:ext>
            </a:extLst>
          </p:cNvPr>
          <p:cNvSpPr/>
          <p:nvPr/>
        </p:nvSpPr>
        <p:spPr>
          <a:xfrm>
            <a:off x="15433812" y="20163909"/>
            <a:ext cx="14261306" cy="203343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600" b="1"/>
              <a:t>Figure 3</a:t>
            </a:r>
            <a:endParaRPr lang="de-DE" sz="9600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23B8746-248D-93EB-686F-907B6FFBAE7C}"/>
              </a:ext>
            </a:extLst>
          </p:cNvPr>
          <p:cNvGrpSpPr/>
          <p:nvPr/>
        </p:nvGrpSpPr>
        <p:grpSpPr>
          <a:xfrm>
            <a:off x="15767420" y="19626760"/>
            <a:ext cx="12728198" cy="1192785"/>
            <a:chOff x="274703" y="17269615"/>
            <a:chExt cx="12728198" cy="1918800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4EF8498F-5AA5-7ABF-D60A-7DDD68D19276}"/>
                </a:ext>
              </a:extLst>
            </p:cNvPr>
            <p:cNvSpPr/>
            <p:nvPr/>
          </p:nvSpPr>
          <p:spPr>
            <a:xfrm>
              <a:off x="274703" y="17269615"/>
              <a:ext cx="12728198" cy="1918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abgerundete Ecken 4">
              <a:extLst>
                <a:ext uri="{FF2B5EF4-FFF2-40B4-BE49-F238E27FC236}">
                  <a16:creationId xmlns:a16="http://schemas.microsoft.com/office/drawing/2014/main" id="{83758B57-B70D-A633-0341-73668FD038D0}"/>
                </a:ext>
              </a:extLst>
            </p:cNvPr>
            <p:cNvSpPr txBox="1"/>
            <p:nvPr/>
          </p:nvSpPr>
          <p:spPr>
            <a:xfrm>
              <a:off x="368371" y="17363283"/>
              <a:ext cx="12540862" cy="1731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1907" tIns="0" rIns="371907" bIns="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4500" kern="1200" dirty="0">
                  <a:latin typeface="Verdana Pro" panose="020B0604030504040204" pitchFamily="34" charset="0"/>
                </a:rPr>
                <a:t>Momentum </a:t>
              </a:r>
              <a:r>
                <a:rPr lang="de-AT" sz="4500" kern="1200" dirty="0" err="1">
                  <a:latin typeface="Verdana Pro" panose="020B0604030504040204" pitchFamily="34" charset="0"/>
                </a:rPr>
                <a:t>Microscopy</a:t>
              </a:r>
              <a:endParaRPr lang="de-AT" sz="4500" kern="1200" dirty="0">
                <a:latin typeface="Verdana Pro" panose="020B060403050404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72FF098-4826-0175-B51C-A63185A50E61}"/>
                  </a:ext>
                </a:extLst>
              </p:cNvPr>
              <p:cNvSpPr txBox="1"/>
              <p:nvPr/>
            </p:nvSpPr>
            <p:spPr>
              <a:xfrm>
                <a:off x="1181827" y="6789346"/>
                <a:ext cx="15542067" cy="5186035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de-DE" sz="3500" dirty="0"/>
                  <a:t>P</a:t>
                </a:r>
                <a:r>
                  <a:rPr lang="en-US" sz="3500" noProof="0" dirty="0" err="1"/>
                  <a:t>hotoemission</a:t>
                </a:r>
                <a:r>
                  <a:rPr lang="en-US" sz="3500" noProof="0" dirty="0"/>
                  <a:t> emission microscopy is an analysis method that, at its core utilizes the photoelectric effect by mapping local variations of a materials electron emission. This local variations are inherently linked to its </a:t>
                </a:r>
                <a:r>
                  <a:rPr lang="en-US" sz="3500" noProof="0" dirty="0" err="1"/>
                  <a:t>bandstructure</a:t>
                </a:r>
                <a:r>
                  <a:rPr lang="en-US" sz="3500" noProof="0" dirty="0"/>
                  <a:t>, which makes it possible to get an insight into the electronic properties of a material as well as its </a:t>
                </a:r>
                <a:r>
                  <a:rPr lang="en-US" sz="3500" noProof="0" dirty="0" err="1"/>
                  <a:t>workfunction</a:t>
                </a:r>
                <a:r>
                  <a:rPr lang="en-US" sz="3500" noProof="0" dirty="0"/>
                  <a:t>. The microscope measures the angles </a:t>
                </a:r>
                <a14:m>
                  <m:oMath xmlns:m="http://schemas.openxmlformats.org/officeDocument/2006/math">
                    <m:r>
                      <a:rPr lang="de-DE" sz="3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350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3500" b="0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de-DE" sz="35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50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3500" noProof="0" dirty="0"/>
                  <a:t>)  at which the electron exits the solid and the corresponding momentum and energy. This allows to either map a spatial resolved image of the sample or the momentum distribution of all electrons by integrating over the sample area.</a:t>
                </a:r>
                <a:endParaRPr lang="de-DE" sz="3500" dirty="0"/>
              </a:p>
              <a:p>
                <a:endParaRPr lang="de-DE" sz="1600" dirty="0" err="1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72FF098-4826-0175-B51C-A63185A5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27" y="6789346"/>
                <a:ext cx="15542067" cy="5186035"/>
              </a:xfrm>
              <a:prstGeom prst="rect">
                <a:avLst/>
              </a:prstGeom>
              <a:blipFill>
                <a:blip r:embed="rId3"/>
                <a:stretch>
                  <a:fillRect l="-1765" t="-1882" r="-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Grafik 37">
            <a:extLst>
              <a:ext uri="{FF2B5EF4-FFF2-40B4-BE49-F238E27FC236}">
                <a16:creationId xmlns:a16="http://schemas.microsoft.com/office/drawing/2014/main" id="{2917EBDF-6049-5FE2-3EBA-CE886F558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4082" y="6824082"/>
            <a:ext cx="10467474" cy="8160907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F0B0CCFD-610C-22AD-9906-8C86045F3DF0}"/>
              </a:ext>
            </a:extLst>
          </p:cNvPr>
          <p:cNvSpPr txBox="1"/>
          <p:nvPr/>
        </p:nvSpPr>
        <p:spPr>
          <a:xfrm>
            <a:off x="16242632" y="21357710"/>
            <a:ext cx="12867971" cy="518603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By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changing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mode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of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microscope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to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momentum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space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imaging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one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can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obtain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momentum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and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corresponding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angle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of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exiting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electron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.  This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is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done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for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energies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in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range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from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17.5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to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21.4 eV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with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a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step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of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25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meV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. in Figure 3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energy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 and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momentum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resolved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bandstructure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of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a Au(111)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surface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ist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shown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. 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In Figure 4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slice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along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diagonal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indicated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by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red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window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in Fig. 3 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is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shown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  <a:ea typeface="+mn-ea"/>
                <a:cs typeface="+mn-cs"/>
              </a:rPr>
              <a:t>.</a:t>
            </a:r>
          </a:p>
          <a:p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In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lower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bound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of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image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,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most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likely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bands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formed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by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the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5d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orbitals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are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 </a:t>
            </a:r>
            <a:r>
              <a:rPr lang="de-AT" sz="3500" dirty="0" err="1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seen</a:t>
            </a:r>
            <a:r>
              <a:rPr lang="de-AT" sz="3500" dirty="0">
                <a:solidFill>
                  <a:srgbClr val="0F0F0F">
                    <a:hueOff val="0"/>
                    <a:satOff val="0"/>
                    <a:lumOff val="0"/>
                    <a:alphaOff val="0"/>
                  </a:srgbClr>
                </a:solidFill>
                <a:latin typeface="+mj-lt"/>
              </a:rPr>
              <a:t>.</a:t>
            </a:r>
            <a:endParaRPr lang="de-DE" sz="3500" dirty="0">
              <a:latin typeface="+mj-lt"/>
            </a:endParaRPr>
          </a:p>
          <a:p>
            <a:endParaRPr lang="de-DE" sz="1600" dirty="0" err="1"/>
          </a:p>
        </p:txBody>
      </p:sp>
      <p:pic>
        <p:nvPicPr>
          <p:cNvPr id="43" name="Grafik 42" descr="Ein Bild, das Text, Screenshot, lila enthält.">
            <a:extLst>
              <a:ext uri="{FF2B5EF4-FFF2-40B4-BE49-F238E27FC236}">
                <a16:creationId xmlns:a16="http://schemas.microsoft.com/office/drawing/2014/main" id="{DAAB996C-0C5E-A2FB-AE85-F85E3B268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4745" y="27080894"/>
            <a:ext cx="5530873" cy="5530873"/>
          </a:xfrm>
          <a:prstGeom prst="rect">
            <a:avLst/>
          </a:prstGeom>
        </p:spPr>
      </p:pic>
      <p:pic>
        <p:nvPicPr>
          <p:cNvPr id="45" name="Grafik 44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4573479C-32D5-8193-8874-495CEE47A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2632" y="26651023"/>
            <a:ext cx="5807101" cy="5807101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C831178C-4724-8BE9-272F-5F172990896E}"/>
              </a:ext>
            </a:extLst>
          </p:cNvPr>
          <p:cNvSpPr txBox="1"/>
          <p:nvPr/>
        </p:nvSpPr>
        <p:spPr>
          <a:xfrm>
            <a:off x="18272056" y="15062959"/>
            <a:ext cx="719350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2000" b="1" dirty="0"/>
              <a:t>Figure 1: </a:t>
            </a:r>
            <a:r>
              <a:rPr lang="de-DE" sz="2000" dirty="0" err="1"/>
              <a:t>NanoESCA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 1]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59690DBC-6201-8B40-8423-4B21EC745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526" y="11336762"/>
            <a:ext cx="6832236" cy="560739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5E33297-2608-BB43-2C51-095875E2CAE4}"/>
              </a:ext>
            </a:extLst>
          </p:cNvPr>
          <p:cNvSpPr txBox="1"/>
          <p:nvPr/>
        </p:nvSpPr>
        <p:spPr>
          <a:xfrm>
            <a:off x="11062382" y="16774875"/>
            <a:ext cx="3992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2000" b="1" dirty="0"/>
              <a:t>Figure 2 </a:t>
            </a:r>
            <a:r>
              <a:rPr lang="de-DE" sz="2000" dirty="0"/>
              <a:t>Image source: [1]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0C64AF6-BF06-D1E4-BFCC-1C77D45EDB80}"/>
              </a:ext>
            </a:extLst>
          </p:cNvPr>
          <p:cNvSpPr/>
          <p:nvPr/>
        </p:nvSpPr>
        <p:spPr>
          <a:xfrm>
            <a:off x="640339" y="41065267"/>
            <a:ext cx="28994532" cy="13930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500" dirty="0"/>
              <a:t>[1]:</a:t>
            </a:r>
            <a:r>
              <a:rPr lang="de-DE" sz="2500" dirty="0"/>
              <a:t> https://scientaomicron.com/en/products-solutions/electron-spectroscopy/NanoESCA</a:t>
            </a:r>
            <a:endParaRPr lang="de-AT" sz="25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F98D219-DD32-6F7F-24F4-3FE6C6111F4D}"/>
              </a:ext>
            </a:extLst>
          </p:cNvPr>
          <p:cNvSpPr txBox="1"/>
          <p:nvPr/>
        </p:nvSpPr>
        <p:spPr>
          <a:xfrm>
            <a:off x="18453640" y="32701066"/>
            <a:ext cx="3992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2000" b="1" dirty="0"/>
              <a:t>Figure 3</a:t>
            </a:r>
            <a:endParaRPr lang="de-DE" sz="20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E124CD-0870-9240-CA5E-787C76B6A93E}"/>
              </a:ext>
            </a:extLst>
          </p:cNvPr>
          <p:cNvSpPr txBox="1"/>
          <p:nvPr/>
        </p:nvSpPr>
        <p:spPr>
          <a:xfrm>
            <a:off x="25465564" y="32701066"/>
            <a:ext cx="3992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2000" b="1" dirty="0"/>
              <a:t>Figure 4</a:t>
            </a:r>
            <a:endParaRPr lang="de-D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781E3515-B6E5-0175-17F2-6822EC917D32}"/>
                  </a:ext>
                </a:extLst>
              </p:cNvPr>
              <p:cNvSpPr txBox="1"/>
              <p:nvPr/>
            </p:nvSpPr>
            <p:spPr>
              <a:xfrm>
                <a:off x="23137819" y="33564012"/>
                <a:ext cx="5530873" cy="6555641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Au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forms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a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fcc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cubic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structure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,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which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means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that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the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(111)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face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is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excibits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hexagonal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features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in real and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reciprocal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space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. In Figure XXX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the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momentum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distrubution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at 0.1063 eV </a:t>
                </a:r>
                <a:r>
                  <a:rPr lang="de-AT" sz="35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below</a:t>
                </a:r>
                <a:r>
                  <a:rPr lang="de-AT" sz="35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5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500" i="1" kern="12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3500" i="1" kern="120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is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shown</a:t>
                </a:r>
                <a:r>
                  <a:rPr lang="de-DE" sz="3500" dirty="0">
                    <a:latin typeface="+mj-lt"/>
                  </a:rPr>
                  <a:t>. The hexagonal feature </a:t>
                </a:r>
                <a:r>
                  <a:rPr lang="de-DE" sz="3500" dirty="0" err="1">
                    <a:latin typeface="+mj-lt"/>
                  </a:rPr>
                  <a:t>is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approximaty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the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boundary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of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the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first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Brillouin</a:t>
                </a:r>
                <a:r>
                  <a:rPr lang="de-DE" sz="3500" dirty="0">
                    <a:latin typeface="+mj-lt"/>
                  </a:rPr>
                  <a:t> </a:t>
                </a:r>
                <a:r>
                  <a:rPr lang="de-DE" sz="3500" dirty="0" err="1">
                    <a:latin typeface="+mj-lt"/>
                  </a:rPr>
                  <a:t>zone</a:t>
                </a:r>
                <a:r>
                  <a:rPr lang="de-DE" sz="3500" dirty="0">
                    <a:latin typeface="+mj-lt"/>
                  </a:rPr>
                  <a:t>. </a:t>
                </a:r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781E3515-B6E5-0175-17F2-6822EC91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819" y="33564012"/>
                <a:ext cx="5530873" cy="6555641"/>
              </a:xfrm>
              <a:prstGeom prst="rect">
                <a:avLst/>
              </a:prstGeom>
              <a:blipFill>
                <a:blip r:embed="rId8"/>
                <a:stretch>
                  <a:fillRect l="-4961" t="-1488" r="-2646" b="-24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20724EE2-46E2-B884-9657-E1C5ED53F75A}"/>
              </a:ext>
            </a:extLst>
          </p:cNvPr>
          <p:cNvSpPr txBox="1"/>
          <p:nvPr/>
        </p:nvSpPr>
        <p:spPr>
          <a:xfrm>
            <a:off x="18606040" y="38986675"/>
            <a:ext cx="3992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2000" b="1" dirty="0"/>
              <a:t>Figure 3</a:t>
            </a:r>
            <a:endParaRPr lang="de-D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20394D1-8C19-8D29-433B-8F3BBDA6CD12}"/>
                  </a:ext>
                </a:extLst>
              </p:cNvPr>
              <p:cNvSpPr txBox="1"/>
              <p:nvPr/>
            </p:nvSpPr>
            <p:spPr>
              <a:xfrm>
                <a:off x="1181827" y="20962961"/>
                <a:ext cx="12634531" cy="6801862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UPS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provides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a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possibility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get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an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insight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into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Density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of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states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(DOS)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near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valence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band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edge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of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a material.  A He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lamp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(21.21 eV)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used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excite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electrons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up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a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binding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energy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equivalent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insident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photon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energy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. This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electrons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will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have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different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kinetic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energies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depending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on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state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are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exiting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. A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energy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filter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,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consisting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of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two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hemispherical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sector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analyzers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in a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pointsymmetrical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configuration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,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employed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relate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kinetic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energy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of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electron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to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its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corresponding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state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. In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Figure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below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DOS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of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Au(111)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shown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. Below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Fermi Energy a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small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plateau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observed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with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a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low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density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. This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expected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as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gold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is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inert in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nature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hence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the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absence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of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states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:r>
                  <a:rPr lang="de-AT" sz="3500" kern="1200" dirty="0" err="1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near</a:t>
                </a:r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5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500" i="1" kern="12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3500" i="1" kern="120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de-AT" sz="3500" kern="1200" dirty="0">
                    <a:solidFill>
                      <a:srgbClr val="0F0F0F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Arial"/>
                  </a:rPr>
                  <a:t>.</a:t>
                </a:r>
              </a:p>
              <a:p>
                <a:endParaRPr lang="de-DE" sz="1600" dirty="0" err="1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20394D1-8C19-8D29-433B-8F3BBDA6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27" y="20962961"/>
                <a:ext cx="12634531" cy="6801862"/>
              </a:xfrm>
              <a:prstGeom prst="rect">
                <a:avLst/>
              </a:prstGeom>
              <a:blipFill>
                <a:blip r:embed="rId9"/>
                <a:stretch>
                  <a:fillRect l="-2172" t="-1434" r="-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Grafik 63" descr="Ein Bild, das Screenshot, Farbigkeit enthält.&#10;&#10;Automatisch generierte Beschreibung">
            <a:extLst>
              <a:ext uri="{FF2B5EF4-FFF2-40B4-BE49-F238E27FC236}">
                <a16:creationId xmlns:a16="http://schemas.microsoft.com/office/drawing/2014/main" id="{DACA2C53-A3F0-A8B7-06B2-B032E889FB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21218" y="33668149"/>
            <a:ext cx="5372441" cy="5372441"/>
          </a:xfrm>
          <a:prstGeom prst="rect">
            <a:avLst/>
          </a:prstGeom>
        </p:spPr>
      </p:pic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C244797-A27E-2F40-8067-574F4E7815BF}"/>
              </a:ext>
            </a:extLst>
          </p:cNvPr>
          <p:cNvGrpSpPr/>
          <p:nvPr/>
        </p:nvGrpSpPr>
        <p:grpSpPr>
          <a:xfrm>
            <a:off x="3037582" y="27431394"/>
            <a:ext cx="9972368" cy="5669782"/>
            <a:chOff x="3817874" y="29937126"/>
            <a:chExt cx="9972368" cy="5669782"/>
          </a:xfrm>
        </p:grpSpPr>
        <p:pic>
          <p:nvPicPr>
            <p:cNvPr id="16" name="Grafik 15" descr="Ein Bild, das Diagramm, Reihe, Text, Schrift enthält.&#10;&#10;Automatisch generierte Beschreibung">
              <a:extLst>
                <a:ext uri="{FF2B5EF4-FFF2-40B4-BE49-F238E27FC236}">
                  <a16:creationId xmlns:a16="http://schemas.microsoft.com/office/drawing/2014/main" id="{7B373067-A98E-2E72-0710-0FA6D55FD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17874" y="30620724"/>
              <a:ext cx="9972368" cy="4986184"/>
            </a:xfrm>
            <a:prstGeom prst="rect">
              <a:avLst/>
            </a:prstGeom>
          </p:spPr>
        </p:pic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29EE376A-65D6-ADC8-40B4-0D18CA44917E}"/>
                </a:ext>
              </a:extLst>
            </p:cNvPr>
            <p:cNvSpPr/>
            <p:nvPr/>
          </p:nvSpPr>
          <p:spPr>
            <a:xfrm rot="5400000">
              <a:off x="10563269" y="29681421"/>
              <a:ext cx="722807" cy="2245895"/>
            </a:xfrm>
            <a:prstGeom prst="leftBrac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08FD680B-F9B8-1DFC-8025-05FF9F3686DB}"/>
                </a:ext>
              </a:extLst>
            </p:cNvPr>
            <p:cNvSpPr txBox="1"/>
            <p:nvPr/>
          </p:nvSpPr>
          <p:spPr>
            <a:xfrm>
              <a:off x="10385278" y="29937126"/>
              <a:ext cx="1354207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2400" b="1" dirty="0"/>
                <a:t>Au 5d</a:t>
              </a:r>
            </a:p>
          </p:txBody>
        </p:sp>
        <p:sp>
          <p:nvSpPr>
            <p:cNvPr id="66" name="Geschweifte Klammer links 65">
              <a:extLst>
                <a:ext uri="{FF2B5EF4-FFF2-40B4-BE49-F238E27FC236}">
                  <a16:creationId xmlns:a16="http://schemas.microsoft.com/office/drawing/2014/main" id="{D738D41C-D53C-A555-FA44-FDFFC2F9FE44}"/>
                </a:ext>
              </a:extLst>
            </p:cNvPr>
            <p:cNvSpPr/>
            <p:nvPr/>
          </p:nvSpPr>
          <p:spPr>
            <a:xfrm rot="5400000">
              <a:off x="12167479" y="31728214"/>
              <a:ext cx="722807" cy="1219202"/>
            </a:xfrm>
            <a:prstGeom prst="leftBrac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0C0D2D0-0745-B2B6-A779-DAA06E8C28AA}"/>
                </a:ext>
              </a:extLst>
            </p:cNvPr>
            <p:cNvSpPr txBox="1"/>
            <p:nvPr/>
          </p:nvSpPr>
          <p:spPr>
            <a:xfrm>
              <a:off x="12127666" y="31490138"/>
              <a:ext cx="1010818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2400" b="1" dirty="0"/>
                <a:t>Au 6s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C157E952-89DF-384D-2F5B-3855E2D52D5E}"/>
                </a:ext>
              </a:extLst>
            </p:cNvPr>
            <p:cNvSpPr txBox="1"/>
            <p:nvPr/>
          </p:nvSpPr>
          <p:spPr>
            <a:xfrm>
              <a:off x="6363600" y="33333179"/>
              <a:ext cx="2177317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2400" b="1" dirty="0" err="1"/>
                <a:t>secondaries</a:t>
              </a:r>
              <a:endParaRPr lang="de-DE" sz="2400" b="1" dirty="0"/>
            </a:p>
          </p:txBody>
        </p:sp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01CB942A-3AB4-3A49-873D-DA5B35A82D71}"/>
              </a:ext>
            </a:extLst>
          </p:cNvPr>
          <p:cNvSpPr txBox="1"/>
          <p:nvPr/>
        </p:nvSpPr>
        <p:spPr>
          <a:xfrm>
            <a:off x="4836747" y="33157887"/>
            <a:ext cx="6840762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2000" b="1" dirty="0"/>
              <a:t>Figure 3: </a:t>
            </a:r>
            <a:r>
              <a:rPr lang="de-DE" sz="1800" dirty="0"/>
              <a:t>Density </a:t>
            </a:r>
            <a:r>
              <a:rPr lang="de-DE" sz="1800" dirty="0" err="1"/>
              <a:t>of</a:t>
            </a:r>
            <a:r>
              <a:rPr lang="de-DE" sz="1800" dirty="0"/>
              <a:t> States </a:t>
            </a:r>
            <a:r>
              <a:rPr lang="de-DE" sz="1800" dirty="0" err="1"/>
              <a:t>as</a:t>
            </a:r>
            <a:r>
              <a:rPr lang="de-DE" sz="1800" dirty="0"/>
              <a:t> a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binding</a:t>
            </a:r>
            <a:r>
              <a:rPr lang="de-DE" sz="1800" dirty="0"/>
              <a:t> </a:t>
            </a:r>
            <a:r>
              <a:rPr lang="de-DE" sz="1800" dirty="0" err="1"/>
              <a:t>energy</a:t>
            </a:r>
            <a:r>
              <a:rPr lang="de-DE" sz="1800" dirty="0"/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50307713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Cambria Math</vt:lpstr>
      <vt:lpstr>Lucida Grande</vt:lpstr>
      <vt:lpstr>Verdana Pro</vt:lpstr>
      <vt:lpstr>Wingdings</vt:lpstr>
      <vt:lpstr>TU Graz Standard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Neutrale TU Graz-Standardpräsentation 16:9</dc:title>
  <dc:subject/>
  <dc:creator>cd@tugraz.at</dc:creator>
  <cp:keywords/>
  <dc:description/>
  <cp:lastModifiedBy>Aleksey Sokolov</cp:lastModifiedBy>
  <cp:revision>69</cp:revision>
  <dcterms:created xsi:type="dcterms:W3CDTF">2015-08-27T14:41:22Z</dcterms:created>
  <dcterms:modified xsi:type="dcterms:W3CDTF">2024-07-11T15:02:02Z</dcterms:modified>
  <cp:category/>
</cp:coreProperties>
</file>