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5" r:id="rId2"/>
  </p:sldIdLst>
  <p:sldSz cx="30275213" cy="42803763"/>
  <p:notesSz cx="6858000" cy="9144000"/>
  <p:defaultTextStyle>
    <a:defPPr>
      <a:defRPr lang="de-DE"/>
    </a:defPPr>
    <a:lvl1pPr marL="0" algn="l" defTabSz="2338013" rtl="0" eaLnBrk="1" latinLnBrk="0" hangingPunct="1">
      <a:defRPr sz="9378" kern="1200">
        <a:solidFill>
          <a:schemeClr val="tx1"/>
        </a:solidFill>
        <a:latin typeface="+mn-lt"/>
        <a:ea typeface="+mn-ea"/>
        <a:cs typeface="+mn-cs"/>
      </a:defRPr>
    </a:lvl1pPr>
    <a:lvl2pPr marL="2338013" algn="l" defTabSz="2338013" rtl="0" eaLnBrk="1" latinLnBrk="0" hangingPunct="1">
      <a:defRPr sz="9378" kern="1200">
        <a:solidFill>
          <a:schemeClr val="tx1"/>
        </a:solidFill>
        <a:latin typeface="+mn-lt"/>
        <a:ea typeface="+mn-ea"/>
        <a:cs typeface="+mn-cs"/>
      </a:defRPr>
    </a:lvl2pPr>
    <a:lvl3pPr marL="4676029" algn="l" defTabSz="2338013" rtl="0" eaLnBrk="1" latinLnBrk="0" hangingPunct="1">
      <a:defRPr sz="9378" kern="1200">
        <a:solidFill>
          <a:schemeClr val="tx1"/>
        </a:solidFill>
        <a:latin typeface="+mn-lt"/>
        <a:ea typeface="+mn-ea"/>
        <a:cs typeface="+mn-cs"/>
      </a:defRPr>
    </a:lvl3pPr>
    <a:lvl4pPr marL="7014041" algn="l" defTabSz="2338013" rtl="0" eaLnBrk="1" latinLnBrk="0" hangingPunct="1">
      <a:defRPr sz="9378" kern="1200">
        <a:solidFill>
          <a:schemeClr val="tx1"/>
        </a:solidFill>
        <a:latin typeface="+mn-lt"/>
        <a:ea typeface="+mn-ea"/>
        <a:cs typeface="+mn-cs"/>
      </a:defRPr>
    </a:lvl4pPr>
    <a:lvl5pPr marL="9352054" algn="l" defTabSz="2338013" rtl="0" eaLnBrk="1" latinLnBrk="0" hangingPunct="1">
      <a:defRPr sz="9378" kern="1200">
        <a:solidFill>
          <a:schemeClr val="tx1"/>
        </a:solidFill>
        <a:latin typeface="+mn-lt"/>
        <a:ea typeface="+mn-ea"/>
        <a:cs typeface="+mn-cs"/>
      </a:defRPr>
    </a:lvl5pPr>
    <a:lvl6pPr marL="11690066" algn="l" defTabSz="2338013" rtl="0" eaLnBrk="1" latinLnBrk="0" hangingPunct="1">
      <a:defRPr sz="9378" kern="1200">
        <a:solidFill>
          <a:schemeClr val="tx1"/>
        </a:solidFill>
        <a:latin typeface="+mn-lt"/>
        <a:ea typeface="+mn-ea"/>
        <a:cs typeface="+mn-cs"/>
      </a:defRPr>
    </a:lvl6pPr>
    <a:lvl7pPr marL="14028083" algn="l" defTabSz="2338013" rtl="0" eaLnBrk="1" latinLnBrk="0" hangingPunct="1">
      <a:defRPr sz="9378" kern="1200">
        <a:solidFill>
          <a:schemeClr val="tx1"/>
        </a:solidFill>
        <a:latin typeface="+mn-lt"/>
        <a:ea typeface="+mn-ea"/>
        <a:cs typeface="+mn-cs"/>
      </a:defRPr>
    </a:lvl7pPr>
    <a:lvl8pPr marL="16366095" algn="l" defTabSz="2338013" rtl="0" eaLnBrk="1" latinLnBrk="0" hangingPunct="1">
      <a:defRPr sz="9378" kern="1200">
        <a:solidFill>
          <a:schemeClr val="tx1"/>
        </a:solidFill>
        <a:latin typeface="+mn-lt"/>
        <a:ea typeface="+mn-ea"/>
        <a:cs typeface="+mn-cs"/>
      </a:defRPr>
    </a:lvl8pPr>
    <a:lvl9pPr marL="18704108" algn="l" defTabSz="2338013" rtl="0" eaLnBrk="1" latinLnBrk="0" hangingPunct="1">
      <a:defRPr sz="937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79" userDrawn="1">
          <p15:clr>
            <a:srgbClr val="A4A3A4"/>
          </p15:clr>
        </p15:guide>
        <p15:guide id="2" pos="6739" userDrawn="1">
          <p15:clr>
            <a:srgbClr val="A4A3A4"/>
          </p15:clr>
        </p15:guide>
        <p15:guide id="3" orient="horz" pos="13482" userDrawn="1">
          <p15:clr>
            <a:srgbClr val="A4A3A4"/>
          </p15:clr>
        </p15:guide>
        <p15:guide id="4"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0146"/>
    <a:srgbClr val="EF2B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517" autoAdjust="0"/>
    <p:restoredTop sz="94660"/>
  </p:normalViewPr>
  <p:slideViewPr>
    <p:cSldViewPr snapToGrid="0" snapToObjects="1">
      <p:cViewPr>
        <p:scale>
          <a:sx n="60" d="100"/>
          <a:sy n="60" d="100"/>
        </p:scale>
        <p:origin x="3444" y="-528"/>
      </p:cViewPr>
      <p:guideLst>
        <p:guide orient="horz" pos="9479"/>
        <p:guide pos="6739"/>
        <p:guide orient="horz" pos="13482"/>
        <p:guide pos="95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5DD7C8-0372-D144-BA93-141549E19476}" type="datetimeFigureOut">
              <a:rPr lang="de-DE" smtClean="0"/>
              <a:t>10.07.2024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0C9E9C-1806-3D45-8625-F0002340C4C2}" type="slidenum">
              <a:rPr lang="de-DE" smtClean="0"/>
              <a:t>‹Nr.›</a:t>
            </a:fld>
            <a:endParaRPr lang="de-DE"/>
          </a:p>
        </p:txBody>
      </p:sp>
    </p:spTree>
    <p:extLst>
      <p:ext uri="{BB962C8B-B14F-4D97-AF65-F5344CB8AC3E}">
        <p14:creationId xmlns:p14="http://schemas.microsoft.com/office/powerpoint/2010/main" val="3470726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8FD1B-4624-A54C-89F3-AAE25A789C02}" type="datetimeFigureOut">
              <a:rPr lang="de-DE" smtClean="0"/>
              <a:t>10.07.2024</a:t>
            </a:fld>
            <a:endParaRPr lang="de-DE"/>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Mastertextformat bearbeiten</a:t>
            </a:r>
          </a:p>
          <a:p>
            <a:pPr lvl="1"/>
            <a:r>
              <a:rPr lang="de-AT"/>
              <a:t>Zweite Ebene</a:t>
            </a:r>
          </a:p>
          <a:p>
            <a:pPr lvl="2"/>
            <a:r>
              <a:rPr lang="de-AT"/>
              <a:t>Dritte Ebene</a:t>
            </a:r>
          </a:p>
          <a:p>
            <a:pPr lvl="3"/>
            <a:r>
              <a:rPr lang="de-AT"/>
              <a:t>Vierte Ebene</a:t>
            </a:r>
          </a:p>
          <a:p>
            <a:pPr lvl="4"/>
            <a:r>
              <a:rPr lang="de-AT"/>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CABA8-235B-9747-A3D2-12573A6AFA9D}" type="slidenum">
              <a:rPr lang="de-DE" smtClean="0"/>
              <a:t>‹Nr.›</a:t>
            </a:fld>
            <a:endParaRPr lang="de-DE"/>
          </a:p>
        </p:txBody>
      </p:sp>
    </p:spTree>
    <p:extLst>
      <p:ext uri="{BB962C8B-B14F-4D97-AF65-F5344CB8AC3E}">
        <p14:creationId xmlns:p14="http://schemas.microsoft.com/office/powerpoint/2010/main" val="3324068465"/>
      </p:ext>
    </p:extLst>
  </p:cSld>
  <p:clrMap bg1="lt1" tx1="dk1" bg2="lt2" tx2="dk2" accent1="accent1" accent2="accent2" accent3="accent3" accent4="accent4" accent5="accent5" accent6="accent6" hlink="hlink" folHlink="folHlink"/>
  <p:hf hdr="0" ftr="0" dt="0"/>
  <p:notesStyle>
    <a:lvl1pPr marL="0" algn="l" defTabSz="2338013" rtl="0" eaLnBrk="1" latinLnBrk="0" hangingPunct="1">
      <a:defRPr sz="6134" kern="1200">
        <a:solidFill>
          <a:schemeClr val="tx1"/>
        </a:solidFill>
        <a:latin typeface="+mn-lt"/>
        <a:ea typeface="+mn-ea"/>
        <a:cs typeface="+mn-cs"/>
      </a:defRPr>
    </a:lvl1pPr>
    <a:lvl2pPr marL="2338013" algn="l" defTabSz="2338013" rtl="0" eaLnBrk="1" latinLnBrk="0" hangingPunct="1">
      <a:defRPr sz="6134" kern="1200">
        <a:solidFill>
          <a:schemeClr val="tx1"/>
        </a:solidFill>
        <a:latin typeface="+mn-lt"/>
        <a:ea typeface="+mn-ea"/>
        <a:cs typeface="+mn-cs"/>
      </a:defRPr>
    </a:lvl2pPr>
    <a:lvl3pPr marL="4676029" algn="l" defTabSz="2338013" rtl="0" eaLnBrk="1" latinLnBrk="0" hangingPunct="1">
      <a:defRPr sz="6134" kern="1200">
        <a:solidFill>
          <a:schemeClr val="tx1"/>
        </a:solidFill>
        <a:latin typeface="+mn-lt"/>
        <a:ea typeface="+mn-ea"/>
        <a:cs typeface="+mn-cs"/>
      </a:defRPr>
    </a:lvl3pPr>
    <a:lvl4pPr marL="7014041" algn="l" defTabSz="2338013" rtl="0" eaLnBrk="1" latinLnBrk="0" hangingPunct="1">
      <a:defRPr sz="6134" kern="1200">
        <a:solidFill>
          <a:schemeClr val="tx1"/>
        </a:solidFill>
        <a:latin typeface="+mn-lt"/>
        <a:ea typeface="+mn-ea"/>
        <a:cs typeface="+mn-cs"/>
      </a:defRPr>
    </a:lvl4pPr>
    <a:lvl5pPr marL="9352054" algn="l" defTabSz="2338013" rtl="0" eaLnBrk="1" latinLnBrk="0" hangingPunct="1">
      <a:defRPr sz="6134" kern="1200">
        <a:solidFill>
          <a:schemeClr val="tx1"/>
        </a:solidFill>
        <a:latin typeface="+mn-lt"/>
        <a:ea typeface="+mn-ea"/>
        <a:cs typeface="+mn-cs"/>
      </a:defRPr>
    </a:lvl5pPr>
    <a:lvl6pPr marL="11690066" algn="l" defTabSz="2338013" rtl="0" eaLnBrk="1" latinLnBrk="0" hangingPunct="1">
      <a:defRPr sz="6134" kern="1200">
        <a:solidFill>
          <a:schemeClr val="tx1"/>
        </a:solidFill>
        <a:latin typeface="+mn-lt"/>
        <a:ea typeface="+mn-ea"/>
        <a:cs typeface="+mn-cs"/>
      </a:defRPr>
    </a:lvl6pPr>
    <a:lvl7pPr marL="14028083" algn="l" defTabSz="2338013" rtl="0" eaLnBrk="1" latinLnBrk="0" hangingPunct="1">
      <a:defRPr sz="6134" kern="1200">
        <a:solidFill>
          <a:schemeClr val="tx1"/>
        </a:solidFill>
        <a:latin typeface="+mn-lt"/>
        <a:ea typeface="+mn-ea"/>
        <a:cs typeface="+mn-cs"/>
      </a:defRPr>
    </a:lvl7pPr>
    <a:lvl8pPr marL="16366095" algn="l" defTabSz="2338013" rtl="0" eaLnBrk="1" latinLnBrk="0" hangingPunct="1">
      <a:defRPr sz="6134" kern="1200">
        <a:solidFill>
          <a:schemeClr val="tx1"/>
        </a:solidFill>
        <a:latin typeface="+mn-lt"/>
        <a:ea typeface="+mn-ea"/>
        <a:cs typeface="+mn-cs"/>
      </a:defRPr>
    </a:lvl8pPr>
    <a:lvl9pPr marL="18704108" algn="l" defTabSz="2338013" rtl="0" eaLnBrk="1" latinLnBrk="0" hangingPunct="1">
      <a:defRPr sz="613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1"/>
      </p:bgRef>
    </p:bg>
    <p:spTree>
      <p:nvGrpSpPr>
        <p:cNvPr id="1" name=""/>
        <p:cNvGrpSpPr/>
        <p:nvPr/>
      </p:nvGrpSpPr>
      <p:grpSpPr>
        <a:xfrm>
          <a:off x="0" y="0"/>
          <a:ext cx="0" cy="0"/>
          <a:chOff x="0" y="0"/>
          <a:chExt cx="0" cy="0"/>
        </a:xfrm>
      </p:grpSpPr>
      <p:pic>
        <p:nvPicPr>
          <p:cNvPr id="2" name="Bild 1"/>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 y="9"/>
            <a:ext cx="30275213" cy="39239937"/>
          </a:xfrm>
          <a:prstGeom prst="rect">
            <a:avLst/>
          </a:prstGeom>
        </p:spPr>
      </p:pic>
      <p:sp>
        <p:nvSpPr>
          <p:cNvPr id="14" name="Titel 1"/>
          <p:cNvSpPr>
            <a:spLocks noGrp="1"/>
          </p:cNvSpPr>
          <p:nvPr>
            <p:ph type="ctrTitle" hasCustomPrompt="1"/>
          </p:nvPr>
        </p:nvSpPr>
        <p:spPr>
          <a:xfrm>
            <a:off x="2060577" y="8148818"/>
            <a:ext cx="20262938" cy="14200513"/>
          </a:xfrm>
        </p:spPr>
        <p:txBody>
          <a:bodyPr anchor="b">
            <a:normAutofit/>
          </a:bodyPr>
          <a:lstStyle>
            <a:lvl1pPr>
              <a:defRPr sz="11934">
                <a:solidFill>
                  <a:srgbClr val="F70146"/>
                </a:solidFill>
              </a:defRPr>
            </a:lvl1pPr>
          </a:lstStyle>
          <a:p>
            <a:r>
              <a:rPr lang="de-DE" dirty="0"/>
              <a:t>Klicken und eine </a:t>
            </a:r>
            <a:br>
              <a:rPr lang="de-DE" dirty="0"/>
            </a:br>
            <a:r>
              <a:rPr lang="de-DE" dirty="0"/>
              <a:t>Überschrift hinzufügen</a:t>
            </a:r>
          </a:p>
        </p:txBody>
      </p:sp>
      <p:sp>
        <p:nvSpPr>
          <p:cNvPr id="19" name="Datumsplatzhalter 16"/>
          <p:cNvSpPr>
            <a:spLocks noGrp="1"/>
          </p:cNvSpPr>
          <p:nvPr>
            <p:ph type="dt" sz="half" idx="10"/>
          </p:nvPr>
        </p:nvSpPr>
        <p:spPr>
          <a:xfrm>
            <a:off x="2060584" y="28101447"/>
            <a:ext cx="20262938" cy="2107391"/>
          </a:xfrm>
        </p:spPr>
        <p:txBody>
          <a:bodyPr anchor="b" anchorCtr="0"/>
          <a:lstStyle>
            <a:lvl1pPr>
              <a:defRPr sz="5382"/>
            </a:lvl1pPr>
          </a:lstStyle>
          <a:p>
            <a:r>
              <a:rPr lang="de-AT" dirty="0"/>
              <a:t>Datum wie Fußzeilentext zentral eingeben </a:t>
            </a:r>
            <a:endParaRPr lang="de-DE" dirty="0"/>
          </a:p>
        </p:txBody>
      </p:sp>
      <p:sp>
        <p:nvSpPr>
          <p:cNvPr id="20" name="Fußzeilenplatzhalter 17"/>
          <p:cNvSpPr>
            <a:spLocks noGrp="1"/>
          </p:cNvSpPr>
          <p:nvPr>
            <p:ph type="ftr" sz="quarter" idx="11"/>
          </p:nvPr>
        </p:nvSpPr>
        <p:spPr>
          <a:xfrm>
            <a:off x="2060577" y="22618961"/>
            <a:ext cx="20262938" cy="4703546"/>
          </a:xfrm>
        </p:spPr>
        <p:txBody>
          <a:bodyPr anchor="b" anchorCtr="0"/>
          <a:lstStyle>
            <a:lvl1pPr>
              <a:defRPr sz="5382"/>
            </a:lvl1pPr>
          </a:lstStyle>
          <a:p>
            <a:r>
              <a:rPr lang="de-DE" dirty="0"/>
              <a:t>Fußzeilentext im Menüpunkt „Kopf- und Fußzeile“ eingeben und für alle Folien übernehmen </a:t>
            </a:r>
          </a:p>
        </p:txBody>
      </p:sp>
      <p:sp>
        <p:nvSpPr>
          <p:cNvPr id="13" name="Textfeld 271"/>
          <p:cNvSpPr txBox="1">
            <a:spLocks noChangeArrowheads="1"/>
          </p:cNvSpPr>
          <p:nvPr userDrawn="1"/>
        </p:nvSpPr>
        <p:spPr bwMode="auto">
          <a:xfrm>
            <a:off x="24732709" y="7131837"/>
            <a:ext cx="4768197" cy="18364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de-DE" sz="3978" spc="66" baseline="0" dirty="0">
                <a:cs typeface="Arial" charset="0"/>
              </a:rPr>
              <a:t>WISSEN</a:t>
            </a:r>
          </a:p>
          <a:p>
            <a:pPr algn="r" eaLnBrk="1" hangingPunct="1"/>
            <a:r>
              <a:rPr lang="de-DE" sz="3978" spc="66" baseline="0" dirty="0">
                <a:cs typeface="Arial" charset="0"/>
              </a:rPr>
              <a:t>TECHNIK</a:t>
            </a:r>
          </a:p>
          <a:p>
            <a:pPr algn="r" eaLnBrk="1" hangingPunct="1"/>
            <a:r>
              <a:rPr lang="de-DE" sz="3978" spc="66" baseline="0" dirty="0">
                <a:cs typeface="Arial" charset="0"/>
              </a:rPr>
              <a:t>LEIDENSCHAFT</a:t>
            </a:r>
          </a:p>
        </p:txBody>
      </p:sp>
      <p:sp>
        <p:nvSpPr>
          <p:cNvPr id="8" name="Textplatzhalter 2"/>
          <p:cNvSpPr>
            <a:spLocks noGrp="1"/>
          </p:cNvSpPr>
          <p:nvPr>
            <p:ph type="body" sz="quarter" idx="18" hasCustomPrompt="1"/>
          </p:nvPr>
        </p:nvSpPr>
        <p:spPr>
          <a:xfrm>
            <a:off x="2060398" y="40019240"/>
            <a:ext cx="24619393" cy="1664842"/>
          </a:xfrm>
        </p:spPr>
        <p:txBody>
          <a:bodyPr wrap="square">
            <a:noAutofit/>
          </a:bodyPr>
          <a:lstStyle>
            <a:lvl1pPr>
              <a:defRPr sz="4212"/>
            </a:lvl1pPr>
          </a:lstStyle>
          <a:p>
            <a:pPr lvl="0"/>
            <a:r>
              <a:rPr lang="de-AT" dirty="0"/>
              <a:t>Klicken und Webadresse hinzufügen</a:t>
            </a:r>
            <a:endParaRPr lang="de-DE" dirty="0"/>
          </a:p>
        </p:txBody>
      </p:sp>
    </p:spTree>
    <p:extLst>
      <p:ext uri="{BB962C8B-B14F-4D97-AF65-F5344CB8AC3E}">
        <p14:creationId xmlns:p14="http://schemas.microsoft.com/office/powerpoint/2010/main" val="309066914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8" name="Bild 1"/>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 y="9"/>
            <a:ext cx="30275213" cy="39239937"/>
          </a:xfrm>
          <a:prstGeom prst="rect">
            <a:avLst/>
          </a:prstGeom>
        </p:spPr>
      </p:pic>
      <p:sp>
        <p:nvSpPr>
          <p:cNvPr id="9" name="Titel 1"/>
          <p:cNvSpPr>
            <a:spLocks noGrp="1"/>
          </p:cNvSpPr>
          <p:nvPr>
            <p:ph type="ctrTitle" hasCustomPrompt="1"/>
          </p:nvPr>
        </p:nvSpPr>
        <p:spPr>
          <a:xfrm>
            <a:off x="2060579" y="8148818"/>
            <a:ext cx="20262938" cy="14200513"/>
          </a:xfrm>
        </p:spPr>
        <p:txBody>
          <a:bodyPr anchor="b">
            <a:normAutofit/>
          </a:bodyPr>
          <a:lstStyle>
            <a:lvl1pPr>
              <a:defRPr sz="11934">
                <a:solidFill>
                  <a:srgbClr val="F70146"/>
                </a:solidFill>
              </a:defRPr>
            </a:lvl1pPr>
          </a:lstStyle>
          <a:p>
            <a:r>
              <a:rPr lang="de-DE" dirty="0"/>
              <a:t>Click </a:t>
            </a:r>
            <a:r>
              <a:rPr lang="de-DE" dirty="0" err="1"/>
              <a:t>to</a:t>
            </a:r>
            <a:r>
              <a:rPr lang="de-DE" dirty="0"/>
              <a:t> </a:t>
            </a:r>
            <a:r>
              <a:rPr lang="de-DE" dirty="0" err="1"/>
              <a:t>add</a:t>
            </a:r>
            <a:r>
              <a:rPr lang="de-DE" dirty="0"/>
              <a:t> </a:t>
            </a:r>
            <a:br>
              <a:rPr lang="de-DE" dirty="0"/>
            </a:br>
            <a:r>
              <a:rPr lang="de-DE" dirty="0"/>
              <a:t>a </a:t>
            </a:r>
            <a:r>
              <a:rPr lang="de-DE" dirty="0" err="1"/>
              <a:t>cover</a:t>
            </a:r>
            <a:r>
              <a:rPr lang="de-DE" dirty="0"/>
              <a:t> </a:t>
            </a:r>
            <a:r>
              <a:rPr lang="de-DE" dirty="0" err="1"/>
              <a:t>slide</a:t>
            </a:r>
            <a:r>
              <a:rPr lang="de-DE" dirty="0"/>
              <a:t> </a:t>
            </a:r>
            <a:r>
              <a:rPr lang="de-DE" dirty="0" err="1"/>
              <a:t>headline</a:t>
            </a:r>
            <a:endParaRPr lang="de-DE" dirty="0"/>
          </a:p>
        </p:txBody>
      </p:sp>
      <p:sp>
        <p:nvSpPr>
          <p:cNvPr id="14" name="Datumsplatzhalter 16"/>
          <p:cNvSpPr>
            <a:spLocks noGrp="1"/>
          </p:cNvSpPr>
          <p:nvPr>
            <p:ph type="dt" sz="half" idx="10"/>
          </p:nvPr>
        </p:nvSpPr>
        <p:spPr>
          <a:xfrm>
            <a:off x="2060584" y="28101447"/>
            <a:ext cx="20262938" cy="2107391"/>
          </a:xfrm>
        </p:spPr>
        <p:txBody>
          <a:bodyPr anchor="b" anchorCtr="0"/>
          <a:lstStyle>
            <a:lvl1pPr>
              <a:defRPr sz="5382"/>
            </a:lvl1pPr>
          </a:lstStyle>
          <a:p>
            <a:r>
              <a:rPr lang="en-GB" dirty="0"/>
              <a:t>Enter date also using menu item “Header and Footer” </a:t>
            </a:r>
            <a:endParaRPr lang="de-AT" dirty="0"/>
          </a:p>
        </p:txBody>
      </p:sp>
      <p:sp>
        <p:nvSpPr>
          <p:cNvPr id="15" name="Fußzeilenplatzhalter 17"/>
          <p:cNvSpPr>
            <a:spLocks noGrp="1"/>
          </p:cNvSpPr>
          <p:nvPr>
            <p:ph type="ftr" sz="quarter" idx="11"/>
          </p:nvPr>
        </p:nvSpPr>
        <p:spPr>
          <a:xfrm>
            <a:off x="2060579" y="22618961"/>
            <a:ext cx="20262938" cy="4703546"/>
          </a:xfrm>
        </p:spPr>
        <p:txBody>
          <a:bodyPr anchor="b" anchorCtr="0"/>
          <a:lstStyle>
            <a:lvl1pPr>
              <a:defRPr sz="5382"/>
            </a:lvl1pPr>
          </a:lstStyle>
          <a:p>
            <a:r>
              <a:rPr lang="en-GB" dirty="0"/>
              <a:t>Enter footer text using menu item “Header and Footer” </a:t>
            </a:r>
            <a:br>
              <a:rPr lang="en-GB" dirty="0"/>
            </a:br>
            <a:r>
              <a:rPr lang="en-GB" dirty="0"/>
              <a:t>and accept for all slides.</a:t>
            </a:r>
            <a:endParaRPr lang="de-AT" dirty="0"/>
          </a:p>
        </p:txBody>
      </p:sp>
      <p:sp>
        <p:nvSpPr>
          <p:cNvPr id="22" name="Textfeld 271"/>
          <p:cNvSpPr txBox="1">
            <a:spLocks noChangeArrowheads="1"/>
          </p:cNvSpPr>
          <p:nvPr userDrawn="1"/>
        </p:nvSpPr>
        <p:spPr bwMode="auto">
          <a:xfrm>
            <a:off x="24732709" y="7131839"/>
            <a:ext cx="4768197" cy="18364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de-DE" sz="3978" spc="300" baseline="0" dirty="0">
                <a:cs typeface="Arial" charset="0"/>
              </a:rPr>
              <a:t>SCIENCE</a:t>
            </a:r>
          </a:p>
          <a:p>
            <a:pPr algn="r" eaLnBrk="1" hangingPunct="1"/>
            <a:r>
              <a:rPr lang="de-DE" sz="3978" spc="300" baseline="0" dirty="0">
                <a:cs typeface="Arial" charset="0"/>
              </a:rPr>
              <a:t>PASSION</a:t>
            </a:r>
            <a:br>
              <a:rPr lang="de-DE" sz="3978" spc="300" baseline="0" dirty="0">
                <a:cs typeface="Arial" charset="0"/>
              </a:rPr>
            </a:br>
            <a:r>
              <a:rPr lang="de-DE" sz="3978" spc="300" baseline="0" dirty="0">
                <a:cs typeface="Arial" charset="0"/>
              </a:rPr>
              <a:t>TECHNOLOGY</a:t>
            </a:r>
          </a:p>
        </p:txBody>
      </p:sp>
      <p:sp>
        <p:nvSpPr>
          <p:cNvPr id="10" name="Textplatzhalter 2"/>
          <p:cNvSpPr>
            <a:spLocks noGrp="1"/>
          </p:cNvSpPr>
          <p:nvPr>
            <p:ph type="body" sz="quarter" idx="18" hasCustomPrompt="1"/>
          </p:nvPr>
        </p:nvSpPr>
        <p:spPr>
          <a:xfrm>
            <a:off x="2060398" y="40019240"/>
            <a:ext cx="24619393" cy="1664842"/>
          </a:xfrm>
        </p:spPr>
        <p:txBody>
          <a:bodyPr wrap="square">
            <a:noAutofit/>
          </a:bodyPr>
          <a:lstStyle>
            <a:lvl1pPr>
              <a:defRPr sz="4212"/>
            </a:lvl1pPr>
          </a:lstStyle>
          <a:p>
            <a:pPr lvl="0"/>
            <a:r>
              <a:rPr lang="de-AT" dirty="0"/>
              <a:t>Click </a:t>
            </a:r>
            <a:r>
              <a:rPr lang="de-AT" dirty="0" err="1"/>
              <a:t>and</a:t>
            </a:r>
            <a:r>
              <a:rPr lang="de-AT" dirty="0"/>
              <a:t> </a:t>
            </a:r>
            <a:r>
              <a:rPr lang="de-AT" dirty="0" err="1"/>
              <a:t>add</a:t>
            </a:r>
            <a:r>
              <a:rPr lang="de-AT" dirty="0"/>
              <a:t> a web </a:t>
            </a:r>
            <a:r>
              <a:rPr lang="de-AT" dirty="0" err="1"/>
              <a:t>adress</a:t>
            </a:r>
            <a:endParaRPr lang="de-DE" dirty="0"/>
          </a:p>
        </p:txBody>
      </p:sp>
    </p:spTree>
    <p:extLst>
      <p:ext uri="{BB962C8B-B14F-4D97-AF65-F5344CB8AC3E}">
        <p14:creationId xmlns:p14="http://schemas.microsoft.com/office/powerpoint/2010/main" val="228610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llkommen/welcome">
    <p:spTree>
      <p:nvGrpSpPr>
        <p:cNvPr id="1" name=""/>
        <p:cNvGrpSpPr/>
        <p:nvPr/>
      </p:nvGrpSpPr>
      <p:grpSpPr>
        <a:xfrm>
          <a:off x="0" y="0"/>
          <a:ext cx="0" cy="0"/>
          <a:chOff x="0" y="0"/>
          <a:chExt cx="0" cy="0"/>
        </a:xfrm>
      </p:grpSpPr>
      <p:sp>
        <p:nvSpPr>
          <p:cNvPr id="15" name="Rechteck 14"/>
          <p:cNvSpPr/>
          <p:nvPr userDrawn="1"/>
        </p:nvSpPr>
        <p:spPr>
          <a:xfrm>
            <a:off x="2" y="38232247"/>
            <a:ext cx="1590241" cy="457151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03301" tIns="151651" rIns="303301" bIns="151651" anchor="ctr"/>
          <a:lstStyle/>
          <a:p>
            <a:pPr algn="ctr" fontAlgn="auto">
              <a:spcBef>
                <a:spcPts val="0"/>
              </a:spcBef>
              <a:spcAft>
                <a:spcPts val="0"/>
              </a:spcAft>
              <a:defRPr/>
            </a:pPr>
            <a:endParaRPr lang="de-DE" sz="21952" dirty="0">
              <a:solidFill>
                <a:srgbClr val="FFFFFF"/>
              </a:solidFill>
              <a:ea typeface="ＭＳ Ｐゴシック" pitchFamily="-105" charset="-128"/>
              <a:cs typeface="ＭＳ Ｐゴシック" pitchFamily="-105" charset="-128"/>
            </a:endParaRPr>
          </a:p>
        </p:txBody>
      </p:sp>
      <p:pic>
        <p:nvPicPr>
          <p:cNvPr id="6" name="Bild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 y="0"/>
            <a:ext cx="30275213" cy="20393613"/>
          </a:xfrm>
          <a:prstGeom prst="rect">
            <a:avLst/>
          </a:prstGeom>
        </p:spPr>
      </p:pic>
      <p:sp>
        <p:nvSpPr>
          <p:cNvPr id="7" name="Bildplatzhalter 20"/>
          <p:cNvSpPr>
            <a:spLocks noGrp="1"/>
          </p:cNvSpPr>
          <p:nvPr>
            <p:ph type="pic" sz="quarter" idx="16" hasCustomPrompt="1"/>
          </p:nvPr>
        </p:nvSpPr>
        <p:spPr>
          <a:xfrm>
            <a:off x="2" y="0"/>
            <a:ext cx="30275211" cy="20372045"/>
          </a:xfrm>
        </p:spPr>
        <p:txBody>
          <a:bodyPr/>
          <a:lstStyle>
            <a:lvl1pPr marL="0" marR="0" indent="0" algn="l" defTabSz="1516510" rtl="0" eaLnBrk="1" fontAlgn="auto" latinLnBrk="0" hangingPunct="1">
              <a:lnSpc>
                <a:spcPct val="100000"/>
              </a:lnSpc>
              <a:spcBef>
                <a:spcPct val="20000"/>
              </a:spcBef>
              <a:spcAft>
                <a:spcPts val="0"/>
              </a:spcAft>
              <a:buClrTx/>
              <a:buSzTx/>
              <a:buFont typeface="Arial"/>
              <a:buNone/>
              <a:tabLst/>
              <a:defRPr/>
            </a:lvl1pPr>
          </a:lstStyle>
          <a:p>
            <a:r>
              <a:rPr lang="de-DE" dirty="0"/>
              <a:t>Klicken und Bild einfügen/</a:t>
            </a:r>
            <a:r>
              <a:rPr lang="de-DE" dirty="0" err="1"/>
              <a:t>click</a:t>
            </a:r>
            <a:r>
              <a:rPr lang="de-DE" dirty="0"/>
              <a:t> </a:t>
            </a:r>
            <a:r>
              <a:rPr lang="de-DE" dirty="0" err="1"/>
              <a:t>and</a:t>
            </a:r>
            <a:r>
              <a:rPr lang="de-DE" dirty="0"/>
              <a:t> </a:t>
            </a:r>
            <a:r>
              <a:rPr lang="de-DE" dirty="0" err="1"/>
              <a:t>add</a:t>
            </a:r>
            <a:r>
              <a:rPr lang="de-DE" dirty="0"/>
              <a:t> a </a:t>
            </a:r>
            <a:r>
              <a:rPr lang="de-DE" dirty="0" err="1"/>
              <a:t>picture</a:t>
            </a:r>
            <a:br>
              <a:rPr lang="de-DE" dirty="0"/>
            </a:br>
            <a:r>
              <a:rPr lang="de-DE" dirty="0"/>
              <a:t>36 x 9,7 cm, optimal 200 dpi</a:t>
            </a:r>
          </a:p>
          <a:p>
            <a:endParaRPr lang="de-DE" dirty="0"/>
          </a:p>
        </p:txBody>
      </p:sp>
      <p:sp>
        <p:nvSpPr>
          <p:cNvPr id="8" name="Bildplatzhalter 18"/>
          <p:cNvSpPr>
            <a:spLocks noGrp="1"/>
          </p:cNvSpPr>
          <p:nvPr>
            <p:ph type="pic" sz="quarter" idx="15" hasCustomPrompt="1"/>
          </p:nvPr>
        </p:nvSpPr>
        <p:spPr>
          <a:xfrm>
            <a:off x="26222755" y="1796717"/>
            <a:ext cx="3185206" cy="2946065"/>
          </a:xfrm>
        </p:spPr>
        <p:txBody>
          <a:bodyPr/>
          <a:lstStyle/>
          <a:p>
            <a:r>
              <a:rPr lang="de-DE" dirty="0"/>
              <a:t>Logo TU Graz</a:t>
            </a:r>
          </a:p>
        </p:txBody>
      </p:sp>
      <p:sp>
        <p:nvSpPr>
          <p:cNvPr id="9" name="Titel 1"/>
          <p:cNvSpPr>
            <a:spLocks noGrp="1"/>
          </p:cNvSpPr>
          <p:nvPr>
            <p:ph type="title" hasCustomPrompt="1"/>
          </p:nvPr>
        </p:nvSpPr>
        <p:spPr>
          <a:xfrm>
            <a:off x="4" y="20072456"/>
            <a:ext cx="30275213" cy="4493833"/>
          </a:xfrm>
          <a:solidFill>
            <a:schemeClr val="accent1"/>
          </a:solidFill>
        </p:spPr>
        <p:txBody>
          <a:bodyPr bIns="76545" anchor="ctr" anchorCtr="0">
            <a:normAutofit/>
          </a:bodyPr>
          <a:lstStyle>
            <a:lvl1pPr marL="2065796" marR="0" indent="0" algn="l" defTabSz="1516510" rtl="0" eaLnBrk="1" fontAlgn="auto" latinLnBrk="0" hangingPunct="1">
              <a:lnSpc>
                <a:spcPct val="100000"/>
              </a:lnSpc>
              <a:spcBef>
                <a:spcPct val="0"/>
              </a:spcBef>
              <a:spcAft>
                <a:spcPts val="0"/>
              </a:spcAft>
              <a:buClrTx/>
              <a:buSzTx/>
              <a:buFontTx/>
              <a:buNone/>
              <a:tabLst/>
              <a:defRPr sz="10062">
                <a:solidFill>
                  <a:schemeClr val="bg1"/>
                </a:solidFill>
              </a:defRPr>
            </a:lvl1pPr>
          </a:lstStyle>
          <a:p>
            <a:r>
              <a:rPr lang="de-AT" dirty="0"/>
              <a:t>Titel hinzufügen/</a:t>
            </a:r>
            <a:r>
              <a:rPr lang="de-AT" dirty="0" err="1"/>
              <a:t>add</a:t>
            </a:r>
            <a:r>
              <a:rPr lang="de-AT" dirty="0"/>
              <a:t> a title</a:t>
            </a:r>
            <a:endParaRPr lang="de-DE" dirty="0"/>
          </a:p>
        </p:txBody>
      </p:sp>
      <p:sp>
        <p:nvSpPr>
          <p:cNvPr id="10" name="Textplatzhalter 15"/>
          <p:cNvSpPr>
            <a:spLocks noGrp="1"/>
          </p:cNvSpPr>
          <p:nvPr>
            <p:ph type="body" sz="quarter" idx="14" hasCustomPrompt="1"/>
          </p:nvPr>
        </p:nvSpPr>
        <p:spPr>
          <a:xfrm>
            <a:off x="2060402" y="25075602"/>
            <a:ext cx="27347559" cy="10238216"/>
          </a:xfrm>
        </p:spPr>
        <p:txBody>
          <a:bodyPr/>
          <a:lstStyle>
            <a:lvl1pPr>
              <a:spcBef>
                <a:spcPts val="0"/>
              </a:spcBef>
              <a:spcAft>
                <a:spcPts val="1991"/>
              </a:spcAft>
              <a:defRPr/>
            </a:lvl1pPr>
          </a:lstStyle>
          <a:p>
            <a:pPr lvl="0"/>
            <a:r>
              <a:rPr lang="de-AT" dirty="0"/>
              <a:t>Klicken und hinzufügen: Eventname, Datum, Ort, ... </a:t>
            </a:r>
            <a:br>
              <a:rPr lang="de-AT" dirty="0"/>
            </a:br>
            <a:r>
              <a:rPr lang="de-AT" dirty="0"/>
              <a:t>Click </a:t>
            </a:r>
            <a:r>
              <a:rPr lang="de-AT" dirty="0" err="1"/>
              <a:t>and</a:t>
            </a:r>
            <a:r>
              <a:rPr lang="de-AT" dirty="0"/>
              <a:t> </a:t>
            </a:r>
            <a:r>
              <a:rPr lang="de-AT" dirty="0" err="1"/>
              <a:t>add</a:t>
            </a:r>
            <a:r>
              <a:rPr lang="de-AT" dirty="0"/>
              <a:t>: </a:t>
            </a:r>
            <a:r>
              <a:rPr lang="de-AT" dirty="0" err="1"/>
              <a:t>event</a:t>
            </a:r>
            <a:r>
              <a:rPr lang="de-AT" dirty="0"/>
              <a:t> </a:t>
            </a:r>
            <a:r>
              <a:rPr lang="de-AT" dirty="0" err="1"/>
              <a:t>name</a:t>
            </a:r>
            <a:r>
              <a:rPr lang="de-AT" dirty="0"/>
              <a:t>, </a:t>
            </a:r>
            <a:r>
              <a:rPr lang="de-AT" dirty="0" err="1"/>
              <a:t>date</a:t>
            </a:r>
            <a:r>
              <a:rPr lang="de-AT" dirty="0"/>
              <a:t>, </a:t>
            </a:r>
            <a:r>
              <a:rPr lang="de-AT" dirty="0" err="1"/>
              <a:t>location</a:t>
            </a:r>
            <a:r>
              <a:rPr lang="de-AT" dirty="0"/>
              <a:t>, ...</a:t>
            </a:r>
          </a:p>
        </p:txBody>
      </p:sp>
      <p:sp>
        <p:nvSpPr>
          <p:cNvPr id="11" name="Textplatzhalter 26"/>
          <p:cNvSpPr>
            <a:spLocks noGrp="1"/>
          </p:cNvSpPr>
          <p:nvPr>
            <p:ph type="body" sz="quarter" idx="17" hasCustomPrompt="1"/>
          </p:nvPr>
        </p:nvSpPr>
        <p:spPr>
          <a:xfrm>
            <a:off x="17876045" y="17443759"/>
            <a:ext cx="11531916" cy="1915596"/>
          </a:xfrm>
        </p:spPr>
        <p:txBody>
          <a:bodyPr anchor="b" anchorCtr="0">
            <a:noAutofit/>
          </a:bodyPr>
          <a:lstStyle>
            <a:lvl1pPr algn="r">
              <a:defRPr sz="2574"/>
            </a:lvl1pPr>
          </a:lstStyle>
          <a:p>
            <a:pPr lvl="0"/>
            <a:r>
              <a:rPr lang="de-AT" dirty="0"/>
              <a:t>Platzhalter Bildquelle/</a:t>
            </a:r>
            <a:r>
              <a:rPr lang="de-AT" dirty="0" err="1"/>
              <a:t>place</a:t>
            </a:r>
            <a:r>
              <a:rPr lang="de-AT" dirty="0"/>
              <a:t> holder </a:t>
            </a:r>
            <a:r>
              <a:rPr lang="de-AT" dirty="0" err="1"/>
              <a:t>image</a:t>
            </a:r>
            <a:r>
              <a:rPr lang="de-AT" dirty="0"/>
              <a:t> </a:t>
            </a:r>
            <a:r>
              <a:rPr lang="de-AT" dirty="0" err="1"/>
              <a:t>source</a:t>
            </a:r>
            <a:endParaRPr lang="de-DE" dirty="0"/>
          </a:p>
        </p:txBody>
      </p:sp>
      <p:sp>
        <p:nvSpPr>
          <p:cNvPr id="12" name="Textplatzhalter 2"/>
          <p:cNvSpPr>
            <a:spLocks noGrp="1"/>
          </p:cNvSpPr>
          <p:nvPr>
            <p:ph type="body" sz="quarter" idx="18" hasCustomPrompt="1"/>
          </p:nvPr>
        </p:nvSpPr>
        <p:spPr>
          <a:xfrm>
            <a:off x="2060398" y="40019240"/>
            <a:ext cx="24619393" cy="1664842"/>
          </a:xfrm>
        </p:spPr>
        <p:txBody>
          <a:bodyPr wrap="square">
            <a:noAutofit/>
          </a:bodyPr>
          <a:lstStyle>
            <a:lvl1pPr>
              <a:defRPr sz="4212"/>
            </a:lvl1pPr>
          </a:lstStyle>
          <a:p>
            <a:pPr lvl="0"/>
            <a:r>
              <a:rPr lang="de-AT" dirty="0"/>
              <a:t>Klicken und Webadresse hinzufügen/</a:t>
            </a:r>
            <a:r>
              <a:rPr lang="de-AT" dirty="0" err="1"/>
              <a:t>click</a:t>
            </a:r>
            <a:r>
              <a:rPr lang="de-AT" dirty="0"/>
              <a:t> </a:t>
            </a:r>
            <a:r>
              <a:rPr lang="de-AT" dirty="0" err="1"/>
              <a:t>and</a:t>
            </a:r>
            <a:r>
              <a:rPr lang="de-AT" dirty="0"/>
              <a:t> </a:t>
            </a:r>
            <a:r>
              <a:rPr lang="de-AT" dirty="0" err="1"/>
              <a:t>add</a:t>
            </a:r>
            <a:r>
              <a:rPr lang="de-AT" dirty="0"/>
              <a:t> a web </a:t>
            </a:r>
            <a:r>
              <a:rPr lang="de-AT" dirty="0" err="1"/>
              <a:t>adress</a:t>
            </a:r>
            <a:endParaRPr lang="de-DE" dirty="0"/>
          </a:p>
        </p:txBody>
      </p:sp>
      <p:sp>
        <p:nvSpPr>
          <p:cNvPr id="13" name="Textplatzhalter 14"/>
          <p:cNvSpPr>
            <a:spLocks noGrp="1"/>
          </p:cNvSpPr>
          <p:nvPr>
            <p:ph type="body" sz="quarter" idx="19" hasCustomPrompt="1"/>
          </p:nvPr>
        </p:nvSpPr>
        <p:spPr>
          <a:xfrm>
            <a:off x="2060397" y="35313821"/>
            <a:ext cx="6009183" cy="2918435"/>
          </a:xfrm>
        </p:spPr>
        <p:txBody>
          <a:bodyPr anchor="b" anchorCtr="0">
            <a:noAutofit/>
          </a:bodyPr>
          <a:lstStyle>
            <a:lvl1pPr>
              <a:defRPr sz="3276"/>
            </a:lvl1pPr>
          </a:lstStyle>
          <a:p>
            <a:pPr lvl="0"/>
            <a:r>
              <a:rPr lang="de-AT" dirty="0"/>
              <a:t>Platzhalter/</a:t>
            </a:r>
            <a:r>
              <a:rPr lang="de-AT" dirty="0" err="1"/>
              <a:t>place</a:t>
            </a:r>
            <a:r>
              <a:rPr lang="de-AT" dirty="0"/>
              <a:t> holder</a:t>
            </a:r>
            <a:br>
              <a:rPr lang="de-AT" dirty="0"/>
            </a:br>
            <a:r>
              <a:rPr lang="de-AT" dirty="0"/>
              <a:t>Unterstützt durch/</a:t>
            </a:r>
            <a:r>
              <a:rPr lang="de-AT" dirty="0" err="1"/>
              <a:t>supported</a:t>
            </a:r>
            <a:r>
              <a:rPr lang="de-AT" dirty="0"/>
              <a:t> by:</a:t>
            </a:r>
          </a:p>
        </p:txBody>
      </p:sp>
      <p:sp>
        <p:nvSpPr>
          <p:cNvPr id="14" name="Rechteck 13"/>
          <p:cNvSpPr/>
          <p:nvPr userDrawn="1"/>
        </p:nvSpPr>
        <p:spPr>
          <a:xfrm>
            <a:off x="6" y="39246145"/>
            <a:ext cx="1782123" cy="35934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303301" tIns="151651" rIns="303301" bIns="151651" anchor="ctr"/>
          <a:lstStyle/>
          <a:p>
            <a:pPr algn="ctr" fontAlgn="auto">
              <a:spcBef>
                <a:spcPts val="0"/>
              </a:spcBef>
              <a:spcAft>
                <a:spcPts val="0"/>
              </a:spcAft>
              <a:defRPr/>
            </a:pPr>
            <a:endParaRPr lang="de-DE" sz="21952" dirty="0">
              <a:solidFill>
                <a:srgbClr val="FFFFFF"/>
              </a:solidFill>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315952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Mastertitelformat bearbeiten</a:t>
            </a:r>
            <a:endParaRPr lang="de-DE" dirty="0"/>
          </a:p>
        </p:txBody>
      </p:sp>
      <p:sp>
        <p:nvSpPr>
          <p:cNvPr id="3" name="Inhaltsplatzhalter 2"/>
          <p:cNvSpPr>
            <a:spLocks noGrp="1"/>
          </p:cNvSpPr>
          <p:nvPr>
            <p:ph idx="1"/>
          </p:nvPr>
        </p:nvSpPr>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4" name="Datumsplatzhalter 3"/>
          <p:cNvSpPr>
            <a:spLocks noGrp="1"/>
          </p:cNvSpPr>
          <p:nvPr>
            <p:ph type="dt" sz="half" idx="10"/>
          </p:nvPr>
        </p:nvSpPr>
        <p:spPr/>
        <p:txBody>
          <a:bodyPr/>
          <a:lstStyle/>
          <a:p>
            <a:r>
              <a:rPr lang="de-AT"/>
              <a:t>Datum wie Fußzeilentext zentral eingeben </a:t>
            </a:r>
            <a:endParaRPr lang="de-DE"/>
          </a:p>
        </p:txBody>
      </p:sp>
      <p:sp>
        <p:nvSpPr>
          <p:cNvPr id="5" name="Fußzeilenplatzhalter 4"/>
          <p:cNvSpPr>
            <a:spLocks noGrp="1"/>
          </p:cNvSpPr>
          <p:nvPr>
            <p:ph type="ftr" sz="quarter" idx="11"/>
          </p:nvPr>
        </p:nvSpPr>
        <p:spPr/>
        <p:txBody>
          <a:bodyPr/>
          <a:lstStyle/>
          <a:p>
            <a:r>
              <a:rPr lang="de-DE"/>
              <a:t>Fußzeilentext im Menüpunkt „Kopf- und Fußzeile“ eingeben und für alle Folien übernehmen </a:t>
            </a:r>
          </a:p>
        </p:txBody>
      </p:sp>
      <p:sp>
        <p:nvSpPr>
          <p:cNvPr id="6" name="Foliennummernplatzhalter 5"/>
          <p:cNvSpPr>
            <a:spLocks noGrp="1"/>
          </p:cNvSpPr>
          <p:nvPr>
            <p:ph type="sldNum" sz="quarter" idx="12"/>
          </p:nvPr>
        </p:nvSpPr>
        <p:spPr/>
        <p:txBody>
          <a:bodyPr/>
          <a:lstStyle/>
          <a:p>
            <a:fld id="{4B64EC4D-37E3-EF42-B9AB-6337577588CB}" type="slidenum">
              <a:rPr lang="de-DE" smtClean="0"/>
              <a:t>‹Nr.›</a:t>
            </a:fld>
            <a:endParaRPr lang="de-DE" dirty="0"/>
          </a:p>
        </p:txBody>
      </p:sp>
      <p:sp>
        <p:nvSpPr>
          <p:cNvPr id="9" name="Textplatzhalter 8"/>
          <p:cNvSpPr>
            <a:spLocks noGrp="1"/>
          </p:cNvSpPr>
          <p:nvPr>
            <p:ph type="body" sz="quarter" idx="13"/>
          </p:nvPr>
        </p:nvSpPr>
        <p:spPr>
          <a:xfrm>
            <a:off x="2060576" y="2047959"/>
            <a:ext cx="23838750" cy="1677698"/>
          </a:xfrm>
        </p:spPr>
        <p:txBody>
          <a:bodyPr wrap="square" anchor="b" anchorCtr="0">
            <a:noAutofit/>
          </a:bodyPr>
          <a:lstStyle>
            <a:lvl1pPr>
              <a:defRPr sz="4212"/>
            </a:lvl1pPr>
          </a:lstStyle>
          <a:p>
            <a:pPr lvl="0"/>
            <a:endParaRPr lang="de-DE" dirty="0"/>
          </a:p>
        </p:txBody>
      </p:sp>
    </p:spTree>
    <p:extLst>
      <p:ext uri="{BB962C8B-B14F-4D97-AF65-F5344CB8AC3E}">
        <p14:creationId xmlns:p14="http://schemas.microsoft.com/office/powerpoint/2010/main" val="359448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534" y="12175831"/>
            <a:ext cx="25733930" cy="8501303"/>
          </a:xfrm>
        </p:spPr>
        <p:txBody>
          <a:bodyPr anchor="b"/>
          <a:lstStyle>
            <a:lvl1pPr algn="ctr">
              <a:defRPr sz="13338" b="0" cap="none"/>
            </a:lvl1pPr>
          </a:lstStyle>
          <a:p>
            <a:r>
              <a:rPr lang="de-AT" dirty="0"/>
              <a:t>Mastertitelformat bearbeiten</a:t>
            </a:r>
            <a:endParaRPr lang="de-DE" dirty="0"/>
          </a:p>
        </p:txBody>
      </p:sp>
      <p:sp>
        <p:nvSpPr>
          <p:cNvPr id="3" name="Textplatzhalter 2"/>
          <p:cNvSpPr>
            <a:spLocks noGrp="1"/>
          </p:cNvSpPr>
          <p:nvPr>
            <p:ph type="body" idx="1"/>
          </p:nvPr>
        </p:nvSpPr>
        <p:spPr>
          <a:xfrm>
            <a:off x="2391534" y="22481949"/>
            <a:ext cx="25733930" cy="9363317"/>
          </a:xfrm>
        </p:spPr>
        <p:txBody>
          <a:bodyPr anchor="t"/>
          <a:lstStyle>
            <a:lvl1pPr marL="0" indent="0" algn="ctr">
              <a:buNone/>
              <a:defRPr sz="6552">
                <a:solidFill>
                  <a:schemeClr val="tx1"/>
                </a:solidFill>
              </a:defRPr>
            </a:lvl1pPr>
            <a:lvl2pPr marL="1516510" indent="0">
              <a:buNone/>
              <a:defRPr sz="6084">
                <a:solidFill>
                  <a:schemeClr val="tx1">
                    <a:tint val="75000"/>
                  </a:schemeClr>
                </a:solidFill>
              </a:defRPr>
            </a:lvl2pPr>
            <a:lvl3pPr marL="3033019" indent="0">
              <a:buNone/>
              <a:defRPr sz="5382">
                <a:solidFill>
                  <a:schemeClr val="tx1">
                    <a:tint val="75000"/>
                  </a:schemeClr>
                </a:solidFill>
              </a:defRPr>
            </a:lvl3pPr>
            <a:lvl4pPr marL="4549529" indent="0">
              <a:buNone/>
              <a:defRPr sz="4680">
                <a:solidFill>
                  <a:schemeClr val="tx1">
                    <a:tint val="75000"/>
                  </a:schemeClr>
                </a:solidFill>
              </a:defRPr>
            </a:lvl4pPr>
            <a:lvl5pPr marL="6066038" indent="0">
              <a:buNone/>
              <a:defRPr sz="4680">
                <a:solidFill>
                  <a:schemeClr val="tx1">
                    <a:tint val="75000"/>
                  </a:schemeClr>
                </a:solidFill>
              </a:defRPr>
            </a:lvl5pPr>
            <a:lvl6pPr marL="7582548" indent="0">
              <a:buNone/>
              <a:defRPr sz="4680">
                <a:solidFill>
                  <a:schemeClr val="tx1">
                    <a:tint val="75000"/>
                  </a:schemeClr>
                </a:solidFill>
              </a:defRPr>
            </a:lvl6pPr>
            <a:lvl7pPr marL="9099057" indent="0">
              <a:buNone/>
              <a:defRPr sz="4680">
                <a:solidFill>
                  <a:schemeClr val="tx1">
                    <a:tint val="75000"/>
                  </a:schemeClr>
                </a:solidFill>
              </a:defRPr>
            </a:lvl7pPr>
            <a:lvl8pPr marL="10615567" indent="0">
              <a:buNone/>
              <a:defRPr sz="4680">
                <a:solidFill>
                  <a:schemeClr val="tx1">
                    <a:tint val="75000"/>
                  </a:schemeClr>
                </a:solidFill>
              </a:defRPr>
            </a:lvl8pPr>
            <a:lvl9pPr marL="12132076" indent="0">
              <a:buNone/>
              <a:defRPr sz="4680">
                <a:solidFill>
                  <a:schemeClr val="tx1">
                    <a:tint val="75000"/>
                  </a:schemeClr>
                </a:solidFill>
              </a:defRPr>
            </a:lvl9pPr>
          </a:lstStyle>
          <a:p>
            <a:pPr lvl="0"/>
            <a:r>
              <a:rPr lang="de-AT" dirty="0"/>
              <a:t>Mastertextformat bearbeiten</a:t>
            </a:r>
          </a:p>
        </p:txBody>
      </p:sp>
      <p:sp>
        <p:nvSpPr>
          <p:cNvPr id="4" name="Datumsplatzhalter 3"/>
          <p:cNvSpPr>
            <a:spLocks noGrp="1"/>
          </p:cNvSpPr>
          <p:nvPr>
            <p:ph type="dt" sz="half" idx="10"/>
          </p:nvPr>
        </p:nvSpPr>
        <p:spPr/>
        <p:txBody>
          <a:bodyPr/>
          <a:lstStyle/>
          <a:p>
            <a:r>
              <a:rPr lang="de-AT"/>
              <a:t>Datum wie Fußzeilentext zentral eingeben </a:t>
            </a:r>
            <a:endParaRPr lang="de-DE"/>
          </a:p>
        </p:txBody>
      </p:sp>
      <p:sp>
        <p:nvSpPr>
          <p:cNvPr id="5" name="Fußzeilenplatzhalter 4"/>
          <p:cNvSpPr>
            <a:spLocks noGrp="1"/>
          </p:cNvSpPr>
          <p:nvPr>
            <p:ph type="ftr" sz="quarter" idx="11"/>
          </p:nvPr>
        </p:nvSpPr>
        <p:spPr/>
        <p:txBody>
          <a:bodyPr/>
          <a:lstStyle/>
          <a:p>
            <a:r>
              <a:rPr lang="de-DE"/>
              <a:t>Fußzeilentext im Menüpunkt „Kopf- und Fußzeile“ eingeben und für alle Folien übernehmen </a:t>
            </a:r>
          </a:p>
        </p:txBody>
      </p:sp>
      <p:sp>
        <p:nvSpPr>
          <p:cNvPr id="6" name="Foliennummernplatzhalter 5"/>
          <p:cNvSpPr>
            <a:spLocks noGrp="1"/>
          </p:cNvSpPr>
          <p:nvPr>
            <p:ph type="sldNum" sz="quarter" idx="12"/>
          </p:nvPr>
        </p:nvSpPr>
        <p:spPr/>
        <p:txBody>
          <a:bodyPr/>
          <a:lstStyle/>
          <a:p>
            <a:fld id="{4B64EC4D-37E3-EF42-B9AB-6337577588CB}" type="slidenum">
              <a:rPr lang="de-DE" smtClean="0"/>
              <a:t>‹Nr.›</a:t>
            </a:fld>
            <a:endParaRPr lang="de-DE"/>
          </a:p>
        </p:txBody>
      </p:sp>
      <p:sp>
        <p:nvSpPr>
          <p:cNvPr id="7" name="Textplatzhalter 8"/>
          <p:cNvSpPr>
            <a:spLocks noGrp="1"/>
          </p:cNvSpPr>
          <p:nvPr>
            <p:ph type="body" sz="quarter" idx="13"/>
          </p:nvPr>
        </p:nvSpPr>
        <p:spPr>
          <a:xfrm>
            <a:off x="2060576" y="2047959"/>
            <a:ext cx="23838750" cy="1677698"/>
          </a:xfrm>
        </p:spPr>
        <p:txBody>
          <a:bodyPr wrap="square" anchor="b" anchorCtr="0">
            <a:noAutofit/>
          </a:bodyPr>
          <a:lstStyle>
            <a:lvl1pPr>
              <a:defRPr sz="4212"/>
            </a:lvl1pPr>
          </a:lstStyle>
          <a:p>
            <a:pPr lvl="0"/>
            <a:endParaRPr lang="de-DE" dirty="0"/>
          </a:p>
        </p:txBody>
      </p:sp>
    </p:spTree>
    <p:extLst>
      <p:ext uri="{BB962C8B-B14F-4D97-AF65-F5344CB8AC3E}">
        <p14:creationId xmlns:p14="http://schemas.microsoft.com/office/powerpoint/2010/main" val="3418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Mastertitelformat bearbeiten</a:t>
            </a:r>
            <a:endParaRPr lang="de-DE" dirty="0"/>
          </a:p>
        </p:txBody>
      </p:sp>
      <p:sp>
        <p:nvSpPr>
          <p:cNvPr id="3" name="Inhaltsplatzhalter 2"/>
          <p:cNvSpPr>
            <a:spLocks noGrp="1"/>
          </p:cNvSpPr>
          <p:nvPr>
            <p:ph sz="half" idx="1"/>
          </p:nvPr>
        </p:nvSpPr>
        <p:spPr>
          <a:xfrm>
            <a:off x="2060575" y="13181926"/>
            <a:ext cx="13468888" cy="25979477"/>
          </a:xfrm>
        </p:spPr>
        <p:txBody>
          <a:bodyPr>
            <a:normAutofit/>
          </a:bodyPr>
          <a:lstStyle>
            <a:lvl1pPr>
              <a:defRPr sz="6552"/>
            </a:lvl1pPr>
            <a:lvl2pPr>
              <a:defRPr sz="6552"/>
            </a:lvl2pPr>
            <a:lvl3pPr>
              <a:defRPr sz="6084"/>
            </a:lvl3pPr>
            <a:lvl4pPr>
              <a:defRPr sz="5382"/>
            </a:lvl4pPr>
            <a:lvl5pPr>
              <a:defRPr sz="5382"/>
            </a:lvl5pPr>
            <a:lvl6pPr>
              <a:defRPr sz="6084"/>
            </a:lvl6pPr>
            <a:lvl7pPr>
              <a:defRPr sz="6084"/>
            </a:lvl7pPr>
            <a:lvl8pPr>
              <a:defRPr sz="6084"/>
            </a:lvl8pPr>
            <a:lvl9pPr>
              <a:defRPr sz="6084"/>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4" name="Inhaltsplatzhalter 3"/>
          <p:cNvSpPr>
            <a:spLocks noGrp="1"/>
          </p:cNvSpPr>
          <p:nvPr>
            <p:ph sz="half" idx="2"/>
          </p:nvPr>
        </p:nvSpPr>
        <p:spPr>
          <a:xfrm>
            <a:off x="16385835" y="13181926"/>
            <a:ext cx="13468888" cy="25979477"/>
          </a:xfrm>
        </p:spPr>
        <p:txBody>
          <a:bodyPr>
            <a:normAutofit/>
          </a:bodyPr>
          <a:lstStyle>
            <a:lvl1pPr>
              <a:defRPr sz="6552"/>
            </a:lvl1pPr>
            <a:lvl2pPr>
              <a:defRPr sz="6552"/>
            </a:lvl2pPr>
            <a:lvl3pPr>
              <a:defRPr sz="6084"/>
            </a:lvl3pPr>
            <a:lvl4pPr>
              <a:defRPr sz="5382"/>
            </a:lvl4pPr>
            <a:lvl5pPr>
              <a:defRPr sz="5382"/>
            </a:lvl5pPr>
            <a:lvl6pPr>
              <a:defRPr sz="6084"/>
            </a:lvl6pPr>
            <a:lvl7pPr>
              <a:defRPr sz="6084"/>
            </a:lvl7pPr>
            <a:lvl8pPr>
              <a:defRPr sz="6084"/>
            </a:lvl8pPr>
            <a:lvl9pPr>
              <a:defRPr sz="6084"/>
            </a:lvl9p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5" name="Datumsplatzhalter 4"/>
          <p:cNvSpPr>
            <a:spLocks noGrp="1"/>
          </p:cNvSpPr>
          <p:nvPr>
            <p:ph type="dt" sz="half" idx="10"/>
          </p:nvPr>
        </p:nvSpPr>
        <p:spPr/>
        <p:txBody>
          <a:bodyPr/>
          <a:lstStyle/>
          <a:p>
            <a:r>
              <a:rPr lang="de-AT"/>
              <a:t>Datum wie Fußzeilentext zentral eingeben </a:t>
            </a:r>
            <a:endParaRPr lang="de-DE"/>
          </a:p>
        </p:txBody>
      </p:sp>
      <p:sp>
        <p:nvSpPr>
          <p:cNvPr id="6" name="Fußzeilenplatzhalter 5"/>
          <p:cNvSpPr>
            <a:spLocks noGrp="1"/>
          </p:cNvSpPr>
          <p:nvPr>
            <p:ph type="ftr" sz="quarter" idx="11"/>
          </p:nvPr>
        </p:nvSpPr>
        <p:spPr/>
        <p:txBody>
          <a:bodyPr/>
          <a:lstStyle/>
          <a:p>
            <a:r>
              <a:rPr lang="de-DE"/>
              <a:t>Fußzeilentext im Menüpunkt „Kopf- und Fußzeile“ eingeben und für alle Folien übernehmen </a:t>
            </a:r>
          </a:p>
        </p:txBody>
      </p:sp>
      <p:sp>
        <p:nvSpPr>
          <p:cNvPr id="7" name="Foliennummernplatzhalter 6"/>
          <p:cNvSpPr>
            <a:spLocks noGrp="1"/>
          </p:cNvSpPr>
          <p:nvPr>
            <p:ph type="sldNum" sz="quarter" idx="12"/>
          </p:nvPr>
        </p:nvSpPr>
        <p:spPr/>
        <p:txBody>
          <a:bodyPr/>
          <a:lstStyle/>
          <a:p>
            <a:fld id="{4B64EC4D-37E3-EF42-B9AB-6337577588CB}" type="slidenum">
              <a:rPr lang="de-DE" smtClean="0"/>
              <a:t>‹Nr.›</a:t>
            </a:fld>
            <a:endParaRPr lang="de-DE"/>
          </a:p>
        </p:txBody>
      </p:sp>
      <p:sp>
        <p:nvSpPr>
          <p:cNvPr id="8" name="Textplatzhalter 8"/>
          <p:cNvSpPr>
            <a:spLocks noGrp="1"/>
          </p:cNvSpPr>
          <p:nvPr>
            <p:ph type="body" sz="quarter" idx="13"/>
          </p:nvPr>
        </p:nvSpPr>
        <p:spPr>
          <a:xfrm>
            <a:off x="2060576" y="2047959"/>
            <a:ext cx="23838750" cy="1677698"/>
          </a:xfrm>
        </p:spPr>
        <p:txBody>
          <a:bodyPr wrap="square" anchor="b" anchorCtr="0">
            <a:noAutofit/>
          </a:bodyPr>
          <a:lstStyle>
            <a:lvl1pPr>
              <a:defRPr sz="4212"/>
            </a:lvl1pPr>
          </a:lstStyle>
          <a:p>
            <a:pPr lvl="0"/>
            <a:endParaRPr lang="de-DE" dirty="0"/>
          </a:p>
        </p:txBody>
      </p:sp>
    </p:spTree>
    <p:extLst>
      <p:ext uri="{BB962C8B-B14F-4D97-AF65-F5344CB8AC3E}">
        <p14:creationId xmlns:p14="http://schemas.microsoft.com/office/powerpoint/2010/main" val="140462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Mastertitelformat bearbeiten</a:t>
            </a:r>
            <a:endParaRPr lang="de-DE" dirty="0"/>
          </a:p>
        </p:txBody>
      </p:sp>
      <p:sp>
        <p:nvSpPr>
          <p:cNvPr id="3" name="Datumsplatzhalter 2"/>
          <p:cNvSpPr>
            <a:spLocks noGrp="1"/>
          </p:cNvSpPr>
          <p:nvPr>
            <p:ph type="dt" sz="half" idx="10"/>
          </p:nvPr>
        </p:nvSpPr>
        <p:spPr/>
        <p:txBody>
          <a:bodyPr/>
          <a:lstStyle/>
          <a:p>
            <a:r>
              <a:rPr lang="de-AT"/>
              <a:t>Datum wie Fußzeilentext zentral eingeben </a:t>
            </a:r>
            <a:endParaRPr lang="de-DE"/>
          </a:p>
        </p:txBody>
      </p:sp>
      <p:sp>
        <p:nvSpPr>
          <p:cNvPr id="4" name="Fußzeilenplatzhalter 3"/>
          <p:cNvSpPr>
            <a:spLocks noGrp="1"/>
          </p:cNvSpPr>
          <p:nvPr>
            <p:ph type="ftr" sz="quarter" idx="11"/>
          </p:nvPr>
        </p:nvSpPr>
        <p:spPr/>
        <p:txBody>
          <a:bodyPr/>
          <a:lstStyle/>
          <a:p>
            <a:r>
              <a:rPr lang="de-DE"/>
              <a:t>Fußzeilentext im Menüpunkt „Kopf- und Fußzeile“ eingeben und für alle Folien übernehmen </a:t>
            </a:r>
          </a:p>
        </p:txBody>
      </p:sp>
      <p:sp>
        <p:nvSpPr>
          <p:cNvPr id="5" name="Foliennummernplatzhalter 4"/>
          <p:cNvSpPr>
            <a:spLocks noGrp="1"/>
          </p:cNvSpPr>
          <p:nvPr>
            <p:ph type="sldNum" sz="quarter" idx="12"/>
          </p:nvPr>
        </p:nvSpPr>
        <p:spPr/>
        <p:txBody>
          <a:bodyPr/>
          <a:lstStyle/>
          <a:p>
            <a:fld id="{4B64EC4D-37E3-EF42-B9AB-6337577588CB}" type="slidenum">
              <a:rPr lang="de-DE" smtClean="0"/>
              <a:t>‹Nr.›</a:t>
            </a:fld>
            <a:endParaRPr lang="de-DE"/>
          </a:p>
        </p:txBody>
      </p:sp>
      <p:sp>
        <p:nvSpPr>
          <p:cNvPr id="6" name="Textplatzhalter 8"/>
          <p:cNvSpPr>
            <a:spLocks noGrp="1"/>
          </p:cNvSpPr>
          <p:nvPr>
            <p:ph type="body" sz="quarter" idx="13"/>
          </p:nvPr>
        </p:nvSpPr>
        <p:spPr>
          <a:xfrm>
            <a:off x="2060576" y="2047959"/>
            <a:ext cx="23838750" cy="1677698"/>
          </a:xfrm>
        </p:spPr>
        <p:txBody>
          <a:bodyPr wrap="square" anchor="b" anchorCtr="0">
            <a:noAutofit/>
          </a:bodyPr>
          <a:lstStyle>
            <a:lvl1pPr>
              <a:defRPr sz="4212"/>
            </a:lvl1pPr>
          </a:lstStyle>
          <a:p>
            <a:pPr lvl="0"/>
            <a:endParaRPr lang="de-DE" dirty="0"/>
          </a:p>
        </p:txBody>
      </p:sp>
    </p:spTree>
    <p:extLst>
      <p:ext uri="{BB962C8B-B14F-4D97-AF65-F5344CB8AC3E}">
        <p14:creationId xmlns:p14="http://schemas.microsoft.com/office/powerpoint/2010/main" val="97943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hne inhalt">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AT"/>
              <a:t>Datum wie Fußzeilentext zentral eingeben </a:t>
            </a:r>
            <a:endParaRPr lang="de-DE"/>
          </a:p>
        </p:txBody>
      </p:sp>
      <p:sp>
        <p:nvSpPr>
          <p:cNvPr id="3" name="Fußzeilenplatzhalter 2"/>
          <p:cNvSpPr>
            <a:spLocks noGrp="1"/>
          </p:cNvSpPr>
          <p:nvPr>
            <p:ph type="ftr" sz="quarter" idx="11"/>
          </p:nvPr>
        </p:nvSpPr>
        <p:spPr/>
        <p:txBody>
          <a:bodyPr/>
          <a:lstStyle/>
          <a:p>
            <a:r>
              <a:rPr lang="de-DE"/>
              <a:t>Fußzeilentext im Menüpunkt „Kopf- und Fußzeile“ eingeben und für alle Folien übernehmen </a:t>
            </a:r>
          </a:p>
        </p:txBody>
      </p:sp>
      <p:sp>
        <p:nvSpPr>
          <p:cNvPr id="4" name="Foliennummernplatzhalter 3"/>
          <p:cNvSpPr>
            <a:spLocks noGrp="1"/>
          </p:cNvSpPr>
          <p:nvPr>
            <p:ph type="sldNum" sz="quarter" idx="12"/>
          </p:nvPr>
        </p:nvSpPr>
        <p:spPr/>
        <p:txBody>
          <a:bodyPr/>
          <a:lstStyle/>
          <a:p>
            <a:fld id="{4B64EC4D-37E3-EF42-B9AB-6337577588CB}" type="slidenum">
              <a:rPr lang="de-DE" smtClean="0"/>
              <a:t>‹Nr.›</a:t>
            </a:fld>
            <a:endParaRPr lang="de-DE"/>
          </a:p>
        </p:txBody>
      </p:sp>
      <p:sp>
        <p:nvSpPr>
          <p:cNvPr id="5" name="Textplatzhalter 8"/>
          <p:cNvSpPr>
            <a:spLocks noGrp="1"/>
          </p:cNvSpPr>
          <p:nvPr>
            <p:ph type="body" sz="quarter" idx="13"/>
          </p:nvPr>
        </p:nvSpPr>
        <p:spPr>
          <a:xfrm>
            <a:off x="2060576" y="2047959"/>
            <a:ext cx="23838750" cy="1677698"/>
          </a:xfrm>
        </p:spPr>
        <p:txBody>
          <a:bodyPr wrap="square" anchor="b" anchorCtr="0">
            <a:noAutofit/>
          </a:bodyPr>
          <a:lstStyle>
            <a:lvl1pPr>
              <a:defRPr sz="4212"/>
            </a:lvl1pPr>
          </a:lstStyle>
          <a:p>
            <a:pPr lvl="0"/>
            <a:endParaRPr lang="de-DE" dirty="0"/>
          </a:p>
        </p:txBody>
      </p:sp>
    </p:spTree>
    <p:extLst>
      <p:ext uri="{BB962C8B-B14F-4D97-AF65-F5344CB8AC3E}">
        <p14:creationId xmlns:p14="http://schemas.microsoft.com/office/powerpoint/2010/main" val="73185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hteck 18"/>
          <p:cNvSpPr/>
          <p:nvPr userDrawn="1"/>
        </p:nvSpPr>
        <p:spPr>
          <a:xfrm>
            <a:off x="2" y="4187902"/>
            <a:ext cx="1429665" cy="3593405"/>
          </a:xfrm>
          <a:prstGeom prst="rect">
            <a:avLst/>
          </a:prstGeom>
          <a:solidFill>
            <a:srgbClr val="F70146"/>
          </a:solidFill>
          <a:ln>
            <a:noFill/>
          </a:ln>
          <a:effectLst/>
        </p:spPr>
        <p:style>
          <a:lnRef idx="1">
            <a:schemeClr val="accent1"/>
          </a:lnRef>
          <a:fillRef idx="3">
            <a:schemeClr val="accent1"/>
          </a:fillRef>
          <a:effectRef idx="2">
            <a:schemeClr val="accent1"/>
          </a:effectRef>
          <a:fontRef idx="minor">
            <a:schemeClr val="lt1"/>
          </a:fontRef>
        </p:style>
        <p:txBody>
          <a:bodyPr lIns="303301" tIns="151651" rIns="303301" bIns="151651" anchor="ctr"/>
          <a:lstStyle/>
          <a:p>
            <a:pPr algn="ctr" fontAlgn="auto">
              <a:spcBef>
                <a:spcPts val="0"/>
              </a:spcBef>
              <a:spcAft>
                <a:spcPts val="0"/>
              </a:spcAft>
              <a:defRPr/>
            </a:pPr>
            <a:endParaRPr lang="de-DE" sz="21952" dirty="0">
              <a:solidFill>
                <a:srgbClr val="FFFFFF"/>
              </a:solidFill>
              <a:ea typeface="ＭＳ Ｐゴシック" pitchFamily="-105" charset="-128"/>
              <a:cs typeface="ＭＳ Ｐゴシック" pitchFamily="-105" charset="-128"/>
            </a:endParaRPr>
          </a:p>
        </p:txBody>
      </p:sp>
      <p:sp>
        <p:nvSpPr>
          <p:cNvPr id="7" name="Rechteck 6"/>
          <p:cNvSpPr/>
          <p:nvPr userDrawn="1"/>
        </p:nvSpPr>
        <p:spPr>
          <a:xfrm>
            <a:off x="4" y="39246145"/>
            <a:ext cx="30275213" cy="359340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303301" tIns="151651" rIns="303301" bIns="151651" anchor="ctr"/>
          <a:lstStyle/>
          <a:p>
            <a:pPr algn="ctr" fontAlgn="auto">
              <a:spcBef>
                <a:spcPts val="0"/>
              </a:spcBef>
              <a:spcAft>
                <a:spcPts val="0"/>
              </a:spcAft>
              <a:defRPr/>
            </a:pPr>
            <a:endParaRPr lang="de-DE" sz="21952" dirty="0">
              <a:solidFill>
                <a:srgbClr val="FFFFFF"/>
              </a:solidFill>
              <a:ea typeface="ＭＳ Ｐゴシック" pitchFamily="-105" charset="-128"/>
              <a:cs typeface="ＭＳ Ｐゴシック" pitchFamily="-105" charset="-128"/>
            </a:endParaRPr>
          </a:p>
        </p:txBody>
      </p:sp>
      <p:sp>
        <p:nvSpPr>
          <p:cNvPr id="2" name="Titelplatzhalter 1"/>
          <p:cNvSpPr>
            <a:spLocks noGrp="1"/>
          </p:cNvSpPr>
          <p:nvPr>
            <p:ph type="title"/>
          </p:nvPr>
        </p:nvSpPr>
        <p:spPr>
          <a:xfrm>
            <a:off x="2060576" y="5267346"/>
            <a:ext cx="27794146" cy="7133961"/>
          </a:xfrm>
          <a:prstGeom prst="rect">
            <a:avLst/>
          </a:prstGeom>
        </p:spPr>
        <p:txBody>
          <a:bodyPr vert="horz" lIns="0" tIns="0" rIns="0" bIns="0" rtlCol="0" anchor="t">
            <a:normAutofit/>
          </a:bodyPr>
          <a:lstStyle/>
          <a:p>
            <a:r>
              <a:rPr lang="de-AT" dirty="0"/>
              <a:t>Mastertitelformat bearbeiten</a:t>
            </a:r>
            <a:endParaRPr lang="de-DE" dirty="0"/>
          </a:p>
        </p:txBody>
      </p:sp>
      <p:sp>
        <p:nvSpPr>
          <p:cNvPr id="3" name="Textplatzhalter 2"/>
          <p:cNvSpPr>
            <a:spLocks noGrp="1"/>
          </p:cNvSpPr>
          <p:nvPr>
            <p:ph type="body" idx="1"/>
          </p:nvPr>
        </p:nvSpPr>
        <p:spPr>
          <a:xfrm>
            <a:off x="2060576" y="13172675"/>
            <a:ext cx="27794146" cy="25679361"/>
          </a:xfrm>
          <a:prstGeom prst="rect">
            <a:avLst/>
          </a:prstGeom>
        </p:spPr>
        <p:txBody>
          <a:bodyPr vert="horz" lIns="0" tIns="0" rIns="0" bIns="0" rtlCol="0" anchor="t">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4" name="Datumsplatzhalter 3"/>
          <p:cNvSpPr>
            <a:spLocks noGrp="1"/>
          </p:cNvSpPr>
          <p:nvPr>
            <p:ph type="dt" sz="half" idx="2"/>
          </p:nvPr>
        </p:nvSpPr>
        <p:spPr>
          <a:xfrm>
            <a:off x="2060572" y="41021183"/>
            <a:ext cx="27414563" cy="1280643"/>
          </a:xfrm>
          <a:prstGeom prst="rect">
            <a:avLst/>
          </a:prstGeom>
        </p:spPr>
        <p:txBody>
          <a:bodyPr vert="horz" lIns="0" tIns="0" rIns="0" bIns="0" rtlCol="0" anchor="ctr">
            <a:noAutofit/>
          </a:bodyPr>
          <a:lstStyle>
            <a:lvl1pPr algn="l">
              <a:defRPr sz="3276">
                <a:solidFill>
                  <a:schemeClr val="tx1"/>
                </a:solidFill>
              </a:defRPr>
            </a:lvl1pPr>
          </a:lstStyle>
          <a:p>
            <a:r>
              <a:rPr lang="de-AT" dirty="0"/>
              <a:t>Datum wie Fußzeilentext zentral eingeben </a:t>
            </a:r>
            <a:endParaRPr lang="de-DE" dirty="0"/>
          </a:p>
        </p:txBody>
      </p:sp>
      <p:sp>
        <p:nvSpPr>
          <p:cNvPr id="5" name="Fußzeilenplatzhalter 4"/>
          <p:cNvSpPr>
            <a:spLocks noGrp="1"/>
          </p:cNvSpPr>
          <p:nvPr>
            <p:ph type="ftr" sz="quarter" idx="3"/>
          </p:nvPr>
        </p:nvSpPr>
        <p:spPr>
          <a:xfrm>
            <a:off x="2060579" y="39684261"/>
            <a:ext cx="27414563" cy="1280643"/>
          </a:xfrm>
          <a:prstGeom prst="rect">
            <a:avLst/>
          </a:prstGeom>
        </p:spPr>
        <p:txBody>
          <a:bodyPr vert="horz" lIns="0" tIns="0" rIns="0" bIns="0" rtlCol="0" anchor="ctr">
            <a:noAutofit/>
          </a:bodyPr>
          <a:lstStyle>
            <a:lvl1pPr algn="l">
              <a:defRPr sz="3276">
                <a:solidFill>
                  <a:srgbClr val="000000"/>
                </a:solidFill>
              </a:defRPr>
            </a:lvl1pPr>
          </a:lstStyle>
          <a:p>
            <a:r>
              <a:rPr lang="de-DE" dirty="0"/>
              <a:t>Fußzeilentext im Menüpunkt „Kopf- und Fußzeile“ eingeben und für alle Folien übernehmen </a:t>
            </a:r>
          </a:p>
        </p:txBody>
      </p:sp>
      <p:sp>
        <p:nvSpPr>
          <p:cNvPr id="6" name="Foliennummernplatzhalter 5"/>
          <p:cNvSpPr>
            <a:spLocks noGrp="1"/>
          </p:cNvSpPr>
          <p:nvPr>
            <p:ph type="sldNum" sz="quarter" idx="4"/>
          </p:nvPr>
        </p:nvSpPr>
        <p:spPr>
          <a:xfrm>
            <a:off x="2" y="4187907"/>
            <a:ext cx="1429665" cy="3593405"/>
          </a:xfrm>
          <a:prstGeom prst="rect">
            <a:avLst/>
          </a:prstGeom>
        </p:spPr>
        <p:txBody>
          <a:bodyPr vert="horz" lIns="0" tIns="64808" rIns="0" bIns="64808" rtlCol="0" anchor="ctr"/>
          <a:lstStyle>
            <a:lvl1pPr algn="ctr">
              <a:defRPr sz="3276">
                <a:solidFill>
                  <a:schemeClr val="bg1"/>
                </a:solidFill>
              </a:defRPr>
            </a:lvl1pPr>
          </a:lstStyle>
          <a:p>
            <a:fld id="{4B64EC4D-37E3-EF42-B9AB-6337577588CB}" type="slidenum">
              <a:rPr lang="de-DE" smtClean="0"/>
              <a:pPr/>
              <a:t>‹Nr.›</a:t>
            </a:fld>
            <a:endParaRPr lang="de-DE" dirty="0"/>
          </a:p>
        </p:txBody>
      </p:sp>
      <p:cxnSp>
        <p:nvCxnSpPr>
          <p:cNvPr id="18" name="Gerade Verbindung 17"/>
          <p:cNvCxnSpPr/>
          <p:nvPr userDrawn="1"/>
        </p:nvCxnSpPr>
        <p:spPr bwMode="auto">
          <a:xfrm>
            <a:off x="2060580" y="4187902"/>
            <a:ext cx="27773121" cy="0"/>
          </a:xfrm>
          <a:prstGeom prst="line">
            <a:avLst/>
          </a:prstGeom>
          <a:ln w="63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 name="Textfeld 11"/>
          <p:cNvSpPr txBox="1">
            <a:spLocks noChangeArrowheads="1"/>
          </p:cNvSpPr>
          <p:nvPr userDrawn="1"/>
        </p:nvSpPr>
        <p:spPr bwMode="auto">
          <a:xfrm>
            <a:off x="15682709" y="38852028"/>
            <a:ext cx="10264611" cy="17466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03301" tIns="151651" rIns="303301" bIns="15165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de-DE" sz="2340" dirty="0">
                <a:solidFill>
                  <a:srgbClr val="3366FF"/>
                </a:solidFill>
              </a:rPr>
              <a:t>Am Folienmaster Abteilungslogo bei Bedarf innerhalb des </a:t>
            </a:r>
            <a:br>
              <a:rPr lang="de-DE" sz="2340" dirty="0">
                <a:solidFill>
                  <a:srgbClr val="3366FF"/>
                </a:solidFill>
              </a:rPr>
            </a:br>
            <a:r>
              <a:rPr lang="de-DE" sz="2340" dirty="0">
                <a:solidFill>
                  <a:srgbClr val="3366FF"/>
                </a:solidFill>
              </a:rPr>
              <a:t>blauen Feldes einfügen </a:t>
            </a:r>
            <a:r>
              <a:rPr lang="de-DE" sz="2340" kern="1200" dirty="0">
                <a:solidFill>
                  <a:srgbClr val="3366FF"/>
                </a:solidFill>
                <a:latin typeface="Arial" charset="0"/>
                <a:ea typeface="ＭＳ Ｐゴシック" charset="0"/>
                <a:cs typeface="ＭＳ Ｐゴシック" charset="0"/>
              </a:rPr>
              <a:t>und blauen Platzhalter löschen.</a:t>
            </a:r>
          </a:p>
          <a:p>
            <a:pPr algn="r"/>
            <a:r>
              <a:rPr lang="en-GB" sz="2340" i="1" kern="1200" dirty="0">
                <a:solidFill>
                  <a:srgbClr val="3366FF"/>
                </a:solidFill>
                <a:latin typeface="Arial" charset="0"/>
                <a:ea typeface="ＭＳ Ｐゴシック" charset="0"/>
                <a:cs typeface="ＭＳ Ｐゴシック" charset="0"/>
              </a:rPr>
              <a:t>If required, insert the departmental logo inside the blue field </a:t>
            </a:r>
            <a:br>
              <a:rPr lang="en-GB" sz="2340" i="1" kern="1200" dirty="0">
                <a:solidFill>
                  <a:srgbClr val="3366FF"/>
                </a:solidFill>
                <a:latin typeface="Arial" charset="0"/>
                <a:ea typeface="ＭＳ Ｐゴシック" charset="0"/>
                <a:cs typeface="ＭＳ Ｐゴシック" charset="0"/>
              </a:rPr>
            </a:br>
            <a:r>
              <a:rPr lang="en-GB" sz="2340" i="1" kern="1200" dirty="0">
                <a:solidFill>
                  <a:srgbClr val="3366FF"/>
                </a:solidFill>
                <a:latin typeface="Arial" charset="0"/>
                <a:ea typeface="ＭＳ Ｐゴシック" charset="0"/>
                <a:cs typeface="ＭＳ Ｐゴシック" charset="0"/>
              </a:rPr>
              <a:t>on the slide master and delete the blue placeholder.</a:t>
            </a:r>
            <a:endParaRPr lang="de-AT" sz="2340" i="1" kern="1200" dirty="0">
              <a:solidFill>
                <a:srgbClr val="3366FF"/>
              </a:solidFill>
              <a:latin typeface="Arial" charset="0"/>
              <a:ea typeface="ＭＳ Ｐゴシック" charset="0"/>
              <a:cs typeface="ＭＳ Ｐゴシック" charset="0"/>
            </a:endParaRPr>
          </a:p>
        </p:txBody>
      </p:sp>
      <p:grpSp>
        <p:nvGrpSpPr>
          <p:cNvPr id="17" name="Gruppierung 16"/>
          <p:cNvGrpSpPr/>
          <p:nvPr userDrawn="1"/>
        </p:nvGrpSpPr>
        <p:grpSpPr>
          <a:xfrm>
            <a:off x="25947326" y="39384449"/>
            <a:ext cx="3511659" cy="2981003"/>
            <a:chOff x="7778750" y="6378158"/>
            <a:chExt cx="1176338" cy="397292"/>
          </a:xfrm>
        </p:grpSpPr>
        <p:sp>
          <p:nvSpPr>
            <p:cNvPr id="20" name="Rechteck 19"/>
            <p:cNvSpPr/>
            <p:nvPr userDrawn="1"/>
          </p:nvSpPr>
          <p:spPr>
            <a:xfrm>
              <a:off x="7778750" y="6410936"/>
              <a:ext cx="1176338" cy="364514"/>
            </a:xfrm>
            <a:prstGeom prst="rect">
              <a:avLst/>
            </a:prstGeom>
            <a:solidFill>
              <a:srgbClr val="3366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sz="21952"/>
            </a:p>
          </p:txBody>
        </p:sp>
        <p:sp>
          <p:nvSpPr>
            <p:cNvPr id="21" name="Textfeld 20"/>
            <p:cNvSpPr txBox="1">
              <a:spLocks noChangeArrowheads="1"/>
            </p:cNvSpPr>
            <p:nvPr userDrawn="1"/>
          </p:nvSpPr>
          <p:spPr bwMode="auto">
            <a:xfrm>
              <a:off x="7778751" y="6378158"/>
              <a:ext cx="1176337" cy="1418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de-DE" sz="2106" dirty="0">
                  <a:solidFill>
                    <a:schemeClr val="bg1"/>
                  </a:solidFill>
                </a:rPr>
                <a:t>Platzhalter</a:t>
              </a:r>
              <a:r>
                <a:rPr lang="de-DE" sz="2106" baseline="0" dirty="0">
                  <a:solidFill>
                    <a:schemeClr val="bg1"/>
                  </a:solidFill>
                </a:rPr>
                <a:t> </a:t>
              </a:r>
              <a:r>
                <a:rPr lang="de-DE" sz="2106" dirty="0">
                  <a:solidFill>
                    <a:schemeClr val="bg1"/>
                  </a:solidFill>
                </a:rPr>
                <a:t>Abteilungslogo</a:t>
              </a:r>
              <a:r>
                <a:rPr lang="de-DE" sz="2106" baseline="0" dirty="0">
                  <a:solidFill>
                    <a:schemeClr val="bg1"/>
                  </a:solidFill>
                </a:rPr>
                <a:t> </a:t>
              </a:r>
              <a:br>
                <a:rPr lang="de-DE" sz="2106" baseline="0" dirty="0">
                  <a:solidFill>
                    <a:schemeClr val="bg1"/>
                  </a:solidFill>
                </a:rPr>
              </a:br>
              <a:r>
                <a:rPr lang="de-DE" sz="2106" i="1" dirty="0" err="1">
                  <a:solidFill>
                    <a:schemeClr val="bg1"/>
                  </a:solidFill>
                </a:rPr>
                <a:t>place</a:t>
              </a:r>
              <a:r>
                <a:rPr lang="de-DE" sz="2106" i="1" dirty="0">
                  <a:solidFill>
                    <a:schemeClr val="bg1"/>
                  </a:solidFill>
                </a:rPr>
                <a:t> holder </a:t>
              </a:r>
              <a:br>
                <a:rPr lang="de-DE" sz="2106" i="1" dirty="0">
                  <a:solidFill>
                    <a:schemeClr val="bg1"/>
                  </a:solidFill>
                </a:rPr>
              </a:br>
              <a:r>
                <a:rPr lang="de-DE" sz="2106" i="1" dirty="0" err="1">
                  <a:solidFill>
                    <a:schemeClr val="bg1"/>
                  </a:solidFill>
                </a:rPr>
                <a:t>departement</a:t>
              </a:r>
              <a:r>
                <a:rPr lang="de-DE" sz="2106" i="1" dirty="0">
                  <a:solidFill>
                    <a:schemeClr val="bg1"/>
                  </a:solidFill>
                </a:rPr>
                <a:t> logo</a:t>
              </a:r>
            </a:p>
          </p:txBody>
        </p:sp>
      </p:grpSp>
      <p:pic>
        <p:nvPicPr>
          <p:cNvPr id="22" name="Bild 21" descr="TU-Graz-logo-RGB-echte-Farbwert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6963860" y="882225"/>
            <a:ext cx="2869837" cy="2655364"/>
          </a:xfrm>
          <a:prstGeom prst="rect">
            <a:avLst/>
          </a:prstGeom>
        </p:spPr>
      </p:pic>
    </p:spTree>
    <p:extLst>
      <p:ext uri="{BB962C8B-B14F-4D97-AF65-F5344CB8AC3E}">
        <p14:creationId xmlns:p14="http://schemas.microsoft.com/office/powerpoint/2010/main" val="3143820508"/>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0" r:id="rId4"/>
    <p:sldLayoutId id="2147483651" r:id="rId5"/>
    <p:sldLayoutId id="2147483652" r:id="rId6"/>
    <p:sldLayoutId id="2147483654" r:id="rId7"/>
    <p:sldLayoutId id="2147483655" r:id="rId8"/>
  </p:sldLayoutIdLst>
  <p:hf hdr="0"/>
  <p:txStyles>
    <p:titleStyle>
      <a:lvl1pPr algn="l" defTabSz="1516510" rtl="0" eaLnBrk="1" latinLnBrk="0" hangingPunct="1">
        <a:spcBef>
          <a:spcPct val="0"/>
        </a:spcBef>
        <a:buNone/>
        <a:defRPr sz="7956" kern="1200">
          <a:solidFill>
            <a:schemeClr val="tx1"/>
          </a:solidFill>
          <a:latin typeface="+mj-lt"/>
          <a:ea typeface="+mj-ea"/>
          <a:cs typeface="+mj-cs"/>
        </a:defRPr>
      </a:lvl1pPr>
    </p:titleStyle>
    <p:bodyStyle>
      <a:lvl1pPr marL="0" indent="0" algn="l" defTabSz="1516510" rtl="0" eaLnBrk="1" latinLnBrk="0" hangingPunct="1">
        <a:spcBef>
          <a:spcPct val="20000"/>
        </a:spcBef>
        <a:buFont typeface="Arial"/>
        <a:buNone/>
        <a:defRPr sz="6552" kern="1200">
          <a:solidFill>
            <a:schemeClr val="tx1"/>
          </a:solidFill>
          <a:latin typeface="+mn-lt"/>
          <a:ea typeface="+mn-ea"/>
          <a:cs typeface="+mn-cs"/>
        </a:defRPr>
      </a:lvl1pPr>
      <a:lvl2pPr marL="947819" indent="-947819" algn="l" defTabSz="1516510" rtl="0" eaLnBrk="1" latinLnBrk="0" hangingPunct="1">
        <a:spcBef>
          <a:spcPct val="20000"/>
        </a:spcBef>
        <a:buClr>
          <a:srgbClr val="F70146"/>
        </a:buClr>
        <a:buFont typeface="Wingdings" charset="2"/>
        <a:buChar char="§"/>
        <a:defRPr sz="6552" kern="1200">
          <a:solidFill>
            <a:schemeClr val="tx1"/>
          </a:solidFill>
          <a:latin typeface="+mn-lt"/>
          <a:ea typeface="+mn-ea"/>
          <a:cs typeface="+mn-cs"/>
        </a:defRPr>
      </a:lvl2pPr>
      <a:lvl3pPr marL="2669690" indent="-889897" algn="l" defTabSz="1516510" rtl="0" eaLnBrk="1" latinLnBrk="0" hangingPunct="1">
        <a:spcBef>
          <a:spcPct val="20000"/>
        </a:spcBef>
        <a:buFont typeface="Wingdings" charset="2"/>
        <a:buChar char="§"/>
        <a:defRPr sz="6084" kern="1200">
          <a:solidFill>
            <a:schemeClr val="tx1"/>
          </a:solidFill>
          <a:latin typeface="+mn-lt"/>
          <a:ea typeface="+mn-ea"/>
          <a:cs typeface="+mn-cs"/>
        </a:defRPr>
      </a:lvl3pPr>
      <a:lvl4pPr marL="4454747" indent="-895162" algn="l" defTabSz="1516510" rtl="0" eaLnBrk="1" latinLnBrk="0" hangingPunct="1">
        <a:spcBef>
          <a:spcPct val="20000"/>
        </a:spcBef>
        <a:buClr>
          <a:schemeClr val="bg1">
            <a:lumMod val="65000"/>
          </a:schemeClr>
        </a:buClr>
        <a:buFont typeface="Wingdings" charset="2"/>
        <a:buChar char="§"/>
        <a:defRPr sz="5382" kern="1200">
          <a:solidFill>
            <a:schemeClr val="tx1"/>
          </a:solidFill>
          <a:latin typeface="+mn-lt"/>
          <a:ea typeface="+mn-ea"/>
          <a:cs typeface="+mn-cs"/>
        </a:defRPr>
      </a:lvl4pPr>
      <a:lvl5pPr marL="15800" indent="0" algn="l" defTabSz="1516510" rtl="0" eaLnBrk="1" latinLnBrk="0" hangingPunct="1">
        <a:spcBef>
          <a:spcPct val="20000"/>
        </a:spcBef>
        <a:buFont typeface="Lucida Grande"/>
        <a:buNone/>
        <a:defRPr sz="5382" kern="1200">
          <a:solidFill>
            <a:schemeClr val="tx1"/>
          </a:solidFill>
          <a:latin typeface="+mn-lt"/>
          <a:ea typeface="+mn-ea"/>
          <a:cs typeface="+mn-cs"/>
        </a:defRPr>
      </a:lvl5pPr>
      <a:lvl6pPr marL="8340804" indent="-758256" algn="l" defTabSz="1516510" rtl="0" eaLnBrk="1" latinLnBrk="0" hangingPunct="1">
        <a:spcBef>
          <a:spcPct val="20000"/>
        </a:spcBef>
        <a:buFont typeface="Arial"/>
        <a:buChar char="•"/>
        <a:defRPr sz="6552" kern="1200">
          <a:solidFill>
            <a:schemeClr val="tx1"/>
          </a:solidFill>
          <a:latin typeface="+mn-lt"/>
          <a:ea typeface="+mn-ea"/>
          <a:cs typeface="+mn-cs"/>
        </a:defRPr>
      </a:lvl6pPr>
      <a:lvl7pPr marL="9857313" indent="-758256" algn="l" defTabSz="1516510" rtl="0" eaLnBrk="1" latinLnBrk="0" hangingPunct="1">
        <a:spcBef>
          <a:spcPct val="20000"/>
        </a:spcBef>
        <a:buFont typeface="Arial"/>
        <a:buChar char="•"/>
        <a:defRPr sz="6552" kern="1200">
          <a:solidFill>
            <a:schemeClr val="tx1"/>
          </a:solidFill>
          <a:latin typeface="+mn-lt"/>
          <a:ea typeface="+mn-ea"/>
          <a:cs typeface="+mn-cs"/>
        </a:defRPr>
      </a:lvl7pPr>
      <a:lvl8pPr marL="11373823" indent="-758256" algn="l" defTabSz="1516510" rtl="0" eaLnBrk="1" latinLnBrk="0" hangingPunct="1">
        <a:spcBef>
          <a:spcPct val="20000"/>
        </a:spcBef>
        <a:buFont typeface="Arial"/>
        <a:buChar char="•"/>
        <a:defRPr sz="6552" kern="1200">
          <a:solidFill>
            <a:schemeClr val="tx1"/>
          </a:solidFill>
          <a:latin typeface="+mn-lt"/>
          <a:ea typeface="+mn-ea"/>
          <a:cs typeface="+mn-cs"/>
        </a:defRPr>
      </a:lvl8pPr>
      <a:lvl9pPr marL="12890332" indent="-758256" algn="l" defTabSz="1516510" rtl="0" eaLnBrk="1" latinLnBrk="0" hangingPunct="1">
        <a:spcBef>
          <a:spcPct val="20000"/>
        </a:spcBef>
        <a:buFont typeface="Arial"/>
        <a:buChar char="•"/>
        <a:defRPr sz="6552" kern="1200">
          <a:solidFill>
            <a:schemeClr val="tx1"/>
          </a:solidFill>
          <a:latin typeface="+mn-lt"/>
          <a:ea typeface="+mn-ea"/>
          <a:cs typeface="+mn-cs"/>
        </a:defRPr>
      </a:lvl9pPr>
    </p:bodyStyle>
    <p:otherStyle>
      <a:defPPr>
        <a:defRPr lang="de-DE"/>
      </a:defPPr>
      <a:lvl1pPr marL="0" algn="l" defTabSz="1516510" rtl="0" eaLnBrk="1" latinLnBrk="0" hangingPunct="1">
        <a:defRPr sz="6084" kern="1200">
          <a:solidFill>
            <a:schemeClr val="tx1"/>
          </a:solidFill>
          <a:latin typeface="+mn-lt"/>
          <a:ea typeface="+mn-ea"/>
          <a:cs typeface="+mn-cs"/>
        </a:defRPr>
      </a:lvl1pPr>
      <a:lvl2pPr marL="1516510" algn="l" defTabSz="1516510" rtl="0" eaLnBrk="1" latinLnBrk="0" hangingPunct="1">
        <a:defRPr sz="6084" kern="1200">
          <a:solidFill>
            <a:schemeClr val="tx1"/>
          </a:solidFill>
          <a:latin typeface="+mn-lt"/>
          <a:ea typeface="+mn-ea"/>
          <a:cs typeface="+mn-cs"/>
        </a:defRPr>
      </a:lvl2pPr>
      <a:lvl3pPr marL="3033019" algn="l" defTabSz="1516510" rtl="0" eaLnBrk="1" latinLnBrk="0" hangingPunct="1">
        <a:defRPr sz="6084" kern="1200">
          <a:solidFill>
            <a:schemeClr val="tx1"/>
          </a:solidFill>
          <a:latin typeface="+mn-lt"/>
          <a:ea typeface="+mn-ea"/>
          <a:cs typeface="+mn-cs"/>
        </a:defRPr>
      </a:lvl3pPr>
      <a:lvl4pPr marL="4549529" algn="l" defTabSz="1516510" rtl="0" eaLnBrk="1" latinLnBrk="0" hangingPunct="1">
        <a:defRPr sz="6084" kern="1200">
          <a:solidFill>
            <a:schemeClr val="tx1"/>
          </a:solidFill>
          <a:latin typeface="+mn-lt"/>
          <a:ea typeface="+mn-ea"/>
          <a:cs typeface="+mn-cs"/>
        </a:defRPr>
      </a:lvl4pPr>
      <a:lvl5pPr marL="6066038" algn="l" defTabSz="1516510" rtl="0" eaLnBrk="1" latinLnBrk="0" hangingPunct="1">
        <a:defRPr sz="6084" kern="1200">
          <a:solidFill>
            <a:schemeClr val="tx1"/>
          </a:solidFill>
          <a:latin typeface="+mn-lt"/>
          <a:ea typeface="+mn-ea"/>
          <a:cs typeface="+mn-cs"/>
        </a:defRPr>
      </a:lvl5pPr>
      <a:lvl6pPr marL="7582548" algn="l" defTabSz="1516510" rtl="0" eaLnBrk="1" latinLnBrk="0" hangingPunct="1">
        <a:defRPr sz="6084" kern="1200">
          <a:solidFill>
            <a:schemeClr val="tx1"/>
          </a:solidFill>
          <a:latin typeface="+mn-lt"/>
          <a:ea typeface="+mn-ea"/>
          <a:cs typeface="+mn-cs"/>
        </a:defRPr>
      </a:lvl6pPr>
      <a:lvl7pPr marL="9099057" algn="l" defTabSz="1516510" rtl="0" eaLnBrk="1" latinLnBrk="0" hangingPunct="1">
        <a:defRPr sz="6084" kern="1200">
          <a:solidFill>
            <a:schemeClr val="tx1"/>
          </a:solidFill>
          <a:latin typeface="+mn-lt"/>
          <a:ea typeface="+mn-ea"/>
          <a:cs typeface="+mn-cs"/>
        </a:defRPr>
      </a:lvl7pPr>
      <a:lvl8pPr marL="10615567" algn="l" defTabSz="1516510" rtl="0" eaLnBrk="1" latinLnBrk="0" hangingPunct="1">
        <a:defRPr sz="6084" kern="1200">
          <a:solidFill>
            <a:schemeClr val="tx1"/>
          </a:solidFill>
          <a:latin typeface="+mn-lt"/>
          <a:ea typeface="+mn-ea"/>
          <a:cs typeface="+mn-cs"/>
        </a:defRPr>
      </a:lvl8pPr>
      <a:lvl9pPr marL="12132076" algn="l" defTabSz="1516510" rtl="0" eaLnBrk="1" latinLnBrk="0" hangingPunct="1">
        <a:defRPr sz="60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85000"/>
          </a:schemeClr>
        </a:solidFill>
        <a:effectLst/>
      </p:bgPr>
    </p:bg>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459D6A96-E8FA-85AE-E07D-47B432B99059}"/>
              </a:ext>
            </a:extLst>
          </p:cNvPr>
          <p:cNvSpPr/>
          <p:nvPr/>
        </p:nvSpPr>
        <p:spPr>
          <a:xfrm>
            <a:off x="557213" y="284468"/>
            <a:ext cx="28994532" cy="1393067"/>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AT" sz="6000" dirty="0"/>
          </a:p>
        </p:txBody>
      </p:sp>
      <p:pic>
        <p:nvPicPr>
          <p:cNvPr id="11" name="Grafik 10" descr="Ein Bild, das Text, Uhr enthält.&#10;&#10;Automatisch generierte Beschreibung">
            <a:extLst>
              <a:ext uri="{FF2B5EF4-FFF2-40B4-BE49-F238E27FC236}">
                <a16:creationId xmlns:a16="http://schemas.microsoft.com/office/drawing/2014/main" id="{EB6D2F12-58ED-E690-C4DF-94D9F1257367}"/>
              </a:ext>
            </a:extLst>
          </p:cNvPr>
          <p:cNvPicPr>
            <a:picLocks noChangeAspect="1"/>
          </p:cNvPicPr>
          <p:nvPr/>
        </p:nvPicPr>
        <p:blipFill>
          <a:blip r:embed="rId2">
            <a:biLevel thresh="25000"/>
          </a:blip>
          <a:stretch>
            <a:fillRect/>
          </a:stretch>
        </p:blipFill>
        <p:spPr>
          <a:xfrm>
            <a:off x="26351344" y="284468"/>
            <a:ext cx="2786135" cy="1393068"/>
          </a:xfrm>
          <a:prstGeom prst="rect">
            <a:avLst/>
          </a:prstGeom>
          <a:solidFill>
            <a:schemeClr val="accent2"/>
          </a:solidFill>
        </p:spPr>
      </p:pic>
      <p:sp>
        <p:nvSpPr>
          <p:cNvPr id="12" name="Textfeld 11">
            <a:extLst>
              <a:ext uri="{FF2B5EF4-FFF2-40B4-BE49-F238E27FC236}">
                <a16:creationId xmlns:a16="http://schemas.microsoft.com/office/drawing/2014/main" id="{56CD7D03-53DC-396A-86B2-DE4C0D6BC9AF}"/>
              </a:ext>
            </a:extLst>
          </p:cNvPr>
          <p:cNvSpPr txBox="1"/>
          <p:nvPr/>
        </p:nvSpPr>
        <p:spPr>
          <a:xfrm>
            <a:off x="1643407" y="524828"/>
            <a:ext cx="24293671" cy="830997"/>
          </a:xfrm>
          <a:prstGeom prst="rect">
            <a:avLst/>
          </a:prstGeom>
          <a:solidFill>
            <a:schemeClr val="accent2"/>
          </a:solidFill>
          <a:ln>
            <a:noFill/>
          </a:ln>
        </p:spPr>
        <p:txBody>
          <a:bodyPr wrap="square" lIns="0" rtlCol="0">
            <a:spAutoFit/>
          </a:bodyPr>
          <a:lstStyle>
            <a:defPPr>
              <a:defRPr lang="de-DE"/>
            </a:defPPr>
            <a:lvl1pPr algn="ctr">
              <a:defRPr sz="6600">
                <a:solidFill>
                  <a:schemeClr val="bg1"/>
                </a:solidFill>
              </a:defRPr>
            </a:lvl1pPr>
          </a:lstStyle>
          <a:p>
            <a:r>
              <a:rPr lang="de-AT" sz="4800" dirty="0"/>
              <a:t>Measurement </a:t>
            </a:r>
            <a:r>
              <a:rPr lang="de-AT" sz="4800" dirty="0" err="1"/>
              <a:t>Techniques</a:t>
            </a:r>
            <a:r>
              <a:rPr lang="de-AT" sz="4800" dirty="0"/>
              <a:t> and Probe Analysis</a:t>
            </a:r>
          </a:p>
        </p:txBody>
      </p:sp>
      <p:cxnSp>
        <p:nvCxnSpPr>
          <p:cNvPr id="18" name="Gerader Verbinder 17">
            <a:extLst>
              <a:ext uri="{FF2B5EF4-FFF2-40B4-BE49-F238E27FC236}">
                <a16:creationId xmlns:a16="http://schemas.microsoft.com/office/drawing/2014/main" id="{F721D5A9-308F-8541-7491-238B46308FAC}"/>
              </a:ext>
            </a:extLst>
          </p:cNvPr>
          <p:cNvCxnSpPr>
            <a:cxnSpLocks/>
          </p:cNvCxnSpPr>
          <p:nvPr/>
        </p:nvCxnSpPr>
        <p:spPr>
          <a:xfrm>
            <a:off x="-1" y="1738496"/>
            <a:ext cx="30275213" cy="0"/>
          </a:xfrm>
          <a:prstGeom prst="line">
            <a:avLst/>
          </a:prstGeom>
          <a:ln w="76200">
            <a:solidFill>
              <a:schemeClr val="bg1"/>
            </a:solidFill>
            <a:tailEnd type="none"/>
          </a:ln>
          <a:effectLst/>
        </p:spPr>
        <p:style>
          <a:lnRef idx="2">
            <a:schemeClr val="accent1"/>
          </a:lnRef>
          <a:fillRef idx="0">
            <a:schemeClr val="accent1"/>
          </a:fillRef>
          <a:effectRef idx="1">
            <a:schemeClr val="accent1"/>
          </a:effectRef>
          <a:fontRef idx="minor">
            <a:schemeClr val="tx1"/>
          </a:fontRef>
        </p:style>
      </p:cxnSp>
      <p:sp>
        <p:nvSpPr>
          <p:cNvPr id="21" name="Textfeld 20">
            <a:extLst>
              <a:ext uri="{FF2B5EF4-FFF2-40B4-BE49-F238E27FC236}">
                <a16:creationId xmlns:a16="http://schemas.microsoft.com/office/drawing/2014/main" id="{049A81D3-2FC6-415F-3ED4-7B6E19BD63ED}"/>
              </a:ext>
            </a:extLst>
          </p:cNvPr>
          <p:cNvSpPr txBox="1"/>
          <p:nvPr/>
        </p:nvSpPr>
        <p:spPr>
          <a:xfrm>
            <a:off x="557213" y="1876377"/>
            <a:ext cx="28919937" cy="2616100"/>
          </a:xfrm>
          <a:prstGeom prst="rect">
            <a:avLst/>
          </a:prstGeom>
          <a:solidFill>
            <a:schemeClr val="accent2"/>
          </a:solidFill>
          <a:ln>
            <a:solidFill>
              <a:schemeClr val="tx1"/>
            </a:solidFill>
          </a:ln>
        </p:spPr>
        <p:txBody>
          <a:bodyPr wrap="square" lIns="0" rtlCol="0">
            <a:spAutoFit/>
          </a:bodyPr>
          <a:lstStyle/>
          <a:p>
            <a:pPr algn="ctr"/>
            <a:r>
              <a:rPr lang="de-DE" sz="6000" i="0" dirty="0">
                <a:solidFill>
                  <a:schemeClr val="bg1"/>
                </a:solidFill>
                <a:effectLst/>
                <a:latin typeface="Verdana Pro" panose="020F0502020204030204" pitchFamily="34" charset="0"/>
                <a:cs typeface="Aharoni" panose="020F0502020204030204" pitchFamily="2" charset="-79"/>
              </a:rPr>
              <a:t>Energy </a:t>
            </a:r>
            <a:r>
              <a:rPr lang="de-DE" sz="6000" i="0" dirty="0" err="1">
                <a:solidFill>
                  <a:schemeClr val="bg1"/>
                </a:solidFill>
                <a:effectLst/>
                <a:latin typeface="Verdana Pro" panose="020F0502020204030204" pitchFamily="34" charset="0"/>
                <a:cs typeface="Aharoni" panose="020F0502020204030204" pitchFamily="2" charset="-79"/>
              </a:rPr>
              <a:t>filtered</a:t>
            </a:r>
            <a:r>
              <a:rPr lang="de-DE" sz="6000" i="0" dirty="0">
                <a:solidFill>
                  <a:schemeClr val="bg1"/>
                </a:solidFill>
                <a:effectLst/>
                <a:latin typeface="Verdana Pro" panose="020F0502020204030204" pitchFamily="34" charset="0"/>
                <a:cs typeface="Aharoni" panose="020F0502020204030204" pitchFamily="2" charset="-79"/>
              </a:rPr>
              <a:t> </a:t>
            </a:r>
            <a:r>
              <a:rPr lang="de-DE" sz="6000" dirty="0" err="1">
                <a:solidFill>
                  <a:schemeClr val="bg1"/>
                </a:solidFill>
                <a:latin typeface="Verdana Pro" panose="020F0502020204030204" pitchFamily="34" charset="0"/>
                <a:cs typeface="Aharoni" panose="020F0502020204030204" pitchFamily="2" charset="-79"/>
              </a:rPr>
              <a:t>p</a:t>
            </a:r>
            <a:r>
              <a:rPr lang="de-DE" sz="6000" i="0" dirty="0" err="1">
                <a:solidFill>
                  <a:schemeClr val="bg1"/>
                </a:solidFill>
                <a:effectLst/>
                <a:latin typeface="Verdana Pro" panose="020F0502020204030204" pitchFamily="34" charset="0"/>
                <a:cs typeface="Aharoni" panose="020F0502020204030204" pitchFamily="2" charset="-79"/>
              </a:rPr>
              <a:t>hotoemission</a:t>
            </a:r>
            <a:r>
              <a:rPr lang="de-DE" sz="6000" i="0" dirty="0">
                <a:solidFill>
                  <a:schemeClr val="bg1"/>
                </a:solidFill>
                <a:effectLst/>
                <a:latin typeface="Verdana Pro" panose="020F0502020204030204" pitchFamily="34" charset="0"/>
                <a:cs typeface="Aharoni" panose="020F0502020204030204" pitchFamily="2" charset="-79"/>
              </a:rPr>
              <a:t> </a:t>
            </a:r>
            <a:r>
              <a:rPr lang="de-DE" sz="6000" dirty="0" err="1">
                <a:solidFill>
                  <a:schemeClr val="bg1"/>
                </a:solidFill>
                <a:latin typeface="Verdana Pro" panose="020F0502020204030204" pitchFamily="34" charset="0"/>
                <a:cs typeface="Aharoni" panose="020F0502020204030204" pitchFamily="2" charset="-79"/>
              </a:rPr>
              <a:t>electron</a:t>
            </a:r>
            <a:r>
              <a:rPr lang="de-DE" sz="6000" dirty="0">
                <a:solidFill>
                  <a:schemeClr val="bg1"/>
                </a:solidFill>
                <a:latin typeface="Verdana Pro" panose="020F0502020204030204" pitchFamily="34" charset="0"/>
                <a:cs typeface="Aharoni" panose="020F0502020204030204" pitchFamily="2" charset="-79"/>
              </a:rPr>
              <a:t> </a:t>
            </a:r>
            <a:r>
              <a:rPr lang="de-DE" sz="6000" dirty="0" err="1">
                <a:solidFill>
                  <a:schemeClr val="bg1"/>
                </a:solidFill>
                <a:latin typeface="Verdana Pro" panose="020F0502020204030204" pitchFamily="34" charset="0"/>
                <a:cs typeface="Aharoni" panose="020F0502020204030204" pitchFamily="2" charset="-79"/>
              </a:rPr>
              <a:t>spectroscopy</a:t>
            </a:r>
            <a:r>
              <a:rPr lang="de-DE" sz="6000" dirty="0">
                <a:solidFill>
                  <a:schemeClr val="bg1"/>
                </a:solidFill>
                <a:latin typeface="Verdana Pro" panose="020F0502020204030204" pitchFamily="34" charset="0"/>
                <a:cs typeface="Aharoni" panose="020F0502020204030204" pitchFamily="2" charset="-79"/>
              </a:rPr>
              <a:t> (EF-PEEM)</a:t>
            </a:r>
          </a:p>
          <a:p>
            <a:pPr algn="ctr"/>
            <a:r>
              <a:rPr lang="de-DE" sz="6000" dirty="0" err="1">
                <a:solidFill>
                  <a:schemeClr val="bg1"/>
                </a:solidFill>
                <a:latin typeface="Verdana Pro" panose="020F0502020204030204" pitchFamily="34" charset="0"/>
                <a:cs typeface="Aharoni" panose="020F0502020204030204" pitchFamily="2" charset="-79"/>
              </a:rPr>
              <a:t>of</a:t>
            </a:r>
            <a:r>
              <a:rPr lang="de-DE" sz="6000" dirty="0">
                <a:solidFill>
                  <a:schemeClr val="bg1"/>
                </a:solidFill>
                <a:latin typeface="Verdana Pro" panose="020F0502020204030204" pitchFamily="34" charset="0"/>
                <a:cs typeface="Aharoni" panose="020F0502020204030204" pitchFamily="2" charset="-79"/>
              </a:rPr>
              <a:t> Au(111) </a:t>
            </a:r>
            <a:r>
              <a:rPr lang="de-DE" sz="6000" dirty="0" err="1">
                <a:solidFill>
                  <a:schemeClr val="bg1"/>
                </a:solidFill>
                <a:latin typeface="Verdana Pro" panose="020F0502020204030204" pitchFamily="34" charset="0"/>
                <a:cs typeface="Aharoni" panose="020F0502020204030204" pitchFamily="2" charset="-79"/>
              </a:rPr>
              <a:t>single</a:t>
            </a:r>
            <a:r>
              <a:rPr lang="de-DE" sz="6000" dirty="0">
                <a:solidFill>
                  <a:schemeClr val="bg1"/>
                </a:solidFill>
                <a:latin typeface="Verdana Pro" panose="020F0502020204030204" pitchFamily="34" charset="0"/>
                <a:cs typeface="Aharoni" panose="020F0502020204030204" pitchFamily="2" charset="-79"/>
              </a:rPr>
              <a:t> </a:t>
            </a:r>
            <a:r>
              <a:rPr lang="de-DE" sz="6000" dirty="0" err="1">
                <a:solidFill>
                  <a:schemeClr val="bg1"/>
                </a:solidFill>
                <a:latin typeface="Verdana Pro" panose="020F0502020204030204" pitchFamily="34" charset="0"/>
                <a:cs typeface="Aharoni" panose="020F0502020204030204" pitchFamily="2" charset="-79"/>
              </a:rPr>
              <a:t>crystal</a:t>
            </a:r>
            <a:r>
              <a:rPr lang="de-DE" sz="6000" dirty="0">
                <a:solidFill>
                  <a:schemeClr val="bg1"/>
                </a:solidFill>
                <a:latin typeface="Verdana Pro" panose="020F0502020204030204" pitchFamily="34" charset="0"/>
                <a:cs typeface="Aharoni" panose="020F0502020204030204" pitchFamily="2" charset="-79"/>
              </a:rPr>
              <a:t> </a:t>
            </a:r>
          </a:p>
          <a:p>
            <a:pPr algn="ctr"/>
            <a:r>
              <a:rPr lang="de-DE" sz="4400" dirty="0">
                <a:solidFill>
                  <a:schemeClr val="bg1"/>
                </a:solidFill>
                <a:latin typeface="Verdana Pro" panose="020F0502020204030204" pitchFamily="34" charset="0"/>
                <a:cs typeface="Aharoni" panose="020F0502020204030204" pitchFamily="2" charset="-79"/>
              </a:rPr>
              <a:t>Aleksey Sokolov</a:t>
            </a:r>
            <a:endParaRPr lang="de-AT" sz="4400" dirty="0" err="1">
              <a:solidFill>
                <a:schemeClr val="bg1"/>
              </a:solidFill>
              <a:latin typeface="Verdana Pro" panose="020F0502020204030204" pitchFamily="34" charset="0"/>
              <a:cs typeface="Aharoni" panose="020F0502020204030204" pitchFamily="2" charset="-79"/>
            </a:endParaRPr>
          </a:p>
        </p:txBody>
      </p:sp>
      <p:sp>
        <p:nvSpPr>
          <p:cNvPr id="20" name="Rechteck 19">
            <a:extLst>
              <a:ext uri="{FF2B5EF4-FFF2-40B4-BE49-F238E27FC236}">
                <a16:creationId xmlns:a16="http://schemas.microsoft.com/office/drawing/2014/main" id="{756101C4-4385-8C13-F339-7606ABDE82BB}"/>
              </a:ext>
            </a:extLst>
          </p:cNvPr>
          <p:cNvSpPr/>
          <p:nvPr/>
        </p:nvSpPr>
        <p:spPr>
          <a:xfrm>
            <a:off x="557213" y="5607470"/>
            <a:ext cx="28994532" cy="13450551"/>
          </a:xfrm>
          <a:prstGeom prst="rect">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r>
              <a:rPr lang="de-AT" sz="9600" dirty="0">
                <a:latin typeface="Verdana Pro" panose="020B0604030504040204" pitchFamily="34" charset="0"/>
              </a:rPr>
              <a:t>UV </a:t>
            </a:r>
            <a:r>
              <a:rPr lang="de-AT" sz="9600" dirty="0" err="1">
                <a:latin typeface="Verdana Pro" panose="020B0604030504040204" pitchFamily="34" charset="0"/>
              </a:rPr>
              <a:t>Photoelectron</a:t>
            </a:r>
            <a:r>
              <a:rPr lang="de-AT" sz="9600" dirty="0">
                <a:latin typeface="Verdana Pro" panose="020B0604030504040204" pitchFamily="34" charset="0"/>
              </a:rPr>
              <a:t> </a:t>
            </a:r>
            <a:r>
              <a:rPr lang="de-AT" sz="9600" dirty="0" err="1">
                <a:latin typeface="Verdana Pro" panose="020B0604030504040204" pitchFamily="34" charset="0"/>
              </a:rPr>
              <a:t>Spectroscopy</a:t>
            </a:r>
            <a:r>
              <a:rPr lang="de-AT" sz="9600" dirty="0">
                <a:latin typeface="Verdana Pro" panose="020B0604030504040204" pitchFamily="34" charset="0"/>
              </a:rPr>
              <a:t> (UPS)</a:t>
            </a:r>
          </a:p>
        </p:txBody>
      </p:sp>
      <p:grpSp>
        <p:nvGrpSpPr>
          <p:cNvPr id="23" name="Gruppieren 22">
            <a:extLst>
              <a:ext uri="{FF2B5EF4-FFF2-40B4-BE49-F238E27FC236}">
                <a16:creationId xmlns:a16="http://schemas.microsoft.com/office/drawing/2014/main" id="{50AF3882-52EB-81BD-877A-DFEDFDB54618}"/>
              </a:ext>
            </a:extLst>
          </p:cNvPr>
          <p:cNvGrpSpPr/>
          <p:nvPr/>
        </p:nvGrpSpPr>
        <p:grpSpPr>
          <a:xfrm>
            <a:off x="798063" y="5076794"/>
            <a:ext cx="9839438" cy="1188000"/>
            <a:chOff x="207520" y="0"/>
            <a:chExt cx="9839438" cy="1295074"/>
          </a:xfrm>
        </p:grpSpPr>
        <p:sp>
          <p:nvSpPr>
            <p:cNvPr id="24" name="Rechteck: abgerundete Ecken 23">
              <a:extLst>
                <a:ext uri="{FF2B5EF4-FFF2-40B4-BE49-F238E27FC236}">
                  <a16:creationId xmlns:a16="http://schemas.microsoft.com/office/drawing/2014/main" id="{C3E13D68-D1E3-31F6-CC41-E8EE6F641EF3}"/>
                </a:ext>
              </a:extLst>
            </p:cNvPr>
            <p:cNvSpPr/>
            <p:nvPr/>
          </p:nvSpPr>
          <p:spPr>
            <a:xfrm>
              <a:off x="207520" y="0"/>
              <a:ext cx="9839438" cy="1295074"/>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de-DE"/>
            </a:p>
          </p:txBody>
        </p:sp>
        <p:sp>
          <p:nvSpPr>
            <p:cNvPr id="25" name="Rechteck: abgerundete Ecken 4">
              <a:extLst>
                <a:ext uri="{FF2B5EF4-FFF2-40B4-BE49-F238E27FC236}">
                  <a16:creationId xmlns:a16="http://schemas.microsoft.com/office/drawing/2014/main" id="{12F5F109-252A-40C3-23C0-9613705B0BE0}"/>
                </a:ext>
              </a:extLst>
            </p:cNvPr>
            <p:cNvSpPr txBox="1"/>
            <p:nvPr/>
          </p:nvSpPr>
          <p:spPr>
            <a:xfrm>
              <a:off x="270740" y="63220"/>
              <a:ext cx="9712998" cy="11686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1907" tIns="0" rIns="371907" bIns="0" numCol="1" spcCol="1270" anchor="ctr" anchorCtr="0">
              <a:noAutofit/>
            </a:bodyPr>
            <a:lstStyle/>
            <a:p>
              <a:pPr marL="0" lvl="0" indent="0" algn="l" defTabSz="2311400">
                <a:lnSpc>
                  <a:spcPct val="90000"/>
                </a:lnSpc>
                <a:spcBef>
                  <a:spcPct val="0"/>
                </a:spcBef>
                <a:spcAft>
                  <a:spcPct val="35000"/>
                </a:spcAft>
                <a:buNone/>
              </a:pPr>
              <a:r>
                <a:rPr lang="de-AT" sz="4500" kern="1200" dirty="0" err="1">
                  <a:latin typeface="Verdana Pro" panose="020B0604030504040204" pitchFamily="34" charset="0"/>
                </a:rPr>
                <a:t>Introduction</a:t>
              </a:r>
              <a:endParaRPr lang="de-AT" sz="4500" kern="1200" dirty="0">
                <a:latin typeface="Verdana Pro" panose="020B0604030504040204" pitchFamily="34" charset="0"/>
              </a:endParaRPr>
            </a:p>
          </p:txBody>
        </p:sp>
      </p:grpSp>
      <p:sp>
        <p:nvSpPr>
          <p:cNvPr id="27" name="Rechteck 26">
            <a:extLst>
              <a:ext uri="{FF2B5EF4-FFF2-40B4-BE49-F238E27FC236}">
                <a16:creationId xmlns:a16="http://schemas.microsoft.com/office/drawing/2014/main" id="{EDED2A8A-A4B7-AD7C-9015-725F747B1F5B}"/>
              </a:ext>
            </a:extLst>
          </p:cNvPr>
          <p:cNvSpPr/>
          <p:nvPr/>
        </p:nvSpPr>
        <p:spPr>
          <a:xfrm>
            <a:off x="632824" y="20173014"/>
            <a:ext cx="14261306" cy="20333368"/>
          </a:xfrm>
          <a:prstGeom prst="rect">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9" name="Gruppieren 28">
            <a:extLst>
              <a:ext uri="{FF2B5EF4-FFF2-40B4-BE49-F238E27FC236}">
                <a16:creationId xmlns:a16="http://schemas.microsoft.com/office/drawing/2014/main" id="{1675A39E-5240-84BC-7FE3-8F367FB6D4F3}"/>
              </a:ext>
            </a:extLst>
          </p:cNvPr>
          <p:cNvGrpSpPr/>
          <p:nvPr/>
        </p:nvGrpSpPr>
        <p:grpSpPr>
          <a:xfrm>
            <a:off x="1088160" y="19568533"/>
            <a:ext cx="12728198" cy="1192785"/>
            <a:chOff x="274703" y="17269615"/>
            <a:chExt cx="12728198" cy="1918800"/>
          </a:xfrm>
        </p:grpSpPr>
        <p:sp>
          <p:nvSpPr>
            <p:cNvPr id="30" name="Rechteck: abgerundete Ecken 29">
              <a:extLst>
                <a:ext uri="{FF2B5EF4-FFF2-40B4-BE49-F238E27FC236}">
                  <a16:creationId xmlns:a16="http://schemas.microsoft.com/office/drawing/2014/main" id="{61AC9144-BBE2-FEE7-281C-CFA105CAA0A0}"/>
                </a:ext>
              </a:extLst>
            </p:cNvPr>
            <p:cNvSpPr/>
            <p:nvPr/>
          </p:nvSpPr>
          <p:spPr>
            <a:xfrm>
              <a:off x="274703" y="17269615"/>
              <a:ext cx="12728198" cy="1918800"/>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de-DE"/>
            </a:p>
          </p:txBody>
        </p:sp>
        <p:sp>
          <p:nvSpPr>
            <p:cNvPr id="31" name="Rechteck: abgerundete Ecken 4">
              <a:extLst>
                <a:ext uri="{FF2B5EF4-FFF2-40B4-BE49-F238E27FC236}">
                  <a16:creationId xmlns:a16="http://schemas.microsoft.com/office/drawing/2014/main" id="{770E056B-916C-1884-8A42-C7A069961CDE}"/>
                </a:ext>
              </a:extLst>
            </p:cNvPr>
            <p:cNvSpPr txBox="1"/>
            <p:nvPr/>
          </p:nvSpPr>
          <p:spPr>
            <a:xfrm>
              <a:off x="368371" y="17363283"/>
              <a:ext cx="12540862" cy="17314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1907" tIns="0" rIns="371907" bIns="0" numCol="1" spcCol="1270" anchor="ctr" anchorCtr="0">
              <a:noAutofit/>
            </a:bodyPr>
            <a:lstStyle/>
            <a:p>
              <a:pPr marL="0" lvl="0" indent="0" algn="l" defTabSz="2311400">
                <a:lnSpc>
                  <a:spcPct val="90000"/>
                </a:lnSpc>
                <a:spcBef>
                  <a:spcPct val="0"/>
                </a:spcBef>
                <a:spcAft>
                  <a:spcPct val="35000"/>
                </a:spcAft>
                <a:buNone/>
              </a:pPr>
              <a:r>
                <a:rPr lang="de-AT" sz="4500" kern="1200" dirty="0">
                  <a:latin typeface="Verdana Pro" panose="020B0604030504040204" pitchFamily="34" charset="0"/>
                </a:rPr>
                <a:t>UV </a:t>
              </a:r>
              <a:r>
                <a:rPr lang="de-AT" sz="4500" kern="1200" dirty="0" err="1">
                  <a:latin typeface="Verdana Pro" panose="020B0604030504040204" pitchFamily="34" charset="0"/>
                </a:rPr>
                <a:t>Photoelectron</a:t>
              </a:r>
              <a:r>
                <a:rPr lang="de-AT" sz="4500" kern="1200" dirty="0">
                  <a:latin typeface="Verdana Pro" panose="020B0604030504040204" pitchFamily="34" charset="0"/>
                </a:rPr>
                <a:t> </a:t>
              </a:r>
              <a:r>
                <a:rPr lang="de-AT" sz="4500" kern="1200" dirty="0" err="1">
                  <a:latin typeface="Verdana Pro" panose="020B0604030504040204" pitchFamily="34" charset="0"/>
                </a:rPr>
                <a:t>Spectroscopy</a:t>
              </a:r>
              <a:r>
                <a:rPr lang="de-AT" sz="4500" kern="1200" dirty="0">
                  <a:latin typeface="Verdana Pro" panose="020B0604030504040204" pitchFamily="34" charset="0"/>
                </a:rPr>
                <a:t> (UPS)</a:t>
              </a:r>
            </a:p>
          </p:txBody>
        </p:sp>
      </p:grpSp>
      <p:sp>
        <p:nvSpPr>
          <p:cNvPr id="32" name="Rechteck 31">
            <a:extLst>
              <a:ext uri="{FF2B5EF4-FFF2-40B4-BE49-F238E27FC236}">
                <a16:creationId xmlns:a16="http://schemas.microsoft.com/office/drawing/2014/main" id="{8E2FBC65-DBFB-EC2C-F266-3F8697881A62}"/>
              </a:ext>
            </a:extLst>
          </p:cNvPr>
          <p:cNvSpPr/>
          <p:nvPr/>
        </p:nvSpPr>
        <p:spPr>
          <a:xfrm>
            <a:off x="15433812" y="20163909"/>
            <a:ext cx="14261306" cy="20334385"/>
          </a:xfrm>
          <a:prstGeom prst="rect">
            <a:avLst/>
          </a:prstGeom>
          <a:solidFill>
            <a:schemeClr val="bg1"/>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DE" sz="9600" b="1"/>
              <a:t>Figure 3</a:t>
            </a:r>
            <a:endParaRPr lang="de-DE" sz="9600" dirty="0"/>
          </a:p>
        </p:txBody>
      </p:sp>
      <p:grpSp>
        <p:nvGrpSpPr>
          <p:cNvPr id="33" name="Gruppieren 32">
            <a:extLst>
              <a:ext uri="{FF2B5EF4-FFF2-40B4-BE49-F238E27FC236}">
                <a16:creationId xmlns:a16="http://schemas.microsoft.com/office/drawing/2014/main" id="{C23B8746-248D-93EB-686F-907B6FFBAE7C}"/>
              </a:ext>
            </a:extLst>
          </p:cNvPr>
          <p:cNvGrpSpPr/>
          <p:nvPr/>
        </p:nvGrpSpPr>
        <p:grpSpPr>
          <a:xfrm>
            <a:off x="15767420" y="19559912"/>
            <a:ext cx="12728198" cy="1192785"/>
            <a:chOff x="274703" y="17269615"/>
            <a:chExt cx="12728198" cy="1918800"/>
          </a:xfrm>
        </p:grpSpPr>
        <p:sp>
          <p:nvSpPr>
            <p:cNvPr id="34" name="Rechteck: abgerundete Ecken 33">
              <a:extLst>
                <a:ext uri="{FF2B5EF4-FFF2-40B4-BE49-F238E27FC236}">
                  <a16:creationId xmlns:a16="http://schemas.microsoft.com/office/drawing/2014/main" id="{4EF8498F-5AA5-7ABF-D60A-7DDD68D19276}"/>
                </a:ext>
              </a:extLst>
            </p:cNvPr>
            <p:cNvSpPr/>
            <p:nvPr/>
          </p:nvSpPr>
          <p:spPr>
            <a:xfrm>
              <a:off x="274703" y="17269615"/>
              <a:ext cx="12728198" cy="1918800"/>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de-DE"/>
            </a:p>
          </p:txBody>
        </p:sp>
        <p:sp>
          <p:nvSpPr>
            <p:cNvPr id="35" name="Rechteck: abgerundete Ecken 4">
              <a:extLst>
                <a:ext uri="{FF2B5EF4-FFF2-40B4-BE49-F238E27FC236}">
                  <a16:creationId xmlns:a16="http://schemas.microsoft.com/office/drawing/2014/main" id="{83758B57-B70D-A633-0341-73668FD038D0}"/>
                </a:ext>
              </a:extLst>
            </p:cNvPr>
            <p:cNvSpPr txBox="1"/>
            <p:nvPr/>
          </p:nvSpPr>
          <p:spPr>
            <a:xfrm>
              <a:off x="368371" y="17363285"/>
              <a:ext cx="12540862" cy="17314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1907" tIns="0" rIns="371907" bIns="0" numCol="1" spcCol="1270" anchor="ctr" anchorCtr="0">
              <a:noAutofit/>
            </a:bodyPr>
            <a:lstStyle/>
            <a:p>
              <a:pPr marL="0" lvl="0" indent="0" algn="l" defTabSz="2311400">
                <a:lnSpc>
                  <a:spcPct val="90000"/>
                </a:lnSpc>
                <a:spcBef>
                  <a:spcPct val="0"/>
                </a:spcBef>
                <a:spcAft>
                  <a:spcPct val="35000"/>
                </a:spcAft>
                <a:buNone/>
              </a:pPr>
              <a:r>
                <a:rPr lang="de-AT" sz="4500" kern="1200" dirty="0">
                  <a:latin typeface="Verdana Pro" panose="020B0604030504040204" pitchFamily="34" charset="0"/>
                </a:rPr>
                <a:t>Momentum </a:t>
              </a:r>
              <a:r>
                <a:rPr lang="de-AT" sz="4500" kern="1200" dirty="0" err="1">
                  <a:latin typeface="Verdana Pro" panose="020B0604030504040204" pitchFamily="34" charset="0"/>
                </a:rPr>
                <a:t>Microscopy</a:t>
              </a:r>
              <a:endParaRPr lang="de-AT" sz="4500" kern="1200" dirty="0">
                <a:latin typeface="Verdana Pro" panose="020B0604030504040204" pitchFamily="34" charset="0"/>
              </a:endParaRPr>
            </a:p>
          </p:txBody>
        </p:sp>
      </p:grpSp>
      <p:sp>
        <p:nvSpPr>
          <p:cNvPr id="36" name="Textfeld 35">
            <a:extLst>
              <a:ext uri="{FF2B5EF4-FFF2-40B4-BE49-F238E27FC236}">
                <a16:creationId xmlns:a16="http://schemas.microsoft.com/office/drawing/2014/main" id="{272FF098-4826-0175-B51C-A63185A50E61}"/>
              </a:ext>
            </a:extLst>
          </p:cNvPr>
          <p:cNvSpPr txBox="1"/>
          <p:nvPr/>
        </p:nvSpPr>
        <p:spPr>
          <a:xfrm>
            <a:off x="1181827" y="6789346"/>
            <a:ext cx="15542067" cy="5186035"/>
          </a:xfrm>
          <a:prstGeom prst="rect">
            <a:avLst/>
          </a:prstGeom>
          <a:noFill/>
        </p:spPr>
        <p:txBody>
          <a:bodyPr wrap="square" lIns="0" rtlCol="0">
            <a:spAutoFit/>
          </a:bodyPr>
          <a:lstStyle/>
          <a:p>
            <a:r>
              <a:rPr lang="de-DE" sz="3500" dirty="0"/>
              <a:t>P</a:t>
            </a:r>
            <a:r>
              <a:rPr lang="en-US" sz="3500" noProof="0" dirty="0" err="1"/>
              <a:t>hotoemission</a:t>
            </a:r>
            <a:r>
              <a:rPr lang="en-US" sz="3500" noProof="0" dirty="0"/>
              <a:t> spectroscopy (PES) is a powerful analysis method that, at its core, utilizes the photoelectric effect by mapping local variations of a material’s electron emission after exciting it with photons. </a:t>
            </a:r>
            <a:r>
              <a:rPr lang="en-US" sz="3500" noProof="0" dirty="0" err="1"/>
              <a:t>Tese</a:t>
            </a:r>
            <a:r>
              <a:rPr lang="en-US" sz="3500" noProof="0" dirty="0"/>
              <a:t> local variations are inherently linked to its </a:t>
            </a:r>
            <a:r>
              <a:rPr lang="en-US" sz="3500" noProof="0" dirty="0" err="1"/>
              <a:t>bandstructure</a:t>
            </a:r>
            <a:r>
              <a:rPr lang="en-US" sz="3500" noProof="0" dirty="0"/>
              <a:t>, which makes it possible to get an insight into the electronic properties of a material as well as its work function. Therefore, PES is a frequently </a:t>
            </a:r>
            <a:r>
              <a:rPr lang="en-US" sz="3500" dirty="0"/>
              <a:t>employed method in the realm of condensed matter physics. </a:t>
            </a:r>
          </a:p>
          <a:p>
            <a:endParaRPr lang="en-US" sz="3500" dirty="0"/>
          </a:p>
          <a:p>
            <a:endParaRPr lang="en-US" sz="3500" dirty="0"/>
          </a:p>
          <a:p>
            <a:endParaRPr lang="de-DE" sz="1600" dirty="0" err="1"/>
          </a:p>
        </p:txBody>
      </p:sp>
      <p:pic>
        <p:nvPicPr>
          <p:cNvPr id="38" name="Grafik 37">
            <a:extLst>
              <a:ext uri="{FF2B5EF4-FFF2-40B4-BE49-F238E27FC236}">
                <a16:creationId xmlns:a16="http://schemas.microsoft.com/office/drawing/2014/main" id="{2917EBDF-6049-5FE2-3EBA-CE886F558B2E}"/>
              </a:ext>
            </a:extLst>
          </p:cNvPr>
          <p:cNvPicPr>
            <a:picLocks noChangeAspect="1"/>
          </p:cNvPicPr>
          <p:nvPr/>
        </p:nvPicPr>
        <p:blipFill>
          <a:blip r:embed="rId3"/>
          <a:stretch>
            <a:fillRect/>
          </a:stretch>
        </p:blipFill>
        <p:spPr>
          <a:xfrm>
            <a:off x="18272056" y="6854542"/>
            <a:ext cx="10015537" cy="7808557"/>
          </a:xfrm>
          <a:prstGeom prst="rect">
            <a:avLst/>
          </a:prstGeom>
        </p:spPr>
      </p:pic>
      <p:sp>
        <p:nvSpPr>
          <p:cNvPr id="39" name="Textfeld 38">
            <a:extLst>
              <a:ext uri="{FF2B5EF4-FFF2-40B4-BE49-F238E27FC236}">
                <a16:creationId xmlns:a16="http://schemas.microsoft.com/office/drawing/2014/main" id="{F0B0CCFD-610C-22AD-9906-8C86045F3DF0}"/>
              </a:ext>
            </a:extLst>
          </p:cNvPr>
          <p:cNvSpPr txBox="1"/>
          <p:nvPr/>
        </p:nvSpPr>
        <p:spPr>
          <a:xfrm>
            <a:off x="16242632" y="21357710"/>
            <a:ext cx="12867971" cy="5186035"/>
          </a:xfrm>
          <a:prstGeom prst="rect">
            <a:avLst/>
          </a:prstGeom>
          <a:noFill/>
        </p:spPr>
        <p:txBody>
          <a:bodyPr wrap="square" lIns="0" rtlCol="0">
            <a:spAutoFit/>
          </a:bodyPr>
          <a:lstStyle/>
          <a:p>
            <a:r>
              <a:rPr lang="de-AT" sz="3500" dirty="0">
                <a:solidFill>
                  <a:srgbClr val="0F0F0F">
                    <a:hueOff val="0"/>
                    <a:satOff val="0"/>
                    <a:lumOff val="0"/>
                    <a:alphaOff val="0"/>
                  </a:srgbClr>
                </a:solidFill>
                <a:latin typeface="+mj-lt"/>
                <a:ea typeface="+mn-ea"/>
                <a:cs typeface="+mn-cs"/>
              </a:rPr>
              <a:t>By </a:t>
            </a:r>
            <a:r>
              <a:rPr lang="de-AT" sz="3500" dirty="0" err="1">
                <a:solidFill>
                  <a:srgbClr val="0F0F0F">
                    <a:hueOff val="0"/>
                    <a:satOff val="0"/>
                    <a:lumOff val="0"/>
                    <a:alphaOff val="0"/>
                  </a:srgbClr>
                </a:solidFill>
                <a:latin typeface="+mj-lt"/>
                <a:ea typeface="+mn-ea"/>
                <a:cs typeface="+mn-cs"/>
              </a:rPr>
              <a:t>changing</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the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mode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of</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the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microscope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to</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momentum</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space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imaging</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one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can</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obtain</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the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momentum</a:t>
            </a:r>
            <a:r>
              <a:rPr lang="de-AT" sz="3500" dirty="0">
                <a:solidFill>
                  <a:srgbClr val="0F0F0F">
                    <a:hueOff val="0"/>
                    <a:satOff val="0"/>
                    <a:lumOff val="0"/>
                    <a:alphaOff val="0"/>
                  </a:srgbClr>
                </a:solidFill>
                <a:latin typeface="+mj-lt"/>
                <a:ea typeface="+mn-ea"/>
                <a:cs typeface="+mn-cs"/>
              </a:rPr>
              <a:t> and </a:t>
            </a:r>
            <a:r>
              <a:rPr lang="de-AT" sz="3500" dirty="0" err="1">
                <a:solidFill>
                  <a:srgbClr val="0F0F0F">
                    <a:hueOff val="0"/>
                    <a:satOff val="0"/>
                    <a:lumOff val="0"/>
                    <a:alphaOff val="0"/>
                  </a:srgbClr>
                </a:solidFill>
                <a:latin typeface="+mj-lt"/>
                <a:ea typeface="+mn-ea"/>
                <a:cs typeface="+mn-cs"/>
              </a:rPr>
              <a:t>the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corresponding</a:t>
            </a:r>
            <a:r>
              <a:rPr lang="de-AT" sz="3500" dirty="0">
                <a:solidFill>
                  <a:srgbClr val="0F0F0F">
                    <a:hueOff val="0"/>
                    <a:satOff val="0"/>
                    <a:lumOff val="0"/>
                    <a:alphaOff val="0"/>
                  </a:srgbClr>
                </a:solidFill>
                <a:latin typeface="+mj-lt"/>
                <a:ea typeface="+mn-ea"/>
                <a:cs typeface="+mn-cs"/>
              </a:rPr>
              <a:t> angle </a:t>
            </a:r>
            <a:r>
              <a:rPr lang="de-AT" sz="3500" dirty="0" err="1">
                <a:solidFill>
                  <a:srgbClr val="0F0F0F">
                    <a:hueOff val="0"/>
                    <a:satOff val="0"/>
                    <a:lumOff val="0"/>
                    <a:alphaOff val="0"/>
                  </a:srgbClr>
                </a:solidFill>
                <a:latin typeface="+mj-lt"/>
                <a:ea typeface="+mn-ea"/>
                <a:cs typeface="+mn-cs"/>
              </a:rPr>
              <a:t>of</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the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exiting</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electron</a:t>
            </a:r>
            <a:r>
              <a:rPr lang="de-AT" sz="3500" dirty="0">
                <a:solidFill>
                  <a:srgbClr val="0F0F0F">
                    <a:hueOff val="0"/>
                    <a:satOff val="0"/>
                    <a:lumOff val="0"/>
                    <a:alphaOff val="0"/>
                  </a:srgbClr>
                </a:solidFill>
                <a:latin typeface="+mj-lt"/>
                <a:ea typeface="+mn-ea"/>
                <a:cs typeface="+mn-cs"/>
              </a:rPr>
              <a:t>.  This </a:t>
            </a:r>
            <a:r>
              <a:rPr lang="de-AT" sz="3500" dirty="0" err="1">
                <a:solidFill>
                  <a:srgbClr val="0F0F0F">
                    <a:hueOff val="0"/>
                    <a:satOff val="0"/>
                    <a:lumOff val="0"/>
                    <a:alphaOff val="0"/>
                  </a:srgbClr>
                </a:solidFill>
                <a:latin typeface="+mj-lt"/>
                <a:ea typeface="+mn-ea"/>
                <a:cs typeface="+mn-cs"/>
              </a:rPr>
              <a:t>is</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done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for</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energies</a:t>
            </a:r>
            <a:r>
              <a:rPr lang="de-AT" sz="3500" dirty="0">
                <a:solidFill>
                  <a:srgbClr val="0F0F0F">
                    <a:hueOff val="0"/>
                    <a:satOff val="0"/>
                    <a:lumOff val="0"/>
                    <a:alphaOff val="0"/>
                  </a:srgbClr>
                </a:solidFill>
                <a:latin typeface="+mj-lt"/>
                <a:ea typeface="+mn-ea"/>
                <a:cs typeface="+mn-cs"/>
              </a:rPr>
              <a:t> in </a:t>
            </a:r>
            <a:r>
              <a:rPr lang="de-AT" sz="3500" dirty="0" err="1">
                <a:solidFill>
                  <a:srgbClr val="0F0F0F">
                    <a:hueOff val="0"/>
                    <a:satOff val="0"/>
                    <a:lumOff val="0"/>
                    <a:alphaOff val="0"/>
                  </a:srgbClr>
                </a:solidFill>
                <a:latin typeface="+mj-lt"/>
                <a:ea typeface="+mn-ea"/>
                <a:cs typeface="+mn-cs"/>
              </a:rPr>
              <a:t>the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range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of</a:t>
            </a:r>
            <a:r>
              <a:rPr lang="de-AT" sz="3500" dirty="0">
                <a:solidFill>
                  <a:srgbClr val="0F0F0F">
                    <a:hueOff val="0"/>
                    <a:satOff val="0"/>
                    <a:lumOff val="0"/>
                    <a:alphaOff val="0"/>
                  </a:srgbClr>
                </a:solidFill>
                <a:latin typeface="+mj-lt"/>
                <a:ea typeface="+mn-ea"/>
                <a:cs typeface="+mn-cs"/>
              </a:rPr>
              <a:t> 17.5 </a:t>
            </a:r>
            <a:r>
              <a:rPr lang="de-AT" sz="3500" dirty="0" err="1">
                <a:solidFill>
                  <a:srgbClr val="0F0F0F">
                    <a:hueOff val="0"/>
                    <a:satOff val="0"/>
                    <a:lumOff val="0"/>
                    <a:alphaOff val="0"/>
                  </a:srgbClr>
                </a:solidFill>
                <a:latin typeface="+mj-lt"/>
                <a:ea typeface="+mn-ea"/>
                <a:cs typeface="+mn-cs"/>
              </a:rPr>
              <a:t>to</a:t>
            </a:r>
            <a:r>
              <a:rPr lang="de-AT" sz="3500" dirty="0">
                <a:solidFill>
                  <a:srgbClr val="0F0F0F">
                    <a:hueOff val="0"/>
                    <a:satOff val="0"/>
                    <a:lumOff val="0"/>
                    <a:alphaOff val="0"/>
                  </a:srgbClr>
                </a:solidFill>
                <a:latin typeface="+mj-lt"/>
                <a:ea typeface="+mn-ea"/>
                <a:cs typeface="+mn-cs"/>
              </a:rPr>
              <a:t> 21.4 eV </a:t>
            </a:r>
            <a:r>
              <a:rPr lang="de-AT" sz="3500" dirty="0" err="1">
                <a:solidFill>
                  <a:srgbClr val="0F0F0F">
                    <a:hueOff val="0"/>
                    <a:satOff val="0"/>
                    <a:lumOff val="0"/>
                    <a:alphaOff val="0"/>
                  </a:srgbClr>
                </a:solidFill>
                <a:latin typeface="+mj-lt"/>
                <a:ea typeface="+mn-ea"/>
                <a:cs typeface="+mn-cs"/>
              </a:rPr>
              <a:t>with</a:t>
            </a:r>
            <a:r>
              <a:rPr lang="de-AT" sz="3500" dirty="0">
                <a:solidFill>
                  <a:srgbClr val="0F0F0F">
                    <a:hueOff val="0"/>
                    <a:satOff val="0"/>
                    <a:lumOff val="0"/>
                    <a:alphaOff val="0"/>
                  </a:srgbClr>
                </a:solidFill>
                <a:latin typeface="+mj-lt"/>
                <a:ea typeface="+mn-ea"/>
                <a:cs typeface="+mn-cs"/>
              </a:rPr>
              <a:t> a </a:t>
            </a:r>
            <a:r>
              <a:rPr lang="de-AT" sz="3500" dirty="0" err="1">
                <a:solidFill>
                  <a:srgbClr val="0F0F0F">
                    <a:hueOff val="0"/>
                    <a:satOff val="0"/>
                    <a:lumOff val="0"/>
                    <a:alphaOff val="0"/>
                  </a:srgbClr>
                </a:solidFill>
                <a:latin typeface="+mj-lt"/>
                <a:ea typeface="+mn-ea"/>
                <a:cs typeface="+mn-cs"/>
              </a:rPr>
              <a:t>step</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of</a:t>
            </a:r>
            <a:r>
              <a:rPr lang="de-AT" sz="3500" dirty="0">
                <a:solidFill>
                  <a:srgbClr val="0F0F0F">
                    <a:hueOff val="0"/>
                    <a:satOff val="0"/>
                    <a:lumOff val="0"/>
                    <a:alphaOff val="0"/>
                  </a:srgbClr>
                </a:solidFill>
                <a:latin typeface="+mj-lt"/>
                <a:ea typeface="+mn-ea"/>
                <a:cs typeface="+mn-cs"/>
              </a:rPr>
              <a:t> 25 </a:t>
            </a:r>
            <a:r>
              <a:rPr lang="de-AT" sz="3500" dirty="0" err="1">
                <a:solidFill>
                  <a:srgbClr val="0F0F0F">
                    <a:hueOff val="0"/>
                    <a:satOff val="0"/>
                    <a:lumOff val="0"/>
                    <a:alphaOff val="0"/>
                  </a:srgbClr>
                </a:solidFill>
                <a:latin typeface="+mj-lt"/>
                <a:ea typeface="+mn-ea"/>
                <a:cs typeface="+mn-cs"/>
              </a:rPr>
              <a:t>meV</a:t>
            </a:r>
            <a:r>
              <a:rPr lang="de-AT" sz="3500" dirty="0">
                <a:solidFill>
                  <a:srgbClr val="0F0F0F">
                    <a:hueOff val="0"/>
                    <a:satOff val="0"/>
                    <a:lumOff val="0"/>
                    <a:alphaOff val="0"/>
                  </a:srgbClr>
                </a:solidFill>
                <a:latin typeface="+mj-lt"/>
                <a:ea typeface="+mn-ea"/>
                <a:cs typeface="+mn-cs"/>
              </a:rPr>
              <a:t>. In </a:t>
            </a:r>
            <a:r>
              <a:rPr lang="de-AT" sz="3500" dirty="0" err="1">
                <a:solidFill>
                  <a:srgbClr val="0F0F0F">
                    <a:hueOff val="0"/>
                    <a:satOff val="0"/>
                    <a:lumOff val="0"/>
                    <a:alphaOff val="0"/>
                  </a:srgbClr>
                </a:solidFill>
                <a:latin typeface="+mj-lt"/>
                <a:ea typeface="+mn-ea"/>
                <a:cs typeface="+mn-cs"/>
              </a:rPr>
              <a:t>figure</a:t>
            </a:r>
            <a:r>
              <a:rPr lang="de-AT" sz="3500" dirty="0">
                <a:solidFill>
                  <a:srgbClr val="0F0F0F">
                    <a:hueOff val="0"/>
                    <a:satOff val="0"/>
                    <a:lumOff val="0"/>
                    <a:alphaOff val="0"/>
                  </a:srgbClr>
                </a:solidFill>
                <a:latin typeface="+mj-lt"/>
                <a:ea typeface="+mn-ea"/>
                <a:cs typeface="+mn-cs"/>
              </a:rPr>
              <a:t> 4 </a:t>
            </a:r>
            <a:r>
              <a:rPr lang="de-AT" sz="3500" dirty="0" err="1">
                <a:solidFill>
                  <a:srgbClr val="0F0F0F">
                    <a:hueOff val="0"/>
                    <a:satOff val="0"/>
                    <a:lumOff val="0"/>
                    <a:alphaOff val="0"/>
                  </a:srgbClr>
                </a:solidFill>
                <a:latin typeface="+mj-lt"/>
                <a:ea typeface="+mn-ea"/>
                <a:cs typeface="+mn-cs"/>
              </a:rPr>
              <a:t>the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energy</a:t>
            </a:r>
            <a:r>
              <a:rPr lang="de-AT" sz="3500" dirty="0">
                <a:solidFill>
                  <a:srgbClr val="0F0F0F">
                    <a:hueOff val="0"/>
                    <a:satOff val="0"/>
                    <a:lumOff val="0"/>
                    <a:alphaOff val="0"/>
                  </a:srgbClr>
                </a:solidFill>
                <a:latin typeface="+mj-lt"/>
                <a:ea typeface="+mn-ea"/>
                <a:cs typeface="+mn-cs"/>
              </a:rPr>
              <a:t>  </a:t>
            </a:r>
            <a:r>
              <a:rPr lang="en-US" sz="3500" dirty="0">
                <a:solidFill>
                  <a:srgbClr val="0F0F0F">
                    <a:hueOff val="0"/>
                    <a:satOff val="0"/>
                    <a:lumOff val="0"/>
                    <a:alphaOff val="0"/>
                  </a:srgbClr>
                </a:solidFill>
                <a:latin typeface="+mj-lt"/>
                <a:ea typeface="+mn-ea"/>
                <a:cs typeface="+mn-cs"/>
              </a:rPr>
              <a:t>and</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momentum</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resolved</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bandstructure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of</a:t>
            </a:r>
            <a:r>
              <a:rPr lang="de-AT" sz="3500" dirty="0">
                <a:solidFill>
                  <a:srgbClr val="0F0F0F">
                    <a:hueOff val="0"/>
                    <a:satOff val="0"/>
                    <a:lumOff val="0"/>
                    <a:alphaOff val="0"/>
                  </a:srgbClr>
                </a:solidFill>
                <a:latin typeface="+mj-lt"/>
                <a:ea typeface="+mn-ea"/>
                <a:cs typeface="+mn-cs"/>
              </a:rPr>
              <a:t> a Au(111) </a:t>
            </a:r>
            <a:r>
              <a:rPr lang="de-AT" sz="3500" dirty="0" err="1">
                <a:solidFill>
                  <a:srgbClr val="0F0F0F">
                    <a:hueOff val="0"/>
                    <a:satOff val="0"/>
                    <a:lumOff val="0"/>
                    <a:alphaOff val="0"/>
                  </a:srgbClr>
                </a:solidFill>
                <a:latin typeface="+mj-lt"/>
                <a:ea typeface="+mn-ea"/>
                <a:cs typeface="+mn-cs"/>
              </a:rPr>
              <a:t>surface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is</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shown</a:t>
            </a:r>
            <a:r>
              <a:rPr lang="de-AT" sz="3500" dirty="0">
                <a:solidFill>
                  <a:srgbClr val="0F0F0F">
                    <a:hueOff val="0"/>
                    <a:satOff val="0"/>
                    <a:lumOff val="0"/>
                    <a:alphaOff val="0"/>
                  </a:srgbClr>
                </a:solidFill>
                <a:latin typeface="+mj-lt"/>
                <a:ea typeface="+mn-ea"/>
                <a:cs typeface="+mn-cs"/>
              </a:rPr>
              <a:t>. </a:t>
            </a:r>
            <a:r>
              <a:rPr lang="de-AT" sz="3500" dirty="0">
                <a:solidFill>
                  <a:srgbClr val="0F0F0F">
                    <a:hueOff val="0"/>
                    <a:satOff val="0"/>
                    <a:lumOff val="0"/>
                    <a:alphaOff val="0"/>
                  </a:srgbClr>
                </a:solidFill>
                <a:latin typeface="+mj-lt"/>
              </a:rPr>
              <a:t>In Figure 5, </a:t>
            </a:r>
            <a:r>
              <a:rPr lang="de-AT" sz="3500" dirty="0" err="1">
                <a:solidFill>
                  <a:srgbClr val="0F0F0F">
                    <a:hueOff val="0"/>
                    <a:satOff val="0"/>
                    <a:lumOff val="0"/>
                    <a:alphaOff val="0"/>
                  </a:srgbClr>
                </a:solidFill>
                <a:latin typeface="+mj-lt"/>
              </a:rPr>
              <a:t>the</a:t>
            </a:r>
            <a:r>
              <a:rPr lang="de-AT" sz="3500" dirty="0">
                <a:solidFill>
                  <a:srgbClr val="0F0F0F">
                    <a:hueOff val="0"/>
                    <a:satOff val="0"/>
                    <a:lumOff val="0"/>
                    <a:alphaOff val="0"/>
                  </a:srgbClr>
                </a:solidFill>
                <a:latin typeface="+mj-lt"/>
              </a:rPr>
              <a:t> slice </a:t>
            </a:r>
            <a:r>
              <a:rPr lang="de-AT" sz="3500" dirty="0" err="1">
                <a:solidFill>
                  <a:srgbClr val="0F0F0F">
                    <a:hueOff val="0"/>
                    <a:satOff val="0"/>
                    <a:lumOff val="0"/>
                    <a:alphaOff val="0"/>
                  </a:srgbClr>
                </a:solidFill>
                <a:latin typeface="+mj-lt"/>
              </a:rPr>
              <a:t>along</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the</a:t>
            </a:r>
            <a:r>
              <a:rPr lang="de-AT" sz="3500" dirty="0">
                <a:solidFill>
                  <a:srgbClr val="0F0F0F">
                    <a:hueOff val="0"/>
                    <a:satOff val="0"/>
                    <a:lumOff val="0"/>
                    <a:alphaOff val="0"/>
                  </a:srgbClr>
                </a:solidFill>
                <a:latin typeface="+mj-lt"/>
              </a:rPr>
              <a:t> diagonal </a:t>
            </a:r>
            <a:r>
              <a:rPr lang="de-AT" sz="3500" dirty="0" err="1">
                <a:solidFill>
                  <a:srgbClr val="0F0F0F">
                    <a:hueOff val="0"/>
                    <a:satOff val="0"/>
                    <a:lumOff val="0"/>
                    <a:alphaOff val="0"/>
                  </a:srgbClr>
                </a:solidFill>
                <a:latin typeface="+mj-lt"/>
              </a:rPr>
              <a:t>indicated</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by</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the</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red</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window</a:t>
            </a:r>
            <a:r>
              <a:rPr lang="de-AT" sz="3500" dirty="0">
                <a:solidFill>
                  <a:srgbClr val="0F0F0F">
                    <a:hueOff val="0"/>
                    <a:satOff val="0"/>
                    <a:lumOff val="0"/>
                    <a:alphaOff val="0"/>
                  </a:srgbClr>
                </a:solidFill>
                <a:latin typeface="+mj-lt"/>
              </a:rPr>
              <a:t> in Figure 4 </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is</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shown</a:t>
            </a:r>
            <a:r>
              <a:rPr lang="de-AT" sz="3500" dirty="0">
                <a:solidFill>
                  <a:srgbClr val="0F0F0F">
                    <a:hueOff val="0"/>
                    <a:satOff val="0"/>
                    <a:lumOff val="0"/>
                    <a:alphaOff val="0"/>
                  </a:srgbClr>
                </a:solidFill>
                <a:latin typeface="+mj-lt"/>
                <a:ea typeface="+mn-ea"/>
                <a:cs typeface="+mn-cs"/>
              </a:rPr>
              <a:t>.</a:t>
            </a:r>
          </a:p>
          <a:p>
            <a:r>
              <a:rPr lang="de-AT" sz="3500" dirty="0">
                <a:solidFill>
                  <a:srgbClr val="0F0F0F">
                    <a:hueOff val="0"/>
                    <a:satOff val="0"/>
                    <a:lumOff val="0"/>
                    <a:alphaOff val="0"/>
                  </a:srgbClr>
                </a:solidFill>
                <a:latin typeface="+mj-lt"/>
              </a:rPr>
              <a:t>In </a:t>
            </a:r>
            <a:r>
              <a:rPr lang="de-AT" sz="3500" dirty="0" err="1">
                <a:solidFill>
                  <a:srgbClr val="0F0F0F">
                    <a:hueOff val="0"/>
                    <a:satOff val="0"/>
                    <a:lumOff val="0"/>
                    <a:alphaOff val="0"/>
                  </a:srgbClr>
                </a:solidFill>
                <a:latin typeface="+mj-lt"/>
              </a:rPr>
              <a:t>the</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lower</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bound</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of</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the</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image</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most</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likely</a:t>
            </a:r>
            <a:r>
              <a:rPr lang="de-AT" sz="3500" dirty="0">
                <a:solidFill>
                  <a:srgbClr val="0F0F0F">
                    <a:hueOff val="0"/>
                    <a:satOff val="0"/>
                    <a:lumOff val="0"/>
                    <a:alphaOff val="0"/>
                  </a:srgbClr>
                </a:solidFill>
                <a:latin typeface="+mj-lt"/>
              </a:rPr>
              <a:t> bands </a:t>
            </a:r>
            <a:r>
              <a:rPr lang="de-AT" sz="3500" dirty="0" err="1">
                <a:solidFill>
                  <a:srgbClr val="0F0F0F">
                    <a:hueOff val="0"/>
                    <a:satOff val="0"/>
                    <a:lumOff val="0"/>
                    <a:alphaOff val="0"/>
                  </a:srgbClr>
                </a:solidFill>
                <a:latin typeface="+mj-lt"/>
              </a:rPr>
              <a:t>formed</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by</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the</a:t>
            </a:r>
            <a:r>
              <a:rPr lang="de-AT" sz="3500" dirty="0">
                <a:solidFill>
                  <a:srgbClr val="0F0F0F">
                    <a:hueOff val="0"/>
                    <a:satOff val="0"/>
                    <a:lumOff val="0"/>
                    <a:alphaOff val="0"/>
                  </a:srgbClr>
                </a:solidFill>
                <a:latin typeface="+mj-lt"/>
              </a:rPr>
              <a:t> 5d </a:t>
            </a:r>
            <a:r>
              <a:rPr lang="de-AT" sz="3500" dirty="0" err="1">
                <a:solidFill>
                  <a:srgbClr val="0F0F0F">
                    <a:hueOff val="0"/>
                    <a:satOff val="0"/>
                    <a:lumOff val="0"/>
                    <a:alphaOff val="0"/>
                  </a:srgbClr>
                </a:solidFill>
                <a:latin typeface="+mj-lt"/>
              </a:rPr>
              <a:t>orbitals</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are</a:t>
            </a:r>
            <a:r>
              <a:rPr lang="de-AT" sz="3500" dirty="0">
                <a:solidFill>
                  <a:srgbClr val="0F0F0F">
                    <a:hueOff val="0"/>
                    <a:satOff val="0"/>
                    <a:lumOff val="0"/>
                    <a:alphaOff val="0"/>
                  </a:srgbClr>
                </a:solidFill>
                <a:latin typeface="+mj-lt"/>
              </a:rPr>
              <a:t> </a:t>
            </a:r>
            <a:r>
              <a:rPr lang="de-AT" sz="3500" dirty="0" err="1">
                <a:solidFill>
                  <a:srgbClr val="0F0F0F">
                    <a:hueOff val="0"/>
                    <a:satOff val="0"/>
                    <a:lumOff val="0"/>
                    <a:alphaOff val="0"/>
                  </a:srgbClr>
                </a:solidFill>
                <a:latin typeface="+mj-lt"/>
              </a:rPr>
              <a:t>seen</a:t>
            </a:r>
            <a:r>
              <a:rPr lang="de-AT" sz="3500" dirty="0">
                <a:solidFill>
                  <a:srgbClr val="0F0F0F">
                    <a:hueOff val="0"/>
                    <a:satOff val="0"/>
                    <a:lumOff val="0"/>
                    <a:alphaOff val="0"/>
                  </a:srgbClr>
                </a:solidFill>
                <a:latin typeface="+mj-lt"/>
              </a:rPr>
              <a:t>.</a:t>
            </a:r>
            <a:endParaRPr lang="de-DE" sz="3500" dirty="0">
              <a:latin typeface="+mj-lt"/>
            </a:endParaRPr>
          </a:p>
          <a:p>
            <a:endParaRPr lang="de-DE" sz="1600" dirty="0" err="1"/>
          </a:p>
        </p:txBody>
      </p:sp>
      <p:pic>
        <p:nvPicPr>
          <p:cNvPr id="43" name="Grafik 42" descr="Ein Bild, das Text, Screenshot, lila enthält.">
            <a:extLst>
              <a:ext uri="{FF2B5EF4-FFF2-40B4-BE49-F238E27FC236}">
                <a16:creationId xmlns:a16="http://schemas.microsoft.com/office/drawing/2014/main" id="{DAAB996C-0C5E-A2FB-AE85-F85E3B268820}"/>
              </a:ext>
            </a:extLst>
          </p:cNvPr>
          <p:cNvPicPr>
            <a:picLocks noChangeAspect="1"/>
          </p:cNvPicPr>
          <p:nvPr/>
        </p:nvPicPr>
        <p:blipFill>
          <a:blip r:embed="rId4"/>
          <a:stretch>
            <a:fillRect/>
          </a:stretch>
        </p:blipFill>
        <p:spPr>
          <a:xfrm>
            <a:off x="22964745" y="27080894"/>
            <a:ext cx="5530873" cy="5530873"/>
          </a:xfrm>
          <a:prstGeom prst="rect">
            <a:avLst/>
          </a:prstGeom>
        </p:spPr>
      </p:pic>
      <p:pic>
        <p:nvPicPr>
          <p:cNvPr id="45" name="Grafik 44" descr="Ein Bild, das Screenshot, Grafiken enthält.&#10;&#10;Automatisch generierte Beschreibung">
            <a:extLst>
              <a:ext uri="{FF2B5EF4-FFF2-40B4-BE49-F238E27FC236}">
                <a16:creationId xmlns:a16="http://schemas.microsoft.com/office/drawing/2014/main" id="{4573479C-32D5-8193-8874-495CEE47A1BD}"/>
              </a:ext>
            </a:extLst>
          </p:cNvPr>
          <p:cNvPicPr>
            <a:picLocks noChangeAspect="1"/>
          </p:cNvPicPr>
          <p:nvPr/>
        </p:nvPicPr>
        <p:blipFill>
          <a:blip r:embed="rId5"/>
          <a:stretch>
            <a:fillRect/>
          </a:stretch>
        </p:blipFill>
        <p:spPr>
          <a:xfrm>
            <a:off x="16242632" y="26651023"/>
            <a:ext cx="5807101" cy="5807101"/>
          </a:xfrm>
          <a:prstGeom prst="rect">
            <a:avLst/>
          </a:prstGeom>
        </p:spPr>
      </p:pic>
      <p:sp>
        <p:nvSpPr>
          <p:cNvPr id="48" name="Textfeld 47">
            <a:extLst>
              <a:ext uri="{FF2B5EF4-FFF2-40B4-BE49-F238E27FC236}">
                <a16:creationId xmlns:a16="http://schemas.microsoft.com/office/drawing/2014/main" id="{C831178C-4724-8BE9-272F-5F172990896E}"/>
              </a:ext>
            </a:extLst>
          </p:cNvPr>
          <p:cNvSpPr txBox="1"/>
          <p:nvPr/>
        </p:nvSpPr>
        <p:spPr>
          <a:xfrm>
            <a:off x="18161042" y="14615300"/>
            <a:ext cx="10467474" cy="400110"/>
          </a:xfrm>
          <a:prstGeom prst="rect">
            <a:avLst/>
          </a:prstGeom>
          <a:noFill/>
        </p:spPr>
        <p:txBody>
          <a:bodyPr wrap="square" lIns="0" rtlCol="0">
            <a:spAutoFit/>
          </a:bodyPr>
          <a:lstStyle/>
          <a:p>
            <a:r>
              <a:rPr lang="de-DE" sz="2000" b="1" dirty="0"/>
              <a:t>Figure 1: </a:t>
            </a:r>
            <a:r>
              <a:rPr lang="de-DE" sz="1800" dirty="0" err="1"/>
              <a:t>NanoESCA</a:t>
            </a:r>
            <a:r>
              <a:rPr lang="de-DE" sz="1800" dirty="0"/>
              <a:t> </a:t>
            </a:r>
            <a:r>
              <a:rPr lang="de-DE" sz="1800" dirty="0" err="1"/>
              <a:t>setup</a:t>
            </a:r>
            <a:r>
              <a:rPr lang="de-DE" sz="1800" dirty="0"/>
              <a:t>, </a:t>
            </a:r>
            <a:r>
              <a:rPr lang="de-DE" sz="1800" dirty="0" err="1"/>
              <a:t>for</a:t>
            </a:r>
            <a:r>
              <a:rPr lang="de-DE" sz="1800" dirty="0"/>
              <a:t> UPS </a:t>
            </a:r>
            <a:r>
              <a:rPr lang="de-DE" sz="1800" dirty="0" err="1"/>
              <a:t>only</a:t>
            </a:r>
            <a:r>
              <a:rPr lang="de-DE" sz="1800" dirty="0"/>
              <a:t> </a:t>
            </a:r>
            <a:r>
              <a:rPr lang="de-DE" sz="1800" dirty="0" err="1"/>
              <a:t>the</a:t>
            </a:r>
            <a:r>
              <a:rPr lang="de-DE" sz="1800" dirty="0"/>
              <a:t> </a:t>
            </a:r>
            <a:r>
              <a:rPr lang="de-DE" sz="1800" dirty="0" err="1"/>
              <a:t>first</a:t>
            </a:r>
            <a:r>
              <a:rPr lang="de-DE" sz="1800" dirty="0"/>
              <a:t> </a:t>
            </a:r>
            <a:r>
              <a:rPr lang="de-DE" sz="1800" dirty="0" err="1"/>
              <a:t>energy</a:t>
            </a:r>
            <a:r>
              <a:rPr lang="de-DE" sz="1800" dirty="0"/>
              <a:t> </a:t>
            </a:r>
            <a:r>
              <a:rPr lang="de-DE" sz="1800" dirty="0" err="1"/>
              <a:t>filtering</a:t>
            </a:r>
            <a:r>
              <a:rPr lang="de-DE" sz="1800" dirty="0"/>
              <a:t> </a:t>
            </a:r>
            <a:r>
              <a:rPr lang="de-DE" sz="1800" dirty="0" err="1"/>
              <a:t>hemisphere</a:t>
            </a:r>
            <a:r>
              <a:rPr lang="de-DE" sz="1800" dirty="0"/>
              <a:t> </a:t>
            </a:r>
            <a:r>
              <a:rPr lang="de-DE" sz="1800" dirty="0" err="1"/>
              <a:t>is</a:t>
            </a:r>
            <a:r>
              <a:rPr lang="de-DE" sz="1800" dirty="0"/>
              <a:t> </a:t>
            </a:r>
            <a:r>
              <a:rPr lang="de-DE" sz="1800" dirty="0" err="1"/>
              <a:t>used</a:t>
            </a:r>
            <a:r>
              <a:rPr lang="de-DE" sz="1800" dirty="0"/>
              <a:t>  [1]</a:t>
            </a:r>
            <a:endParaRPr lang="de-DE" sz="2000" dirty="0"/>
          </a:p>
        </p:txBody>
      </p:sp>
      <p:pic>
        <p:nvPicPr>
          <p:cNvPr id="50" name="Grafik 49">
            <a:extLst>
              <a:ext uri="{FF2B5EF4-FFF2-40B4-BE49-F238E27FC236}">
                <a16:creationId xmlns:a16="http://schemas.microsoft.com/office/drawing/2014/main" id="{59690DBC-6201-8B40-8423-4B21EC745839}"/>
              </a:ext>
            </a:extLst>
          </p:cNvPr>
          <p:cNvPicPr>
            <a:picLocks noChangeAspect="1"/>
          </p:cNvPicPr>
          <p:nvPr/>
        </p:nvPicPr>
        <p:blipFill>
          <a:blip r:embed="rId6"/>
          <a:stretch>
            <a:fillRect/>
          </a:stretch>
        </p:blipFill>
        <p:spPr>
          <a:xfrm>
            <a:off x="9891658" y="10935912"/>
            <a:ext cx="6832236" cy="5607390"/>
          </a:xfrm>
          <a:prstGeom prst="rect">
            <a:avLst/>
          </a:prstGeom>
        </p:spPr>
      </p:pic>
      <p:sp>
        <p:nvSpPr>
          <p:cNvPr id="51" name="Textfeld 50">
            <a:extLst>
              <a:ext uri="{FF2B5EF4-FFF2-40B4-BE49-F238E27FC236}">
                <a16:creationId xmlns:a16="http://schemas.microsoft.com/office/drawing/2014/main" id="{F5E33297-2608-BB43-2C51-095875E2CAE4}"/>
              </a:ext>
            </a:extLst>
          </p:cNvPr>
          <p:cNvSpPr txBox="1"/>
          <p:nvPr/>
        </p:nvSpPr>
        <p:spPr>
          <a:xfrm>
            <a:off x="11062382" y="16774875"/>
            <a:ext cx="5837380" cy="677108"/>
          </a:xfrm>
          <a:prstGeom prst="rect">
            <a:avLst/>
          </a:prstGeom>
          <a:noFill/>
        </p:spPr>
        <p:txBody>
          <a:bodyPr wrap="square" lIns="0" rtlCol="0">
            <a:spAutoFit/>
          </a:bodyPr>
          <a:lstStyle/>
          <a:p>
            <a:r>
              <a:rPr lang="de-DE" sz="2000" b="1" dirty="0"/>
              <a:t>Figure 2</a:t>
            </a:r>
            <a:r>
              <a:rPr lang="de-DE" sz="1800" b="1" dirty="0"/>
              <a:t>: </a:t>
            </a:r>
            <a:r>
              <a:rPr lang="de-DE" sz="1800" dirty="0" err="1"/>
              <a:t>Schematic</a:t>
            </a:r>
            <a:r>
              <a:rPr lang="de-DE" sz="1800" dirty="0"/>
              <a:t> </a:t>
            </a:r>
            <a:r>
              <a:rPr lang="de-DE" sz="1800" dirty="0" err="1"/>
              <a:t>of</a:t>
            </a:r>
            <a:r>
              <a:rPr lang="de-DE" sz="1800" dirty="0"/>
              <a:t> </a:t>
            </a:r>
            <a:r>
              <a:rPr lang="de-DE" sz="1800" dirty="0" err="1"/>
              <a:t>the</a:t>
            </a:r>
            <a:r>
              <a:rPr lang="de-DE" sz="1800" dirty="0"/>
              <a:t> </a:t>
            </a:r>
            <a:r>
              <a:rPr lang="de-DE" sz="1800" dirty="0" err="1"/>
              <a:t>two</a:t>
            </a:r>
            <a:r>
              <a:rPr lang="de-DE" sz="1800" dirty="0"/>
              <a:t> operational </a:t>
            </a:r>
            <a:r>
              <a:rPr lang="de-DE" sz="1800" dirty="0" err="1"/>
              <a:t>modes</a:t>
            </a:r>
            <a:r>
              <a:rPr lang="de-DE" sz="1800" dirty="0"/>
              <a:t> </a:t>
            </a:r>
            <a:r>
              <a:rPr lang="de-DE" sz="1800" dirty="0" err="1"/>
              <a:t>of</a:t>
            </a:r>
            <a:r>
              <a:rPr lang="de-DE" sz="1800" dirty="0"/>
              <a:t> </a:t>
            </a:r>
            <a:r>
              <a:rPr lang="de-DE" sz="1800" dirty="0" err="1"/>
              <a:t>the</a:t>
            </a:r>
            <a:r>
              <a:rPr lang="de-DE" sz="1800" dirty="0"/>
              <a:t> </a:t>
            </a:r>
            <a:r>
              <a:rPr lang="de-DE" sz="1800" dirty="0" err="1"/>
              <a:t>microscope</a:t>
            </a:r>
            <a:r>
              <a:rPr lang="de-DE" sz="1800" dirty="0"/>
              <a:t>.  [1]</a:t>
            </a:r>
            <a:endParaRPr lang="de-DE" sz="2000" dirty="0"/>
          </a:p>
        </p:txBody>
      </p:sp>
      <p:sp>
        <p:nvSpPr>
          <p:cNvPr id="52" name="Rechteck 51">
            <a:extLst>
              <a:ext uri="{FF2B5EF4-FFF2-40B4-BE49-F238E27FC236}">
                <a16:creationId xmlns:a16="http://schemas.microsoft.com/office/drawing/2014/main" id="{D0C64AF6-BF06-D1E4-BFCC-1C77D45EDB80}"/>
              </a:ext>
            </a:extLst>
          </p:cNvPr>
          <p:cNvSpPr/>
          <p:nvPr/>
        </p:nvSpPr>
        <p:spPr>
          <a:xfrm>
            <a:off x="640339" y="41065267"/>
            <a:ext cx="28994532" cy="1393067"/>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de-AT" sz="2500" dirty="0"/>
              <a:t>[1]:</a:t>
            </a:r>
            <a:r>
              <a:rPr lang="de-DE" sz="2500" dirty="0"/>
              <a:t> https://scientaomicron.com/en/products-solutions/electron-spectroscopy/NanoESCA</a:t>
            </a:r>
            <a:endParaRPr lang="de-AT" sz="2500" dirty="0"/>
          </a:p>
        </p:txBody>
      </p:sp>
      <p:sp>
        <p:nvSpPr>
          <p:cNvPr id="54" name="Textfeld 53">
            <a:extLst>
              <a:ext uri="{FF2B5EF4-FFF2-40B4-BE49-F238E27FC236}">
                <a16:creationId xmlns:a16="http://schemas.microsoft.com/office/drawing/2014/main" id="{3F98D219-DD32-6F7F-24F4-3FE6C6111F4D}"/>
              </a:ext>
            </a:extLst>
          </p:cNvPr>
          <p:cNvSpPr txBox="1"/>
          <p:nvPr/>
        </p:nvSpPr>
        <p:spPr>
          <a:xfrm>
            <a:off x="16299024" y="32632733"/>
            <a:ext cx="6464724" cy="707886"/>
          </a:xfrm>
          <a:prstGeom prst="rect">
            <a:avLst/>
          </a:prstGeom>
          <a:noFill/>
        </p:spPr>
        <p:txBody>
          <a:bodyPr wrap="square" lIns="0" rtlCol="0">
            <a:spAutoFit/>
          </a:bodyPr>
          <a:lstStyle/>
          <a:p>
            <a:r>
              <a:rPr lang="de-DE" sz="2000" b="1" dirty="0"/>
              <a:t>Figure 4: </a:t>
            </a:r>
            <a:r>
              <a:rPr lang="de-DE" sz="1800" dirty="0" err="1"/>
              <a:t>Photoemission</a:t>
            </a:r>
            <a:r>
              <a:rPr lang="de-DE" sz="1800" dirty="0"/>
              <a:t> </a:t>
            </a:r>
            <a:r>
              <a:rPr lang="de-DE" sz="1800" dirty="0" err="1"/>
              <a:t>pattern</a:t>
            </a:r>
            <a:r>
              <a:rPr lang="de-DE" sz="1800" dirty="0"/>
              <a:t> </a:t>
            </a:r>
            <a:r>
              <a:rPr lang="de-DE" sz="1800" dirty="0" err="1"/>
              <a:t>of</a:t>
            </a:r>
            <a:r>
              <a:rPr lang="de-DE" sz="1800" dirty="0"/>
              <a:t> Au(111) aus a </a:t>
            </a:r>
            <a:r>
              <a:rPr lang="de-DE" sz="1800" dirty="0" err="1"/>
              <a:t>function</a:t>
            </a:r>
            <a:r>
              <a:rPr lang="de-DE" sz="1800" dirty="0"/>
              <a:t> </a:t>
            </a:r>
            <a:r>
              <a:rPr lang="de-DE" sz="1800" dirty="0" err="1"/>
              <a:t>of</a:t>
            </a:r>
            <a:r>
              <a:rPr lang="de-DE" sz="1800" dirty="0"/>
              <a:t> </a:t>
            </a:r>
            <a:r>
              <a:rPr lang="de-DE" sz="1800" dirty="0" err="1"/>
              <a:t>energy</a:t>
            </a:r>
            <a:r>
              <a:rPr lang="de-DE" sz="1800" dirty="0"/>
              <a:t>.</a:t>
            </a:r>
            <a:r>
              <a:rPr lang="de-DE" sz="2000" b="1" dirty="0"/>
              <a:t> </a:t>
            </a:r>
            <a:endParaRPr lang="de-DE" sz="2000" dirty="0"/>
          </a:p>
        </p:txBody>
      </p:sp>
      <p:sp>
        <p:nvSpPr>
          <p:cNvPr id="55" name="Textfeld 54">
            <a:extLst>
              <a:ext uri="{FF2B5EF4-FFF2-40B4-BE49-F238E27FC236}">
                <a16:creationId xmlns:a16="http://schemas.microsoft.com/office/drawing/2014/main" id="{B7E124CD-0870-9240-CA5E-787C76B6A93E}"/>
              </a:ext>
            </a:extLst>
          </p:cNvPr>
          <p:cNvSpPr txBox="1"/>
          <p:nvPr/>
        </p:nvSpPr>
        <p:spPr>
          <a:xfrm>
            <a:off x="23469515" y="32618762"/>
            <a:ext cx="5159001" cy="677108"/>
          </a:xfrm>
          <a:prstGeom prst="rect">
            <a:avLst/>
          </a:prstGeom>
          <a:noFill/>
        </p:spPr>
        <p:txBody>
          <a:bodyPr wrap="square" lIns="0" rtlCol="0">
            <a:spAutoFit/>
          </a:bodyPr>
          <a:lstStyle/>
          <a:p>
            <a:r>
              <a:rPr lang="de-DE" sz="2000" b="1" dirty="0"/>
              <a:t>Figure 5: </a:t>
            </a:r>
            <a:r>
              <a:rPr lang="de-DE" sz="1800" dirty="0"/>
              <a:t>Diagonal slice </a:t>
            </a:r>
            <a:r>
              <a:rPr lang="de-DE" sz="1800" dirty="0" err="1"/>
              <a:t>of</a:t>
            </a:r>
            <a:r>
              <a:rPr lang="de-DE" sz="1800" dirty="0"/>
              <a:t> </a:t>
            </a:r>
            <a:r>
              <a:rPr lang="de-DE" sz="1800" dirty="0" err="1"/>
              <a:t>the</a:t>
            </a:r>
            <a:r>
              <a:rPr lang="de-DE" sz="1800" dirty="0"/>
              <a:t> </a:t>
            </a:r>
            <a:r>
              <a:rPr lang="de-DE" sz="1800" dirty="0" err="1"/>
              <a:t>photoemission</a:t>
            </a:r>
            <a:r>
              <a:rPr lang="de-DE" sz="1800" dirty="0"/>
              <a:t> </a:t>
            </a:r>
            <a:r>
              <a:rPr lang="de-DE" sz="1800" dirty="0" err="1"/>
              <a:t>pattern</a:t>
            </a:r>
            <a:r>
              <a:rPr lang="de-DE" sz="1800" dirty="0"/>
              <a:t>.</a:t>
            </a:r>
            <a:endParaRPr lang="de-DE" sz="2000" dirty="0"/>
          </a:p>
        </p:txBody>
      </p:sp>
      <mc:AlternateContent xmlns:mc="http://schemas.openxmlformats.org/markup-compatibility/2006">
        <mc:Choice xmlns:a14="http://schemas.microsoft.com/office/drawing/2010/main" Requires="a14">
          <p:sp>
            <p:nvSpPr>
              <p:cNvPr id="58" name="Textfeld 57">
                <a:extLst>
                  <a:ext uri="{FF2B5EF4-FFF2-40B4-BE49-F238E27FC236}">
                    <a16:creationId xmlns:a16="http://schemas.microsoft.com/office/drawing/2014/main" id="{781E3515-B6E5-0175-17F2-6822EC917D32}"/>
                  </a:ext>
                </a:extLst>
              </p:cNvPr>
              <p:cNvSpPr txBox="1"/>
              <p:nvPr/>
            </p:nvSpPr>
            <p:spPr>
              <a:xfrm>
                <a:off x="23137819" y="33564012"/>
                <a:ext cx="5530873" cy="6555641"/>
              </a:xfrm>
              <a:prstGeom prst="rect">
                <a:avLst/>
              </a:prstGeom>
              <a:noFill/>
            </p:spPr>
            <p:txBody>
              <a:bodyPr wrap="square" lIns="0" rtlCol="0">
                <a:spAutoFit/>
              </a:bodyPr>
              <a:lstStyle/>
              <a:p>
                <a:r>
                  <a:rPr lang="de-AT" sz="3500" dirty="0">
                    <a:solidFill>
                      <a:srgbClr val="0F0F0F">
                        <a:hueOff val="0"/>
                        <a:satOff val="0"/>
                        <a:lumOff val="0"/>
                        <a:alphaOff val="0"/>
                      </a:srgbClr>
                    </a:solidFill>
                    <a:latin typeface="+mj-lt"/>
                    <a:ea typeface="+mn-ea"/>
                    <a:cs typeface="+mn-cs"/>
                  </a:rPr>
                  <a:t>Au </a:t>
                </a:r>
                <a:r>
                  <a:rPr lang="de-AT" sz="3500" dirty="0" err="1">
                    <a:solidFill>
                      <a:srgbClr val="0F0F0F">
                        <a:hueOff val="0"/>
                        <a:satOff val="0"/>
                        <a:lumOff val="0"/>
                        <a:alphaOff val="0"/>
                      </a:srgbClr>
                    </a:solidFill>
                    <a:latin typeface="+mj-lt"/>
                    <a:ea typeface="+mn-ea"/>
                    <a:cs typeface="+mn-cs"/>
                  </a:rPr>
                  <a:t>forms</a:t>
                </a:r>
                <a:r>
                  <a:rPr lang="de-AT" sz="3500" dirty="0">
                    <a:solidFill>
                      <a:srgbClr val="0F0F0F">
                        <a:hueOff val="0"/>
                        <a:satOff val="0"/>
                        <a:lumOff val="0"/>
                        <a:alphaOff val="0"/>
                      </a:srgbClr>
                    </a:solidFill>
                    <a:latin typeface="+mj-lt"/>
                    <a:ea typeface="+mn-ea"/>
                    <a:cs typeface="+mn-cs"/>
                  </a:rPr>
                  <a:t> a </a:t>
                </a:r>
                <a:r>
                  <a:rPr lang="de-AT" sz="3500" dirty="0" err="1">
                    <a:solidFill>
                      <a:srgbClr val="0F0F0F">
                        <a:hueOff val="0"/>
                        <a:satOff val="0"/>
                        <a:lumOff val="0"/>
                        <a:alphaOff val="0"/>
                      </a:srgbClr>
                    </a:solidFill>
                    <a:latin typeface="+mj-lt"/>
                    <a:ea typeface="+mn-ea"/>
                    <a:cs typeface="+mn-cs"/>
                  </a:rPr>
                  <a:t>fcc</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cubic</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structure</a:t>
                </a:r>
                <a:r>
                  <a:rPr lang="de-AT" sz="3500" dirty="0">
                    <a:solidFill>
                      <a:srgbClr val="0F0F0F">
                        <a:hueOff val="0"/>
                        <a:satOff val="0"/>
                        <a:lumOff val="0"/>
                        <a:alphaOff val="0"/>
                      </a:srgbClr>
                    </a:solidFill>
                    <a:latin typeface="+mj-lt"/>
                    <a:ea typeface="+mn-ea"/>
                    <a:cs typeface="+mn-cs"/>
                  </a:rPr>
                  <a:t> , </a:t>
                </a:r>
                <a:r>
                  <a:rPr lang="de-AT" sz="3500" dirty="0" err="1">
                    <a:solidFill>
                      <a:srgbClr val="0F0F0F">
                        <a:hueOff val="0"/>
                        <a:satOff val="0"/>
                        <a:lumOff val="0"/>
                        <a:alphaOff val="0"/>
                      </a:srgbClr>
                    </a:solidFill>
                    <a:latin typeface="+mj-lt"/>
                    <a:ea typeface="+mn-ea"/>
                    <a:cs typeface="+mn-cs"/>
                  </a:rPr>
                  <a:t>which</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means</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that</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the</a:t>
                </a:r>
                <a:r>
                  <a:rPr lang="de-AT" sz="3500" dirty="0">
                    <a:solidFill>
                      <a:srgbClr val="0F0F0F">
                        <a:hueOff val="0"/>
                        <a:satOff val="0"/>
                        <a:lumOff val="0"/>
                        <a:alphaOff val="0"/>
                      </a:srgbClr>
                    </a:solidFill>
                    <a:latin typeface="+mj-lt"/>
                    <a:ea typeface="+mn-ea"/>
                    <a:cs typeface="+mn-cs"/>
                  </a:rPr>
                  <a:t> (111) </a:t>
                </a:r>
                <a:r>
                  <a:rPr lang="de-AT" sz="3500" dirty="0" err="1">
                    <a:solidFill>
                      <a:srgbClr val="0F0F0F">
                        <a:hueOff val="0"/>
                        <a:satOff val="0"/>
                        <a:lumOff val="0"/>
                        <a:alphaOff val="0"/>
                      </a:srgbClr>
                    </a:solidFill>
                    <a:latin typeface="+mj-lt"/>
                    <a:ea typeface="+mn-ea"/>
                    <a:cs typeface="+mn-cs"/>
                  </a:rPr>
                  <a:t>face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is</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excibits</a:t>
                </a:r>
                <a:r>
                  <a:rPr lang="de-AT" sz="3500" dirty="0">
                    <a:solidFill>
                      <a:srgbClr val="0F0F0F">
                        <a:hueOff val="0"/>
                        <a:satOff val="0"/>
                        <a:lumOff val="0"/>
                        <a:alphaOff val="0"/>
                      </a:srgbClr>
                    </a:solidFill>
                    <a:latin typeface="+mj-lt"/>
                    <a:ea typeface="+mn-ea"/>
                    <a:cs typeface="+mn-cs"/>
                  </a:rPr>
                  <a:t> hexagonal </a:t>
                </a:r>
                <a:r>
                  <a:rPr lang="de-AT" sz="3500" dirty="0" err="1">
                    <a:solidFill>
                      <a:srgbClr val="0F0F0F">
                        <a:hueOff val="0"/>
                        <a:satOff val="0"/>
                        <a:lumOff val="0"/>
                        <a:alphaOff val="0"/>
                      </a:srgbClr>
                    </a:solidFill>
                    <a:latin typeface="+mj-lt"/>
                    <a:ea typeface="+mn-ea"/>
                    <a:cs typeface="+mn-cs"/>
                  </a:rPr>
                  <a:t>features</a:t>
                </a:r>
                <a:r>
                  <a:rPr lang="de-AT" sz="3500" dirty="0">
                    <a:solidFill>
                      <a:srgbClr val="0F0F0F">
                        <a:hueOff val="0"/>
                        <a:satOff val="0"/>
                        <a:lumOff val="0"/>
                        <a:alphaOff val="0"/>
                      </a:srgbClr>
                    </a:solidFill>
                    <a:latin typeface="+mj-lt"/>
                    <a:ea typeface="+mn-ea"/>
                    <a:cs typeface="+mn-cs"/>
                  </a:rPr>
                  <a:t> in real and </a:t>
                </a:r>
                <a:r>
                  <a:rPr lang="de-AT" sz="3500" dirty="0" err="1">
                    <a:solidFill>
                      <a:srgbClr val="0F0F0F">
                        <a:hueOff val="0"/>
                        <a:satOff val="0"/>
                        <a:lumOff val="0"/>
                        <a:alphaOff val="0"/>
                      </a:srgbClr>
                    </a:solidFill>
                    <a:latin typeface="+mj-lt"/>
                    <a:ea typeface="+mn-ea"/>
                    <a:cs typeface="+mn-cs"/>
                  </a:rPr>
                  <a:t>reciprocal</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space</a:t>
                </a:r>
                <a:r>
                  <a:rPr lang="de-AT" sz="3500" dirty="0">
                    <a:solidFill>
                      <a:srgbClr val="0F0F0F">
                        <a:hueOff val="0"/>
                        <a:satOff val="0"/>
                        <a:lumOff val="0"/>
                        <a:alphaOff val="0"/>
                      </a:srgbClr>
                    </a:solidFill>
                    <a:latin typeface="+mj-lt"/>
                    <a:ea typeface="+mn-ea"/>
                    <a:cs typeface="+mn-cs"/>
                  </a:rPr>
                  <a:t>. In Figure 6 </a:t>
                </a:r>
                <a:r>
                  <a:rPr lang="de-AT" sz="3500" dirty="0" err="1">
                    <a:solidFill>
                      <a:srgbClr val="0F0F0F">
                        <a:hueOff val="0"/>
                        <a:satOff val="0"/>
                        <a:lumOff val="0"/>
                        <a:alphaOff val="0"/>
                      </a:srgbClr>
                    </a:solidFill>
                    <a:latin typeface="+mj-lt"/>
                    <a:ea typeface="+mn-ea"/>
                    <a:cs typeface="+mn-cs"/>
                  </a:rPr>
                  <a:t>the</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momentum</a:t>
                </a:r>
                <a:r>
                  <a:rPr lang="de-AT" sz="3500" dirty="0">
                    <a:solidFill>
                      <a:srgbClr val="0F0F0F">
                        <a:hueOff val="0"/>
                        <a:satOff val="0"/>
                        <a:lumOff val="0"/>
                        <a:alphaOff val="0"/>
                      </a:srgbClr>
                    </a:solidFill>
                    <a:latin typeface="+mj-lt"/>
                    <a:ea typeface="+mn-ea"/>
                    <a:cs typeface="+mn-cs"/>
                  </a:rPr>
                  <a:t> </a:t>
                </a:r>
                <a:r>
                  <a:rPr lang="de-AT" sz="3500" dirty="0" err="1">
                    <a:solidFill>
                      <a:srgbClr val="0F0F0F">
                        <a:hueOff val="0"/>
                        <a:satOff val="0"/>
                        <a:lumOff val="0"/>
                        <a:alphaOff val="0"/>
                      </a:srgbClr>
                    </a:solidFill>
                    <a:latin typeface="+mj-lt"/>
                    <a:ea typeface="+mn-ea"/>
                    <a:cs typeface="+mn-cs"/>
                  </a:rPr>
                  <a:t>distribution</a:t>
                </a:r>
                <a:r>
                  <a:rPr lang="de-AT" sz="3500" dirty="0">
                    <a:solidFill>
                      <a:srgbClr val="0F0F0F">
                        <a:hueOff val="0"/>
                        <a:satOff val="0"/>
                        <a:lumOff val="0"/>
                        <a:alphaOff val="0"/>
                      </a:srgbClr>
                    </a:solidFill>
                    <a:latin typeface="+mj-lt"/>
                    <a:ea typeface="+mn-ea"/>
                    <a:cs typeface="+mn-cs"/>
                  </a:rPr>
                  <a:t> at 0.1063 eV </a:t>
                </a:r>
                <a:r>
                  <a:rPr lang="de-AT" sz="3500" dirty="0" err="1">
                    <a:solidFill>
                      <a:srgbClr val="0F0F0F">
                        <a:hueOff val="0"/>
                        <a:satOff val="0"/>
                        <a:lumOff val="0"/>
                        <a:alphaOff val="0"/>
                      </a:srgbClr>
                    </a:solidFill>
                    <a:latin typeface="+mj-lt"/>
                    <a:ea typeface="+mn-ea"/>
                    <a:cs typeface="+mn-cs"/>
                  </a:rPr>
                  <a:t>below</a:t>
                </a:r>
                <a:r>
                  <a:rPr lang="de-AT" sz="3500" dirty="0">
                    <a:solidFill>
                      <a:srgbClr val="0F0F0F">
                        <a:hueOff val="0"/>
                        <a:satOff val="0"/>
                        <a:lumOff val="0"/>
                        <a:alphaOff val="0"/>
                      </a:srgbClr>
                    </a:solidFill>
                    <a:latin typeface="+mj-lt"/>
                    <a:ea typeface="+mn-ea"/>
                    <a:cs typeface="+mn-cs"/>
                  </a:rPr>
                  <a:t> </a:t>
                </a:r>
                <a14:m>
                  <m:oMath xmlns:m="http://schemas.openxmlformats.org/officeDocument/2006/math">
                    <m:sSub>
                      <m:sSubPr>
                        <m:ctrlPr>
                          <a:rPr lang="de-DE" sz="3500" i="1" kern="1200" smtClean="0">
                            <a:latin typeface="Cambria Math" panose="02040503050406030204" pitchFamily="18" charset="0"/>
                          </a:rPr>
                        </m:ctrlPr>
                      </m:sSubPr>
                      <m:e>
                        <m:r>
                          <a:rPr lang="de-DE" sz="3500" i="1" kern="1200">
                            <a:latin typeface="Cambria Math" panose="02040503050406030204" pitchFamily="18" charset="0"/>
                          </a:rPr>
                          <m:t>𝐸</m:t>
                        </m:r>
                      </m:e>
                      <m:sub>
                        <m:r>
                          <a:rPr lang="de-DE" sz="3500" i="1" kern="1200">
                            <a:latin typeface="Cambria Math" panose="02040503050406030204" pitchFamily="18" charset="0"/>
                          </a:rPr>
                          <m:t>𝐹</m:t>
                        </m:r>
                      </m:sub>
                    </m:sSub>
                  </m:oMath>
                </a14:m>
                <a:r>
                  <a:rPr lang="de-DE" sz="3500" dirty="0">
                    <a:latin typeface="+mj-lt"/>
                  </a:rPr>
                  <a:t> </a:t>
                </a:r>
                <a:r>
                  <a:rPr lang="de-DE" sz="3500" dirty="0" err="1">
                    <a:latin typeface="+mj-lt"/>
                  </a:rPr>
                  <a:t>is</a:t>
                </a:r>
                <a:r>
                  <a:rPr lang="de-DE" sz="3500" dirty="0">
                    <a:latin typeface="+mj-lt"/>
                  </a:rPr>
                  <a:t> </a:t>
                </a:r>
                <a:r>
                  <a:rPr lang="de-DE" sz="3500" dirty="0" err="1">
                    <a:latin typeface="+mj-lt"/>
                  </a:rPr>
                  <a:t>shown</a:t>
                </a:r>
                <a:r>
                  <a:rPr lang="de-DE" sz="3500" dirty="0">
                    <a:latin typeface="+mj-lt"/>
                  </a:rPr>
                  <a:t>. The hexagonal feature </a:t>
                </a:r>
                <a:r>
                  <a:rPr lang="de-DE" sz="3500" dirty="0" err="1">
                    <a:latin typeface="+mj-lt"/>
                  </a:rPr>
                  <a:t>is</a:t>
                </a:r>
                <a:r>
                  <a:rPr lang="de-DE" sz="3500" dirty="0">
                    <a:latin typeface="+mj-lt"/>
                  </a:rPr>
                  <a:t> </a:t>
                </a:r>
                <a:r>
                  <a:rPr lang="de-DE" sz="3500" dirty="0" err="1"/>
                  <a:t>approximately</a:t>
                </a:r>
                <a:r>
                  <a:rPr lang="de-DE" sz="3500" dirty="0">
                    <a:latin typeface="+mj-lt"/>
                  </a:rPr>
                  <a:t> </a:t>
                </a:r>
                <a:r>
                  <a:rPr lang="de-DE" sz="3500" dirty="0" err="1">
                    <a:latin typeface="+mj-lt"/>
                  </a:rPr>
                  <a:t>the</a:t>
                </a:r>
                <a:r>
                  <a:rPr lang="de-DE" sz="3500" dirty="0">
                    <a:latin typeface="+mj-lt"/>
                  </a:rPr>
                  <a:t> </a:t>
                </a:r>
                <a:r>
                  <a:rPr lang="de-DE" sz="3500" dirty="0" err="1">
                    <a:latin typeface="+mj-lt"/>
                  </a:rPr>
                  <a:t>boundary</a:t>
                </a:r>
                <a:r>
                  <a:rPr lang="de-DE" sz="3500" dirty="0">
                    <a:latin typeface="+mj-lt"/>
                  </a:rPr>
                  <a:t> </a:t>
                </a:r>
                <a:r>
                  <a:rPr lang="de-DE" sz="3500" dirty="0" err="1">
                    <a:latin typeface="+mj-lt"/>
                  </a:rPr>
                  <a:t>of</a:t>
                </a:r>
                <a:r>
                  <a:rPr lang="de-DE" sz="3500" dirty="0">
                    <a:latin typeface="+mj-lt"/>
                  </a:rPr>
                  <a:t> </a:t>
                </a:r>
                <a:r>
                  <a:rPr lang="de-DE" sz="3500" dirty="0" err="1">
                    <a:latin typeface="+mj-lt"/>
                  </a:rPr>
                  <a:t>the</a:t>
                </a:r>
                <a:r>
                  <a:rPr lang="de-DE" sz="3500" dirty="0">
                    <a:latin typeface="+mj-lt"/>
                  </a:rPr>
                  <a:t> </a:t>
                </a:r>
                <a:r>
                  <a:rPr lang="de-DE" sz="3500" dirty="0" err="1">
                    <a:latin typeface="+mj-lt"/>
                  </a:rPr>
                  <a:t>first</a:t>
                </a:r>
                <a:r>
                  <a:rPr lang="de-DE" sz="3500" dirty="0">
                    <a:latin typeface="+mj-lt"/>
                  </a:rPr>
                  <a:t> </a:t>
                </a:r>
                <a:r>
                  <a:rPr lang="de-DE" sz="3500" dirty="0" err="1">
                    <a:latin typeface="+mj-lt"/>
                  </a:rPr>
                  <a:t>Brillouin</a:t>
                </a:r>
                <a:r>
                  <a:rPr lang="de-DE" sz="3500" dirty="0">
                    <a:latin typeface="+mj-lt"/>
                  </a:rPr>
                  <a:t> </a:t>
                </a:r>
                <a:r>
                  <a:rPr lang="de-DE" sz="3500" dirty="0" err="1">
                    <a:latin typeface="+mj-lt"/>
                  </a:rPr>
                  <a:t>zone</a:t>
                </a:r>
                <a:r>
                  <a:rPr lang="de-DE" sz="3500" dirty="0">
                    <a:latin typeface="+mj-lt"/>
                  </a:rPr>
                  <a:t>. </a:t>
                </a:r>
              </a:p>
            </p:txBody>
          </p:sp>
        </mc:Choice>
        <mc:Fallback>
          <p:sp>
            <p:nvSpPr>
              <p:cNvPr id="58" name="Textfeld 57">
                <a:extLst>
                  <a:ext uri="{FF2B5EF4-FFF2-40B4-BE49-F238E27FC236}">
                    <a16:creationId xmlns:a16="http://schemas.microsoft.com/office/drawing/2014/main" id="{781E3515-B6E5-0175-17F2-6822EC917D32}"/>
                  </a:ext>
                </a:extLst>
              </p:cNvPr>
              <p:cNvSpPr txBox="1">
                <a:spLocks noRot="1" noChangeAspect="1" noMove="1" noResize="1" noEditPoints="1" noAdjustHandles="1" noChangeArrowheads="1" noChangeShapeType="1" noTextEdit="1"/>
              </p:cNvSpPr>
              <p:nvPr/>
            </p:nvSpPr>
            <p:spPr>
              <a:xfrm>
                <a:off x="23137819" y="33564012"/>
                <a:ext cx="5530873" cy="6555641"/>
              </a:xfrm>
              <a:prstGeom prst="rect">
                <a:avLst/>
              </a:prstGeom>
              <a:blipFill>
                <a:blip r:embed="rId7"/>
                <a:stretch>
                  <a:fillRect l="-4961" t="-1488" r="-2646" b="-2419"/>
                </a:stretch>
              </a:blipFill>
            </p:spPr>
            <p:txBody>
              <a:bodyPr/>
              <a:lstStyle/>
              <a:p>
                <a:r>
                  <a:rPr lang="de-DE">
                    <a:noFill/>
                  </a:rPr>
                  <a:t> </a:t>
                </a:r>
              </a:p>
            </p:txBody>
          </p:sp>
        </mc:Fallback>
      </mc:AlternateContent>
      <p:sp>
        <p:nvSpPr>
          <p:cNvPr id="59" name="Textfeld 58">
            <a:extLst>
              <a:ext uri="{FF2B5EF4-FFF2-40B4-BE49-F238E27FC236}">
                <a16:creationId xmlns:a16="http://schemas.microsoft.com/office/drawing/2014/main" id="{20724EE2-46E2-B884-9657-E1C5ED53F75A}"/>
              </a:ext>
            </a:extLst>
          </p:cNvPr>
          <p:cNvSpPr txBox="1"/>
          <p:nvPr/>
        </p:nvSpPr>
        <p:spPr>
          <a:xfrm>
            <a:off x="16424576" y="38986675"/>
            <a:ext cx="5874243" cy="677108"/>
          </a:xfrm>
          <a:prstGeom prst="rect">
            <a:avLst/>
          </a:prstGeom>
          <a:noFill/>
        </p:spPr>
        <p:txBody>
          <a:bodyPr wrap="square" lIns="0" rtlCol="0">
            <a:spAutoFit/>
          </a:bodyPr>
          <a:lstStyle/>
          <a:p>
            <a:r>
              <a:rPr lang="de-DE" sz="2000" b="1" dirty="0"/>
              <a:t>Figure 6: </a:t>
            </a:r>
            <a:r>
              <a:rPr lang="de-DE" sz="1800" dirty="0" err="1"/>
              <a:t>Logarithmic</a:t>
            </a:r>
            <a:r>
              <a:rPr lang="de-DE" sz="1800" dirty="0"/>
              <a:t> </a:t>
            </a:r>
            <a:r>
              <a:rPr lang="de-DE" sz="1800" dirty="0" err="1"/>
              <a:t>plot</a:t>
            </a:r>
            <a:r>
              <a:rPr lang="de-DE" sz="1800" dirty="0"/>
              <a:t> </a:t>
            </a:r>
            <a:r>
              <a:rPr lang="de-DE" sz="1800" dirty="0" err="1"/>
              <a:t>of</a:t>
            </a:r>
            <a:r>
              <a:rPr lang="de-DE" sz="1800" dirty="0"/>
              <a:t> </a:t>
            </a:r>
            <a:r>
              <a:rPr lang="de-DE" sz="1800" dirty="0" err="1"/>
              <a:t>the</a:t>
            </a:r>
            <a:r>
              <a:rPr lang="de-DE" sz="1800" dirty="0"/>
              <a:t> </a:t>
            </a:r>
            <a:r>
              <a:rPr lang="de-DE" sz="1800" dirty="0" err="1"/>
              <a:t>momentum</a:t>
            </a:r>
            <a:r>
              <a:rPr lang="de-DE" sz="1800" dirty="0"/>
              <a:t> </a:t>
            </a:r>
            <a:r>
              <a:rPr lang="de-DE" sz="1800" dirty="0" err="1"/>
              <a:t>distribution</a:t>
            </a:r>
            <a:r>
              <a:rPr lang="de-DE" sz="1800" dirty="0"/>
              <a:t> at -0.1063 eV</a:t>
            </a:r>
            <a:endParaRPr lang="de-DE" sz="2000" dirty="0"/>
          </a:p>
        </p:txBody>
      </p:sp>
      <mc:AlternateContent xmlns:mc="http://schemas.openxmlformats.org/markup-compatibility/2006">
        <mc:Choice xmlns:a14="http://schemas.microsoft.com/office/drawing/2010/main" Requires="a14">
          <p:sp>
            <p:nvSpPr>
              <p:cNvPr id="60" name="Textfeld 59">
                <a:extLst>
                  <a:ext uri="{FF2B5EF4-FFF2-40B4-BE49-F238E27FC236}">
                    <a16:creationId xmlns:a16="http://schemas.microsoft.com/office/drawing/2014/main" id="{120394D1-8C19-8D29-433B-8F3BBDA6CD12}"/>
                  </a:ext>
                </a:extLst>
              </p:cNvPr>
              <p:cNvSpPr txBox="1"/>
              <p:nvPr/>
            </p:nvSpPr>
            <p:spPr>
              <a:xfrm>
                <a:off x="1181827" y="20962961"/>
                <a:ext cx="12634531" cy="5724644"/>
              </a:xfrm>
              <a:prstGeom prst="rect">
                <a:avLst/>
              </a:prstGeom>
              <a:noFill/>
            </p:spPr>
            <p:txBody>
              <a:bodyPr wrap="square" lIns="0" rtlCol="0">
                <a:spAutoFit/>
              </a:bodyPr>
              <a:lstStyle/>
              <a:p>
                <a:r>
                  <a:rPr lang="de-AT" sz="3500" kern="1200" dirty="0">
                    <a:solidFill>
                      <a:srgbClr val="0F0F0F">
                        <a:hueOff val="0"/>
                        <a:satOff val="0"/>
                        <a:lumOff val="0"/>
                        <a:alphaOff val="0"/>
                      </a:srgbClr>
                    </a:solidFill>
                    <a:latin typeface="Arial"/>
                  </a:rPr>
                  <a:t>UPS </a:t>
                </a:r>
                <a:r>
                  <a:rPr lang="de-AT" sz="3500" kern="1200" dirty="0" err="1">
                    <a:solidFill>
                      <a:srgbClr val="0F0F0F">
                        <a:hueOff val="0"/>
                        <a:satOff val="0"/>
                        <a:lumOff val="0"/>
                        <a:alphaOff val="0"/>
                      </a:srgbClr>
                    </a:solidFill>
                    <a:latin typeface="Arial"/>
                  </a:rPr>
                  <a:t>provides</a:t>
                </a:r>
                <a:r>
                  <a:rPr lang="de-AT" sz="3500" kern="1200" dirty="0">
                    <a:solidFill>
                      <a:srgbClr val="0F0F0F">
                        <a:hueOff val="0"/>
                        <a:satOff val="0"/>
                        <a:lumOff val="0"/>
                        <a:alphaOff val="0"/>
                      </a:srgbClr>
                    </a:solidFill>
                    <a:latin typeface="Arial"/>
                  </a:rPr>
                  <a:t> a </a:t>
                </a:r>
                <a:r>
                  <a:rPr lang="de-AT" sz="3500" kern="1200" dirty="0" err="1">
                    <a:solidFill>
                      <a:srgbClr val="0F0F0F">
                        <a:hueOff val="0"/>
                        <a:satOff val="0"/>
                        <a:lumOff val="0"/>
                        <a:alphaOff val="0"/>
                      </a:srgbClr>
                    </a:solidFill>
                    <a:latin typeface="Arial"/>
                  </a:rPr>
                  <a:t>possibility</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to</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get</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insight</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into</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the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density</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of</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states</a:t>
                </a:r>
                <a:r>
                  <a:rPr lang="de-AT" sz="3500" kern="1200" dirty="0">
                    <a:solidFill>
                      <a:srgbClr val="0F0F0F">
                        <a:hueOff val="0"/>
                        <a:satOff val="0"/>
                        <a:lumOff val="0"/>
                        <a:alphaOff val="0"/>
                      </a:srgbClr>
                    </a:solidFill>
                    <a:latin typeface="Arial"/>
                  </a:rPr>
                  <a:t> (DOS) </a:t>
                </a:r>
                <a:r>
                  <a:rPr lang="de-AT" sz="3500" kern="1200" dirty="0" err="1">
                    <a:solidFill>
                      <a:srgbClr val="0F0F0F">
                        <a:hueOff val="0"/>
                        <a:satOff val="0"/>
                        <a:lumOff val="0"/>
                        <a:alphaOff val="0"/>
                      </a:srgbClr>
                    </a:solidFill>
                    <a:latin typeface="Arial"/>
                  </a:rPr>
                  <a:t>near</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the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valence</a:t>
                </a:r>
                <a:r>
                  <a:rPr lang="de-AT" sz="3500" kern="1200" dirty="0">
                    <a:solidFill>
                      <a:srgbClr val="0F0F0F">
                        <a:hueOff val="0"/>
                        <a:satOff val="0"/>
                        <a:lumOff val="0"/>
                        <a:alphaOff val="0"/>
                      </a:srgbClr>
                    </a:solidFill>
                    <a:latin typeface="Arial"/>
                  </a:rPr>
                  <a:t> band </a:t>
                </a:r>
                <a:r>
                  <a:rPr lang="de-AT" sz="3500" kern="1200" dirty="0" err="1">
                    <a:solidFill>
                      <a:srgbClr val="0F0F0F">
                        <a:hueOff val="0"/>
                        <a:satOff val="0"/>
                        <a:lumOff val="0"/>
                        <a:alphaOff val="0"/>
                      </a:srgbClr>
                    </a:solidFill>
                    <a:latin typeface="Arial"/>
                  </a:rPr>
                  <a:t>edge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of</a:t>
                </a:r>
                <a:r>
                  <a:rPr lang="de-AT" sz="3500" kern="1200" dirty="0">
                    <a:solidFill>
                      <a:srgbClr val="0F0F0F">
                        <a:hueOff val="0"/>
                        <a:satOff val="0"/>
                        <a:lumOff val="0"/>
                        <a:alphaOff val="0"/>
                      </a:srgbClr>
                    </a:solidFill>
                    <a:latin typeface="Arial"/>
                  </a:rPr>
                  <a:t> a material.  A He </a:t>
                </a:r>
                <a:r>
                  <a:rPr lang="de-AT" sz="3500" kern="1200" dirty="0" err="1">
                    <a:solidFill>
                      <a:srgbClr val="0F0F0F">
                        <a:hueOff val="0"/>
                        <a:satOff val="0"/>
                        <a:lumOff val="0"/>
                        <a:alphaOff val="0"/>
                      </a:srgbClr>
                    </a:solidFill>
                    <a:latin typeface="Arial"/>
                  </a:rPr>
                  <a:t>lamp</a:t>
                </a:r>
                <a:r>
                  <a:rPr lang="de-AT" sz="3500" kern="1200" dirty="0">
                    <a:solidFill>
                      <a:srgbClr val="0F0F0F">
                        <a:hueOff val="0"/>
                        <a:satOff val="0"/>
                        <a:lumOff val="0"/>
                        <a:alphaOff val="0"/>
                      </a:srgbClr>
                    </a:solidFill>
                    <a:latin typeface="Arial"/>
                  </a:rPr>
                  <a:t> (21.21 eV) </a:t>
                </a:r>
                <a:r>
                  <a:rPr lang="de-AT" sz="3500" kern="1200" dirty="0" err="1">
                    <a:solidFill>
                      <a:srgbClr val="0F0F0F">
                        <a:hueOff val="0"/>
                        <a:satOff val="0"/>
                        <a:lumOff val="0"/>
                        <a:alphaOff val="0"/>
                      </a:srgbClr>
                    </a:solidFill>
                    <a:latin typeface="Arial"/>
                  </a:rPr>
                  <a:t>is</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used</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to</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excite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electrons</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up</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to</a:t>
                </a:r>
                <a:r>
                  <a:rPr lang="de-AT" sz="3500" kern="1200" dirty="0">
                    <a:solidFill>
                      <a:srgbClr val="0F0F0F">
                        <a:hueOff val="0"/>
                        <a:satOff val="0"/>
                        <a:lumOff val="0"/>
                        <a:alphaOff val="0"/>
                      </a:srgbClr>
                    </a:solidFill>
                    <a:latin typeface="Arial"/>
                  </a:rPr>
                  <a:t> a </a:t>
                </a:r>
                <a:r>
                  <a:rPr lang="de-AT" sz="3500" kern="1200" dirty="0" err="1">
                    <a:solidFill>
                      <a:srgbClr val="0F0F0F">
                        <a:hueOff val="0"/>
                        <a:satOff val="0"/>
                        <a:lumOff val="0"/>
                        <a:alphaOff val="0"/>
                      </a:srgbClr>
                    </a:solidFill>
                    <a:latin typeface="Arial"/>
                  </a:rPr>
                  <a:t>binding</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energy</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equivalent</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to</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the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incident</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photon</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energy</a:t>
                </a:r>
                <a:r>
                  <a:rPr lang="de-AT" sz="3500" kern="1200" dirty="0">
                    <a:solidFill>
                      <a:srgbClr val="0F0F0F">
                        <a:hueOff val="0"/>
                        <a:satOff val="0"/>
                        <a:lumOff val="0"/>
                        <a:alphaOff val="0"/>
                      </a:srgbClr>
                    </a:solidFill>
                    <a:latin typeface="Arial"/>
                  </a:rPr>
                  <a:t>. </a:t>
                </a:r>
                <a:r>
                  <a:rPr lang="en-US" sz="3500" kern="1200" dirty="0">
                    <a:solidFill>
                      <a:srgbClr val="0F0F0F">
                        <a:hueOff val="0"/>
                        <a:satOff val="0"/>
                        <a:lumOff val="0"/>
                        <a:alphaOff val="0"/>
                      </a:srgbClr>
                    </a:solidFill>
                    <a:latin typeface="Arial"/>
                  </a:rPr>
                  <a:t>This</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electrons</a:t>
                </a:r>
                <a:r>
                  <a:rPr lang="de-AT" sz="3500" kern="1200" dirty="0">
                    <a:solidFill>
                      <a:srgbClr val="0F0F0F">
                        <a:hueOff val="0"/>
                        <a:satOff val="0"/>
                        <a:lumOff val="0"/>
                        <a:alphaOff val="0"/>
                      </a:srgbClr>
                    </a:solidFill>
                    <a:latin typeface="Arial"/>
                  </a:rPr>
                  <a:t> will </a:t>
                </a:r>
                <a:r>
                  <a:rPr lang="de-AT" sz="3500" kern="1200" dirty="0" err="1">
                    <a:solidFill>
                      <a:srgbClr val="0F0F0F">
                        <a:hueOff val="0"/>
                        <a:satOff val="0"/>
                        <a:lumOff val="0"/>
                        <a:alphaOff val="0"/>
                      </a:srgbClr>
                    </a:solidFill>
                    <a:latin typeface="Arial"/>
                  </a:rPr>
                  <a:t>have</a:t>
                </a:r>
                <a:r>
                  <a:rPr lang="de-AT" sz="3500" kern="1200" dirty="0">
                    <a:solidFill>
                      <a:srgbClr val="0F0F0F">
                        <a:hueOff val="0"/>
                        <a:satOff val="0"/>
                        <a:lumOff val="0"/>
                        <a:alphaOff val="0"/>
                      </a:srgbClr>
                    </a:solidFill>
                    <a:latin typeface="Arial"/>
                  </a:rPr>
                  <a:t> different </a:t>
                </a:r>
                <a:r>
                  <a:rPr lang="de-AT" sz="3500" kern="1200" dirty="0" err="1">
                    <a:solidFill>
                      <a:srgbClr val="0F0F0F">
                        <a:hueOff val="0"/>
                        <a:satOff val="0"/>
                        <a:lumOff val="0"/>
                        <a:alphaOff val="0"/>
                      </a:srgbClr>
                    </a:solidFill>
                    <a:latin typeface="Arial"/>
                  </a:rPr>
                  <a:t>kinetic</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energies</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depending</a:t>
                </a:r>
                <a:r>
                  <a:rPr lang="de-AT" sz="3500" kern="1200" dirty="0">
                    <a:solidFill>
                      <a:srgbClr val="0F0F0F">
                        <a:hueOff val="0"/>
                        <a:satOff val="0"/>
                        <a:lumOff val="0"/>
                        <a:alphaOff val="0"/>
                      </a:srgbClr>
                    </a:solidFill>
                    <a:latin typeface="Arial"/>
                  </a:rPr>
                  <a:t> on </a:t>
                </a:r>
                <a:r>
                  <a:rPr lang="de-AT" sz="3500" kern="1200" dirty="0" err="1">
                    <a:solidFill>
                      <a:srgbClr val="0F0F0F">
                        <a:hueOff val="0"/>
                        <a:satOff val="0"/>
                        <a:lumOff val="0"/>
                        <a:alphaOff val="0"/>
                      </a:srgbClr>
                    </a:solidFill>
                    <a:latin typeface="Arial"/>
                  </a:rPr>
                  <a:t>the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state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they</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are</a:t>
                </a:r>
                <a:r>
                  <a:rPr lang="de-AT" sz="3500" kern="1200" dirty="0">
                    <a:solidFill>
                      <a:srgbClr val="0F0F0F">
                        <a:hueOff val="0"/>
                        <a:satOff val="0"/>
                        <a:lumOff val="0"/>
                        <a:alphaOff val="0"/>
                      </a:srgbClr>
                    </a:solidFill>
                    <a:latin typeface="Arial"/>
                  </a:rPr>
                  <a:t> in. A </a:t>
                </a:r>
                <a:r>
                  <a:rPr lang="de-AT" sz="3500" kern="1200" dirty="0" err="1">
                    <a:solidFill>
                      <a:srgbClr val="0F0F0F">
                        <a:hueOff val="0"/>
                        <a:satOff val="0"/>
                        <a:lumOff val="0"/>
                        <a:alphaOff val="0"/>
                      </a:srgbClr>
                    </a:solidFill>
                    <a:latin typeface="Arial"/>
                  </a:rPr>
                  <a:t>energy</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filter</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is</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employed</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to</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relate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the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kinetic</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energy</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of</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the</a:t>
                </a:r>
                <a:r>
                  <a:rPr lang="de-AT" sz="3500" kern="1200" dirty="0">
                    <a:solidFill>
                      <a:srgbClr val="0F0F0F">
                        <a:hueOff val="0"/>
                        <a:satOff val="0"/>
                        <a:lumOff val="0"/>
                        <a:alphaOff val="0"/>
                      </a:srgbClr>
                    </a:solidFill>
                    <a:latin typeface="Arial"/>
                  </a:rPr>
                  <a:t> </a:t>
                </a:r>
                <a:r>
                  <a:rPr lang="en-US" sz="3500" kern="1200" dirty="0">
                    <a:solidFill>
                      <a:srgbClr val="0F0F0F">
                        <a:hueOff val="0"/>
                        <a:satOff val="0"/>
                        <a:lumOff val="0"/>
                        <a:alphaOff val="0"/>
                      </a:srgbClr>
                    </a:solidFill>
                    <a:latin typeface="Arial"/>
                  </a:rPr>
                  <a:t>electron</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to</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its</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corresponding</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state</a:t>
                </a:r>
                <a:r>
                  <a:rPr lang="de-AT" sz="3500" kern="1200" dirty="0">
                    <a:solidFill>
                      <a:srgbClr val="0F0F0F">
                        <a:hueOff val="0"/>
                        <a:satOff val="0"/>
                        <a:lumOff val="0"/>
                        <a:alphaOff val="0"/>
                      </a:srgbClr>
                    </a:solidFill>
                    <a:latin typeface="Arial"/>
                  </a:rPr>
                  <a:t>. In </a:t>
                </a:r>
                <a:r>
                  <a:rPr lang="de-AT" sz="3500" kern="1200" dirty="0" err="1">
                    <a:solidFill>
                      <a:srgbClr val="0F0F0F">
                        <a:hueOff val="0"/>
                        <a:satOff val="0"/>
                        <a:lumOff val="0"/>
                        <a:alphaOff val="0"/>
                      </a:srgbClr>
                    </a:solidFill>
                    <a:latin typeface="Arial"/>
                  </a:rPr>
                  <a:t>the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figure</a:t>
                </a:r>
                <a:r>
                  <a:rPr lang="de-AT" sz="3500" kern="1200" dirty="0">
                    <a:solidFill>
                      <a:srgbClr val="0F0F0F">
                        <a:hueOff val="0"/>
                        <a:satOff val="0"/>
                        <a:lumOff val="0"/>
                        <a:alphaOff val="0"/>
                      </a:srgbClr>
                    </a:solidFill>
                    <a:latin typeface="Arial"/>
                  </a:rPr>
                  <a:t> 3 </a:t>
                </a:r>
                <a:r>
                  <a:rPr lang="de-AT" sz="3500" kern="1200" dirty="0" err="1">
                    <a:solidFill>
                      <a:srgbClr val="0F0F0F">
                        <a:hueOff val="0"/>
                        <a:satOff val="0"/>
                        <a:lumOff val="0"/>
                        <a:alphaOff val="0"/>
                      </a:srgbClr>
                    </a:solidFill>
                    <a:latin typeface="Arial"/>
                  </a:rPr>
                  <a:t>the</a:t>
                </a:r>
                <a:r>
                  <a:rPr lang="de-AT" sz="3500" kern="1200" dirty="0">
                    <a:solidFill>
                      <a:srgbClr val="0F0F0F">
                        <a:hueOff val="0"/>
                        <a:satOff val="0"/>
                        <a:lumOff val="0"/>
                        <a:alphaOff val="0"/>
                      </a:srgbClr>
                    </a:solidFill>
                    <a:latin typeface="Arial"/>
                  </a:rPr>
                  <a:t> DOS </a:t>
                </a:r>
                <a:r>
                  <a:rPr lang="de-AT" sz="3500" kern="1200" dirty="0" err="1">
                    <a:solidFill>
                      <a:srgbClr val="0F0F0F">
                        <a:hueOff val="0"/>
                        <a:satOff val="0"/>
                        <a:lumOff val="0"/>
                        <a:alphaOff val="0"/>
                      </a:srgbClr>
                    </a:solidFill>
                    <a:latin typeface="Arial"/>
                  </a:rPr>
                  <a:t>of</a:t>
                </a:r>
                <a:r>
                  <a:rPr lang="de-AT" sz="3500" kern="1200" dirty="0">
                    <a:solidFill>
                      <a:srgbClr val="0F0F0F">
                        <a:hueOff val="0"/>
                        <a:satOff val="0"/>
                        <a:lumOff val="0"/>
                        <a:alphaOff val="0"/>
                      </a:srgbClr>
                    </a:solidFill>
                    <a:latin typeface="Arial"/>
                  </a:rPr>
                  <a:t> Au(111) </a:t>
                </a:r>
                <a:r>
                  <a:rPr lang="de-AT" sz="3500" kern="1200" dirty="0" err="1">
                    <a:solidFill>
                      <a:srgbClr val="0F0F0F">
                        <a:hueOff val="0"/>
                        <a:satOff val="0"/>
                        <a:lumOff val="0"/>
                        <a:alphaOff val="0"/>
                      </a:srgbClr>
                    </a:solidFill>
                    <a:latin typeface="Arial"/>
                  </a:rPr>
                  <a:t>is</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shown</a:t>
                </a:r>
                <a:r>
                  <a:rPr lang="de-AT" sz="3500" kern="1200" dirty="0">
                    <a:solidFill>
                      <a:srgbClr val="0F0F0F">
                        <a:hueOff val="0"/>
                        <a:satOff val="0"/>
                        <a:lumOff val="0"/>
                        <a:alphaOff val="0"/>
                      </a:srgbClr>
                    </a:solidFill>
                    <a:latin typeface="Arial"/>
                  </a:rPr>
                  <a:t>. Below </a:t>
                </a:r>
                <a:r>
                  <a:rPr lang="de-AT" sz="3500" kern="1200" dirty="0" err="1">
                    <a:solidFill>
                      <a:srgbClr val="0F0F0F">
                        <a:hueOff val="0"/>
                        <a:satOff val="0"/>
                        <a:lumOff val="0"/>
                        <a:alphaOff val="0"/>
                      </a:srgbClr>
                    </a:solidFill>
                    <a:latin typeface="Arial"/>
                  </a:rPr>
                  <a:t>the</a:t>
                </a:r>
                <a:r>
                  <a:rPr lang="de-AT" sz="3500" kern="1200" dirty="0">
                    <a:solidFill>
                      <a:srgbClr val="0F0F0F">
                        <a:hueOff val="0"/>
                        <a:satOff val="0"/>
                        <a:lumOff val="0"/>
                        <a:alphaOff val="0"/>
                      </a:srgbClr>
                    </a:solidFill>
                    <a:latin typeface="Arial"/>
                  </a:rPr>
                  <a:t> Fermi </a:t>
                </a:r>
                <a:r>
                  <a:rPr lang="de-AT" sz="3500" kern="1200" dirty="0" err="1">
                    <a:solidFill>
                      <a:srgbClr val="0F0F0F">
                        <a:hueOff val="0"/>
                        <a:satOff val="0"/>
                        <a:lumOff val="0"/>
                        <a:alphaOff val="0"/>
                      </a:srgbClr>
                    </a:solidFill>
                    <a:latin typeface="Arial"/>
                  </a:rPr>
                  <a:t>energy</a:t>
                </a:r>
                <a:r>
                  <a:rPr lang="de-AT" sz="3500" kern="1200" dirty="0">
                    <a:solidFill>
                      <a:srgbClr val="0F0F0F">
                        <a:hueOff val="0"/>
                        <a:satOff val="0"/>
                        <a:lumOff val="0"/>
                        <a:alphaOff val="0"/>
                      </a:srgbClr>
                    </a:solidFill>
                    <a:latin typeface="Arial"/>
                  </a:rPr>
                  <a:t> a </a:t>
                </a:r>
                <a:r>
                  <a:rPr lang="de-AT" sz="3500" kern="1200" dirty="0" err="1">
                    <a:solidFill>
                      <a:srgbClr val="0F0F0F">
                        <a:hueOff val="0"/>
                        <a:satOff val="0"/>
                        <a:lumOff val="0"/>
                        <a:alphaOff val="0"/>
                      </a:srgbClr>
                    </a:solidFill>
                    <a:latin typeface="Arial"/>
                  </a:rPr>
                  <a:t>small</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plateau</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is</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observed</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with</a:t>
                </a:r>
                <a:r>
                  <a:rPr lang="de-AT" sz="3500" kern="1200" dirty="0">
                    <a:solidFill>
                      <a:srgbClr val="0F0F0F">
                        <a:hueOff val="0"/>
                        <a:satOff val="0"/>
                        <a:lumOff val="0"/>
                        <a:alphaOff val="0"/>
                      </a:srgbClr>
                    </a:solidFill>
                    <a:latin typeface="Arial"/>
                  </a:rPr>
                  <a:t> a </a:t>
                </a:r>
                <a:r>
                  <a:rPr lang="de-AT" sz="3500" kern="1200" dirty="0" err="1">
                    <a:solidFill>
                      <a:srgbClr val="0F0F0F">
                        <a:hueOff val="0"/>
                        <a:satOff val="0"/>
                        <a:lumOff val="0"/>
                        <a:alphaOff val="0"/>
                      </a:srgbClr>
                    </a:solidFill>
                    <a:latin typeface="Arial"/>
                  </a:rPr>
                  <a:t>low</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density</a:t>
                </a:r>
                <a:r>
                  <a:rPr lang="de-AT" sz="3500" kern="1200" dirty="0">
                    <a:solidFill>
                      <a:srgbClr val="0F0F0F">
                        <a:hueOff val="0"/>
                        <a:satOff val="0"/>
                        <a:lumOff val="0"/>
                        <a:alphaOff val="0"/>
                      </a:srgbClr>
                    </a:solidFill>
                    <a:latin typeface="Arial"/>
                  </a:rPr>
                  <a:t>. This </a:t>
                </a:r>
                <a:r>
                  <a:rPr lang="de-AT" sz="3500" kern="1200" dirty="0" err="1">
                    <a:solidFill>
                      <a:srgbClr val="0F0F0F">
                        <a:hueOff val="0"/>
                        <a:satOff val="0"/>
                        <a:lumOff val="0"/>
                        <a:alphaOff val="0"/>
                      </a:srgbClr>
                    </a:solidFill>
                    <a:latin typeface="Arial"/>
                  </a:rPr>
                  <a:t>is</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expected</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as</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gold</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is</a:t>
                </a:r>
                <a:r>
                  <a:rPr lang="de-AT" sz="3500" kern="1200" dirty="0">
                    <a:solidFill>
                      <a:srgbClr val="0F0F0F">
                        <a:hueOff val="0"/>
                        <a:satOff val="0"/>
                        <a:lumOff val="0"/>
                        <a:alphaOff val="0"/>
                      </a:srgbClr>
                    </a:solidFill>
                    <a:latin typeface="Arial"/>
                  </a:rPr>
                  <a:t> inert in </a:t>
                </a:r>
                <a:r>
                  <a:rPr lang="de-AT" sz="3500" kern="1200" dirty="0" err="1">
                    <a:solidFill>
                      <a:srgbClr val="0F0F0F">
                        <a:hueOff val="0"/>
                        <a:satOff val="0"/>
                        <a:lumOff val="0"/>
                        <a:alphaOff val="0"/>
                      </a:srgbClr>
                    </a:solidFill>
                    <a:latin typeface="Arial"/>
                  </a:rPr>
                  <a:t>nature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hence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the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absence</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of</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states</a:t>
                </a:r>
                <a:r>
                  <a:rPr lang="de-AT" sz="3500" kern="1200" dirty="0">
                    <a:solidFill>
                      <a:srgbClr val="0F0F0F">
                        <a:hueOff val="0"/>
                        <a:satOff val="0"/>
                        <a:lumOff val="0"/>
                        <a:alphaOff val="0"/>
                      </a:srgbClr>
                    </a:solidFill>
                    <a:latin typeface="Arial"/>
                  </a:rPr>
                  <a:t> </a:t>
                </a:r>
                <a:r>
                  <a:rPr lang="de-AT" sz="3500" kern="1200" dirty="0" err="1">
                    <a:solidFill>
                      <a:srgbClr val="0F0F0F">
                        <a:hueOff val="0"/>
                        <a:satOff val="0"/>
                        <a:lumOff val="0"/>
                        <a:alphaOff val="0"/>
                      </a:srgbClr>
                    </a:solidFill>
                    <a:latin typeface="Arial"/>
                  </a:rPr>
                  <a:t>near</a:t>
                </a:r>
                <a:r>
                  <a:rPr lang="de-AT" sz="3500" kern="1200" dirty="0">
                    <a:solidFill>
                      <a:srgbClr val="0F0F0F">
                        <a:hueOff val="0"/>
                        <a:satOff val="0"/>
                        <a:lumOff val="0"/>
                        <a:alphaOff val="0"/>
                      </a:srgbClr>
                    </a:solidFill>
                    <a:latin typeface="Arial"/>
                  </a:rPr>
                  <a:t> </a:t>
                </a:r>
                <a14:m>
                  <m:oMath xmlns:m="http://schemas.openxmlformats.org/officeDocument/2006/math">
                    <m:sSub>
                      <m:sSubPr>
                        <m:ctrlPr>
                          <a:rPr lang="de-DE" sz="3500" i="1" kern="1200" smtClean="0">
                            <a:latin typeface="Cambria Math" panose="02040503050406030204" pitchFamily="18" charset="0"/>
                          </a:rPr>
                        </m:ctrlPr>
                      </m:sSubPr>
                      <m:e>
                        <m:r>
                          <a:rPr lang="de-DE" sz="3500" i="1" kern="1200">
                            <a:latin typeface="Cambria Math" panose="02040503050406030204" pitchFamily="18" charset="0"/>
                          </a:rPr>
                          <m:t>𝐸</m:t>
                        </m:r>
                      </m:e>
                      <m:sub>
                        <m:r>
                          <a:rPr lang="de-DE" sz="3500" i="1" kern="1200">
                            <a:latin typeface="Cambria Math" panose="02040503050406030204" pitchFamily="18" charset="0"/>
                          </a:rPr>
                          <m:t>𝐹</m:t>
                        </m:r>
                      </m:sub>
                    </m:sSub>
                  </m:oMath>
                </a14:m>
                <a:r>
                  <a:rPr lang="de-AT" sz="3500" kern="1200" dirty="0">
                    <a:solidFill>
                      <a:srgbClr val="0F0F0F">
                        <a:hueOff val="0"/>
                        <a:satOff val="0"/>
                        <a:lumOff val="0"/>
                        <a:alphaOff val="0"/>
                      </a:srgbClr>
                    </a:solidFill>
                    <a:latin typeface="Arial"/>
                  </a:rPr>
                  <a:t>.</a:t>
                </a:r>
              </a:p>
              <a:p>
                <a:endParaRPr lang="de-DE" sz="1600" dirty="0" err="1"/>
              </a:p>
            </p:txBody>
          </p:sp>
        </mc:Choice>
        <mc:Fallback>
          <p:sp>
            <p:nvSpPr>
              <p:cNvPr id="60" name="Textfeld 59">
                <a:extLst>
                  <a:ext uri="{FF2B5EF4-FFF2-40B4-BE49-F238E27FC236}">
                    <a16:creationId xmlns:a16="http://schemas.microsoft.com/office/drawing/2014/main" id="{120394D1-8C19-8D29-433B-8F3BBDA6CD12}"/>
                  </a:ext>
                </a:extLst>
              </p:cNvPr>
              <p:cNvSpPr txBox="1">
                <a:spLocks noRot="1" noChangeAspect="1" noMove="1" noResize="1" noEditPoints="1" noAdjustHandles="1" noChangeArrowheads="1" noChangeShapeType="1" noTextEdit="1"/>
              </p:cNvSpPr>
              <p:nvPr/>
            </p:nvSpPr>
            <p:spPr>
              <a:xfrm>
                <a:off x="1181827" y="20962961"/>
                <a:ext cx="12634531" cy="5724644"/>
              </a:xfrm>
              <a:prstGeom prst="rect">
                <a:avLst/>
              </a:prstGeom>
              <a:blipFill>
                <a:blip r:embed="rId8"/>
                <a:stretch>
                  <a:fillRect l="-2172" t="-1704" r="-676"/>
                </a:stretch>
              </a:blipFill>
            </p:spPr>
            <p:txBody>
              <a:bodyPr/>
              <a:lstStyle/>
              <a:p>
                <a:r>
                  <a:rPr lang="de-DE">
                    <a:noFill/>
                  </a:rPr>
                  <a:t> </a:t>
                </a:r>
              </a:p>
            </p:txBody>
          </p:sp>
        </mc:Fallback>
      </mc:AlternateContent>
      <p:pic>
        <p:nvPicPr>
          <p:cNvPr id="64" name="Grafik 63" descr="Ein Bild, das Screenshot, Farbigkeit enthält.&#10;&#10;Automatisch generierte Beschreibung">
            <a:extLst>
              <a:ext uri="{FF2B5EF4-FFF2-40B4-BE49-F238E27FC236}">
                <a16:creationId xmlns:a16="http://schemas.microsoft.com/office/drawing/2014/main" id="{DACA2C53-A3F0-A8B7-06B2-B032E889FBD4}"/>
              </a:ext>
            </a:extLst>
          </p:cNvPr>
          <p:cNvPicPr>
            <a:picLocks noChangeAspect="1"/>
          </p:cNvPicPr>
          <p:nvPr/>
        </p:nvPicPr>
        <p:blipFill>
          <a:blip r:embed="rId9"/>
          <a:stretch>
            <a:fillRect/>
          </a:stretch>
        </p:blipFill>
        <p:spPr>
          <a:xfrm>
            <a:off x="16221218" y="33668149"/>
            <a:ext cx="5372441" cy="5372441"/>
          </a:xfrm>
          <a:prstGeom prst="rect">
            <a:avLst/>
          </a:prstGeom>
        </p:spPr>
      </p:pic>
      <p:grpSp>
        <p:nvGrpSpPr>
          <p:cNvPr id="75" name="Gruppieren 74">
            <a:extLst>
              <a:ext uri="{FF2B5EF4-FFF2-40B4-BE49-F238E27FC236}">
                <a16:creationId xmlns:a16="http://schemas.microsoft.com/office/drawing/2014/main" id="{1C244797-A27E-2F40-8067-574F4E7815BF}"/>
              </a:ext>
            </a:extLst>
          </p:cNvPr>
          <p:cNvGrpSpPr/>
          <p:nvPr/>
        </p:nvGrpSpPr>
        <p:grpSpPr>
          <a:xfrm>
            <a:off x="1531525" y="26543745"/>
            <a:ext cx="11566161" cy="6888376"/>
            <a:chOff x="3817874" y="29937126"/>
            <a:chExt cx="9972368" cy="5669782"/>
          </a:xfrm>
        </p:grpSpPr>
        <p:pic>
          <p:nvPicPr>
            <p:cNvPr id="16" name="Grafik 15" descr="Ein Bild, das Diagramm, Reihe, Text, Schrift enthält.&#10;&#10;Automatisch generierte Beschreibung">
              <a:extLst>
                <a:ext uri="{FF2B5EF4-FFF2-40B4-BE49-F238E27FC236}">
                  <a16:creationId xmlns:a16="http://schemas.microsoft.com/office/drawing/2014/main" id="{7B373067-A98E-2E72-0710-0FA6D55FDB71}"/>
                </a:ext>
              </a:extLst>
            </p:cNvPr>
            <p:cNvPicPr>
              <a:picLocks noChangeAspect="1"/>
            </p:cNvPicPr>
            <p:nvPr/>
          </p:nvPicPr>
          <p:blipFill>
            <a:blip r:embed="rId10"/>
            <a:stretch>
              <a:fillRect/>
            </a:stretch>
          </p:blipFill>
          <p:spPr>
            <a:xfrm>
              <a:off x="3817874" y="30620724"/>
              <a:ext cx="9972368" cy="4986184"/>
            </a:xfrm>
            <a:prstGeom prst="rect">
              <a:avLst/>
            </a:prstGeom>
          </p:spPr>
        </p:pic>
        <p:sp>
          <p:nvSpPr>
            <p:cNvPr id="61" name="Geschweifte Klammer links 60">
              <a:extLst>
                <a:ext uri="{FF2B5EF4-FFF2-40B4-BE49-F238E27FC236}">
                  <a16:creationId xmlns:a16="http://schemas.microsoft.com/office/drawing/2014/main" id="{29EE376A-65D6-ADC8-40B4-0D18CA44917E}"/>
                </a:ext>
              </a:extLst>
            </p:cNvPr>
            <p:cNvSpPr/>
            <p:nvPr/>
          </p:nvSpPr>
          <p:spPr>
            <a:xfrm rot="5400000">
              <a:off x="10563269" y="29681421"/>
              <a:ext cx="722807" cy="2245895"/>
            </a:xfrm>
            <a:prstGeom prst="leftBrace">
              <a:avLst/>
            </a:prstGeom>
            <a:ln w="28575">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62" name="Textfeld 61">
              <a:extLst>
                <a:ext uri="{FF2B5EF4-FFF2-40B4-BE49-F238E27FC236}">
                  <a16:creationId xmlns:a16="http://schemas.microsoft.com/office/drawing/2014/main" id="{08FD680B-F9B8-1DFC-8025-05FF9F3686DB}"/>
                </a:ext>
              </a:extLst>
            </p:cNvPr>
            <p:cNvSpPr txBox="1"/>
            <p:nvPr/>
          </p:nvSpPr>
          <p:spPr>
            <a:xfrm>
              <a:off x="10385278" y="29937126"/>
              <a:ext cx="1354207" cy="461665"/>
            </a:xfrm>
            <a:prstGeom prst="rect">
              <a:avLst/>
            </a:prstGeom>
            <a:noFill/>
          </p:spPr>
          <p:txBody>
            <a:bodyPr wrap="square" lIns="0" rtlCol="0">
              <a:spAutoFit/>
            </a:bodyPr>
            <a:lstStyle/>
            <a:p>
              <a:r>
                <a:rPr lang="de-DE" sz="2400" b="1" dirty="0"/>
                <a:t>Au 5d</a:t>
              </a:r>
            </a:p>
          </p:txBody>
        </p:sp>
        <p:sp>
          <p:nvSpPr>
            <p:cNvPr id="66" name="Geschweifte Klammer links 65">
              <a:extLst>
                <a:ext uri="{FF2B5EF4-FFF2-40B4-BE49-F238E27FC236}">
                  <a16:creationId xmlns:a16="http://schemas.microsoft.com/office/drawing/2014/main" id="{D738D41C-D53C-A555-FA44-FDFFC2F9FE44}"/>
                </a:ext>
              </a:extLst>
            </p:cNvPr>
            <p:cNvSpPr/>
            <p:nvPr/>
          </p:nvSpPr>
          <p:spPr>
            <a:xfrm rot="5400000">
              <a:off x="12167479" y="31728214"/>
              <a:ext cx="722807" cy="1219202"/>
            </a:xfrm>
            <a:prstGeom prst="leftBrace">
              <a:avLst/>
            </a:prstGeom>
            <a:ln w="28575">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67" name="Textfeld 66">
              <a:extLst>
                <a:ext uri="{FF2B5EF4-FFF2-40B4-BE49-F238E27FC236}">
                  <a16:creationId xmlns:a16="http://schemas.microsoft.com/office/drawing/2014/main" id="{70C0D2D0-0745-B2B6-A779-DAA06E8C28AA}"/>
                </a:ext>
              </a:extLst>
            </p:cNvPr>
            <p:cNvSpPr txBox="1"/>
            <p:nvPr/>
          </p:nvSpPr>
          <p:spPr>
            <a:xfrm>
              <a:off x="12127666" y="31490138"/>
              <a:ext cx="1010818" cy="461665"/>
            </a:xfrm>
            <a:prstGeom prst="rect">
              <a:avLst/>
            </a:prstGeom>
            <a:noFill/>
          </p:spPr>
          <p:txBody>
            <a:bodyPr wrap="square" lIns="0" rtlCol="0">
              <a:spAutoFit/>
            </a:bodyPr>
            <a:lstStyle/>
            <a:p>
              <a:r>
                <a:rPr lang="de-DE" sz="2400" b="1" dirty="0"/>
                <a:t>Au 6s</a:t>
              </a:r>
            </a:p>
          </p:txBody>
        </p:sp>
        <p:sp>
          <p:nvSpPr>
            <p:cNvPr id="69" name="Textfeld 68">
              <a:extLst>
                <a:ext uri="{FF2B5EF4-FFF2-40B4-BE49-F238E27FC236}">
                  <a16:creationId xmlns:a16="http://schemas.microsoft.com/office/drawing/2014/main" id="{C157E952-89DF-384D-2F5B-3855E2D52D5E}"/>
                </a:ext>
              </a:extLst>
            </p:cNvPr>
            <p:cNvSpPr txBox="1"/>
            <p:nvPr/>
          </p:nvSpPr>
          <p:spPr>
            <a:xfrm>
              <a:off x="6363600" y="33333179"/>
              <a:ext cx="2177317" cy="461665"/>
            </a:xfrm>
            <a:prstGeom prst="rect">
              <a:avLst/>
            </a:prstGeom>
            <a:noFill/>
          </p:spPr>
          <p:txBody>
            <a:bodyPr wrap="square" lIns="0" rtlCol="0">
              <a:spAutoFit/>
            </a:bodyPr>
            <a:lstStyle/>
            <a:p>
              <a:r>
                <a:rPr lang="de-DE" sz="2400" b="1" dirty="0" err="1"/>
                <a:t>secondaries</a:t>
              </a:r>
              <a:endParaRPr lang="de-DE" sz="2400" b="1" dirty="0"/>
            </a:p>
          </p:txBody>
        </p:sp>
      </p:grpSp>
      <p:sp>
        <p:nvSpPr>
          <p:cNvPr id="74" name="Textfeld 73">
            <a:extLst>
              <a:ext uri="{FF2B5EF4-FFF2-40B4-BE49-F238E27FC236}">
                <a16:creationId xmlns:a16="http://schemas.microsoft.com/office/drawing/2014/main" id="{01CB942A-3AB4-3A49-873D-DA5B35A82D71}"/>
              </a:ext>
            </a:extLst>
          </p:cNvPr>
          <p:cNvSpPr txBox="1"/>
          <p:nvPr/>
        </p:nvSpPr>
        <p:spPr>
          <a:xfrm>
            <a:off x="4078711" y="33295870"/>
            <a:ext cx="6840762" cy="400110"/>
          </a:xfrm>
          <a:prstGeom prst="rect">
            <a:avLst/>
          </a:prstGeom>
          <a:noFill/>
        </p:spPr>
        <p:txBody>
          <a:bodyPr wrap="square" lIns="0" rtlCol="0">
            <a:spAutoFit/>
          </a:bodyPr>
          <a:lstStyle/>
          <a:p>
            <a:r>
              <a:rPr lang="de-DE" sz="2000" b="1" dirty="0"/>
              <a:t>Figure 3: </a:t>
            </a:r>
            <a:r>
              <a:rPr lang="de-DE" sz="1800" dirty="0"/>
              <a:t>Density </a:t>
            </a:r>
            <a:r>
              <a:rPr lang="de-DE" sz="1800" dirty="0" err="1"/>
              <a:t>of</a:t>
            </a:r>
            <a:r>
              <a:rPr lang="de-DE" sz="1800" dirty="0"/>
              <a:t> States </a:t>
            </a:r>
            <a:r>
              <a:rPr lang="de-DE" sz="1800" dirty="0" err="1"/>
              <a:t>as</a:t>
            </a:r>
            <a:r>
              <a:rPr lang="de-DE" sz="1800" dirty="0"/>
              <a:t> a </a:t>
            </a:r>
            <a:r>
              <a:rPr lang="de-DE" sz="1800" dirty="0" err="1"/>
              <a:t>function</a:t>
            </a:r>
            <a:r>
              <a:rPr lang="de-DE" sz="1800" dirty="0"/>
              <a:t> </a:t>
            </a:r>
            <a:r>
              <a:rPr lang="de-DE" sz="1800" dirty="0" err="1"/>
              <a:t>of</a:t>
            </a:r>
            <a:r>
              <a:rPr lang="de-DE" sz="1800" dirty="0"/>
              <a:t> </a:t>
            </a:r>
            <a:r>
              <a:rPr lang="de-DE" sz="1800" dirty="0" err="1"/>
              <a:t>the</a:t>
            </a:r>
            <a:r>
              <a:rPr lang="de-DE" sz="1800" dirty="0"/>
              <a:t> </a:t>
            </a:r>
            <a:r>
              <a:rPr lang="de-DE" sz="1800" dirty="0" err="1"/>
              <a:t>binding</a:t>
            </a:r>
            <a:r>
              <a:rPr lang="de-DE" sz="1800" dirty="0"/>
              <a:t> </a:t>
            </a:r>
            <a:r>
              <a:rPr lang="de-DE" sz="1800" dirty="0" err="1"/>
              <a:t>energy</a:t>
            </a:r>
            <a:r>
              <a:rPr lang="de-DE" sz="1800" dirty="0"/>
              <a:t>.</a:t>
            </a:r>
            <a:endParaRPr lang="de-DE" sz="2000" dirty="0"/>
          </a:p>
        </p:txBody>
      </p:sp>
      <p:sp>
        <p:nvSpPr>
          <p:cNvPr id="77" name="Textfeld 76">
            <a:extLst>
              <a:ext uri="{FF2B5EF4-FFF2-40B4-BE49-F238E27FC236}">
                <a16:creationId xmlns:a16="http://schemas.microsoft.com/office/drawing/2014/main" id="{C67134DB-CE3D-645E-25B6-7B971DD40095}"/>
              </a:ext>
            </a:extLst>
          </p:cNvPr>
          <p:cNvSpPr txBox="1"/>
          <p:nvPr/>
        </p:nvSpPr>
        <p:spPr>
          <a:xfrm>
            <a:off x="1181827" y="10935912"/>
            <a:ext cx="8332393" cy="7094250"/>
          </a:xfrm>
          <a:prstGeom prst="rect">
            <a:avLst/>
          </a:prstGeom>
          <a:noFill/>
        </p:spPr>
        <p:txBody>
          <a:bodyPr wrap="square" lIns="0" rtlCol="0">
            <a:spAutoFit/>
          </a:bodyPr>
          <a:lstStyle/>
          <a:p>
            <a:r>
              <a:rPr lang="en-US" sz="3500" dirty="0"/>
              <a:t>It is possible to switch between real space and momentum space imaging by </a:t>
            </a:r>
          </a:p>
          <a:p>
            <a:r>
              <a:rPr lang="en-US" sz="3500" dirty="0"/>
              <a:t>changing the configuration of the lens system. For momentum space imaging the correct angular distribution must be maintained, hence why an additional transfer lens is used behind the objective lens. The projection lens serves in this case as a Fourier lens which maps the reciprocal image on to the second image plane. By changing the projection lens one can retrieve the reals space image.</a:t>
            </a:r>
          </a:p>
          <a:p>
            <a:r>
              <a:rPr lang="en-US" sz="3500" dirty="0"/>
              <a:t> </a:t>
            </a:r>
          </a:p>
        </p:txBody>
      </p:sp>
      <p:pic>
        <p:nvPicPr>
          <p:cNvPr id="87" name="Grafik 86">
            <a:extLst>
              <a:ext uri="{FF2B5EF4-FFF2-40B4-BE49-F238E27FC236}">
                <a16:creationId xmlns:a16="http://schemas.microsoft.com/office/drawing/2014/main" id="{F6CB6C58-43B2-3965-996B-58C4F010B714}"/>
              </a:ext>
            </a:extLst>
          </p:cNvPr>
          <p:cNvPicPr>
            <a:picLocks noChangeAspect="1"/>
          </p:cNvPicPr>
          <p:nvPr/>
        </p:nvPicPr>
        <p:blipFill>
          <a:blip r:embed="rId11"/>
          <a:stretch>
            <a:fillRect/>
          </a:stretch>
        </p:blipFill>
        <p:spPr>
          <a:xfrm>
            <a:off x="10780222" y="13557755"/>
            <a:ext cx="4236959" cy="676369"/>
          </a:xfrm>
          <a:prstGeom prst="rect">
            <a:avLst/>
          </a:prstGeom>
        </p:spPr>
      </p:pic>
      <p:sp>
        <p:nvSpPr>
          <p:cNvPr id="88" name="Textfeld 87">
            <a:extLst>
              <a:ext uri="{FF2B5EF4-FFF2-40B4-BE49-F238E27FC236}">
                <a16:creationId xmlns:a16="http://schemas.microsoft.com/office/drawing/2014/main" id="{594A38FB-8EC0-89D4-55B2-AF64E1B221D0}"/>
              </a:ext>
            </a:extLst>
          </p:cNvPr>
          <p:cNvSpPr txBox="1"/>
          <p:nvPr/>
        </p:nvSpPr>
        <p:spPr>
          <a:xfrm>
            <a:off x="18031326" y="15548114"/>
            <a:ext cx="11062060" cy="2785378"/>
          </a:xfrm>
          <a:prstGeom prst="rect">
            <a:avLst/>
          </a:prstGeom>
          <a:noFill/>
        </p:spPr>
        <p:txBody>
          <a:bodyPr wrap="square" lIns="0" rtlCol="0">
            <a:spAutoFit/>
          </a:bodyPr>
          <a:lstStyle/>
          <a:p>
            <a:r>
              <a:rPr lang="de-DE" sz="3500" dirty="0"/>
              <a:t>After </a:t>
            </a:r>
            <a:r>
              <a:rPr lang="de-DE" sz="3500" dirty="0" err="1"/>
              <a:t>the</a:t>
            </a:r>
            <a:r>
              <a:rPr lang="de-DE" sz="3500" dirty="0"/>
              <a:t> </a:t>
            </a:r>
            <a:r>
              <a:rPr lang="de-DE" sz="3500" dirty="0" err="1"/>
              <a:t>Projection</a:t>
            </a:r>
            <a:r>
              <a:rPr lang="de-DE" sz="3500" dirty="0"/>
              <a:t>/Retardation </a:t>
            </a:r>
            <a:r>
              <a:rPr lang="de-DE" sz="3500" dirty="0" err="1"/>
              <a:t>section</a:t>
            </a:r>
            <a:r>
              <a:rPr lang="de-DE" sz="3500" dirty="0"/>
              <a:t>, </a:t>
            </a:r>
            <a:r>
              <a:rPr lang="de-DE" sz="3500" dirty="0" err="1"/>
              <a:t>the</a:t>
            </a:r>
            <a:r>
              <a:rPr lang="de-DE" sz="3500" dirty="0"/>
              <a:t> </a:t>
            </a:r>
            <a:r>
              <a:rPr lang="de-DE" sz="3500" dirty="0" err="1"/>
              <a:t>energy</a:t>
            </a:r>
            <a:r>
              <a:rPr lang="de-DE" sz="3500" dirty="0"/>
              <a:t> </a:t>
            </a:r>
            <a:r>
              <a:rPr lang="de-DE" sz="3500" dirty="0" err="1"/>
              <a:t>filtering</a:t>
            </a:r>
            <a:r>
              <a:rPr lang="de-DE" sz="3500" dirty="0"/>
              <a:t> </a:t>
            </a:r>
            <a:r>
              <a:rPr lang="de-DE" sz="3500" dirty="0" err="1"/>
              <a:t>is</a:t>
            </a:r>
            <a:r>
              <a:rPr lang="de-DE" sz="3500" dirty="0"/>
              <a:t> </a:t>
            </a:r>
            <a:r>
              <a:rPr lang="de-DE" sz="3500" dirty="0" err="1"/>
              <a:t>performed</a:t>
            </a:r>
            <a:r>
              <a:rPr lang="de-DE" sz="3500" dirty="0"/>
              <a:t> </a:t>
            </a:r>
            <a:r>
              <a:rPr lang="de-DE" sz="3500" dirty="0" err="1"/>
              <a:t>by</a:t>
            </a:r>
            <a:r>
              <a:rPr lang="de-DE" sz="3500" dirty="0"/>
              <a:t> </a:t>
            </a:r>
            <a:r>
              <a:rPr lang="de-DE" sz="3500" dirty="0" err="1"/>
              <a:t>the</a:t>
            </a:r>
            <a:r>
              <a:rPr lang="de-DE" sz="3500" dirty="0"/>
              <a:t> </a:t>
            </a:r>
            <a:r>
              <a:rPr lang="de-DE" sz="3500" dirty="0" err="1"/>
              <a:t>first</a:t>
            </a:r>
            <a:r>
              <a:rPr lang="de-DE" sz="3500" dirty="0"/>
              <a:t> </a:t>
            </a:r>
            <a:r>
              <a:rPr lang="de-DE" sz="3500" dirty="0" err="1"/>
              <a:t>hemisphere</a:t>
            </a:r>
            <a:r>
              <a:rPr lang="de-DE" sz="3500" dirty="0"/>
              <a:t>, </a:t>
            </a:r>
            <a:r>
              <a:rPr lang="de-DE" sz="3500" dirty="0" err="1"/>
              <a:t>which</a:t>
            </a:r>
            <a:r>
              <a:rPr lang="de-DE" sz="3500" dirty="0"/>
              <a:t> </a:t>
            </a:r>
            <a:r>
              <a:rPr lang="de-DE" sz="3500" dirty="0" err="1"/>
              <a:t>can</a:t>
            </a:r>
            <a:r>
              <a:rPr lang="de-DE" sz="3500" dirty="0"/>
              <a:t> </a:t>
            </a:r>
            <a:r>
              <a:rPr lang="de-DE" sz="3500" dirty="0" err="1"/>
              <a:t>be</a:t>
            </a:r>
            <a:r>
              <a:rPr lang="de-DE" sz="3500" dirty="0"/>
              <a:t> </a:t>
            </a:r>
            <a:r>
              <a:rPr lang="de-DE" sz="3500" dirty="0" err="1"/>
              <a:t>directly</a:t>
            </a:r>
            <a:r>
              <a:rPr lang="de-DE" sz="3500" dirty="0"/>
              <a:t> </a:t>
            </a:r>
            <a:r>
              <a:rPr lang="de-DE" sz="3500" dirty="0" err="1"/>
              <a:t>utilized</a:t>
            </a:r>
            <a:r>
              <a:rPr lang="de-DE" sz="3500" dirty="0"/>
              <a:t> </a:t>
            </a:r>
            <a:r>
              <a:rPr lang="de-DE" sz="3500" dirty="0" err="1"/>
              <a:t>for</a:t>
            </a:r>
            <a:r>
              <a:rPr lang="de-DE" sz="3500" dirty="0"/>
              <a:t> </a:t>
            </a:r>
            <a:r>
              <a:rPr lang="de-DE" sz="3500" dirty="0" err="1"/>
              <a:t>the</a:t>
            </a:r>
            <a:r>
              <a:rPr lang="de-DE" sz="3500" dirty="0"/>
              <a:t> UPS </a:t>
            </a:r>
            <a:r>
              <a:rPr lang="de-DE" sz="3500" dirty="0" err="1"/>
              <a:t>spectra</a:t>
            </a:r>
            <a:r>
              <a:rPr lang="de-DE" sz="3500" dirty="0"/>
              <a:t>. The </a:t>
            </a:r>
            <a:r>
              <a:rPr lang="de-DE" sz="3500" dirty="0" err="1"/>
              <a:t>second</a:t>
            </a:r>
            <a:r>
              <a:rPr lang="de-DE" sz="3500" dirty="0"/>
              <a:t> </a:t>
            </a:r>
            <a:r>
              <a:rPr lang="de-DE" sz="3500" dirty="0" err="1"/>
              <a:t>hemisphere</a:t>
            </a:r>
            <a:r>
              <a:rPr lang="de-DE" sz="3500" dirty="0"/>
              <a:t> </a:t>
            </a:r>
            <a:r>
              <a:rPr lang="de-DE" sz="3500" dirty="0" err="1"/>
              <a:t>compensates</a:t>
            </a:r>
            <a:r>
              <a:rPr lang="de-DE" sz="3500" dirty="0"/>
              <a:t> </a:t>
            </a:r>
            <a:r>
              <a:rPr lang="de-DE" sz="3500" dirty="0" err="1"/>
              <a:t>for</a:t>
            </a:r>
            <a:r>
              <a:rPr lang="de-DE" sz="3500" dirty="0"/>
              <a:t> </a:t>
            </a:r>
            <a:r>
              <a:rPr lang="de-DE" sz="3500" dirty="0" err="1"/>
              <a:t>the</a:t>
            </a:r>
            <a:r>
              <a:rPr lang="de-DE" sz="3500" dirty="0"/>
              <a:t> </a:t>
            </a:r>
            <a:r>
              <a:rPr lang="de-DE" sz="3500" dirty="0" err="1"/>
              <a:t>spherical</a:t>
            </a:r>
            <a:r>
              <a:rPr lang="de-DE" sz="3500" dirty="0"/>
              <a:t> </a:t>
            </a:r>
            <a:r>
              <a:rPr lang="de-DE" sz="3500" dirty="0" err="1"/>
              <a:t>aberrations</a:t>
            </a:r>
            <a:r>
              <a:rPr lang="de-DE" sz="3500" dirty="0"/>
              <a:t> </a:t>
            </a:r>
            <a:r>
              <a:rPr lang="de-DE" sz="3500" dirty="0" err="1"/>
              <a:t>induced</a:t>
            </a:r>
            <a:r>
              <a:rPr lang="de-DE" sz="3500" dirty="0"/>
              <a:t> </a:t>
            </a:r>
            <a:r>
              <a:rPr lang="de-DE" sz="3500" dirty="0" err="1"/>
              <a:t>by</a:t>
            </a:r>
            <a:r>
              <a:rPr lang="de-DE" sz="3500" dirty="0"/>
              <a:t> </a:t>
            </a:r>
            <a:r>
              <a:rPr lang="de-DE" sz="3500" dirty="0" err="1"/>
              <a:t>the</a:t>
            </a:r>
            <a:r>
              <a:rPr lang="de-DE" sz="3500" dirty="0"/>
              <a:t> </a:t>
            </a:r>
            <a:r>
              <a:rPr lang="de-DE" sz="3500" dirty="0" err="1"/>
              <a:t>first</a:t>
            </a:r>
            <a:r>
              <a:rPr lang="de-DE" sz="3500" dirty="0"/>
              <a:t> </a:t>
            </a:r>
            <a:r>
              <a:rPr lang="de-DE" sz="3500" dirty="0" err="1"/>
              <a:t>one</a:t>
            </a:r>
            <a:r>
              <a:rPr lang="de-DE" sz="3500" dirty="0"/>
              <a:t>.</a:t>
            </a:r>
            <a:endParaRPr lang="de-DE" sz="1600" dirty="0"/>
          </a:p>
        </p:txBody>
      </p:sp>
      <mc:AlternateContent xmlns:mc="http://schemas.openxmlformats.org/markup-compatibility/2006">
        <mc:Choice xmlns:a14="http://schemas.microsoft.com/office/drawing/2010/main" Requires="a14">
          <p:sp>
            <p:nvSpPr>
              <p:cNvPr id="89" name="Textfeld 88">
                <a:extLst>
                  <a:ext uri="{FF2B5EF4-FFF2-40B4-BE49-F238E27FC236}">
                    <a16:creationId xmlns:a16="http://schemas.microsoft.com/office/drawing/2014/main" id="{0AB2D450-B8F1-C776-88F5-59B64B32EF57}"/>
                  </a:ext>
                </a:extLst>
              </p:cNvPr>
              <p:cNvSpPr txBox="1"/>
              <p:nvPr/>
            </p:nvSpPr>
            <p:spPr>
              <a:xfrm>
                <a:off x="1181828" y="35037953"/>
                <a:ext cx="12634530" cy="3862596"/>
              </a:xfrm>
              <a:prstGeom prst="rect">
                <a:avLst/>
              </a:prstGeom>
              <a:noFill/>
            </p:spPr>
            <p:txBody>
              <a:bodyPr wrap="square" lIns="0" rtlCol="0">
                <a:spAutoFit/>
              </a:bodyPr>
              <a:lstStyle/>
              <a:p>
                <a:r>
                  <a:rPr lang="de-DE" sz="3500" dirty="0"/>
                  <a:t>From </a:t>
                </a:r>
                <a:r>
                  <a:rPr lang="de-DE" sz="3500" dirty="0" err="1"/>
                  <a:t>the</a:t>
                </a:r>
                <a:r>
                  <a:rPr lang="de-DE" sz="3500" dirty="0"/>
                  <a:t> </a:t>
                </a:r>
                <a14:m>
                  <m:oMath xmlns:m="http://schemas.openxmlformats.org/officeDocument/2006/math">
                    <m:sSub>
                      <m:sSubPr>
                        <m:ctrlPr>
                          <a:rPr lang="de-DE" sz="3500" i="1" kern="1200" smtClean="0">
                            <a:latin typeface="Cambria Math" panose="02040503050406030204" pitchFamily="18" charset="0"/>
                          </a:rPr>
                        </m:ctrlPr>
                      </m:sSubPr>
                      <m:e>
                        <m:r>
                          <a:rPr lang="de-DE" sz="3500" i="1" kern="1200">
                            <a:latin typeface="Cambria Math" panose="02040503050406030204" pitchFamily="18" charset="0"/>
                          </a:rPr>
                          <m:t>𝐸</m:t>
                        </m:r>
                      </m:e>
                      <m:sub>
                        <m:r>
                          <a:rPr lang="de-DE" sz="3500" i="1" kern="1200">
                            <a:latin typeface="Cambria Math" panose="02040503050406030204" pitchFamily="18" charset="0"/>
                          </a:rPr>
                          <m:t>𝐹</m:t>
                        </m:r>
                      </m:sub>
                    </m:sSub>
                  </m:oMath>
                </a14:m>
                <a:r>
                  <a:rPr lang="de-DE" sz="3500" dirty="0"/>
                  <a:t> </a:t>
                </a:r>
                <a:r>
                  <a:rPr lang="de-DE" sz="3500" dirty="0" err="1"/>
                  <a:t>here</a:t>
                </a:r>
                <a:r>
                  <a:rPr lang="de-DE" sz="3500" dirty="0"/>
                  <a:t> at </a:t>
                </a:r>
                <a:r>
                  <a:rPr lang="de-DE" sz="3500" dirty="0" err="1"/>
                  <a:t>zero</a:t>
                </a:r>
                <a:r>
                  <a:rPr lang="de-DE" sz="3500" dirty="0"/>
                  <a:t> </a:t>
                </a:r>
                <a:r>
                  <a:rPr lang="de-DE" sz="3500" dirty="0" err="1"/>
                  <a:t>up</a:t>
                </a:r>
                <a:r>
                  <a:rPr lang="de-DE" sz="3500" dirty="0"/>
                  <a:t> </a:t>
                </a:r>
                <a:r>
                  <a:rPr lang="de-DE" sz="3500" dirty="0" err="1"/>
                  <a:t>to</a:t>
                </a:r>
                <a:r>
                  <a:rPr lang="de-DE" sz="3500" dirty="0"/>
                  <a:t> </a:t>
                </a:r>
                <a:r>
                  <a:rPr lang="de-DE" sz="3500" dirty="0" err="1"/>
                  <a:t>approximately</a:t>
                </a:r>
                <a:r>
                  <a:rPr lang="de-DE" sz="3500" dirty="0"/>
                  <a:t> -2 eV, </a:t>
                </a:r>
                <a:r>
                  <a:rPr lang="de-DE" sz="3500" dirty="0" err="1"/>
                  <a:t>outermost</a:t>
                </a:r>
                <a:r>
                  <a:rPr lang="de-DE" sz="3500" dirty="0"/>
                  <a:t> </a:t>
                </a:r>
                <a:r>
                  <a:rPr lang="de-DE" sz="3500" dirty="0" err="1"/>
                  <a:t>electrons</a:t>
                </a:r>
                <a:r>
                  <a:rPr lang="de-DE" sz="3500" dirty="0"/>
                  <a:t> in 6s orbital </a:t>
                </a:r>
                <a:r>
                  <a:rPr lang="de-DE" sz="3500" dirty="0" err="1"/>
                  <a:t>are</a:t>
                </a:r>
                <a:r>
                  <a:rPr lang="de-DE" sz="3500" dirty="0"/>
                  <a:t> </a:t>
                </a:r>
                <a:r>
                  <a:rPr lang="de-DE" sz="3500" dirty="0" err="1"/>
                  <a:t>observed</a:t>
                </a:r>
                <a:r>
                  <a:rPr lang="de-DE" sz="3500" dirty="0"/>
                  <a:t>. </a:t>
                </a:r>
              </a:p>
              <a:p>
                <a:r>
                  <a:rPr lang="de-DE" sz="3500" dirty="0"/>
                  <a:t>The 5d </a:t>
                </a:r>
                <a:r>
                  <a:rPr lang="de-DE" sz="3500" dirty="0" err="1"/>
                  <a:t>valence</a:t>
                </a:r>
                <a:r>
                  <a:rPr lang="de-DE" sz="3500" dirty="0"/>
                  <a:t> </a:t>
                </a:r>
                <a:r>
                  <a:rPr lang="de-DE" sz="3500" dirty="0" err="1"/>
                  <a:t>states</a:t>
                </a:r>
                <a:r>
                  <a:rPr lang="de-DE" sz="3500" dirty="0"/>
                  <a:t> </a:t>
                </a:r>
                <a:r>
                  <a:rPr lang="de-DE" sz="3500" dirty="0" err="1"/>
                  <a:t>can</a:t>
                </a:r>
                <a:r>
                  <a:rPr lang="de-DE" sz="3500" dirty="0"/>
                  <a:t> </a:t>
                </a:r>
                <a:r>
                  <a:rPr lang="de-DE" sz="3500" dirty="0" err="1"/>
                  <a:t>be</a:t>
                </a:r>
                <a:r>
                  <a:rPr lang="de-DE" sz="3500" dirty="0"/>
                  <a:t> </a:t>
                </a:r>
                <a:r>
                  <a:rPr lang="de-DE" sz="3500" dirty="0" err="1"/>
                  <a:t>observed</a:t>
                </a:r>
                <a:r>
                  <a:rPr lang="de-DE" sz="3500" dirty="0"/>
                  <a:t> </a:t>
                </a:r>
                <a:r>
                  <a:rPr lang="de-DE" sz="3500" dirty="0" err="1"/>
                  <a:t>between</a:t>
                </a:r>
                <a:r>
                  <a:rPr lang="de-DE" sz="3500" dirty="0"/>
                  <a:t> -2 </a:t>
                </a:r>
                <a:r>
                  <a:rPr lang="de-DE" sz="3500" dirty="0" err="1"/>
                  <a:t>to</a:t>
                </a:r>
                <a:r>
                  <a:rPr lang="de-DE" sz="3500" dirty="0"/>
                  <a:t> -8 eV, </a:t>
                </a:r>
                <a:r>
                  <a:rPr lang="de-DE" sz="3500" dirty="0" err="1"/>
                  <a:t>followed</a:t>
                </a:r>
                <a:r>
                  <a:rPr lang="de-DE" sz="3500" dirty="0"/>
                  <a:t> </a:t>
                </a:r>
                <a:r>
                  <a:rPr lang="de-DE" sz="3500" dirty="0" err="1"/>
                  <a:t>by</a:t>
                </a:r>
                <a:r>
                  <a:rPr lang="de-DE" sz="3500" dirty="0"/>
                  <a:t> </a:t>
                </a:r>
                <a:r>
                  <a:rPr lang="de-DE" sz="3500" dirty="0" err="1"/>
                  <a:t>the</a:t>
                </a:r>
                <a:r>
                  <a:rPr lang="de-DE" sz="3500" dirty="0"/>
                  <a:t> </a:t>
                </a:r>
                <a:r>
                  <a:rPr lang="de-DE" sz="3500" dirty="0" err="1"/>
                  <a:t>inelastically</a:t>
                </a:r>
                <a:r>
                  <a:rPr lang="de-DE" sz="3500" dirty="0"/>
                  <a:t> </a:t>
                </a:r>
                <a:r>
                  <a:rPr lang="de-DE" sz="3500" dirty="0" err="1"/>
                  <a:t>scattered</a:t>
                </a:r>
                <a:r>
                  <a:rPr lang="de-DE" sz="3500" dirty="0"/>
                  <a:t> </a:t>
                </a:r>
                <a:r>
                  <a:rPr lang="de-DE" sz="3500" dirty="0" err="1"/>
                  <a:t>electrons</a:t>
                </a:r>
                <a:r>
                  <a:rPr lang="de-DE" sz="3500" dirty="0"/>
                  <a:t>, </a:t>
                </a:r>
                <a:r>
                  <a:rPr lang="de-DE" sz="3500" dirty="0" err="1"/>
                  <a:t>which</a:t>
                </a:r>
                <a:r>
                  <a:rPr lang="de-DE" sz="3500" dirty="0"/>
                  <a:t> form </a:t>
                </a:r>
                <a:r>
                  <a:rPr lang="de-DE" sz="3500" dirty="0" err="1"/>
                  <a:t>the</a:t>
                </a:r>
                <a:r>
                  <a:rPr lang="de-DE" sz="3500" dirty="0"/>
                  <a:t> </a:t>
                </a:r>
                <a:r>
                  <a:rPr lang="de-DE" sz="3500" b="1" dirty="0" err="1"/>
                  <a:t>secondaries</a:t>
                </a:r>
                <a:r>
                  <a:rPr lang="de-DE" sz="3500" b="1" dirty="0"/>
                  <a:t> </a:t>
                </a:r>
                <a:r>
                  <a:rPr lang="de-DE" sz="3500" dirty="0" err="1"/>
                  <a:t>up</a:t>
                </a:r>
                <a:r>
                  <a:rPr lang="de-DE" sz="3500" dirty="0"/>
                  <a:t> </a:t>
                </a:r>
                <a:r>
                  <a:rPr lang="de-DE" sz="3500" dirty="0" err="1"/>
                  <a:t>to</a:t>
                </a:r>
                <a:r>
                  <a:rPr lang="de-DE" sz="3500" dirty="0"/>
                  <a:t> -16 </a:t>
                </a:r>
                <a:r>
                  <a:rPr lang="de-DE" sz="3500" dirty="0" err="1"/>
                  <a:t>eV.</a:t>
                </a:r>
                <a:r>
                  <a:rPr lang="de-DE" sz="3500" dirty="0"/>
                  <a:t>  At </a:t>
                </a:r>
                <a:r>
                  <a:rPr lang="de-DE" sz="3500" dirty="0" err="1"/>
                  <a:t>this</a:t>
                </a:r>
                <a:r>
                  <a:rPr lang="de-DE" sz="3500" dirty="0"/>
                  <a:t> </a:t>
                </a:r>
                <a:r>
                  <a:rPr lang="de-DE" sz="3500" dirty="0" err="1"/>
                  <a:t>point</a:t>
                </a:r>
                <a:r>
                  <a:rPr lang="de-DE" sz="3500" dirty="0"/>
                  <a:t>, </a:t>
                </a:r>
                <a:r>
                  <a:rPr lang="de-DE" sz="3500" dirty="0" err="1"/>
                  <a:t>the</a:t>
                </a:r>
                <a:r>
                  <a:rPr lang="de-DE" sz="3500" dirty="0"/>
                  <a:t> </a:t>
                </a:r>
                <a:r>
                  <a:rPr lang="de-DE" sz="3500" dirty="0" err="1"/>
                  <a:t>boundary</a:t>
                </a:r>
                <a:r>
                  <a:rPr lang="de-DE" sz="3500" dirty="0"/>
                  <a:t> </a:t>
                </a:r>
                <a:r>
                  <a:rPr lang="de-DE" sz="3500" dirty="0" err="1"/>
                  <a:t>of</a:t>
                </a:r>
                <a:r>
                  <a:rPr lang="de-DE" sz="3500" dirty="0"/>
                  <a:t> </a:t>
                </a:r>
                <a:r>
                  <a:rPr lang="de-DE" sz="3500" dirty="0" err="1"/>
                  <a:t>the</a:t>
                </a:r>
                <a:r>
                  <a:rPr lang="de-DE" sz="3500" dirty="0"/>
                  <a:t> </a:t>
                </a:r>
                <a:r>
                  <a:rPr lang="de-DE" sz="3500" dirty="0" err="1"/>
                  <a:t>photon</a:t>
                </a:r>
                <a:r>
                  <a:rPr lang="de-DE" sz="3500" dirty="0"/>
                  <a:t> </a:t>
                </a:r>
                <a:r>
                  <a:rPr lang="de-DE" sz="3500" dirty="0" err="1"/>
                  <a:t>energy</a:t>
                </a:r>
                <a:r>
                  <a:rPr lang="de-DE" sz="3500" dirty="0"/>
                  <a:t> </a:t>
                </a:r>
                <a:r>
                  <a:rPr lang="de-DE" sz="3500" dirty="0" err="1"/>
                  <a:t>is</a:t>
                </a:r>
                <a:r>
                  <a:rPr lang="de-DE" sz="3500" dirty="0"/>
                  <a:t> </a:t>
                </a:r>
                <a:r>
                  <a:rPr lang="de-DE" sz="3500" dirty="0" err="1"/>
                  <a:t>observed</a:t>
                </a:r>
                <a:r>
                  <a:rPr lang="de-DE" sz="3500" dirty="0"/>
                  <a:t>, </a:t>
                </a:r>
                <a:r>
                  <a:rPr lang="de-DE" sz="3500" dirty="0" err="1"/>
                  <a:t>obscuring</a:t>
                </a:r>
                <a:r>
                  <a:rPr lang="de-DE" sz="3500" dirty="0"/>
                  <a:t> </a:t>
                </a:r>
                <a:r>
                  <a:rPr lang="de-DE" sz="3500" dirty="0" err="1"/>
                  <a:t>the</a:t>
                </a:r>
                <a:r>
                  <a:rPr lang="de-DE" sz="3500" dirty="0"/>
                  <a:t> </a:t>
                </a:r>
                <a:r>
                  <a:rPr lang="de-DE" sz="3500" dirty="0" err="1"/>
                  <a:t>states</a:t>
                </a:r>
                <a:r>
                  <a:rPr lang="de-DE" sz="3500" dirty="0"/>
                  <a:t> </a:t>
                </a:r>
                <a:r>
                  <a:rPr lang="de-DE" sz="3500" dirty="0" err="1"/>
                  <a:t>lying</a:t>
                </a:r>
                <a:r>
                  <a:rPr lang="de-DE" sz="3500" dirty="0"/>
                  <a:t> at </a:t>
                </a:r>
                <a:r>
                  <a:rPr lang="de-DE" sz="3500" dirty="0" err="1"/>
                  <a:t>higher</a:t>
                </a:r>
                <a:r>
                  <a:rPr lang="de-DE" sz="3500" dirty="0"/>
                  <a:t> </a:t>
                </a:r>
                <a:r>
                  <a:rPr lang="de-DE" sz="3500" dirty="0" err="1"/>
                  <a:t>binding</a:t>
                </a:r>
                <a:r>
                  <a:rPr lang="de-DE" sz="3500" dirty="0"/>
                  <a:t> </a:t>
                </a:r>
                <a:r>
                  <a:rPr lang="de-DE" sz="3500" dirty="0" err="1"/>
                  <a:t>energies</a:t>
                </a:r>
                <a:r>
                  <a:rPr lang="de-DE" sz="3500" dirty="0"/>
                  <a:t>.</a:t>
                </a:r>
                <a:endParaRPr lang="de-DE" sz="1600" dirty="0"/>
              </a:p>
            </p:txBody>
          </p:sp>
        </mc:Choice>
        <mc:Fallback>
          <p:sp>
            <p:nvSpPr>
              <p:cNvPr id="89" name="Textfeld 88">
                <a:extLst>
                  <a:ext uri="{FF2B5EF4-FFF2-40B4-BE49-F238E27FC236}">
                    <a16:creationId xmlns:a16="http://schemas.microsoft.com/office/drawing/2014/main" id="{0AB2D450-B8F1-C776-88F5-59B64B32EF57}"/>
                  </a:ext>
                </a:extLst>
              </p:cNvPr>
              <p:cNvSpPr txBox="1">
                <a:spLocks noRot="1" noChangeAspect="1" noMove="1" noResize="1" noEditPoints="1" noAdjustHandles="1" noChangeArrowheads="1" noChangeShapeType="1" noTextEdit="1"/>
              </p:cNvSpPr>
              <p:nvPr/>
            </p:nvSpPr>
            <p:spPr>
              <a:xfrm>
                <a:off x="1181828" y="35037953"/>
                <a:ext cx="12634530" cy="3862596"/>
              </a:xfrm>
              <a:prstGeom prst="rect">
                <a:avLst/>
              </a:prstGeom>
              <a:blipFill>
                <a:blip r:embed="rId12"/>
                <a:stretch>
                  <a:fillRect l="-2172" t="-2528" r="-241" b="-4897"/>
                </a:stretch>
              </a:blipFill>
            </p:spPr>
            <p:txBody>
              <a:bodyPr/>
              <a:lstStyle/>
              <a:p>
                <a:r>
                  <a:rPr lang="de-DE">
                    <a:noFill/>
                  </a:rPr>
                  <a:t> </a:t>
                </a:r>
              </a:p>
            </p:txBody>
          </p:sp>
        </mc:Fallback>
      </mc:AlternateContent>
    </p:spTree>
    <p:extLst>
      <p:ext uri="{BB962C8B-B14F-4D97-AF65-F5344CB8AC3E}">
        <p14:creationId xmlns:p14="http://schemas.microsoft.com/office/powerpoint/2010/main" val="3450307713"/>
      </p:ext>
    </p:extLst>
  </p:cSld>
  <p:clrMapOvr>
    <a:masterClrMapping/>
  </p:clrMapOvr>
</p:sld>
</file>

<file path=ppt/theme/theme1.xml><?xml version="1.0" encoding="utf-8"?>
<a:theme xmlns:a="http://schemas.openxmlformats.org/drawingml/2006/main" name="TU Graz Standard">
  <a:themeElements>
    <a:clrScheme name="Benutzerdefiniert 3">
      <a:dk1>
        <a:srgbClr val="0F0F0F"/>
      </a:dk1>
      <a:lt1>
        <a:srgbClr val="FFFFFF"/>
      </a:lt1>
      <a:dk2>
        <a:srgbClr val="3B5A70"/>
      </a:dk2>
      <a:lt2>
        <a:srgbClr val="EEECE1"/>
      </a:lt2>
      <a:accent1>
        <a:srgbClr val="F70146"/>
      </a:accent1>
      <a:accent2>
        <a:srgbClr val="5191C1"/>
      </a:accent2>
      <a:accent3>
        <a:srgbClr val="A5A5A5"/>
      </a:accent3>
      <a:accent4>
        <a:srgbClr val="285F82"/>
      </a:accent4>
      <a:accent5>
        <a:srgbClr val="78BE73"/>
      </a:accent5>
      <a:accent6>
        <a:srgbClr val="E59352"/>
      </a:accent6>
      <a:hlink>
        <a:srgbClr val="0066D8"/>
      </a:hlink>
      <a:folHlink>
        <a:srgbClr val="6C2F9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rtlCol="0">
        <a:spAutoFit/>
      </a:bodyPr>
      <a:lstStyle>
        <a:defPPr>
          <a:defRPr sz="1600" dirty="0" err="1"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714</Words>
  <Application>Microsoft Office PowerPoint</Application>
  <PresentationFormat>Benutzerdefiniert</PresentationFormat>
  <Paragraphs>31</Paragraphs>
  <Slides>1</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ＭＳ Ｐゴシック</vt:lpstr>
      <vt:lpstr>Arial</vt:lpstr>
      <vt:lpstr>Calibri</vt:lpstr>
      <vt:lpstr>Cambria Math</vt:lpstr>
      <vt:lpstr>Lucida Grande</vt:lpstr>
      <vt:lpstr>Verdana Pro</vt:lpstr>
      <vt:lpstr>Wingdings</vt:lpstr>
      <vt:lpstr>TU Graz Standard</vt:lpstr>
      <vt:lpstr>PowerPoint-Präsentation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Neutrale TU Graz-Standardpräsentation 16:9</dc:title>
  <dc:subject/>
  <dc:creator>cd@tugraz.at</dc:creator>
  <cp:keywords/>
  <dc:description/>
  <cp:lastModifiedBy>Aleksey Sokolov</cp:lastModifiedBy>
  <cp:revision>71</cp:revision>
  <dcterms:created xsi:type="dcterms:W3CDTF">2015-08-27T14:41:22Z</dcterms:created>
  <dcterms:modified xsi:type="dcterms:W3CDTF">2024-07-11T19:42:57Z</dcterms:modified>
  <cp:category/>
</cp:coreProperties>
</file>