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6" r:id="rId6"/>
    <p:sldId id="267" r:id="rId7"/>
    <p:sldId id="265" r:id="rId8"/>
    <p:sldId id="260" r:id="rId9"/>
    <p:sldId id="259" r:id="rId10"/>
    <p:sldId id="269" r:id="rId11"/>
    <p:sldId id="271" r:id="rId12"/>
    <p:sldId id="270" r:id="rId13"/>
    <p:sldId id="261" r:id="rId14"/>
    <p:sldId id="263" r:id="rId15"/>
    <p:sldId id="268" r:id="rId16"/>
    <p:sldId id="262" r:id="rId17"/>
  </p:sldIdLst>
  <p:sldSz cx="12192000" cy="6858000"/>
  <p:notesSz cx="7104063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CA864-55EE-44EA-8EDC-24BB92D8D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E18D14-DD99-49CB-84C9-0AB0F0EF9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77E07-4502-436B-B256-7BF843A35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75E2-D3B0-4BDF-9818-8E192491E34D}" type="datetimeFigureOut">
              <a:rPr lang="de-AT" smtClean="0"/>
              <a:t>15.08.2023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1491B-034B-42EA-AD44-C28E6E680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9382E-078E-4E3C-BB74-4DF001713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8FB7-A9AA-49F3-937B-0C99ACC6F0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56322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051E5-2456-4709-9ABF-E04111B1F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66FF01-5141-4876-838A-A9576141E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7690B-5F6D-482B-9C32-1891CA325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75E2-D3B0-4BDF-9818-8E192491E34D}" type="datetimeFigureOut">
              <a:rPr lang="de-AT" smtClean="0"/>
              <a:t>15.08.2023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E926D-07F8-4982-958F-BEE00DCB1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FD7FC-90E0-4973-824E-43A39B665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8FB7-A9AA-49F3-937B-0C99ACC6F0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54521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E7F50C-6F82-4E1E-9C82-7B6A0A8FCF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0954AB-046E-4A02-A929-393BABA7D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AAED8-2E2C-4FE7-81B2-C33E106C0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75E2-D3B0-4BDF-9818-8E192491E34D}" type="datetimeFigureOut">
              <a:rPr lang="de-AT" smtClean="0"/>
              <a:t>15.08.2023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2CC22-2A20-4EE1-B6AC-1C6CCC2F8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5F4A3-4701-4B29-AEBD-F3169B02E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8FB7-A9AA-49F3-937B-0C99ACC6F0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102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BB9C5-9484-42EC-B5DD-D34987AFE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306F3-CB0C-42C2-8223-61AE49616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A38CC-847A-4720-B628-D9CE3FACB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75E2-D3B0-4BDF-9818-8E192491E34D}" type="datetimeFigureOut">
              <a:rPr lang="de-AT" smtClean="0"/>
              <a:t>15.08.2023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3D6C6-D120-4801-B80E-556D404F8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3EDF3-6CC9-4AAB-8066-938678FBE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8FB7-A9AA-49F3-937B-0C99ACC6F0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2580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B116E-57C9-4EC6-B3D1-A1ABF9292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44E27-EC19-4E12-AC73-11153BEFA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3A3BF-F77F-4B6D-B23C-033580841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75E2-D3B0-4BDF-9818-8E192491E34D}" type="datetimeFigureOut">
              <a:rPr lang="de-AT" smtClean="0"/>
              <a:t>15.08.2023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A6F13-274A-4645-84BC-5D2E6423F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7EDE8-0732-46F9-966B-363C0E6BC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8FB7-A9AA-49F3-937B-0C99ACC6F0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9993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1AD33-8CD9-4562-A116-CBE20E900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2E77-05AC-42E3-807D-386DCC4E9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332D6-995A-4540-9008-0C213645E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084C6-F6EC-437A-B61F-ECF284ACC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75E2-D3B0-4BDF-9818-8E192491E34D}" type="datetimeFigureOut">
              <a:rPr lang="de-AT" smtClean="0"/>
              <a:t>15.08.2023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3CBB2-20E2-4BE0-BA0B-4DDC3B3A7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C4EB4-1D34-4884-822E-8EA3B722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8FB7-A9AA-49F3-937B-0C99ACC6F0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867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44D86-0868-44B9-9A45-A6B865D16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1D8D5-9FEB-4027-9404-1645F11B6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3D449-7D3F-493C-8AD1-6EBD81C8C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65845-CBFD-4607-8A95-BD9750AF5C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7915F5-888D-4976-A628-763D015272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C6EB72-DF1D-449E-9FAE-E18B4F16C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75E2-D3B0-4BDF-9818-8E192491E34D}" type="datetimeFigureOut">
              <a:rPr lang="de-AT" smtClean="0"/>
              <a:t>15.08.2023</a:t>
            </a:fld>
            <a:endParaRPr lang="de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DDC585-A6B2-4B3A-9241-49ABCA2D2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41FE56-A626-47D0-8F7D-FB64FF41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8FB7-A9AA-49F3-937B-0C99ACC6F0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63939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7D818-314A-4186-B04E-B11BD6B2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27BCB2-F750-4362-8346-27CF664BD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75E2-D3B0-4BDF-9818-8E192491E34D}" type="datetimeFigureOut">
              <a:rPr lang="de-AT" smtClean="0"/>
              <a:t>15.08.2023</a:t>
            </a:fld>
            <a:endParaRPr lang="de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8D8B84-1AA1-4B11-8C7F-B1D7F77AA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E642A6-C76A-467C-A618-F24B8B6D1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8FB7-A9AA-49F3-937B-0C99ACC6F0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9380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ED2203-F769-4869-952C-894CC9DA5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75E2-D3B0-4BDF-9818-8E192491E34D}" type="datetimeFigureOut">
              <a:rPr lang="de-AT" smtClean="0"/>
              <a:t>15.08.2023</a:t>
            </a:fld>
            <a:endParaRPr lang="de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5F28DC-6747-4AFC-B75D-049DDBB6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977B7D-9F05-4F65-893A-ED26539E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8FB7-A9AA-49F3-937B-0C99ACC6F0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29160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D75E8-3CA3-4C97-97AA-38AF8C191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3C684-D6F0-4FCE-9D4D-28405F663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CAA04A-0EF1-4E6E-8AE3-FFD5B9BBC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12F99B-B674-467A-B1B0-1B26C6600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75E2-D3B0-4BDF-9818-8E192491E34D}" type="datetimeFigureOut">
              <a:rPr lang="de-AT" smtClean="0"/>
              <a:t>15.08.2023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63841-5ABC-4441-8828-F4CC3F9EB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6E36B-9E5A-44A7-9A4B-84E29F565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8FB7-A9AA-49F3-937B-0C99ACC6F0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18778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07422-BBC1-4E8B-AA9F-491DF35EE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37A167-46DC-4206-AD30-7988E21CFB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B0EED8-9116-4905-8899-8542509E2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4A5A7-0BB4-4131-8A3B-24717334C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75E2-D3B0-4BDF-9818-8E192491E34D}" type="datetimeFigureOut">
              <a:rPr lang="de-AT" smtClean="0"/>
              <a:t>15.08.2023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EC8735-1966-48A8-BAF7-EAC8E0563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B6BAE-0B8E-4F14-A50C-D24CADC89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8FB7-A9AA-49F3-937B-0C99ACC6F0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20291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BFFA3F-7C5C-4429-B77D-2B4E7E229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FDE8C-5271-4EA3-BBE6-74BCCCDBE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410DC-3EBC-4DD2-85BB-06D0E48B0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E75E2-D3B0-4BDF-9818-8E192491E34D}" type="datetimeFigureOut">
              <a:rPr lang="de-AT" smtClean="0"/>
              <a:t>15.08.2023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F2B56-C8F2-4BB3-BCCF-429FA2384C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37308-E3C4-4C48-9229-93137381F1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28FB7-A9AA-49F3-937B-0C99ACC6F0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9071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emf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B6B44-4A69-43A2-9089-D327AD7768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MgO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474385-A177-4E80-9ECD-63E8A93598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90143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3C65BC-BB19-48DC-BF2D-EEC124D5F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384" y="106265"/>
            <a:ext cx="5925600" cy="5925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2D9660F-F5AF-47E7-A504-86204842CAEB}"/>
              </a:ext>
            </a:extLst>
          </p:cNvPr>
          <p:cNvSpPr>
            <a:spLocks noChangeAspect="1"/>
          </p:cNvSpPr>
          <p:nvPr/>
        </p:nvSpPr>
        <p:spPr>
          <a:xfrm rot="20640394">
            <a:off x="6364823" y="2133687"/>
            <a:ext cx="780181" cy="780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8B61FB-CB98-4FB5-84BD-37FC2040E971}"/>
              </a:ext>
            </a:extLst>
          </p:cNvPr>
          <p:cNvSpPr txBox="1"/>
          <p:nvPr/>
        </p:nvSpPr>
        <p:spPr>
          <a:xfrm>
            <a:off x="5076385" y="3617233"/>
            <a:ext cx="772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[011]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2BB07C9-EB48-4C12-8FDE-83E0F0E9D433}"/>
              </a:ext>
            </a:extLst>
          </p:cNvPr>
          <p:cNvCxnSpPr>
            <a:cxnSpLocks/>
            <a:stCxn id="17" idx="0"/>
            <a:endCxn id="17" idx="0"/>
          </p:cNvCxnSpPr>
          <p:nvPr/>
        </p:nvCxnSpPr>
        <p:spPr>
          <a:xfrm>
            <a:off x="6659976" y="3647863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B27E9AC8-DB60-5361-D002-04FBDC58D7D2}"/>
              </a:ext>
            </a:extLst>
          </p:cNvPr>
          <p:cNvGrpSpPr/>
          <p:nvPr/>
        </p:nvGrpSpPr>
        <p:grpSpPr>
          <a:xfrm>
            <a:off x="6273817" y="3647863"/>
            <a:ext cx="772318" cy="369332"/>
            <a:chOff x="6273817" y="3647863"/>
            <a:chExt cx="772318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ADB1C46-4B5A-42E2-B542-100129852057}"/>
                </a:ext>
              </a:extLst>
            </p:cNvPr>
            <p:cNvSpPr txBox="1"/>
            <p:nvPr/>
          </p:nvSpPr>
          <p:spPr>
            <a:xfrm>
              <a:off x="6273817" y="3647863"/>
              <a:ext cx="772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dirty="0"/>
                <a:t>[011]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CC7065D-895B-4AE1-B3D2-CDDB92A0FE0A}"/>
                </a:ext>
              </a:extLst>
            </p:cNvPr>
            <p:cNvCxnSpPr>
              <a:cxnSpLocks/>
            </p:cNvCxnSpPr>
            <p:nvPr/>
          </p:nvCxnSpPr>
          <p:spPr>
            <a:xfrm>
              <a:off x="6679020" y="3728140"/>
              <a:ext cx="9304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97C00F5-F530-400B-9040-9EED82F6C860}"/>
              </a:ext>
            </a:extLst>
          </p:cNvPr>
          <p:cNvCxnSpPr>
            <a:cxnSpLocks/>
          </p:cNvCxnSpPr>
          <p:nvPr/>
        </p:nvCxnSpPr>
        <p:spPr>
          <a:xfrm flipH="1">
            <a:off x="8070574" y="1152938"/>
            <a:ext cx="346539" cy="26795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F858409-E8C5-4935-BACC-7D23A4CCD178}"/>
              </a:ext>
            </a:extLst>
          </p:cNvPr>
          <p:cNvSpPr txBox="1"/>
          <p:nvPr/>
        </p:nvSpPr>
        <p:spPr>
          <a:xfrm>
            <a:off x="8730532" y="1645920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MA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4FCE1E48-0DDB-4DAE-B9E2-FBA29F1A7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591" y="4197696"/>
            <a:ext cx="1678941" cy="156338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3" name="Rectangle 5">
            <a:extLst>
              <a:ext uri="{FF2B5EF4-FFF2-40B4-BE49-F238E27FC236}">
                <a16:creationId xmlns:a16="http://schemas.microsoft.com/office/drawing/2014/main" id="{BEF5E87C-5FE9-8AB1-D246-23095CF71C83}"/>
              </a:ext>
            </a:extLst>
          </p:cNvPr>
          <p:cNvSpPr>
            <a:spLocks noChangeAspect="1"/>
          </p:cNvSpPr>
          <p:nvPr/>
        </p:nvSpPr>
        <p:spPr>
          <a:xfrm rot="20593318">
            <a:off x="9341417" y="4694856"/>
            <a:ext cx="780181" cy="780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977184-A23A-4C6B-9D3B-78AE58F58BAD}"/>
              </a:ext>
            </a:extLst>
          </p:cNvPr>
          <p:cNvCxnSpPr>
            <a:cxnSpLocks/>
          </p:cNvCxnSpPr>
          <p:nvPr/>
        </p:nvCxnSpPr>
        <p:spPr>
          <a:xfrm flipH="1" flipV="1">
            <a:off x="5560896" y="3455894"/>
            <a:ext cx="460800" cy="496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6E0A5D0-B813-483E-BF65-BD9E4D110885}"/>
              </a:ext>
            </a:extLst>
          </p:cNvPr>
          <p:cNvCxnSpPr>
            <a:cxnSpLocks/>
          </p:cNvCxnSpPr>
          <p:nvPr/>
        </p:nvCxnSpPr>
        <p:spPr>
          <a:xfrm flipV="1">
            <a:off x="6007693" y="3455198"/>
            <a:ext cx="460366" cy="497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506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2BB07C9-EB48-4C12-8FDE-83E0F0E9D433}"/>
              </a:ext>
            </a:extLst>
          </p:cNvPr>
          <p:cNvCxnSpPr>
            <a:cxnSpLocks/>
            <a:stCxn id="17" idx="0"/>
            <a:endCxn id="17" idx="0"/>
          </p:cNvCxnSpPr>
          <p:nvPr/>
        </p:nvCxnSpPr>
        <p:spPr>
          <a:xfrm>
            <a:off x="4890169" y="3883837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2BF1B81F-35CA-3F40-23CA-55837FE9EDD6}"/>
              </a:ext>
            </a:extLst>
          </p:cNvPr>
          <p:cNvGrpSpPr/>
          <p:nvPr/>
        </p:nvGrpSpPr>
        <p:grpSpPr>
          <a:xfrm>
            <a:off x="2943577" y="342239"/>
            <a:ext cx="5925600" cy="5925600"/>
            <a:chOff x="4713384" y="106265"/>
            <a:chExt cx="5925600" cy="59256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B3C65BC-BB19-48DC-BF2D-EEC124D5F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13384" y="106265"/>
              <a:ext cx="5925600" cy="59256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2D9660F-F5AF-47E7-A504-86204842CAEB}"/>
                </a:ext>
              </a:extLst>
            </p:cNvPr>
            <p:cNvSpPr>
              <a:spLocks noChangeAspect="1"/>
            </p:cNvSpPr>
            <p:nvPr/>
          </p:nvSpPr>
          <p:spPr>
            <a:xfrm rot="20640394">
              <a:off x="6364823" y="2133687"/>
              <a:ext cx="780181" cy="7801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68B61FB-CB98-4FB5-84BD-37FC2040E971}"/>
                </a:ext>
              </a:extLst>
            </p:cNvPr>
            <p:cNvSpPr txBox="1"/>
            <p:nvPr/>
          </p:nvSpPr>
          <p:spPr>
            <a:xfrm>
              <a:off x="5076385" y="3617233"/>
              <a:ext cx="772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dirty="0"/>
                <a:t>[011]</a:t>
              </a:r>
            </a:p>
          </p:txBody>
        </p: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B27E9AC8-DB60-5361-D002-04FBDC58D7D2}"/>
                </a:ext>
              </a:extLst>
            </p:cNvPr>
            <p:cNvGrpSpPr/>
            <p:nvPr/>
          </p:nvGrpSpPr>
          <p:grpSpPr>
            <a:xfrm>
              <a:off x="6273817" y="3647863"/>
              <a:ext cx="772318" cy="369332"/>
              <a:chOff x="6273817" y="3647863"/>
              <a:chExt cx="772318" cy="369332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ADB1C46-4B5A-42E2-B542-100129852057}"/>
                  </a:ext>
                </a:extLst>
              </p:cNvPr>
              <p:cNvSpPr txBox="1"/>
              <p:nvPr/>
            </p:nvSpPr>
            <p:spPr>
              <a:xfrm>
                <a:off x="6273817" y="3647863"/>
                <a:ext cx="7723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AT" dirty="0"/>
                  <a:t>[011]</a:t>
                </a: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BCC7065D-895B-4AE1-B3D2-CDDB92A0FE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79020" y="3728140"/>
                <a:ext cx="9304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97C00F5-F530-400B-9040-9EED82F6C8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70574" y="1152938"/>
              <a:ext cx="346539" cy="26795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F858409-E8C5-4935-BACC-7D23A4CCD178}"/>
                </a:ext>
              </a:extLst>
            </p:cNvPr>
            <p:cNvSpPr txBox="1"/>
            <p:nvPr/>
          </p:nvSpPr>
          <p:spPr>
            <a:xfrm>
              <a:off x="8730532" y="1645920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dirty="0"/>
                <a:t>MA</a:t>
              </a: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4FCE1E48-0DDB-4DAE-B9E2-FBA29F1A7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34591" y="4197696"/>
              <a:ext cx="1678941" cy="1563386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</p:pic>
        <p:sp>
          <p:nvSpPr>
            <p:cNvPr id="3" name="Rectangle 5">
              <a:extLst>
                <a:ext uri="{FF2B5EF4-FFF2-40B4-BE49-F238E27FC236}">
                  <a16:creationId xmlns:a16="http://schemas.microsoft.com/office/drawing/2014/main" id="{BEF5E87C-5FE9-8AB1-D246-23095CF71C83}"/>
                </a:ext>
              </a:extLst>
            </p:cNvPr>
            <p:cNvSpPr>
              <a:spLocks noChangeAspect="1"/>
            </p:cNvSpPr>
            <p:nvPr/>
          </p:nvSpPr>
          <p:spPr>
            <a:xfrm rot="20593318">
              <a:off x="9341417" y="4694856"/>
              <a:ext cx="780181" cy="7801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2977184-A23A-4C6B-9D3B-78AE58F58B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60896" y="3455894"/>
              <a:ext cx="460800" cy="4968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6E0A5D0-B813-483E-BF65-BD9E4D1108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07693" y="3455198"/>
              <a:ext cx="460366" cy="4974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3861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8815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AB515D-E04B-4AAB-AD60-E198D9AA0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93" y="519734"/>
            <a:ext cx="5715163" cy="57151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E365C0E-9046-44E8-A19C-8A67F713F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15" y="623102"/>
            <a:ext cx="1197748" cy="119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914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D33AD3B-A280-4980-A30F-1A67FB3D4FED}"/>
              </a:ext>
            </a:extLst>
          </p:cNvPr>
          <p:cNvGrpSpPr/>
          <p:nvPr/>
        </p:nvGrpSpPr>
        <p:grpSpPr>
          <a:xfrm>
            <a:off x="9649970" y="536234"/>
            <a:ext cx="1305845" cy="1134023"/>
            <a:chOff x="2436670" y="5290675"/>
            <a:chExt cx="1305845" cy="113402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BE28969-1821-4F4D-BD79-381EB01E0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6670" y="5290675"/>
              <a:ext cx="1305845" cy="1134023"/>
            </a:xfrm>
            <a:prstGeom prst="rect">
              <a:avLst/>
            </a:prstGeom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9D661EB-8489-4808-8CE5-FC9300CF48C7}"/>
                </a:ext>
              </a:extLst>
            </p:cNvPr>
            <p:cNvGrpSpPr/>
            <p:nvPr/>
          </p:nvGrpSpPr>
          <p:grpSpPr>
            <a:xfrm>
              <a:off x="2736406" y="5368463"/>
              <a:ext cx="804957" cy="882618"/>
              <a:chOff x="8177118" y="3925856"/>
              <a:chExt cx="585787" cy="604837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B789A8BD-7562-41BD-84D0-D5C8F05B66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7118" y="4030631"/>
                <a:ext cx="100012" cy="500062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9A8C2DA2-320E-4A68-8ED4-58EC553800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77130" y="4425918"/>
                <a:ext cx="485775" cy="104775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A26D95D-F94A-4CDD-A338-E3144285AB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62893" y="3925856"/>
                <a:ext cx="100012" cy="500062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44050F4-46E3-4967-A2D4-F2784EF1E9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77118" y="3925856"/>
                <a:ext cx="485775" cy="104775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AB835B0-A7E2-46E4-8C03-6618E4BA7515}"/>
              </a:ext>
            </a:extLst>
          </p:cNvPr>
          <p:cNvSpPr txBox="1"/>
          <p:nvPr/>
        </p:nvSpPr>
        <p:spPr>
          <a:xfrm>
            <a:off x="760576" y="5161660"/>
            <a:ext cx="432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Biasvolt</a:t>
            </a:r>
            <a:r>
              <a:rPr lang="de-AT" dirty="0"/>
              <a:t>[mV]=-50.00, </a:t>
            </a:r>
            <a:r>
              <a:rPr lang="de-AT" dirty="0" err="1"/>
              <a:t>Current</a:t>
            </a:r>
            <a:r>
              <a:rPr lang="de-AT" dirty="0"/>
              <a:t>[A]=4.8E-11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2A396B8B-E8B6-29FD-53D5-CD918D967F10}"/>
              </a:ext>
            </a:extLst>
          </p:cNvPr>
          <p:cNvGrpSpPr/>
          <p:nvPr/>
        </p:nvGrpSpPr>
        <p:grpSpPr>
          <a:xfrm>
            <a:off x="371675" y="161176"/>
            <a:ext cx="4212000" cy="4223447"/>
            <a:chOff x="537137" y="614022"/>
            <a:chExt cx="4280953" cy="422344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910020D-2881-4582-B095-8FEE861868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4643" y="614022"/>
              <a:ext cx="4223447" cy="4223447"/>
            </a:xfrm>
            <a:prstGeom prst="rect">
              <a:avLst/>
            </a:prstGeom>
          </p:spPr>
        </p:pic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B693D8DD-A617-C0A2-EFFA-A06B01967A51}"/>
                </a:ext>
              </a:extLst>
            </p:cNvPr>
            <p:cNvGrpSpPr/>
            <p:nvPr/>
          </p:nvGrpSpPr>
          <p:grpSpPr>
            <a:xfrm>
              <a:off x="537137" y="1771333"/>
              <a:ext cx="2285671" cy="1648132"/>
              <a:chOff x="537137" y="1771333"/>
              <a:chExt cx="2285671" cy="1648132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7C2FA5D1-C2A8-46B6-9AC9-490B998ABE5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9389" r="2830" b="5511"/>
              <a:stretch/>
            </p:blipFill>
            <p:spPr>
              <a:xfrm rot="5976893">
                <a:off x="1509340" y="1764585"/>
                <a:ext cx="1306719" cy="1320216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FC291953-20E9-4766-BF6A-D79F8BD0109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9389" r="2830" b="5511"/>
              <a:stretch/>
            </p:blipFill>
            <p:spPr>
              <a:xfrm rot="475974">
                <a:off x="537137" y="2099249"/>
                <a:ext cx="1306719" cy="1320216"/>
              </a:xfrm>
              <a:prstGeom prst="rect">
                <a:avLst/>
              </a:prstGeom>
            </p:spPr>
          </p:pic>
        </p:grp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1BA71CED-D890-4220-A790-698A4BBBCF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8783" y="1099468"/>
            <a:ext cx="3857160" cy="38571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F6180BB-62D7-4AE7-BD09-1A0A5C2FB68C}"/>
              </a:ext>
            </a:extLst>
          </p:cNvPr>
          <p:cNvSpPr txBox="1"/>
          <p:nvPr/>
        </p:nvSpPr>
        <p:spPr>
          <a:xfrm>
            <a:off x="5742774" y="4956561"/>
            <a:ext cx="390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Biasvolt</a:t>
            </a:r>
            <a:r>
              <a:rPr lang="de-AT" dirty="0"/>
              <a:t>[mV]=749.94</a:t>
            </a:r>
          </a:p>
          <a:p>
            <a:r>
              <a:rPr lang="de-AT" dirty="0" err="1"/>
              <a:t>Current</a:t>
            </a:r>
            <a:r>
              <a:rPr lang="de-AT" dirty="0"/>
              <a:t>[A]=1.9E-11</a:t>
            </a:r>
          </a:p>
        </p:txBody>
      </p:sp>
    </p:spTree>
    <p:extLst>
      <p:ext uri="{BB962C8B-B14F-4D97-AF65-F5344CB8AC3E}">
        <p14:creationId xmlns:p14="http://schemas.microsoft.com/office/powerpoint/2010/main" val="4057784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99B954-1794-476D-AC48-1D94AA8FE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568" y="247383"/>
            <a:ext cx="4705350" cy="47053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02CD72-73A5-421C-AB37-59597C24F9BA}"/>
              </a:ext>
            </a:extLst>
          </p:cNvPr>
          <p:cNvSpPr txBox="1"/>
          <p:nvPr/>
        </p:nvSpPr>
        <p:spPr>
          <a:xfrm>
            <a:off x="811850" y="5272755"/>
            <a:ext cx="4401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Biasvolt</a:t>
            </a:r>
            <a:r>
              <a:rPr lang="de-AT" dirty="0"/>
              <a:t>[mV]= 50.00, </a:t>
            </a:r>
            <a:r>
              <a:rPr lang="de-AT" dirty="0" err="1"/>
              <a:t>Current</a:t>
            </a:r>
            <a:r>
              <a:rPr lang="de-AT" dirty="0"/>
              <a:t>[A]=4.8E-11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24163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514F6-FDF0-40A1-9983-E2BF0E875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B5BDB-A68B-411F-8751-C5C8220F0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AT" sz="1600" dirty="0"/>
              <a:t>The STM and LEED Images </a:t>
            </a:r>
            <a:r>
              <a:rPr lang="de-AT" sz="1600" dirty="0" err="1"/>
              <a:t>of</a:t>
            </a:r>
            <a:r>
              <a:rPr lang="de-AT" sz="1600" dirty="0"/>
              <a:t> 2HPc on Ag (100) </a:t>
            </a:r>
            <a:r>
              <a:rPr lang="de-AT" sz="1600" dirty="0" err="1"/>
              <a:t>show</a:t>
            </a:r>
            <a:r>
              <a:rPr lang="de-AT" sz="1600" dirty="0"/>
              <a:t> </a:t>
            </a:r>
            <a:r>
              <a:rPr lang="de-AT" sz="1600" dirty="0" err="1"/>
              <a:t>the</a:t>
            </a:r>
            <a:r>
              <a:rPr lang="de-AT" sz="1600" dirty="0"/>
              <a:t> Formation </a:t>
            </a:r>
            <a:r>
              <a:rPr lang="de-AT" sz="1600" dirty="0" err="1"/>
              <a:t>of</a:t>
            </a:r>
            <a:r>
              <a:rPr lang="de-AT" sz="1600" dirty="0"/>
              <a:t> an </a:t>
            </a:r>
            <a:r>
              <a:rPr lang="de-AT" sz="1600" dirty="0" err="1"/>
              <a:t>ordered</a:t>
            </a:r>
            <a:r>
              <a:rPr lang="de-AT" sz="1600" dirty="0"/>
              <a:t> </a:t>
            </a:r>
            <a:r>
              <a:rPr lang="de-AT" sz="1600" dirty="0" err="1"/>
              <a:t>Structure</a:t>
            </a:r>
            <a:r>
              <a:rPr lang="de-AT" sz="1600" dirty="0"/>
              <a:t>. As </a:t>
            </a:r>
            <a:r>
              <a:rPr lang="de-AT" sz="1600" dirty="0" err="1"/>
              <a:t>seen</a:t>
            </a:r>
            <a:r>
              <a:rPr lang="de-AT" sz="1600" dirty="0"/>
              <a:t> in Images XXX </a:t>
            </a:r>
            <a:r>
              <a:rPr lang="de-AT" sz="1600" dirty="0" err="1"/>
              <a:t>the</a:t>
            </a:r>
            <a:r>
              <a:rPr lang="de-AT" sz="1600" dirty="0"/>
              <a:t> 2HPc  </a:t>
            </a:r>
            <a:r>
              <a:rPr lang="de-AT" sz="1600" dirty="0" err="1"/>
              <a:t>is</a:t>
            </a:r>
            <a:r>
              <a:rPr lang="de-AT" sz="1600" dirty="0"/>
              <a:t> </a:t>
            </a:r>
            <a:r>
              <a:rPr lang="de-AT" sz="1600" dirty="0" err="1"/>
              <a:t>most</a:t>
            </a:r>
            <a:r>
              <a:rPr lang="de-AT" sz="1600" dirty="0"/>
              <a:t> </a:t>
            </a:r>
            <a:r>
              <a:rPr lang="de-AT" sz="1600" dirty="0" err="1"/>
              <a:t>likely</a:t>
            </a:r>
            <a:r>
              <a:rPr lang="de-AT" sz="1600" dirty="0"/>
              <a:t> in </a:t>
            </a:r>
            <a:r>
              <a:rPr lang="de-AT" sz="1600" dirty="0" err="1"/>
              <a:t>sqrt</a:t>
            </a:r>
            <a:r>
              <a:rPr lang="de-AT" sz="1600" dirty="0"/>
              <a:t>(17)</a:t>
            </a:r>
            <a:r>
              <a:rPr lang="de-AT" sz="1600" dirty="0" err="1"/>
              <a:t>Xsqrt</a:t>
            </a:r>
            <a:r>
              <a:rPr lang="de-AT" sz="1600" dirty="0"/>
              <a:t>(17)R14 Phase </a:t>
            </a:r>
            <a:r>
              <a:rPr lang="de-AT" sz="1600" dirty="0" err="1"/>
              <a:t>with</a:t>
            </a:r>
            <a:r>
              <a:rPr lang="de-AT" sz="1600" dirty="0"/>
              <a:t> an relative </a:t>
            </a:r>
            <a:r>
              <a:rPr lang="de-AT" sz="1600" dirty="0" err="1"/>
              <a:t>rotation</a:t>
            </a:r>
            <a:r>
              <a:rPr lang="de-AT" sz="1600" dirty="0"/>
              <a:t> </a:t>
            </a:r>
            <a:r>
              <a:rPr lang="de-AT" sz="1600" dirty="0" err="1"/>
              <a:t>of</a:t>
            </a:r>
            <a:r>
              <a:rPr lang="de-AT" sz="1600" dirty="0"/>
              <a:t> </a:t>
            </a:r>
            <a:r>
              <a:rPr lang="de-AT" sz="1600" dirty="0" err="1"/>
              <a:t>the</a:t>
            </a:r>
            <a:r>
              <a:rPr lang="de-AT" sz="1600" dirty="0"/>
              <a:t> </a:t>
            </a:r>
            <a:r>
              <a:rPr lang="de-AT" sz="1600" dirty="0" err="1"/>
              <a:t>molecular</a:t>
            </a:r>
            <a:r>
              <a:rPr lang="de-AT" sz="1600" dirty="0"/>
              <a:t> </a:t>
            </a:r>
            <a:r>
              <a:rPr lang="de-AT" sz="1600" dirty="0" err="1"/>
              <a:t>axis</a:t>
            </a:r>
            <a:r>
              <a:rPr lang="de-AT" sz="1600" dirty="0"/>
              <a:t> (MA) in </a:t>
            </a:r>
            <a:r>
              <a:rPr lang="de-AT" sz="1600" dirty="0" err="1"/>
              <a:t>respect</a:t>
            </a:r>
            <a:r>
              <a:rPr lang="de-AT" sz="1600" dirty="0"/>
              <a:t> </a:t>
            </a:r>
            <a:r>
              <a:rPr lang="de-AT" sz="1600" dirty="0" err="1"/>
              <a:t>to</a:t>
            </a:r>
            <a:r>
              <a:rPr lang="de-AT" sz="1600" dirty="0"/>
              <a:t> </a:t>
            </a:r>
            <a:r>
              <a:rPr lang="de-AT" sz="1600" dirty="0" err="1"/>
              <a:t>the</a:t>
            </a:r>
            <a:r>
              <a:rPr lang="de-AT" sz="1600" dirty="0"/>
              <a:t> [011] </a:t>
            </a:r>
            <a:r>
              <a:rPr lang="de-AT" sz="1600" dirty="0" err="1"/>
              <a:t>direction</a:t>
            </a:r>
            <a:r>
              <a:rPr lang="de-AT" sz="1600" dirty="0"/>
              <a:t> </a:t>
            </a:r>
            <a:r>
              <a:rPr lang="de-AT" sz="1600" dirty="0" err="1"/>
              <a:t>of</a:t>
            </a:r>
            <a:r>
              <a:rPr lang="de-AT" sz="1600" dirty="0"/>
              <a:t> 7 ° (</a:t>
            </a:r>
            <a:r>
              <a:rPr lang="de-AT" sz="1600" dirty="0" err="1"/>
              <a:t>see</a:t>
            </a:r>
            <a:r>
              <a:rPr lang="de-AT" sz="1600" dirty="0"/>
              <a:t> Fig XXX). </a:t>
            </a:r>
            <a:r>
              <a:rPr lang="de-AT" sz="1600" dirty="0" err="1"/>
              <a:t>Furthermore</a:t>
            </a:r>
            <a:r>
              <a:rPr lang="de-AT" sz="1600" dirty="0"/>
              <a:t> </a:t>
            </a:r>
            <a:r>
              <a:rPr lang="de-AT" sz="1600" dirty="0" err="1"/>
              <a:t>the</a:t>
            </a:r>
            <a:r>
              <a:rPr lang="de-AT" sz="1600" dirty="0"/>
              <a:t> STM Images </a:t>
            </a:r>
            <a:r>
              <a:rPr lang="de-AT" sz="1600" dirty="0" err="1"/>
              <a:t>reveal</a:t>
            </a:r>
            <a:r>
              <a:rPr lang="de-AT" sz="1600" dirty="0"/>
              <a:t> </a:t>
            </a:r>
            <a:r>
              <a:rPr lang="de-AT" sz="1600" dirty="0" err="1"/>
              <a:t>that</a:t>
            </a:r>
            <a:r>
              <a:rPr lang="de-AT" sz="1600" dirty="0"/>
              <a:t> </a:t>
            </a:r>
            <a:r>
              <a:rPr lang="de-AT" sz="1600" dirty="0" err="1"/>
              <a:t>the</a:t>
            </a:r>
            <a:r>
              <a:rPr lang="de-AT" sz="1600" dirty="0"/>
              <a:t> </a:t>
            </a:r>
            <a:r>
              <a:rPr lang="de-AT" sz="1600" dirty="0" err="1"/>
              <a:t>distance</a:t>
            </a:r>
            <a:r>
              <a:rPr lang="de-AT" sz="1600" dirty="0"/>
              <a:t> </a:t>
            </a:r>
            <a:r>
              <a:rPr lang="de-AT" sz="1600" dirty="0" err="1"/>
              <a:t>between</a:t>
            </a:r>
            <a:r>
              <a:rPr lang="de-AT" sz="1600" dirty="0"/>
              <a:t> </a:t>
            </a:r>
            <a:r>
              <a:rPr lang="de-AT" sz="1600" dirty="0" err="1"/>
              <a:t>the</a:t>
            </a:r>
            <a:r>
              <a:rPr lang="de-AT" sz="1600" dirty="0"/>
              <a:t> </a:t>
            </a:r>
            <a:r>
              <a:rPr lang="de-AT" sz="1600" dirty="0" err="1"/>
              <a:t>nearest</a:t>
            </a:r>
            <a:r>
              <a:rPr lang="de-AT" sz="1600" dirty="0"/>
              <a:t> </a:t>
            </a:r>
            <a:r>
              <a:rPr lang="de-AT" sz="1600" dirty="0" err="1"/>
              <a:t>molecules</a:t>
            </a:r>
            <a:r>
              <a:rPr lang="de-AT" sz="1600" dirty="0"/>
              <a:t> </a:t>
            </a:r>
            <a:r>
              <a:rPr lang="de-AT" sz="1600" dirty="0" err="1"/>
              <a:t>is</a:t>
            </a:r>
            <a:r>
              <a:rPr lang="de-AT" sz="1600" dirty="0"/>
              <a:t> </a:t>
            </a:r>
          </a:p>
          <a:p>
            <a:pPr marL="0" indent="0">
              <a:buNone/>
            </a:pPr>
            <a:r>
              <a:rPr lang="de-AT" sz="1600" dirty="0"/>
              <a:t>15 A and </a:t>
            </a:r>
            <a:r>
              <a:rPr lang="de-AT" sz="1600" dirty="0" err="1"/>
              <a:t>that</a:t>
            </a:r>
            <a:r>
              <a:rPr lang="de-AT" sz="1600" dirty="0"/>
              <a:t> </a:t>
            </a:r>
            <a:r>
              <a:rPr lang="de-AT" sz="1600" dirty="0" err="1"/>
              <a:t>the</a:t>
            </a:r>
            <a:r>
              <a:rPr lang="de-AT" sz="1600" dirty="0"/>
              <a:t> </a:t>
            </a:r>
            <a:r>
              <a:rPr lang="de-AT" sz="1600" dirty="0" err="1"/>
              <a:t>unit</a:t>
            </a:r>
            <a:r>
              <a:rPr lang="de-AT" sz="1600" dirty="0"/>
              <a:t> </a:t>
            </a:r>
            <a:r>
              <a:rPr lang="de-AT" sz="1600" dirty="0" err="1"/>
              <a:t>cell</a:t>
            </a:r>
            <a:r>
              <a:rPr lang="de-AT" sz="1600" dirty="0"/>
              <a:t> </a:t>
            </a:r>
            <a:r>
              <a:rPr lang="de-AT" sz="1600" dirty="0" err="1"/>
              <a:t>of</a:t>
            </a:r>
            <a:r>
              <a:rPr lang="de-AT" sz="1600" dirty="0"/>
              <a:t> </a:t>
            </a:r>
            <a:r>
              <a:rPr lang="de-AT" sz="1600" dirty="0" err="1"/>
              <a:t>the</a:t>
            </a:r>
            <a:r>
              <a:rPr lang="de-AT" sz="1600" dirty="0"/>
              <a:t> </a:t>
            </a:r>
            <a:r>
              <a:rPr lang="de-AT" sz="1600" dirty="0" err="1"/>
              <a:t>monolayer</a:t>
            </a:r>
            <a:r>
              <a:rPr lang="de-AT" sz="1600" dirty="0"/>
              <a:t> </a:t>
            </a:r>
            <a:r>
              <a:rPr lang="de-AT" sz="1600" dirty="0" err="1"/>
              <a:t>is</a:t>
            </a:r>
            <a:r>
              <a:rPr lang="de-AT" sz="1600" dirty="0"/>
              <a:t> also </a:t>
            </a:r>
            <a:r>
              <a:rPr lang="de-AT" sz="1600" dirty="0" err="1"/>
              <a:t>square</a:t>
            </a:r>
            <a:r>
              <a:rPr lang="de-AT" sz="1600" dirty="0"/>
              <a:t>.  The </a:t>
            </a:r>
            <a:r>
              <a:rPr lang="de-AT" sz="1600" dirty="0" err="1"/>
              <a:t>Molecule</a:t>
            </a:r>
            <a:r>
              <a:rPr lang="de-AT" sz="1600" dirty="0"/>
              <a:t> </a:t>
            </a:r>
            <a:r>
              <a:rPr lang="de-AT" sz="1600" dirty="0" err="1"/>
              <a:t>itself</a:t>
            </a:r>
            <a:r>
              <a:rPr lang="de-AT" sz="1600" dirty="0"/>
              <a:t> </a:t>
            </a:r>
            <a:r>
              <a:rPr lang="de-AT" sz="1600" dirty="0" err="1"/>
              <a:t>appears</a:t>
            </a:r>
            <a:r>
              <a:rPr lang="de-AT" sz="1600" dirty="0"/>
              <a:t> </a:t>
            </a:r>
            <a:r>
              <a:rPr lang="de-AT" sz="1600" dirty="0" err="1"/>
              <a:t>as</a:t>
            </a:r>
            <a:r>
              <a:rPr lang="de-AT" sz="1600" dirty="0"/>
              <a:t> a </a:t>
            </a:r>
            <a:r>
              <a:rPr lang="de-AT" sz="1600" dirty="0" err="1"/>
              <a:t>symmetric</a:t>
            </a:r>
            <a:r>
              <a:rPr lang="de-AT" sz="1600" dirty="0"/>
              <a:t> </a:t>
            </a:r>
            <a:r>
              <a:rPr lang="de-AT" sz="1600" dirty="0" err="1"/>
              <a:t>cross</a:t>
            </a:r>
            <a:r>
              <a:rPr lang="de-AT" sz="1600" dirty="0"/>
              <a:t> </a:t>
            </a:r>
            <a:r>
              <a:rPr lang="de-AT" sz="1600" dirty="0" err="1"/>
              <a:t>with</a:t>
            </a:r>
            <a:r>
              <a:rPr lang="de-AT" sz="1600" dirty="0"/>
              <a:t> a </a:t>
            </a:r>
            <a:r>
              <a:rPr lang="de-AT" sz="1600" dirty="0" err="1"/>
              <a:t>dark</a:t>
            </a:r>
            <a:r>
              <a:rPr lang="de-AT" sz="1600" dirty="0"/>
              <a:t> </a:t>
            </a:r>
            <a:r>
              <a:rPr lang="de-AT" sz="1600" dirty="0" err="1"/>
              <a:t>center</a:t>
            </a:r>
            <a:r>
              <a:rPr lang="de-AT" sz="1600" dirty="0"/>
              <a:t> in </a:t>
            </a:r>
            <a:r>
              <a:rPr lang="de-AT" sz="1600" dirty="0" err="1"/>
              <a:t>the</a:t>
            </a:r>
            <a:r>
              <a:rPr lang="de-AT" sz="1600" dirty="0"/>
              <a:t> </a:t>
            </a:r>
            <a:r>
              <a:rPr lang="de-AT" sz="1600" dirty="0" err="1"/>
              <a:t>middle</a:t>
            </a:r>
            <a:r>
              <a:rPr lang="de-AT" sz="1600" dirty="0"/>
              <a:t> (HOMO) </a:t>
            </a:r>
            <a:r>
              <a:rPr lang="de-AT" sz="1600" dirty="0" err="1"/>
              <a:t>for</a:t>
            </a:r>
            <a:r>
              <a:rPr lang="de-AT" sz="1600" dirty="0"/>
              <a:t> positive </a:t>
            </a:r>
            <a:r>
              <a:rPr lang="de-AT" sz="1600" dirty="0" err="1"/>
              <a:t>polarity</a:t>
            </a:r>
            <a:r>
              <a:rPr lang="de-AT" sz="1600" dirty="0"/>
              <a:t> . </a:t>
            </a:r>
            <a:r>
              <a:rPr lang="de-AT" sz="1600" dirty="0" err="1"/>
              <a:t>It</a:t>
            </a:r>
            <a:r>
              <a:rPr lang="de-AT" sz="1600" dirty="0"/>
              <a:t> </a:t>
            </a:r>
            <a:r>
              <a:rPr lang="de-AT" sz="1600" dirty="0" err="1"/>
              <a:t>oriented</a:t>
            </a:r>
            <a:r>
              <a:rPr lang="de-AT" sz="1600" dirty="0"/>
              <a:t> so </a:t>
            </a:r>
            <a:r>
              <a:rPr lang="de-AT" sz="1600" dirty="0" err="1"/>
              <a:t>that</a:t>
            </a:r>
            <a:r>
              <a:rPr lang="de-AT" sz="1600" dirty="0"/>
              <a:t> </a:t>
            </a:r>
            <a:r>
              <a:rPr lang="de-AT" sz="1600" dirty="0" err="1"/>
              <a:t>the</a:t>
            </a:r>
            <a:r>
              <a:rPr lang="de-AT" sz="1600" dirty="0"/>
              <a:t> </a:t>
            </a:r>
            <a:r>
              <a:rPr lang="de-AT" sz="1600" dirty="0" err="1"/>
              <a:t>benezene</a:t>
            </a:r>
            <a:r>
              <a:rPr lang="de-AT" sz="1600" dirty="0"/>
              <a:t> ring </a:t>
            </a:r>
            <a:r>
              <a:rPr lang="de-AT" sz="1600" dirty="0" err="1"/>
              <a:t>of</a:t>
            </a:r>
            <a:r>
              <a:rPr lang="de-AT" sz="1600" dirty="0"/>
              <a:t> </a:t>
            </a:r>
            <a:r>
              <a:rPr lang="de-AT" sz="1600" dirty="0" err="1"/>
              <a:t>one</a:t>
            </a:r>
            <a:r>
              <a:rPr lang="de-AT" sz="1600" dirty="0"/>
              <a:t> 2HPc </a:t>
            </a:r>
            <a:r>
              <a:rPr lang="de-AT" sz="1600" dirty="0" err="1"/>
              <a:t>molucule</a:t>
            </a:r>
            <a:r>
              <a:rPr lang="de-AT" sz="1600" dirty="0"/>
              <a:t> </a:t>
            </a:r>
            <a:r>
              <a:rPr lang="de-AT" sz="1600" dirty="0" err="1"/>
              <a:t>is</a:t>
            </a:r>
            <a:r>
              <a:rPr lang="de-AT" sz="1600" dirty="0"/>
              <a:t> </a:t>
            </a:r>
            <a:r>
              <a:rPr lang="de-AT" sz="1600" dirty="0" err="1"/>
              <a:t>pointed</a:t>
            </a:r>
            <a:r>
              <a:rPr lang="de-AT" sz="1600" dirty="0"/>
              <a:t> </a:t>
            </a:r>
            <a:r>
              <a:rPr lang="de-AT" sz="1600" dirty="0" err="1"/>
              <a:t>towards</a:t>
            </a:r>
            <a:r>
              <a:rPr lang="de-AT" sz="1600" dirty="0"/>
              <a:t> </a:t>
            </a:r>
            <a:r>
              <a:rPr lang="de-AT" sz="1600" dirty="0" err="1"/>
              <a:t>the</a:t>
            </a:r>
            <a:r>
              <a:rPr lang="de-AT" sz="1600" dirty="0"/>
              <a:t> </a:t>
            </a:r>
            <a:r>
              <a:rPr lang="de-AT" sz="1600" dirty="0" err="1"/>
              <a:t>benzene</a:t>
            </a:r>
            <a:r>
              <a:rPr lang="de-AT" sz="1600" dirty="0"/>
              <a:t> ring </a:t>
            </a:r>
            <a:r>
              <a:rPr lang="de-AT" sz="1600" dirty="0" err="1"/>
              <a:t>of</a:t>
            </a:r>
            <a:r>
              <a:rPr lang="de-AT" sz="1600" dirty="0"/>
              <a:t> </a:t>
            </a:r>
            <a:r>
              <a:rPr lang="de-AT" sz="1600" dirty="0" err="1"/>
              <a:t>the</a:t>
            </a:r>
            <a:r>
              <a:rPr lang="de-AT" sz="1600" dirty="0"/>
              <a:t> </a:t>
            </a:r>
            <a:r>
              <a:rPr lang="de-AT" sz="1600" dirty="0" err="1"/>
              <a:t>nearest</a:t>
            </a:r>
            <a:r>
              <a:rPr lang="de-AT" sz="1600" dirty="0"/>
              <a:t> </a:t>
            </a:r>
            <a:r>
              <a:rPr lang="de-AT" sz="1600" dirty="0" err="1"/>
              <a:t>neighbor</a:t>
            </a:r>
            <a:r>
              <a:rPr lang="de-AT" sz="1600" dirty="0"/>
              <a:t>. </a:t>
            </a:r>
          </a:p>
          <a:p>
            <a:pPr marL="0" indent="0">
              <a:buNone/>
            </a:pPr>
            <a:r>
              <a:rPr lang="de-AT" sz="1600" dirty="0" err="1"/>
              <a:t>For</a:t>
            </a:r>
            <a:r>
              <a:rPr lang="de-AT" sz="1600" dirty="0"/>
              <a:t> negative </a:t>
            </a:r>
            <a:r>
              <a:rPr lang="de-AT" sz="1600" dirty="0" err="1"/>
              <a:t>biasvoltages</a:t>
            </a:r>
            <a:r>
              <a:rPr lang="de-AT" sz="1600" dirty="0"/>
              <a:t> (</a:t>
            </a:r>
            <a:r>
              <a:rPr lang="de-AT" sz="1600" dirty="0" err="1"/>
              <a:t>filled</a:t>
            </a:r>
            <a:r>
              <a:rPr lang="de-AT" sz="1600" dirty="0"/>
              <a:t> </a:t>
            </a:r>
            <a:r>
              <a:rPr lang="de-AT" sz="1600" dirty="0" err="1"/>
              <a:t>state</a:t>
            </a:r>
            <a:r>
              <a:rPr lang="de-AT" sz="1600" dirty="0"/>
              <a:t> </a:t>
            </a:r>
            <a:r>
              <a:rPr lang="de-AT" sz="1600" dirty="0" err="1"/>
              <a:t>imaging</a:t>
            </a:r>
            <a:r>
              <a:rPr lang="de-AT" sz="1600" dirty="0"/>
              <a:t>), </a:t>
            </a:r>
            <a:r>
              <a:rPr lang="de-AT" sz="1600" dirty="0" err="1"/>
              <a:t>near</a:t>
            </a:r>
            <a:r>
              <a:rPr lang="de-AT" sz="1600" dirty="0"/>
              <a:t> </a:t>
            </a:r>
            <a:r>
              <a:rPr lang="de-AT" sz="1600" dirty="0" err="1"/>
              <a:t>the</a:t>
            </a:r>
            <a:r>
              <a:rPr lang="de-AT" sz="1600" dirty="0"/>
              <a:t> </a:t>
            </a:r>
            <a:r>
              <a:rPr lang="de-AT" sz="1600" dirty="0" err="1"/>
              <a:t>fermi</a:t>
            </a:r>
            <a:r>
              <a:rPr lang="de-AT" sz="1600" dirty="0"/>
              <a:t> </a:t>
            </a:r>
            <a:r>
              <a:rPr lang="de-AT" sz="1600" dirty="0" err="1"/>
              <a:t>level</a:t>
            </a:r>
            <a:r>
              <a:rPr lang="de-AT" sz="1600" dirty="0"/>
              <a:t> a </a:t>
            </a:r>
            <a:r>
              <a:rPr lang="de-AT" sz="1600" dirty="0" err="1"/>
              <a:t>two</a:t>
            </a:r>
            <a:r>
              <a:rPr lang="de-AT" sz="1600" dirty="0"/>
              <a:t> </a:t>
            </a:r>
            <a:r>
              <a:rPr lang="de-AT" sz="1600" dirty="0" err="1"/>
              <a:t>fold</a:t>
            </a:r>
            <a:r>
              <a:rPr lang="de-AT" sz="1600" dirty="0"/>
              <a:t> </a:t>
            </a:r>
            <a:r>
              <a:rPr lang="de-AT" sz="1600" dirty="0" err="1"/>
              <a:t>symmetric</a:t>
            </a:r>
            <a:r>
              <a:rPr lang="de-AT" sz="1600" dirty="0"/>
              <a:t> orbital </a:t>
            </a:r>
            <a:r>
              <a:rPr lang="de-AT" sz="1600" dirty="0" err="1"/>
              <a:t>is</a:t>
            </a:r>
            <a:r>
              <a:rPr lang="de-AT" sz="1600" dirty="0"/>
              <a:t> </a:t>
            </a:r>
            <a:r>
              <a:rPr lang="de-AT" sz="1600" dirty="0" err="1"/>
              <a:t>seen</a:t>
            </a:r>
            <a:r>
              <a:rPr lang="de-AT" sz="1600" dirty="0"/>
              <a:t>. This </a:t>
            </a:r>
            <a:r>
              <a:rPr lang="de-AT" sz="1600" dirty="0" err="1"/>
              <a:t>is</a:t>
            </a:r>
            <a:r>
              <a:rPr lang="de-AT" sz="1600" dirty="0"/>
              <a:t> </a:t>
            </a:r>
            <a:r>
              <a:rPr lang="de-AT" sz="1600" dirty="0" err="1"/>
              <a:t>most</a:t>
            </a:r>
            <a:r>
              <a:rPr lang="de-AT" sz="1600" dirty="0"/>
              <a:t> </a:t>
            </a:r>
            <a:r>
              <a:rPr lang="de-AT" sz="1600" dirty="0" err="1"/>
              <a:t>likely</a:t>
            </a:r>
            <a:r>
              <a:rPr lang="de-AT" sz="1600" dirty="0"/>
              <a:t> due </a:t>
            </a:r>
            <a:r>
              <a:rPr lang="de-AT" sz="1600" dirty="0" err="1"/>
              <a:t>to</a:t>
            </a:r>
            <a:r>
              <a:rPr lang="de-AT" sz="1600" dirty="0"/>
              <a:t> </a:t>
            </a:r>
            <a:r>
              <a:rPr lang="de-AT" sz="1600" dirty="0" err="1"/>
              <a:t>charge</a:t>
            </a:r>
            <a:r>
              <a:rPr lang="de-AT" sz="1600" dirty="0"/>
              <a:t> </a:t>
            </a:r>
            <a:r>
              <a:rPr lang="de-AT" sz="1600" dirty="0" err="1"/>
              <a:t>transfer</a:t>
            </a:r>
            <a:r>
              <a:rPr lang="de-AT" sz="1600" dirty="0"/>
              <a:t> </a:t>
            </a:r>
            <a:r>
              <a:rPr lang="de-AT" sz="1600" dirty="0" err="1"/>
              <a:t>from</a:t>
            </a:r>
            <a:r>
              <a:rPr lang="de-AT" sz="1600" dirty="0"/>
              <a:t> </a:t>
            </a:r>
            <a:r>
              <a:rPr lang="de-AT" sz="1600" dirty="0" err="1"/>
              <a:t>the</a:t>
            </a:r>
            <a:r>
              <a:rPr lang="de-AT" sz="1600" dirty="0"/>
              <a:t> </a:t>
            </a:r>
            <a:r>
              <a:rPr lang="de-AT" sz="1600" dirty="0" err="1"/>
              <a:t>metal</a:t>
            </a:r>
            <a:r>
              <a:rPr lang="de-AT" sz="1600" dirty="0"/>
              <a:t> </a:t>
            </a:r>
            <a:r>
              <a:rPr lang="de-AT" sz="1600" dirty="0" err="1"/>
              <a:t>substrate</a:t>
            </a:r>
            <a:r>
              <a:rPr lang="de-AT" sz="1600" dirty="0"/>
              <a:t> , </a:t>
            </a:r>
            <a:r>
              <a:rPr lang="de-AT" sz="1600" dirty="0" err="1"/>
              <a:t>leading</a:t>
            </a:r>
            <a:r>
              <a:rPr lang="de-AT" sz="1600" dirty="0"/>
              <a:t> </a:t>
            </a:r>
            <a:r>
              <a:rPr lang="de-AT" sz="1600" dirty="0" err="1"/>
              <a:t>to</a:t>
            </a:r>
            <a:r>
              <a:rPr lang="de-AT" sz="1600" dirty="0"/>
              <a:t> an </a:t>
            </a:r>
            <a:r>
              <a:rPr lang="de-AT" sz="1600" dirty="0" err="1"/>
              <a:t>occupied</a:t>
            </a:r>
            <a:r>
              <a:rPr lang="de-AT" sz="1600" dirty="0"/>
              <a:t> LUMO and </a:t>
            </a:r>
            <a:r>
              <a:rPr lang="de-AT" sz="1600" dirty="0" err="1"/>
              <a:t>thus</a:t>
            </a:r>
            <a:r>
              <a:rPr lang="de-AT" sz="1600" dirty="0"/>
              <a:t> a </a:t>
            </a:r>
            <a:r>
              <a:rPr lang="de-AT" sz="1600" dirty="0" err="1"/>
              <a:t>charged</a:t>
            </a:r>
            <a:r>
              <a:rPr lang="de-AT" sz="1600" dirty="0"/>
              <a:t> </a:t>
            </a:r>
            <a:r>
              <a:rPr lang="de-AT" sz="1600" dirty="0" err="1"/>
              <a:t>molecule</a:t>
            </a:r>
            <a:r>
              <a:rPr lang="de-AT" sz="1600" dirty="0"/>
              <a:t>.  </a:t>
            </a:r>
            <a:r>
              <a:rPr lang="de-AT" sz="1600" dirty="0" err="1"/>
              <a:t>There</a:t>
            </a:r>
            <a:r>
              <a:rPr lang="de-AT" sz="1600" dirty="0"/>
              <a:t> </a:t>
            </a:r>
            <a:r>
              <a:rPr lang="de-AT" sz="1600" dirty="0" err="1"/>
              <a:t>are</a:t>
            </a:r>
            <a:r>
              <a:rPr lang="de-AT" sz="1600" dirty="0"/>
              <a:t> </a:t>
            </a:r>
            <a:r>
              <a:rPr lang="de-AT" sz="1600" dirty="0" err="1"/>
              <a:t>two</a:t>
            </a:r>
            <a:r>
              <a:rPr lang="de-AT" sz="1600" dirty="0"/>
              <a:t> </a:t>
            </a:r>
            <a:r>
              <a:rPr lang="de-AT" sz="1600" dirty="0" err="1"/>
              <a:t>degenerated</a:t>
            </a:r>
            <a:r>
              <a:rPr lang="de-AT" sz="1600" dirty="0"/>
              <a:t> LUMOs (same Energy), </a:t>
            </a:r>
            <a:r>
              <a:rPr lang="de-AT" sz="1600" dirty="0" err="1"/>
              <a:t>with</a:t>
            </a:r>
            <a:r>
              <a:rPr lang="de-AT" sz="1600" dirty="0"/>
              <a:t> </a:t>
            </a:r>
            <a:r>
              <a:rPr lang="de-AT" sz="1600" dirty="0" err="1"/>
              <a:t>the</a:t>
            </a:r>
            <a:r>
              <a:rPr lang="de-AT" sz="1600" dirty="0"/>
              <a:t> </a:t>
            </a:r>
            <a:r>
              <a:rPr lang="de-AT" sz="1600" dirty="0" err="1"/>
              <a:t>probability</a:t>
            </a:r>
            <a:r>
              <a:rPr lang="de-AT" sz="1600" dirty="0"/>
              <a:t> </a:t>
            </a:r>
            <a:r>
              <a:rPr lang="de-AT" sz="1600" dirty="0" err="1"/>
              <a:t>density</a:t>
            </a:r>
            <a:r>
              <a:rPr lang="de-AT" sz="1600" dirty="0"/>
              <a:t> </a:t>
            </a:r>
            <a:r>
              <a:rPr lang="de-AT" sz="1600" dirty="0" err="1"/>
              <a:t>concentrated</a:t>
            </a:r>
            <a:r>
              <a:rPr lang="de-AT" sz="1600" dirty="0"/>
              <a:t> </a:t>
            </a:r>
            <a:r>
              <a:rPr lang="de-AT" sz="1600" dirty="0" err="1"/>
              <a:t>around</a:t>
            </a:r>
            <a:r>
              <a:rPr lang="de-AT" sz="1600" dirty="0"/>
              <a:t> </a:t>
            </a:r>
            <a:r>
              <a:rPr lang="de-AT" sz="1600" dirty="0" err="1"/>
              <a:t>two</a:t>
            </a:r>
            <a:r>
              <a:rPr lang="de-AT" sz="1600" dirty="0"/>
              <a:t> </a:t>
            </a:r>
            <a:r>
              <a:rPr lang="de-AT" sz="1600" dirty="0" err="1"/>
              <a:t>opposing</a:t>
            </a:r>
            <a:r>
              <a:rPr lang="de-AT" sz="1600" dirty="0"/>
              <a:t> </a:t>
            </a:r>
            <a:r>
              <a:rPr lang="de-AT" sz="1600" dirty="0" err="1"/>
              <a:t>isoindole</a:t>
            </a:r>
            <a:r>
              <a:rPr lang="de-AT" sz="1600" dirty="0"/>
              <a:t> </a:t>
            </a:r>
            <a:r>
              <a:rPr lang="de-AT" sz="1600" dirty="0" err="1"/>
              <a:t>units</a:t>
            </a:r>
            <a:r>
              <a:rPr lang="de-AT" sz="1600" dirty="0"/>
              <a:t>. The </a:t>
            </a:r>
            <a:r>
              <a:rPr lang="de-AT" sz="1600" dirty="0" err="1"/>
              <a:t>two</a:t>
            </a:r>
            <a:r>
              <a:rPr lang="de-AT" sz="1600" dirty="0"/>
              <a:t> LUMOs </a:t>
            </a:r>
            <a:r>
              <a:rPr lang="de-AT" sz="1600" dirty="0" err="1"/>
              <a:t>differ</a:t>
            </a:r>
            <a:r>
              <a:rPr lang="de-AT" sz="1600" dirty="0"/>
              <a:t> </a:t>
            </a:r>
            <a:r>
              <a:rPr lang="de-AT" sz="1600" dirty="0" err="1"/>
              <a:t>by</a:t>
            </a:r>
            <a:r>
              <a:rPr lang="de-AT" sz="1600" dirty="0"/>
              <a:t> </a:t>
            </a:r>
            <a:r>
              <a:rPr lang="de-AT" sz="1600" dirty="0" err="1"/>
              <a:t>the</a:t>
            </a:r>
            <a:r>
              <a:rPr lang="de-AT" sz="1600" dirty="0"/>
              <a:t> </a:t>
            </a:r>
            <a:r>
              <a:rPr lang="de-AT" sz="1600" dirty="0" err="1"/>
              <a:t>orientation</a:t>
            </a:r>
            <a:r>
              <a:rPr lang="de-AT" sz="1600" dirty="0"/>
              <a:t> </a:t>
            </a:r>
            <a:r>
              <a:rPr lang="de-AT" sz="1600" dirty="0" err="1"/>
              <a:t>of</a:t>
            </a:r>
            <a:r>
              <a:rPr lang="de-AT" sz="1600" dirty="0"/>
              <a:t> </a:t>
            </a:r>
            <a:r>
              <a:rPr lang="de-AT" sz="1600" dirty="0" err="1"/>
              <a:t>the</a:t>
            </a:r>
            <a:r>
              <a:rPr lang="de-AT" sz="1600" dirty="0"/>
              <a:t> </a:t>
            </a:r>
            <a:r>
              <a:rPr lang="de-AT" sz="1600" dirty="0" err="1"/>
              <a:t>the</a:t>
            </a:r>
            <a:r>
              <a:rPr lang="de-AT" sz="1600" dirty="0"/>
              <a:t> </a:t>
            </a:r>
            <a:r>
              <a:rPr lang="de-AT" sz="1600" dirty="0" err="1"/>
              <a:t>probability</a:t>
            </a:r>
            <a:r>
              <a:rPr lang="de-AT" sz="1600" dirty="0"/>
              <a:t> </a:t>
            </a:r>
            <a:r>
              <a:rPr lang="de-AT" sz="1600" dirty="0" err="1"/>
              <a:t>density</a:t>
            </a:r>
            <a:r>
              <a:rPr lang="de-AT" sz="1600" dirty="0"/>
              <a:t> </a:t>
            </a:r>
            <a:r>
              <a:rPr lang="de-AT" sz="1600" dirty="0" err="1"/>
              <a:t>around</a:t>
            </a:r>
            <a:r>
              <a:rPr lang="de-AT" sz="1600" dirty="0"/>
              <a:t> </a:t>
            </a:r>
            <a:r>
              <a:rPr lang="de-AT" sz="1600" dirty="0" err="1"/>
              <a:t>two</a:t>
            </a:r>
            <a:r>
              <a:rPr lang="de-AT" sz="1600" dirty="0"/>
              <a:t> </a:t>
            </a:r>
            <a:r>
              <a:rPr lang="de-AT" sz="1600" dirty="0" err="1"/>
              <a:t>opposing</a:t>
            </a:r>
            <a:r>
              <a:rPr lang="de-AT" sz="1600" dirty="0"/>
              <a:t> </a:t>
            </a:r>
            <a:r>
              <a:rPr lang="de-AT" sz="1600" dirty="0" err="1"/>
              <a:t>isoindole</a:t>
            </a:r>
            <a:r>
              <a:rPr lang="de-AT" sz="1600" dirty="0"/>
              <a:t> </a:t>
            </a:r>
            <a:r>
              <a:rPr lang="de-AT" sz="1600" dirty="0" err="1"/>
              <a:t>units</a:t>
            </a:r>
            <a:r>
              <a:rPr lang="de-AT" sz="1600" dirty="0"/>
              <a:t> </a:t>
            </a:r>
            <a:r>
              <a:rPr lang="de-AT" sz="1600" dirty="0" err="1"/>
              <a:t>as</a:t>
            </a:r>
            <a:r>
              <a:rPr lang="de-AT" sz="1600" dirty="0"/>
              <a:t> </a:t>
            </a:r>
            <a:r>
              <a:rPr lang="de-AT" sz="1600" dirty="0" err="1"/>
              <a:t>they</a:t>
            </a:r>
            <a:r>
              <a:rPr lang="de-AT" sz="1600" dirty="0"/>
              <a:t> </a:t>
            </a:r>
            <a:r>
              <a:rPr lang="de-AT" sz="1600" dirty="0" err="1"/>
              <a:t>are</a:t>
            </a:r>
            <a:r>
              <a:rPr lang="de-AT" sz="1600" dirty="0"/>
              <a:t> orthogonal.</a:t>
            </a:r>
          </a:p>
          <a:p>
            <a:pPr marL="0" indent="0">
              <a:buNone/>
            </a:pPr>
            <a:r>
              <a:rPr lang="de-AT" sz="1600" dirty="0"/>
              <a:t>The STM </a:t>
            </a:r>
            <a:r>
              <a:rPr lang="de-AT" sz="1600" dirty="0" err="1"/>
              <a:t>images</a:t>
            </a:r>
            <a:r>
              <a:rPr lang="de-AT" sz="1600" dirty="0"/>
              <a:t> (</a:t>
            </a:r>
            <a:r>
              <a:rPr lang="de-AT" sz="1600" dirty="0" err="1"/>
              <a:t>see</a:t>
            </a:r>
            <a:r>
              <a:rPr lang="de-AT" sz="1600" dirty="0"/>
              <a:t> </a:t>
            </a:r>
            <a:r>
              <a:rPr lang="de-AT" sz="1600" dirty="0" err="1"/>
              <a:t>fig</a:t>
            </a:r>
            <a:r>
              <a:rPr lang="de-AT" sz="1600" dirty="0"/>
              <a:t> xxx) </a:t>
            </a:r>
            <a:r>
              <a:rPr lang="de-AT" sz="1600" dirty="0" err="1"/>
              <a:t>reveal</a:t>
            </a:r>
            <a:r>
              <a:rPr lang="de-AT" sz="1600" dirty="0"/>
              <a:t> a </a:t>
            </a:r>
            <a:r>
              <a:rPr lang="de-AT" sz="1600" dirty="0" err="1"/>
              <a:t>connection</a:t>
            </a:r>
            <a:r>
              <a:rPr lang="de-AT" sz="1600" dirty="0"/>
              <a:t> </a:t>
            </a:r>
            <a:r>
              <a:rPr lang="de-AT" sz="1600" dirty="0" err="1"/>
              <a:t>beween</a:t>
            </a:r>
            <a:r>
              <a:rPr lang="de-AT" sz="1600" dirty="0"/>
              <a:t> </a:t>
            </a:r>
            <a:r>
              <a:rPr lang="de-AT" sz="1600" dirty="0" err="1"/>
              <a:t>two</a:t>
            </a:r>
            <a:r>
              <a:rPr lang="de-AT" sz="1600" dirty="0"/>
              <a:t> </a:t>
            </a:r>
            <a:r>
              <a:rPr lang="de-AT" sz="1600" dirty="0" err="1"/>
              <a:t>opposing</a:t>
            </a:r>
            <a:r>
              <a:rPr lang="de-AT" sz="1600" dirty="0"/>
              <a:t> </a:t>
            </a:r>
            <a:r>
              <a:rPr lang="de-AT" sz="1600" dirty="0" err="1"/>
              <a:t>isoindole</a:t>
            </a:r>
            <a:r>
              <a:rPr lang="de-AT" sz="1600" dirty="0"/>
              <a:t> </a:t>
            </a:r>
            <a:r>
              <a:rPr lang="de-AT" sz="1600" dirty="0" err="1"/>
              <a:t>units</a:t>
            </a:r>
            <a:r>
              <a:rPr lang="de-AT" sz="1600" dirty="0"/>
              <a:t>, </a:t>
            </a:r>
            <a:r>
              <a:rPr lang="de-AT" sz="1600" dirty="0" err="1"/>
              <a:t>which</a:t>
            </a:r>
            <a:r>
              <a:rPr lang="de-AT" sz="1600" dirty="0"/>
              <a:t> </a:t>
            </a:r>
            <a:r>
              <a:rPr lang="de-AT" sz="1600" dirty="0" err="1"/>
              <a:t>is</a:t>
            </a:r>
            <a:r>
              <a:rPr lang="de-AT" sz="1600" dirty="0"/>
              <a:t> in </a:t>
            </a:r>
            <a:r>
              <a:rPr lang="de-AT" sz="1600" dirty="0" err="1"/>
              <a:t>agreement</a:t>
            </a:r>
            <a:r>
              <a:rPr lang="de-AT" sz="1600" dirty="0"/>
              <a:t>  </a:t>
            </a:r>
            <a:r>
              <a:rPr lang="de-AT" sz="1600" dirty="0" err="1"/>
              <a:t>with</a:t>
            </a:r>
            <a:r>
              <a:rPr lang="de-AT" sz="1600" dirty="0"/>
              <a:t> </a:t>
            </a:r>
            <a:r>
              <a:rPr lang="de-AT" sz="1600" dirty="0" err="1"/>
              <a:t>the</a:t>
            </a:r>
            <a:r>
              <a:rPr lang="de-AT" sz="1600" dirty="0"/>
              <a:t> </a:t>
            </a:r>
            <a:r>
              <a:rPr lang="de-AT" sz="1600" dirty="0" err="1"/>
              <a:t>simulated</a:t>
            </a:r>
            <a:r>
              <a:rPr lang="de-AT" sz="1600" dirty="0"/>
              <a:t> </a:t>
            </a:r>
            <a:r>
              <a:rPr lang="de-AT" sz="1600" dirty="0" err="1"/>
              <a:t>orbitals</a:t>
            </a:r>
            <a:r>
              <a:rPr lang="de-AT" sz="1600" dirty="0"/>
              <a:t> </a:t>
            </a:r>
            <a:r>
              <a:rPr lang="de-AT" sz="1600" dirty="0" err="1"/>
              <a:t>using</a:t>
            </a:r>
            <a:r>
              <a:rPr lang="de-AT" sz="1600" dirty="0"/>
              <a:t> </a:t>
            </a:r>
            <a:r>
              <a:rPr lang="de-AT" sz="1600" dirty="0" err="1"/>
              <a:t>density</a:t>
            </a:r>
            <a:r>
              <a:rPr lang="de-AT" sz="1600" dirty="0"/>
              <a:t> </a:t>
            </a:r>
            <a:r>
              <a:rPr lang="de-AT" sz="1600" dirty="0" err="1"/>
              <a:t>functional</a:t>
            </a:r>
            <a:r>
              <a:rPr lang="de-AT" sz="1600" dirty="0"/>
              <a:t> </a:t>
            </a:r>
            <a:r>
              <a:rPr lang="de-AT" sz="1600" dirty="0" err="1"/>
              <a:t>theory</a:t>
            </a:r>
            <a:r>
              <a:rPr lang="de-AT" sz="1600" dirty="0"/>
              <a:t> (DFT).  </a:t>
            </a:r>
            <a:r>
              <a:rPr lang="de-AT" sz="1600" dirty="0" err="1"/>
              <a:t>There</a:t>
            </a:r>
            <a:r>
              <a:rPr lang="de-AT" sz="1600" dirty="0"/>
              <a:t> </a:t>
            </a:r>
            <a:r>
              <a:rPr lang="de-AT" sz="1600" dirty="0" err="1"/>
              <a:t>is</a:t>
            </a:r>
            <a:r>
              <a:rPr lang="de-AT" sz="1600" dirty="0"/>
              <a:t> </a:t>
            </a:r>
            <a:r>
              <a:rPr lang="de-AT" sz="1600" dirty="0" err="1"/>
              <a:t>no</a:t>
            </a:r>
            <a:r>
              <a:rPr lang="de-AT" sz="1600" dirty="0"/>
              <a:t> </a:t>
            </a:r>
            <a:r>
              <a:rPr lang="de-AT" sz="1600" dirty="0" err="1"/>
              <a:t>favored</a:t>
            </a:r>
            <a:r>
              <a:rPr lang="de-AT" sz="1600" dirty="0"/>
              <a:t> </a:t>
            </a:r>
            <a:r>
              <a:rPr lang="de-AT" sz="1600" dirty="0" err="1"/>
              <a:t>orientation</a:t>
            </a:r>
            <a:r>
              <a:rPr lang="de-AT" sz="1600" dirty="0"/>
              <a:t> </a:t>
            </a:r>
            <a:r>
              <a:rPr lang="de-AT" sz="1600" dirty="0" err="1"/>
              <a:t>seen</a:t>
            </a:r>
            <a:r>
              <a:rPr lang="de-AT" sz="1600" dirty="0"/>
              <a:t> in </a:t>
            </a:r>
            <a:r>
              <a:rPr lang="de-AT" sz="1600" dirty="0" err="1"/>
              <a:t>the</a:t>
            </a:r>
            <a:r>
              <a:rPr lang="de-AT" sz="1600" dirty="0"/>
              <a:t> STM </a:t>
            </a:r>
            <a:r>
              <a:rPr lang="de-AT" sz="1600" dirty="0" err="1"/>
              <a:t>images</a:t>
            </a:r>
            <a:r>
              <a:rPr lang="de-AT" sz="1600" dirty="0"/>
              <a:t>, </a:t>
            </a:r>
            <a:r>
              <a:rPr lang="de-AT" sz="1600" dirty="0" err="1"/>
              <a:t>it</a:t>
            </a:r>
            <a:r>
              <a:rPr lang="de-AT" sz="1600" dirty="0"/>
              <a:t> </a:t>
            </a:r>
            <a:r>
              <a:rPr lang="de-AT" sz="1600" dirty="0" err="1"/>
              <a:t>is</a:t>
            </a:r>
            <a:r>
              <a:rPr lang="de-AT" sz="1600" dirty="0"/>
              <a:t> </a:t>
            </a:r>
            <a:r>
              <a:rPr lang="de-AT" sz="1600" dirty="0" err="1"/>
              <a:t>seemingly</a:t>
            </a:r>
            <a:r>
              <a:rPr lang="de-AT" sz="1600" dirty="0"/>
              <a:t> </a:t>
            </a:r>
            <a:r>
              <a:rPr lang="de-AT" sz="1600" dirty="0" err="1"/>
              <a:t>random</a:t>
            </a:r>
            <a:r>
              <a:rPr lang="de-AT" sz="1600" dirty="0"/>
              <a:t> </a:t>
            </a:r>
            <a:r>
              <a:rPr lang="de-AT" sz="1600" dirty="0" err="1"/>
              <a:t>which</a:t>
            </a:r>
            <a:r>
              <a:rPr lang="de-AT" sz="1600" dirty="0"/>
              <a:t> </a:t>
            </a:r>
            <a:r>
              <a:rPr lang="de-AT" sz="1600" dirty="0" err="1"/>
              <a:t>suggest</a:t>
            </a:r>
            <a:r>
              <a:rPr lang="de-AT" sz="1600" dirty="0"/>
              <a:t> </a:t>
            </a:r>
            <a:r>
              <a:rPr lang="de-AT" sz="1600" dirty="0" err="1"/>
              <a:t>that</a:t>
            </a:r>
            <a:r>
              <a:rPr lang="de-AT" sz="1600" dirty="0"/>
              <a:t> </a:t>
            </a:r>
            <a:r>
              <a:rPr lang="de-AT" sz="1600" dirty="0" err="1"/>
              <a:t>the</a:t>
            </a:r>
            <a:r>
              <a:rPr lang="de-AT" sz="1600" dirty="0"/>
              <a:t> </a:t>
            </a:r>
            <a:r>
              <a:rPr lang="de-AT" sz="1600" dirty="0" err="1"/>
              <a:t>occupation</a:t>
            </a:r>
            <a:r>
              <a:rPr lang="de-AT" sz="1600" dirty="0"/>
              <a:t> </a:t>
            </a:r>
            <a:r>
              <a:rPr lang="de-AT" sz="1600" dirty="0" err="1"/>
              <a:t>probability</a:t>
            </a:r>
            <a:r>
              <a:rPr lang="de-AT" sz="1600" dirty="0"/>
              <a:t> </a:t>
            </a:r>
            <a:r>
              <a:rPr lang="de-AT" sz="1600" dirty="0" err="1"/>
              <a:t>of</a:t>
            </a:r>
            <a:r>
              <a:rPr lang="de-AT" sz="1600" dirty="0"/>
              <a:t> </a:t>
            </a:r>
            <a:r>
              <a:rPr lang="de-AT" sz="1600" dirty="0" err="1"/>
              <a:t>the</a:t>
            </a:r>
            <a:r>
              <a:rPr lang="de-AT" sz="1600" dirty="0"/>
              <a:t> </a:t>
            </a:r>
            <a:r>
              <a:rPr lang="de-AT" sz="1600" dirty="0" err="1"/>
              <a:t>two</a:t>
            </a:r>
            <a:r>
              <a:rPr lang="de-AT" sz="1600" dirty="0"/>
              <a:t> LUMOs </a:t>
            </a:r>
            <a:r>
              <a:rPr lang="de-AT" sz="1600" dirty="0" err="1"/>
              <a:t>is</a:t>
            </a:r>
            <a:r>
              <a:rPr lang="de-AT" sz="1600" dirty="0"/>
              <a:t> </a:t>
            </a:r>
            <a:r>
              <a:rPr lang="de-AT" sz="1600" dirty="0" err="1"/>
              <a:t>the</a:t>
            </a:r>
            <a:r>
              <a:rPr lang="de-AT" sz="1600" dirty="0"/>
              <a:t> same. </a:t>
            </a:r>
          </a:p>
          <a:p>
            <a:pPr marL="0" indent="0">
              <a:buNone/>
            </a:pPr>
            <a:r>
              <a:rPr lang="de-AT" sz="1600" dirty="0"/>
              <a:t>Ist </a:t>
            </a:r>
            <a:r>
              <a:rPr lang="de-AT" sz="1600" dirty="0" err="1"/>
              <a:t>worth</a:t>
            </a:r>
            <a:r>
              <a:rPr lang="de-AT" sz="1600" dirty="0"/>
              <a:t> </a:t>
            </a:r>
            <a:r>
              <a:rPr lang="de-AT" sz="1600" dirty="0" err="1"/>
              <a:t>mentioning</a:t>
            </a:r>
            <a:r>
              <a:rPr lang="de-AT" sz="1600" dirty="0"/>
              <a:t> </a:t>
            </a:r>
            <a:r>
              <a:rPr lang="de-AT" sz="1600" dirty="0" err="1"/>
              <a:t>that</a:t>
            </a:r>
            <a:r>
              <a:rPr lang="de-AT" sz="1600" dirty="0"/>
              <a:t> </a:t>
            </a:r>
            <a:r>
              <a:rPr lang="de-AT" sz="1600" dirty="0" err="1"/>
              <a:t>the</a:t>
            </a:r>
            <a:r>
              <a:rPr lang="de-AT" sz="1600" dirty="0"/>
              <a:t> LUMO </a:t>
            </a:r>
            <a:r>
              <a:rPr lang="de-AT" sz="1600" dirty="0" err="1"/>
              <a:t>is</a:t>
            </a:r>
            <a:r>
              <a:rPr lang="de-AT" sz="1600" dirty="0"/>
              <a:t> also visible </a:t>
            </a:r>
            <a:r>
              <a:rPr lang="de-AT" sz="1600" dirty="0" err="1"/>
              <a:t>for</a:t>
            </a:r>
            <a:r>
              <a:rPr lang="de-AT" sz="1600" dirty="0"/>
              <a:t> </a:t>
            </a:r>
            <a:r>
              <a:rPr lang="de-AT" sz="1600" dirty="0" err="1"/>
              <a:t>poitive</a:t>
            </a:r>
            <a:r>
              <a:rPr lang="de-AT" sz="1600" dirty="0"/>
              <a:t> </a:t>
            </a:r>
            <a:r>
              <a:rPr lang="de-AT" sz="1600" dirty="0" err="1"/>
              <a:t>bias</a:t>
            </a:r>
            <a:r>
              <a:rPr lang="de-AT" sz="1600" dirty="0"/>
              <a:t> </a:t>
            </a:r>
            <a:r>
              <a:rPr lang="de-AT" sz="1600" dirty="0" err="1"/>
              <a:t>which</a:t>
            </a:r>
            <a:r>
              <a:rPr lang="de-AT" sz="1600" dirty="0"/>
              <a:t> </a:t>
            </a:r>
            <a:r>
              <a:rPr lang="de-AT" sz="1600" dirty="0" err="1"/>
              <a:t>suggest</a:t>
            </a:r>
            <a:r>
              <a:rPr lang="de-AT" sz="1600" dirty="0"/>
              <a:t> </a:t>
            </a:r>
            <a:r>
              <a:rPr lang="de-AT" sz="1600" dirty="0" err="1"/>
              <a:t>two</a:t>
            </a:r>
            <a:r>
              <a:rPr lang="de-AT" sz="1600" dirty="0"/>
              <a:t> </a:t>
            </a:r>
            <a:r>
              <a:rPr lang="de-AT" sz="1600" dirty="0" err="1"/>
              <a:t>things</a:t>
            </a:r>
            <a:r>
              <a:rPr lang="de-AT" sz="1600" dirty="0"/>
              <a:t>: </a:t>
            </a:r>
            <a:r>
              <a:rPr lang="de-AT" sz="1600" dirty="0" err="1"/>
              <a:t>the</a:t>
            </a:r>
            <a:r>
              <a:rPr lang="de-AT" sz="1600" dirty="0"/>
              <a:t> </a:t>
            </a:r>
            <a:r>
              <a:rPr lang="de-AT" sz="1600" dirty="0" err="1"/>
              <a:t>negativly</a:t>
            </a:r>
            <a:r>
              <a:rPr lang="de-AT" sz="1600" dirty="0"/>
              <a:t> </a:t>
            </a:r>
            <a:r>
              <a:rPr lang="de-AT" sz="1600" dirty="0" err="1"/>
              <a:t>charged</a:t>
            </a:r>
            <a:r>
              <a:rPr lang="de-AT" sz="1600" dirty="0"/>
              <a:t> </a:t>
            </a:r>
            <a:r>
              <a:rPr lang="de-AT" sz="1600" dirty="0" err="1"/>
              <a:t>molecules</a:t>
            </a:r>
            <a:r>
              <a:rPr lang="de-AT" sz="1600" dirty="0"/>
              <a:t> LUMO </a:t>
            </a:r>
            <a:r>
              <a:rPr lang="de-AT" sz="1600" dirty="0" err="1"/>
              <a:t>is</a:t>
            </a:r>
            <a:r>
              <a:rPr lang="de-AT" sz="1600" dirty="0"/>
              <a:t> </a:t>
            </a:r>
            <a:r>
              <a:rPr lang="de-AT" sz="1600" dirty="0" err="1"/>
              <a:t>singly</a:t>
            </a:r>
            <a:r>
              <a:rPr lang="de-AT" sz="1600" dirty="0"/>
              <a:t> </a:t>
            </a:r>
            <a:r>
              <a:rPr lang="de-AT" sz="1600" dirty="0" err="1"/>
              <a:t>occupied</a:t>
            </a:r>
            <a:r>
              <a:rPr lang="de-AT" sz="1600" dirty="0"/>
              <a:t> and </a:t>
            </a:r>
            <a:r>
              <a:rPr lang="de-AT" sz="1600" dirty="0" err="1"/>
              <a:t>therefore</a:t>
            </a:r>
            <a:r>
              <a:rPr lang="de-AT" sz="1600" dirty="0"/>
              <a:t> </a:t>
            </a:r>
            <a:r>
              <a:rPr lang="de-AT" sz="1600" dirty="0" err="1"/>
              <a:t>it</a:t>
            </a:r>
            <a:r>
              <a:rPr lang="de-AT" sz="1600" dirty="0"/>
              <a:t> </a:t>
            </a:r>
            <a:r>
              <a:rPr lang="de-AT" sz="1600" dirty="0" err="1"/>
              <a:t>is</a:t>
            </a:r>
            <a:r>
              <a:rPr lang="de-AT" sz="1600" dirty="0"/>
              <a:t> possible </a:t>
            </a:r>
            <a:r>
              <a:rPr lang="de-AT" sz="1600" dirty="0" err="1"/>
              <a:t>for</a:t>
            </a:r>
            <a:r>
              <a:rPr lang="de-AT" sz="1600" dirty="0"/>
              <a:t> a </a:t>
            </a:r>
            <a:r>
              <a:rPr lang="de-AT" sz="1600" dirty="0" err="1"/>
              <a:t>electron</a:t>
            </a:r>
            <a:r>
              <a:rPr lang="de-AT" sz="1600" dirty="0"/>
              <a:t> </a:t>
            </a:r>
            <a:r>
              <a:rPr lang="de-AT" sz="1600" dirty="0" err="1"/>
              <a:t>to</a:t>
            </a:r>
            <a:r>
              <a:rPr lang="de-AT" sz="1600" dirty="0"/>
              <a:t> </a:t>
            </a:r>
            <a:r>
              <a:rPr lang="de-AT" sz="1600" dirty="0" err="1"/>
              <a:t>tunnel</a:t>
            </a:r>
            <a:r>
              <a:rPr lang="de-AT" sz="1600" dirty="0"/>
              <a:t> </a:t>
            </a:r>
            <a:r>
              <a:rPr lang="de-AT" sz="1600" dirty="0" err="1"/>
              <a:t>into</a:t>
            </a:r>
            <a:r>
              <a:rPr lang="de-AT" sz="1600" dirty="0"/>
              <a:t> </a:t>
            </a:r>
            <a:r>
              <a:rPr lang="de-AT" sz="1600" dirty="0" err="1"/>
              <a:t>that</a:t>
            </a:r>
            <a:r>
              <a:rPr lang="de-AT" sz="1600" dirty="0"/>
              <a:t> </a:t>
            </a:r>
            <a:r>
              <a:rPr lang="de-AT" sz="1600" dirty="0" err="1"/>
              <a:t>state</a:t>
            </a:r>
            <a:r>
              <a:rPr lang="de-AT" sz="1600" dirty="0"/>
              <a:t> </a:t>
            </a:r>
            <a:r>
              <a:rPr lang="de-AT" sz="1600" dirty="0" err="1"/>
              <a:t>or</a:t>
            </a:r>
            <a:r>
              <a:rPr lang="de-AT" sz="1600" dirty="0"/>
              <a:t> </a:t>
            </a:r>
            <a:r>
              <a:rPr lang="de-AT" sz="1600" dirty="0" err="1"/>
              <a:t>it</a:t>
            </a:r>
            <a:r>
              <a:rPr lang="de-AT" sz="1600" dirty="0"/>
              <a:t> </a:t>
            </a:r>
            <a:r>
              <a:rPr lang="de-AT" sz="1600" dirty="0" err="1"/>
              <a:t>tunnels</a:t>
            </a:r>
            <a:r>
              <a:rPr lang="de-AT" sz="1600" dirty="0"/>
              <a:t> </a:t>
            </a:r>
            <a:r>
              <a:rPr lang="de-AT" sz="1600" dirty="0" err="1"/>
              <a:t>into</a:t>
            </a:r>
            <a:r>
              <a:rPr lang="de-AT" sz="1600" dirty="0"/>
              <a:t> </a:t>
            </a:r>
            <a:r>
              <a:rPr lang="de-AT" sz="1600" dirty="0" err="1"/>
              <a:t>the</a:t>
            </a:r>
            <a:r>
              <a:rPr lang="de-AT" sz="1600" dirty="0"/>
              <a:t> </a:t>
            </a:r>
            <a:r>
              <a:rPr lang="de-AT" sz="1600" dirty="0" err="1"/>
              <a:t>other</a:t>
            </a:r>
            <a:r>
              <a:rPr lang="de-AT" sz="1600" dirty="0"/>
              <a:t> not </a:t>
            </a:r>
            <a:r>
              <a:rPr lang="de-AT" sz="1600" dirty="0" err="1"/>
              <a:t>occupied</a:t>
            </a:r>
            <a:r>
              <a:rPr lang="de-AT" sz="1600" dirty="0"/>
              <a:t> LUMO. The </a:t>
            </a:r>
            <a:r>
              <a:rPr lang="de-AT" sz="1600" dirty="0" err="1"/>
              <a:t>latter</a:t>
            </a:r>
            <a:r>
              <a:rPr lang="de-AT" sz="1600" dirty="0"/>
              <a:t> </a:t>
            </a:r>
            <a:r>
              <a:rPr lang="de-AT" sz="1600" dirty="0" err="1"/>
              <a:t>is</a:t>
            </a:r>
            <a:r>
              <a:rPr lang="de-AT" sz="1600" dirty="0"/>
              <a:t> </a:t>
            </a:r>
            <a:r>
              <a:rPr lang="de-AT" sz="1600" dirty="0" err="1"/>
              <a:t>suported</a:t>
            </a:r>
            <a:r>
              <a:rPr lang="de-AT" sz="1600" dirty="0"/>
              <a:t> </a:t>
            </a:r>
            <a:r>
              <a:rPr lang="de-AT" sz="1600" dirty="0" err="1"/>
              <a:t>by</a:t>
            </a:r>
            <a:r>
              <a:rPr lang="de-AT" sz="1600" dirty="0"/>
              <a:t> </a:t>
            </a:r>
            <a:r>
              <a:rPr lang="de-AT" sz="1600" dirty="0" err="1"/>
              <a:t>the</a:t>
            </a:r>
            <a:r>
              <a:rPr lang="de-AT" sz="1600"/>
              <a:t> </a:t>
            </a:r>
            <a:endParaRPr lang="de-AT" sz="1600" dirty="0"/>
          </a:p>
          <a:p>
            <a:pPr marL="0" indent="0">
              <a:buNone/>
            </a:pP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3795687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315D84-DBF9-4DF2-8B89-7965E9A94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309" y="247241"/>
            <a:ext cx="6067425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416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061ECC-7C53-40A3-A2AB-9E1E09E2D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86" y="164576"/>
            <a:ext cx="5924550" cy="5924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C5519A-A9D1-4167-B3BD-11B10A0B2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39768">
            <a:off x="7211987" y="1223587"/>
            <a:ext cx="3643200" cy="3643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61F307D-B810-41AE-9905-B6ED34FEFC1E}"/>
              </a:ext>
            </a:extLst>
          </p:cNvPr>
          <p:cNvSpPr>
            <a:spLocks noChangeAspect="1"/>
          </p:cNvSpPr>
          <p:nvPr/>
        </p:nvSpPr>
        <p:spPr>
          <a:xfrm rot="19439644">
            <a:off x="8128586" y="2048184"/>
            <a:ext cx="831936" cy="831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2B1A40-ED20-4EC3-B134-876BAC4AE5F6}"/>
              </a:ext>
            </a:extLst>
          </p:cNvPr>
          <p:cNvSpPr>
            <a:spLocks noChangeAspect="1"/>
          </p:cNvSpPr>
          <p:nvPr/>
        </p:nvSpPr>
        <p:spPr>
          <a:xfrm rot="19322309">
            <a:off x="3017051" y="2520742"/>
            <a:ext cx="1339439" cy="1339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340D05-5A78-4868-9886-06D8F13D9881}"/>
              </a:ext>
            </a:extLst>
          </p:cNvPr>
          <p:cNvSpPr>
            <a:spLocks noChangeAspect="1"/>
          </p:cNvSpPr>
          <p:nvPr/>
        </p:nvSpPr>
        <p:spPr>
          <a:xfrm rot="19322309">
            <a:off x="8075407" y="1687179"/>
            <a:ext cx="1339439" cy="1339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90090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7C6321-DD10-41BE-8B73-7032F7960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" y="774175"/>
            <a:ext cx="4419600" cy="47053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B17041-BA3D-4BDE-9085-F7A9C44FAC54}"/>
              </a:ext>
            </a:extLst>
          </p:cNvPr>
          <p:cNvSpPr txBox="1"/>
          <p:nvPr/>
        </p:nvSpPr>
        <p:spPr>
          <a:xfrm>
            <a:off x="4285753" y="962108"/>
            <a:ext cx="1367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0.2 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D763B8-9C28-4DF9-8A2C-893F6778D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760" y="1146774"/>
            <a:ext cx="3924000" cy="3924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78F515A-6C77-4676-AF98-A9E9220F4029}"/>
              </a:ext>
            </a:extLst>
          </p:cNvPr>
          <p:cNvSpPr>
            <a:spLocks noChangeAspect="1"/>
          </p:cNvSpPr>
          <p:nvPr/>
        </p:nvSpPr>
        <p:spPr>
          <a:xfrm rot="459397">
            <a:off x="2715321" y="2169991"/>
            <a:ext cx="714859" cy="7148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BEFFC7-361B-4B28-B036-C8EAEB18D41E}"/>
              </a:ext>
            </a:extLst>
          </p:cNvPr>
          <p:cNvSpPr>
            <a:spLocks noChangeAspect="1"/>
          </p:cNvSpPr>
          <p:nvPr/>
        </p:nvSpPr>
        <p:spPr>
          <a:xfrm rot="459397">
            <a:off x="7773675" y="2026866"/>
            <a:ext cx="714859" cy="7148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330C14-CD9C-4D49-895C-D33E342DD7AA}"/>
              </a:ext>
            </a:extLst>
          </p:cNvPr>
          <p:cNvSpPr>
            <a:spLocks noChangeAspect="1"/>
          </p:cNvSpPr>
          <p:nvPr/>
        </p:nvSpPr>
        <p:spPr>
          <a:xfrm rot="767219">
            <a:off x="8619102" y="5679541"/>
            <a:ext cx="876547" cy="8765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53585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F9935-376B-46E2-9116-4592B3193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34" y="438952"/>
            <a:ext cx="5467350" cy="54673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9E66C9-155E-418B-90EB-B81244065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66" y="560531"/>
            <a:ext cx="1383893" cy="14733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79E9AE-24A0-4488-93A3-828A86F862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68" t="1" r="9072" b="-2555"/>
          <a:stretch/>
        </p:blipFill>
        <p:spPr>
          <a:xfrm>
            <a:off x="6233715" y="560531"/>
            <a:ext cx="4361688" cy="41788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8A6EB8-39DD-406E-BA70-E8324AAA3646}"/>
              </a:ext>
            </a:extLst>
          </p:cNvPr>
          <p:cNvSpPr txBox="1"/>
          <p:nvPr/>
        </p:nvSpPr>
        <p:spPr>
          <a:xfrm>
            <a:off x="6233715" y="4982198"/>
            <a:ext cx="403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LEED </a:t>
            </a:r>
            <a:r>
              <a:rPr lang="de-AT" dirty="0" err="1"/>
              <a:t>picture</a:t>
            </a:r>
            <a:r>
              <a:rPr lang="de-AT" dirty="0"/>
              <a:t> was </a:t>
            </a:r>
            <a:r>
              <a:rPr lang="de-AT" dirty="0" err="1"/>
              <a:t>done</a:t>
            </a:r>
            <a:r>
              <a:rPr lang="de-AT" dirty="0"/>
              <a:t> at 15 eV </a:t>
            </a:r>
          </a:p>
        </p:txBody>
      </p:sp>
    </p:spTree>
    <p:extLst>
      <p:ext uri="{BB962C8B-B14F-4D97-AF65-F5344CB8AC3E}">
        <p14:creationId xmlns:p14="http://schemas.microsoft.com/office/powerpoint/2010/main" val="2927146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CDB5B1-E0E5-4A86-AA93-D74091A67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218" y="726393"/>
            <a:ext cx="4666004" cy="46660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71286C-0DB0-4B92-8D93-9DB1C5A40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546" y="143271"/>
            <a:ext cx="6375600" cy="6375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8B84C44-5C0E-4A59-8A31-3AAD74FB03FA}"/>
              </a:ext>
            </a:extLst>
          </p:cNvPr>
          <p:cNvSpPr>
            <a:spLocks noChangeAspect="1"/>
          </p:cNvSpPr>
          <p:nvPr/>
        </p:nvSpPr>
        <p:spPr>
          <a:xfrm rot="767219">
            <a:off x="8518591" y="2466321"/>
            <a:ext cx="876547" cy="8765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14633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FFA92-4147-4720-A5EC-88DC9DEBF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EC192-E7F2-41DD-B845-8A67EFE1B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21815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BAB0C-D562-4965-92D2-2643FD771F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Ag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C30F6D-55BD-4502-876D-4C9086733A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19384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CD9167-F140-4941-BC93-2CEBFA929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36" y="827518"/>
            <a:ext cx="3643200" cy="3643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3C65BC-BB19-48DC-BF2D-EEC124D5F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384" y="106265"/>
            <a:ext cx="5925600" cy="5925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2D9660F-F5AF-47E7-A504-86204842CAEB}"/>
              </a:ext>
            </a:extLst>
          </p:cNvPr>
          <p:cNvSpPr>
            <a:spLocks noChangeAspect="1"/>
          </p:cNvSpPr>
          <p:nvPr/>
        </p:nvSpPr>
        <p:spPr>
          <a:xfrm rot="20640394">
            <a:off x="6364823" y="2133687"/>
            <a:ext cx="780181" cy="780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9AEF14-59E3-4E7A-82AA-4DA4863C338E}"/>
              </a:ext>
            </a:extLst>
          </p:cNvPr>
          <p:cNvSpPr>
            <a:spLocks noChangeAspect="1"/>
          </p:cNvSpPr>
          <p:nvPr/>
        </p:nvSpPr>
        <p:spPr>
          <a:xfrm rot="20593318">
            <a:off x="2449538" y="1651214"/>
            <a:ext cx="780181" cy="780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977184-A23A-4C6B-9D3B-78AE58F58BAD}"/>
              </a:ext>
            </a:extLst>
          </p:cNvPr>
          <p:cNvCxnSpPr>
            <a:cxnSpLocks/>
          </p:cNvCxnSpPr>
          <p:nvPr/>
        </p:nvCxnSpPr>
        <p:spPr>
          <a:xfrm flipV="1">
            <a:off x="5636433" y="3429000"/>
            <a:ext cx="0" cy="800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6E0A5D0-B813-483E-BF65-BD9E4D110885}"/>
              </a:ext>
            </a:extLst>
          </p:cNvPr>
          <p:cNvCxnSpPr>
            <a:cxnSpLocks/>
          </p:cNvCxnSpPr>
          <p:nvPr/>
        </p:nvCxnSpPr>
        <p:spPr>
          <a:xfrm flipV="1">
            <a:off x="5636433" y="4229525"/>
            <a:ext cx="748464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ADB1C46-4B5A-42E2-B542-100129852057}"/>
              </a:ext>
            </a:extLst>
          </p:cNvPr>
          <p:cNvSpPr txBox="1"/>
          <p:nvPr/>
        </p:nvSpPr>
        <p:spPr>
          <a:xfrm>
            <a:off x="6096000" y="4229525"/>
            <a:ext cx="772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[011]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8B61FB-CB98-4FB5-84BD-37FC2040E971}"/>
              </a:ext>
            </a:extLst>
          </p:cNvPr>
          <p:cNvSpPr txBox="1"/>
          <p:nvPr/>
        </p:nvSpPr>
        <p:spPr>
          <a:xfrm>
            <a:off x="4976191" y="3108031"/>
            <a:ext cx="772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[011]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2BB07C9-EB48-4C12-8FDE-83E0F0E9D433}"/>
              </a:ext>
            </a:extLst>
          </p:cNvPr>
          <p:cNvCxnSpPr>
            <a:cxnSpLocks/>
            <a:stCxn id="17" idx="0"/>
            <a:endCxn id="17" idx="0"/>
          </p:cNvCxnSpPr>
          <p:nvPr/>
        </p:nvCxnSpPr>
        <p:spPr>
          <a:xfrm>
            <a:off x="6482159" y="4229525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CC7065D-895B-4AE1-B3D2-CDDB92A0FE0A}"/>
              </a:ext>
            </a:extLst>
          </p:cNvPr>
          <p:cNvCxnSpPr>
            <a:cxnSpLocks/>
          </p:cNvCxnSpPr>
          <p:nvPr/>
        </p:nvCxnSpPr>
        <p:spPr>
          <a:xfrm>
            <a:off x="6482159" y="4293704"/>
            <a:ext cx="1431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E9AB5AB-49A7-4845-B979-6634B1787FAF}"/>
              </a:ext>
            </a:extLst>
          </p:cNvPr>
          <p:cNvGrpSpPr/>
          <p:nvPr/>
        </p:nvGrpSpPr>
        <p:grpSpPr>
          <a:xfrm>
            <a:off x="2554788" y="4509612"/>
            <a:ext cx="1305845" cy="1134023"/>
            <a:chOff x="2436670" y="5290675"/>
            <a:chExt cx="1305845" cy="1134023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B8836A-EA2D-40F5-BB15-2B7B47F764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36670" y="5290675"/>
              <a:ext cx="1305845" cy="1134023"/>
            </a:xfrm>
            <a:prstGeom prst="rect">
              <a:avLst/>
            </a:prstGeom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F32FEEA-CF18-4748-A9F3-466DD72EDF4A}"/>
                </a:ext>
              </a:extLst>
            </p:cNvPr>
            <p:cNvGrpSpPr/>
            <p:nvPr/>
          </p:nvGrpSpPr>
          <p:grpSpPr>
            <a:xfrm>
              <a:off x="2736406" y="5368463"/>
              <a:ext cx="804957" cy="882618"/>
              <a:chOff x="8177118" y="3925856"/>
              <a:chExt cx="585787" cy="604837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FC5C7647-0F00-44ED-BEFA-4CFE18242A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7118" y="4030631"/>
                <a:ext cx="100012" cy="500062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D28246E4-DFC5-4CE0-BCC1-26924AAC21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77130" y="4425918"/>
                <a:ext cx="485775" cy="104775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61577CC1-C28F-4D48-836F-4DFC731EC8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62893" y="3925856"/>
                <a:ext cx="100012" cy="500062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A75BE303-1C97-4CF7-8920-4AA414386E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77118" y="3925856"/>
                <a:ext cx="485775" cy="104775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97C00F5-F530-400B-9040-9EED82F6C860}"/>
              </a:ext>
            </a:extLst>
          </p:cNvPr>
          <p:cNvCxnSpPr>
            <a:cxnSpLocks/>
          </p:cNvCxnSpPr>
          <p:nvPr/>
        </p:nvCxnSpPr>
        <p:spPr>
          <a:xfrm flipH="1">
            <a:off x="8070574" y="1152938"/>
            <a:ext cx="346539" cy="26795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F858409-E8C5-4935-BACC-7D23A4CCD178}"/>
              </a:ext>
            </a:extLst>
          </p:cNvPr>
          <p:cNvSpPr txBox="1"/>
          <p:nvPr/>
        </p:nvSpPr>
        <p:spPr>
          <a:xfrm>
            <a:off x="8730532" y="1645920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MA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4EB2AC-7A16-4FEF-9CCD-313A16BECE52}"/>
              </a:ext>
            </a:extLst>
          </p:cNvPr>
          <p:cNvSpPr txBox="1"/>
          <p:nvPr/>
        </p:nvSpPr>
        <p:spPr>
          <a:xfrm>
            <a:off x="4976191" y="238539"/>
            <a:ext cx="772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0.48 V 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4FCE1E48-0DDB-4DAE-B9E2-FBA29F1A7B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057" y="4688325"/>
            <a:ext cx="1678941" cy="1563386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A600CCA0-6387-46BA-8046-58D3389EA237}"/>
              </a:ext>
            </a:extLst>
          </p:cNvPr>
          <p:cNvSpPr txBox="1"/>
          <p:nvPr/>
        </p:nvSpPr>
        <p:spPr>
          <a:xfrm>
            <a:off x="2353538" y="5734228"/>
            <a:ext cx="2124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Biasvolt</a:t>
            </a:r>
            <a:r>
              <a:rPr lang="de-AT" dirty="0"/>
              <a:t>[mV]=53.54</a:t>
            </a:r>
          </a:p>
          <a:p>
            <a:r>
              <a:rPr lang="de-AT" dirty="0" err="1"/>
              <a:t>Current</a:t>
            </a:r>
            <a:r>
              <a:rPr lang="de-AT" dirty="0"/>
              <a:t>[A]=1.0E-09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EF5E87C-5FE9-8AB1-D246-23095CF71C83}"/>
              </a:ext>
            </a:extLst>
          </p:cNvPr>
          <p:cNvSpPr>
            <a:spLocks noChangeAspect="1"/>
          </p:cNvSpPr>
          <p:nvPr/>
        </p:nvSpPr>
        <p:spPr>
          <a:xfrm rot="20593318">
            <a:off x="1008622" y="5003480"/>
            <a:ext cx="780181" cy="780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71214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416</Words>
  <Application>Microsoft Office PowerPoint</Application>
  <PresentationFormat>Breitbild</PresentationFormat>
  <Paragraphs>25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MgO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Ag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ltstm</dc:creator>
  <cp:lastModifiedBy>Sokolov, Aleksey</cp:lastModifiedBy>
  <cp:revision>34</cp:revision>
  <dcterms:created xsi:type="dcterms:W3CDTF">2023-07-13T09:36:19Z</dcterms:created>
  <dcterms:modified xsi:type="dcterms:W3CDTF">2023-08-28T16:17:22Z</dcterms:modified>
</cp:coreProperties>
</file>